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19"/>
  </p:notesMasterIdLst>
  <p:sldIdLst>
    <p:sldId id="256" r:id="rId2"/>
    <p:sldId id="265" r:id="rId3"/>
    <p:sldId id="258" r:id="rId4"/>
    <p:sldId id="278" r:id="rId5"/>
    <p:sldId id="279" r:id="rId6"/>
    <p:sldId id="282" r:id="rId7"/>
    <p:sldId id="287" r:id="rId8"/>
    <p:sldId id="289" r:id="rId9"/>
    <p:sldId id="290" r:id="rId10"/>
    <p:sldId id="280" r:id="rId11"/>
    <p:sldId id="259" r:id="rId12"/>
    <p:sldId id="291" r:id="rId13"/>
    <p:sldId id="293" r:id="rId14"/>
    <p:sldId id="292" r:id="rId15"/>
    <p:sldId id="261" r:id="rId16"/>
    <p:sldId id="262" r:id="rId17"/>
    <p:sldId id="29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標楷體" panose="03000509000000000000" pitchFamily="65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77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83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23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95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65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69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02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982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73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282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418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2800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16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01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243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fld id="{00000000-1234-1234-1234-123412341234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7298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908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458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10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609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693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494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700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 algn="r"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772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  <a:ea typeface="標楷體" panose="03000509000000000000" pitchFamily="65" charset="-120"/>
              </a:defRPr>
            </a:lvl1pPr>
          </a:lstStyle>
          <a:p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pPr/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5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標楷體" panose="03000509000000000000" pitchFamily="65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Classifier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ensemble.RandomForestClassifier.html" TargetMode="External"/><Relationship Id="rId3" Type="http://schemas.openxmlformats.org/officeDocument/2006/relationships/hyperlink" Target="https://www.zhihu.com/question/22104055" TargetMode="External"/><Relationship Id="rId7" Type="http://schemas.openxmlformats.org/officeDocument/2006/relationships/hyperlink" Target="https://chtseng.wordpress.com/2017/02/24/%E9%9A%A8%E6%A9%9F%E6%A3%AE%E6%9E%97random-forest/" TargetMode="External"/><Relationship Id="rId2" Type="http://schemas.openxmlformats.org/officeDocument/2006/relationships/hyperlink" Target="https://chtseng.wordpress.com/2017/02/10/%E6%B1%BA%E7%AD%96%E6%A8%B9-decision-tre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knews.cc/zh-tw/news/brzmvj.html" TargetMode="External"/><Relationship Id="rId5" Type="http://schemas.openxmlformats.org/officeDocument/2006/relationships/hyperlink" Target="http://blog.csdn.net/bhj5787/article/details/11480911" TargetMode="External"/><Relationship Id="rId4" Type="http://schemas.openxmlformats.org/officeDocument/2006/relationships/hyperlink" Target="https://tw.saowen.com/a/ebd618be5c9028168349494ceeb49ba87e9b3a6d114816697ec0cbcc6cf99ff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81772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b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隨機森林）</a:t>
            </a:r>
            <a:endParaRPr 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 sz="2800" dirty="0"/>
              <a:t>學號：</a:t>
            </a:r>
            <a:r>
              <a:rPr lang="en-US" altLang="zh-CN" sz="2800" dirty="0"/>
              <a:t>R05546035</a:t>
            </a:r>
            <a:endParaRPr lang="zh-TW" sz="2800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zh-TW" sz="2800" dirty="0"/>
              <a:t>姓名：</a:t>
            </a:r>
            <a:r>
              <a:rPr lang="zh-CN" altLang="en-US" sz="2800" dirty="0"/>
              <a:t>王順達</a:t>
            </a:r>
            <a:endParaRPr lang="zh-TW" sz="44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</a:t>
            </a:r>
            <a:r>
              <a:rPr lang="en-US" altLang="zh-TW" sz="1400" u="sng" dirty="0">
                <a:solidFill>
                  <a:schemeClr val="hlink"/>
                </a:solidFill>
                <a:hlinkClick r:id="rId3"/>
              </a:rPr>
              <a:t>http://scikit-learn.org/stable/modules/generated/sklearn.ensemble.RandomForestClassifier.html</a:t>
            </a:r>
            <a:endParaRPr lang="zh-TW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圖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77" y="3168502"/>
            <a:ext cx="1629629" cy="1974998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86" y="2924862"/>
            <a:ext cx="1629629" cy="1974998"/>
          </a:xfrm>
          <a:prstGeom prst="rect">
            <a:avLst/>
          </a:prstGeom>
        </p:spPr>
      </p:pic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95367" y="23359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3200" b="1" dirty="0"/>
              <a:t>隨機森林演算法</a:t>
            </a:r>
            <a:endParaRPr lang="zh-TW" sz="3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6512" y="915086"/>
            <a:ext cx="8520600" cy="39847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監督式模型</a:t>
            </a:r>
            <a:endParaRPr lang="en-US" altLang="zh-CN" sz="24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集成學習方法（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method</a:t>
            </a:r>
            <a:r>
              <a:rPr lang="en-US" altLang="zh-CN" sz="2400" dirty="0">
                <a:solidFill>
                  <a:schemeClr val="tx1"/>
                </a:solidFill>
                <a:latin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zh-TW" sz="2400" dirty="0">
                <a:solidFill>
                  <a:schemeClr val="tx1"/>
                </a:solidFill>
                <a:latin typeface="標楷體" panose="03000509000000000000" pitchFamily="65" charset="-120"/>
              </a:rPr>
              <a:t>用於</a:t>
            </a:r>
            <a:r>
              <a:rPr lang="zh-TW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zh-TW" altLang="zh-TW" sz="2400" dirty="0">
                <a:solidFill>
                  <a:schemeClr val="tx1"/>
                </a:solidFill>
                <a:latin typeface="標楷體" panose="03000509000000000000" pitchFamily="65" charset="-120"/>
              </a:rPr>
              <a:t>及</a:t>
            </a:r>
            <a:r>
              <a:rPr lang="zh-TW" altLang="zh-TW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隨機森林的優點：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訓練速度快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250" dirty="0"/>
              <a:t>基本由決策樹延伸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在训练完后，它能够给出哪些</a:t>
            </a:r>
            <a:r>
              <a:rPr lang="en-US" altLang="zh-CN" sz="2400" dirty="0"/>
              <a:t>feature</a:t>
            </a:r>
            <a:r>
              <a:rPr lang="zh-CN" altLang="en-US" sz="2400" dirty="0"/>
              <a:t>比较重要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採樣過程保證了隨機性，大大降低</a:t>
            </a:r>
            <a:r>
              <a:rPr lang="en-US" altLang="zh-CN" sz="2400" dirty="0"/>
              <a:t>overfitting</a:t>
            </a:r>
          </a:p>
          <a:p>
            <a:pPr marL="0" indent="0">
              <a:buNone/>
            </a:pPr>
            <a:r>
              <a:rPr lang="zh-CN" altLang="en-US" sz="2400" dirty="0"/>
              <a:t>的風險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91" y="2924862"/>
            <a:ext cx="1629629" cy="1974998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91" y="3077262"/>
            <a:ext cx="1629629" cy="1974998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91" y="3229662"/>
            <a:ext cx="1629629" cy="19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3200" b="1" dirty="0"/>
              <a:t>程式碼</a:t>
            </a:r>
            <a:endParaRPr lang="zh-TW" sz="32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0258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5" y="1025850"/>
            <a:ext cx="6369377" cy="34736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33728" y="11363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3200" b="1" dirty="0"/>
              <a:t>程式碼（</a:t>
            </a:r>
            <a:r>
              <a:rPr lang="en-US" altLang="zh-CN" sz="3200" b="1" dirty="0" err="1"/>
              <a:t>max_feature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問題）（</a:t>
            </a:r>
            <a:r>
              <a:rPr lang="en-US" altLang="zh-CN" sz="3200" b="1" dirty="0"/>
              <a:t>1/3</a:t>
            </a:r>
            <a:r>
              <a:rPr lang="zh-CN" altLang="en-US" sz="3200" b="1" dirty="0"/>
              <a:t>）</a:t>
            </a:r>
            <a:endParaRPr lang="zh-TW" sz="32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0258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 rotWithShape="1">
          <a:blip r:embed="rId3"/>
          <a:srcRect l="5071" r="42430"/>
          <a:stretch/>
        </p:blipFill>
        <p:spPr>
          <a:xfrm>
            <a:off x="165400" y="1025850"/>
            <a:ext cx="4800586" cy="3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3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33728" y="113637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3200" b="1" dirty="0"/>
              <a:t>程式碼（</a:t>
            </a:r>
            <a:r>
              <a:rPr lang="en-US" altLang="zh-CN" sz="3200" b="1" dirty="0" err="1"/>
              <a:t>max_feature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問題）（</a:t>
            </a:r>
            <a:r>
              <a:rPr lang="en-US" altLang="zh-CN" sz="3200" b="1" dirty="0"/>
              <a:t>2/3</a:t>
            </a:r>
            <a:r>
              <a:rPr lang="zh-CN" altLang="en-US" sz="3200" b="1" dirty="0"/>
              <a:t>）</a:t>
            </a:r>
            <a:endParaRPr lang="zh-TW" sz="32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0258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" y="787176"/>
            <a:ext cx="8071265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4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2170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3200" b="1" dirty="0"/>
              <a:t>程式碼（</a:t>
            </a:r>
            <a:r>
              <a:rPr lang="en-US" altLang="zh-CN" sz="3200" b="1" dirty="0" err="1"/>
              <a:t>max_feature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問題）（</a:t>
            </a:r>
            <a:r>
              <a:rPr lang="en-US" altLang="zh-CN" sz="3200" b="1" dirty="0"/>
              <a:t>3/3</a:t>
            </a:r>
            <a:r>
              <a:rPr lang="zh-CN" altLang="en-US" sz="3200" b="1" dirty="0"/>
              <a:t>）</a:t>
            </a:r>
            <a:endParaRPr lang="zh-TW" sz="32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0258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zh-TW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 rotWithShape="1">
          <a:blip r:embed="rId3"/>
          <a:srcRect l="-4743" t="4490" r="30384" b="-2321"/>
          <a:stretch/>
        </p:blipFill>
        <p:spPr>
          <a:xfrm>
            <a:off x="84871" y="1025850"/>
            <a:ext cx="5996952" cy="42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03849" y="121765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5400" dirty="0"/>
              <a:t>Let’s Demo!!!</a:t>
            </a:r>
            <a:endParaRPr lang="zh-TW" sz="54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3200" b="1" dirty="0"/>
              <a:t>結論</a:t>
            </a:r>
            <a:endParaRPr lang="zh-TW" sz="3200" b="1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通過實做，對於</a:t>
            </a:r>
            <a:r>
              <a:rPr lang="en-US" altLang="zh-CN" sz="2400" dirty="0"/>
              <a:t>data mining</a:t>
            </a:r>
            <a:r>
              <a:rPr lang="zh-CN" altLang="en-US" sz="2400" dirty="0"/>
              <a:t>的步驟有深刻的認識</a:t>
            </a:r>
            <a:endParaRPr lang="en-US" altLang="zh-CN" sz="2400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scikit</a:t>
            </a:r>
            <a:r>
              <a:rPr lang="zh-CN" altLang="en-US" sz="2400" dirty="0"/>
              <a:t>可以更方便地實現</a:t>
            </a:r>
            <a:r>
              <a:rPr lang="en-US" altLang="zh-CN" sz="2400" dirty="0"/>
              <a:t>data mining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/>
              <a:t>初次接觸</a:t>
            </a:r>
            <a:r>
              <a:rPr lang="en-US" altLang="zh-CN" sz="2400"/>
              <a:t>python coding</a:t>
            </a:r>
            <a:endParaRPr lang="en-US" altLang="zh-CN" sz="2400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sz="2400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400" dirty="0"/>
              <a:t>對於</a:t>
            </a:r>
            <a:r>
              <a:rPr lang="en-US" sz="1400" dirty="0"/>
              <a:t>Window </a:t>
            </a:r>
            <a:r>
              <a:rPr lang="zh-CN" altLang="en-US" sz="1400" dirty="0"/>
              <a:t>和</a:t>
            </a:r>
            <a:r>
              <a:rPr lang="en-US" altLang="zh-CN" sz="1400" dirty="0"/>
              <a:t>python</a:t>
            </a:r>
            <a:r>
              <a:rPr lang="zh-CN" altLang="en-US" sz="1400" dirty="0"/>
              <a:t>的鬧不和感到很生氣。。。</a:t>
            </a:r>
            <a:endParaRPr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عنوان 2"/>
          <p:cNvSpPr>
            <a:spLocks noGrp="1"/>
          </p:cNvSpPr>
          <p:nvPr>
            <p:ph type="title"/>
          </p:nvPr>
        </p:nvSpPr>
        <p:spPr>
          <a:xfrm>
            <a:off x="1410891" y="141685"/>
            <a:ext cx="61722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標楷體" panose="03000509000000000000" pitchFamily="65" charset="-120"/>
              </a:rPr>
              <a:t>參考資料</a:t>
            </a:r>
            <a:endParaRPr lang="ar-JO" altLang="zh-TW" sz="3200" i="1" u="sng" dirty="0">
              <a:solidFill>
                <a:schemeClr val="tx1"/>
              </a:solidFill>
              <a:latin typeface="標楷體" panose="03000509000000000000" pitchFamily="65" charset="-120"/>
            </a:endParaRPr>
          </a:p>
        </p:txBody>
      </p:sp>
      <p:sp>
        <p:nvSpPr>
          <p:cNvPr id="46083" name="عنصر نائب للمحتوى 1"/>
          <p:cNvSpPr>
            <a:spLocks noGrp="1"/>
          </p:cNvSpPr>
          <p:nvPr>
            <p:ph idx="1"/>
          </p:nvPr>
        </p:nvSpPr>
        <p:spPr>
          <a:xfrm>
            <a:off x="226829" y="681039"/>
            <a:ext cx="7613438" cy="36924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1200" dirty="0">
                <a:latin typeface="Arial" panose="020B0604020202020204" pitchFamily="34" charset="0"/>
              </a:rPr>
              <a:t>決策樹 </a:t>
            </a:r>
            <a:r>
              <a:rPr lang="en-US" altLang="zh-TW" sz="1200" dirty="0">
                <a:latin typeface="Arial" panose="020B0604020202020204" pitchFamily="34" charset="0"/>
              </a:rPr>
              <a:t>Decision trees</a:t>
            </a: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2"/>
              </a:rPr>
              <a:t>https://chtseng.wordpress.com/2017/02/10/%E6%B1%BA%E7%AD%96%E6%A8%B9-decision-trees/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TW" altLang="en-US" sz="1200" dirty="0">
                <a:latin typeface="Arial" panose="020B0604020202020204" pitchFamily="34" charset="0"/>
              </a:rPr>
              <a:t>信息增益到底怎么理解呢？</a:t>
            </a: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3"/>
              </a:rPr>
              <a:t>https://www.zhihu.com/question/22104055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TW" altLang="en-US" sz="1200" dirty="0">
                <a:latin typeface="Arial" panose="020B0604020202020204" pitchFamily="34" charset="0"/>
              </a:rPr>
              <a:t>隨機森林（</a:t>
            </a:r>
            <a:r>
              <a:rPr lang="en-US" altLang="zh-TW" sz="1200" dirty="0">
                <a:latin typeface="Arial" panose="020B0604020202020204" pitchFamily="34" charset="0"/>
              </a:rPr>
              <a:t>Random Forest</a:t>
            </a:r>
            <a:r>
              <a:rPr lang="zh-TW" altLang="en-US" sz="1200" dirty="0">
                <a:latin typeface="Arial" panose="020B0604020202020204" pitchFamily="34" charset="0"/>
              </a:rPr>
              <a:t>）詳解（轉）</a:t>
            </a: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4"/>
              </a:rPr>
              <a:t>https://tw.saowen.com/a/ebd618be5c9028168349494ceeb49ba87e9b3a6d114816697ec0cbcc6cf99ff5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转：机器学习中的算法</a:t>
            </a:r>
            <a:r>
              <a:rPr lang="en-US" altLang="zh-CN" sz="1200" dirty="0">
                <a:latin typeface="Arial" panose="020B0604020202020204" pitchFamily="34" charset="0"/>
              </a:rPr>
              <a:t>(1)-</a:t>
            </a:r>
            <a:r>
              <a:rPr lang="zh-CN" altLang="en-US" sz="1200" dirty="0">
                <a:latin typeface="Arial" panose="020B0604020202020204" pitchFamily="34" charset="0"/>
              </a:rPr>
              <a:t>决策树模型组合之随机森林与</a:t>
            </a:r>
            <a:r>
              <a:rPr lang="en-US" altLang="zh-CN" sz="1200" dirty="0">
                <a:latin typeface="Arial" panose="020B0604020202020204" pitchFamily="34" charset="0"/>
              </a:rPr>
              <a:t>GBDT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5"/>
              </a:rPr>
              <a:t>http://blog.csdn.net/bhj5787/article/details/11480911</a:t>
            </a:r>
            <a:endParaRPr lang="en-US" altLang="zh-TW" sz="1200" dirty="0">
              <a:latin typeface="Arial" panose="020B0604020202020204" pitchFamily="34" charset="0"/>
            </a:endParaRPr>
          </a:p>
          <a:p>
            <a:r>
              <a:rPr lang="zh-TW" altLang="en-US" sz="1200" dirty="0">
                <a:latin typeface="Arial" panose="020B0604020202020204" pitchFamily="34" charset="0"/>
              </a:rPr>
              <a:t>機器學習算法之隨機森林（</a:t>
            </a:r>
            <a:r>
              <a:rPr lang="en-US" altLang="zh-TW" sz="1200" dirty="0">
                <a:latin typeface="Arial" panose="020B0604020202020204" pitchFamily="34" charset="0"/>
              </a:rPr>
              <a:t>Random Forest</a:t>
            </a:r>
            <a:r>
              <a:rPr lang="zh-TW" altLang="en-US" sz="1200" dirty="0">
                <a:latin typeface="Arial" panose="020B0604020202020204" pitchFamily="34" charset="0"/>
              </a:rPr>
              <a:t>）</a:t>
            </a:r>
            <a:endParaRPr lang="en-US" altLang="zh-TW" sz="1200" dirty="0">
              <a:latin typeface="Arial" panose="020B0604020202020204" pitchFamily="34" charset="0"/>
              <a:hlinkClick r:id="rId6"/>
            </a:endParaRPr>
          </a:p>
          <a:p>
            <a:pPr marL="0" indent="0">
              <a:buNone/>
            </a:pPr>
            <a:r>
              <a:rPr lang="en-US" altLang="zh-TW" sz="1200" dirty="0">
                <a:latin typeface="Arial" panose="020B0604020202020204" pitchFamily="34" charset="0"/>
                <a:hlinkClick r:id="rId6"/>
              </a:rPr>
              <a:t>https://kknews.cc/zh-tw/news/brzmvj.html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TW" altLang="en-US" sz="1200" dirty="0">
                <a:latin typeface="Arial" panose="020B0604020202020204" pitchFamily="34" charset="0"/>
              </a:rPr>
              <a:t>隨機森林</a:t>
            </a:r>
            <a:r>
              <a:rPr lang="en-US" altLang="zh-TW" sz="1200" dirty="0">
                <a:latin typeface="Arial" panose="020B0604020202020204" pitchFamily="34" charset="0"/>
              </a:rPr>
              <a:t>Random Forest</a:t>
            </a: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7"/>
              </a:rPr>
              <a:t>https://chtseng.wordpress.com/2017/02/24/%E9%9A%A8%E6%A9%9F%E6%A3%AE%E6%9E%97random-forest/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TW" sz="1200" dirty="0" err="1">
                <a:latin typeface="Arial" panose="020B0604020202020204" pitchFamily="34" charset="0"/>
              </a:rPr>
              <a:t>sklearn.ensemble.RandomForestClassifier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zh-TW" sz="1200" dirty="0">
                <a:latin typeface="Arial" panose="020B0604020202020204" pitchFamily="34" charset="0"/>
                <a:hlinkClick r:id="rId8"/>
              </a:rPr>
              <a:t>http://scikit-learn.org/stable/modules/generated/sklearn.ensemble.RandomForestClassifier.html</a:t>
            </a:r>
            <a:endParaRPr lang="en-US" altLang="zh-TW" sz="120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TW" sz="1050" dirty="0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TW" sz="105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105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u="sng" dirty="0">
                <a:latin typeface="Arial" panose="020B0604020202020204" pitchFamily="34" charset="0"/>
                <a:ea typeface="DFKai-SB" panose="03000509000000000000" pitchFamily="65" charset="-120"/>
              </a:rPr>
              <a:t>~</a:t>
            </a:r>
            <a:r>
              <a:rPr lang="en-US" altLang="zh-TW" sz="4000" b="1" u="sng" dirty="0">
                <a:latin typeface="Arial" panose="020B0604020202020204" pitchFamily="34" charset="0"/>
                <a:ea typeface="DFKai-SB" panose="03000509000000000000" pitchFamily="65" charset="-120"/>
              </a:rPr>
              <a:t>Outline</a:t>
            </a:r>
            <a:r>
              <a:rPr lang="en-US" altLang="zh-CN" sz="4000" b="1" u="sng" dirty="0">
                <a:latin typeface="Arial" panose="020B0604020202020204" pitchFamily="34" charset="0"/>
                <a:ea typeface="DFKai-SB" panose="03000509000000000000" pitchFamily="65" charset="-120"/>
              </a:rPr>
              <a:t>~</a:t>
            </a:r>
            <a:endParaRPr lang="zh-TW" altLang="en-US" sz="4000" b="1" u="sng" dirty="0">
              <a:latin typeface="Arial" panose="020B0604020202020204" pitchFamily="34" charset="0"/>
              <a:ea typeface="DFKai-SB" panose="03000509000000000000" pitchFamily="65" charset="-120"/>
            </a:endParaRPr>
          </a:p>
        </p:txBody>
      </p:sp>
      <p:sp>
        <p:nvSpPr>
          <p:cNvPr id="6147" name="Content Placeholder 1"/>
          <p:cNvSpPr>
            <a:spLocks noGrp="1"/>
          </p:cNvSpPr>
          <p:nvPr>
            <p:ph idx="1"/>
          </p:nvPr>
        </p:nvSpPr>
        <p:spPr>
          <a:xfrm>
            <a:off x="578885" y="1195140"/>
            <a:ext cx="6447501" cy="2910580"/>
          </a:xfrm>
        </p:spPr>
        <p:txBody>
          <a:bodyPr>
            <a:noAutofit/>
          </a:bodyPr>
          <a:lstStyle/>
          <a:p>
            <a:pPr marL="457200" indent="-457200"/>
            <a:r>
              <a:rPr lang="zh-CN" altLang="en-US" sz="2800" dirty="0"/>
              <a:t>演算法介紹</a:t>
            </a:r>
            <a:endParaRPr lang="en-US" altLang="zh-CN" sz="2800" dirty="0"/>
          </a:p>
          <a:p>
            <a:pPr marL="1057275" lvl="2" indent="-457200"/>
            <a:r>
              <a:rPr lang="zh-CN" altLang="en-US" sz="2400" dirty="0"/>
              <a:t>決策樹</a:t>
            </a:r>
            <a:endParaRPr lang="en-US" altLang="zh-CN" sz="2400" dirty="0"/>
          </a:p>
          <a:p>
            <a:pPr marL="1057275" lvl="2" indent="-457200"/>
            <a:r>
              <a:rPr lang="zh-CN" altLang="en-US" sz="2400" dirty="0"/>
              <a:t>隨機森林</a:t>
            </a:r>
            <a:endParaRPr lang="en-US" altLang="zh-CN" sz="2400" dirty="0"/>
          </a:p>
          <a:p>
            <a:pPr marL="457200" indent="-457200"/>
            <a:r>
              <a:rPr lang="zh-CN" altLang="en-US" sz="2800" dirty="0"/>
              <a:t>程式碼</a:t>
            </a:r>
            <a:endParaRPr lang="en-US" altLang="zh-CN" sz="2800" dirty="0"/>
          </a:p>
          <a:p>
            <a:pPr marL="457200" indent="-457200"/>
            <a:r>
              <a:rPr lang="en-US" altLang="zh-TW" sz="2800" dirty="0"/>
              <a:t>Demo!!!</a:t>
            </a:r>
          </a:p>
          <a:p>
            <a:pPr marL="457200" indent="-457200"/>
            <a:r>
              <a:rPr lang="zh-CN" altLang="en-US" sz="2800" dirty="0"/>
              <a:t>結論</a:t>
            </a:r>
            <a:endParaRPr lang="en-US" altLang="zh-CN" sz="2800" dirty="0"/>
          </a:p>
          <a:p>
            <a:pPr marL="457200" indent="-457200"/>
            <a:r>
              <a:rPr lang="zh-CN" altLang="en-US" sz="2800" dirty="0"/>
              <a:t>參考資料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0520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95367" y="233593"/>
            <a:ext cx="9358996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3200" b="1" dirty="0"/>
              <a:t>隨機森林的前身～決策樹演算法</a:t>
            </a:r>
            <a:br>
              <a:rPr lang="en-US" altLang="zh-CN" sz="3200" b="1" dirty="0"/>
            </a:br>
            <a:r>
              <a:rPr lang="en-US" altLang="zh-CN" sz="3200" b="1" dirty="0"/>
              <a:t>(Decision Tree)</a:t>
            </a:r>
            <a:endParaRPr lang="zh-TW" sz="3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38660" y="1068371"/>
            <a:ext cx="8520600" cy="407512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</a:rPr>
              <a:t>決策樹演算法：思維最直觀，最簡單的演算法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標楷體" panose="03000509000000000000" pitchFamily="65" charset="-120"/>
              </a:rPr>
              <a:t>監督式模型</a:t>
            </a:r>
            <a:endParaRPr lang="en-US" altLang="zh-CN" sz="20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zh-TW" sz="2000" dirty="0">
                <a:solidFill>
                  <a:schemeClr val="tx1"/>
                </a:solidFill>
                <a:latin typeface="標楷體" panose="03000509000000000000" pitchFamily="65" charset="-120"/>
              </a:rPr>
              <a:t>用於</a:t>
            </a:r>
            <a:r>
              <a:rPr lang="zh-TW" alt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zh-TW" altLang="zh-TW" sz="2000" dirty="0">
                <a:solidFill>
                  <a:schemeClr val="tx1"/>
                </a:solidFill>
                <a:latin typeface="標楷體" panose="03000509000000000000" pitchFamily="65" charset="-120"/>
              </a:rPr>
              <a:t>及</a:t>
            </a:r>
            <a:r>
              <a:rPr lang="zh-TW" altLang="zh-TW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altLang="zh-TW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概念：決策樹</a:t>
            </a:r>
            <a:r>
              <a:rPr lang="zh-TW" altLang="en-US" sz="2000" dirty="0">
                <a:solidFill>
                  <a:schemeClr val="tx1"/>
                </a:solidFill>
              </a:rPr>
              <a:t>中每個</a:t>
            </a:r>
            <a:r>
              <a:rPr lang="zh-TW" altLang="en-US" sz="2000" b="1" dirty="0">
                <a:solidFill>
                  <a:schemeClr val="tx1"/>
                </a:solidFill>
              </a:rPr>
              <a:t>節點</a:t>
            </a:r>
            <a:r>
              <a:rPr lang="zh-TW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>
                <a:solidFill>
                  <a:schemeClr val="tx1"/>
                </a:solidFill>
              </a:rPr>
              <a:t>一次的分類</a:t>
            </a:r>
            <a:r>
              <a:rPr lang="zh-TW" altLang="en-US" sz="2000" dirty="0">
                <a:solidFill>
                  <a:schemeClr val="tx1"/>
                </a:solidFill>
              </a:rPr>
              <a:t>，而每個分叉路徑則代表某個可能的屬性值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feature</a:t>
            </a:r>
            <a:r>
              <a:rPr lang="zh-CN" altLang="en-US" sz="2000" b="1" dirty="0">
                <a:solidFill>
                  <a:schemeClr val="tx1"/>
                </a:solidFill>
              </a:rPr>
              <a:t>類別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節點有三種：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根節點：只有輸出的邊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內部節點：有輸出也有輸入的邊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葉節點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終端節點：只有輸入的邊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61" y="2939038"/>
            <a:ext cx="1629629" cy="1974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95367" y="23359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3200" b="1" dirty="0"/>
              <a:t>隨機森林的前身～決策樹演算法</a:t>
            </a:r>
            <a:endParaRPr lang="zh-TW" sz="3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6512" y="915086"/>
            <a:ext cx="8520600" cy="31735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61" y="2939038"/>
            <a:ext cx="1629629" cy="1974998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14700" y="1232443"/>
            <a:ext cx="6976505" cy="3856207"/>
            <a:chOff x="414700" y="1232443"/>
            <a:chExt cx="6976505" cy="3856207"/>
          </a:xfrm>
        </p:grpSpPr>
        <p:grpSp>
          <p:nvGrpSpPr>
            <p:cNvPr id="51" name="群組 50"/>
            <p:cNvGrpSpPr/>
            <p:nvPr/>
          </p:nvGrpSpPr>
          <p:grpSpPr>
            <a:xfrm>
              <a:off x="414700" y="1232443"/>
              <a:ext cx="6976505" cy="3856207"/>
              <a:chOff x="1690607" y="1226701"/>
              <a:chExt cx="6976505" cy="3856207"/>
            </a:xfrm>
          </p:grpSpPr>
          <p:grpSp>
            <p:nvGrpSpPr>
              <p:cNvPr id="60" name="群組 59"/>
              <p:cNvGrpSpPr/>
              <p:nvPr/>
            </p:nvGrpSpPr>
            <p:grpSpPr>
              <a:xfrm>
                <a:off x="1805962" y="4190360"/>
                <a:ext cx="1072805" cy="831776"/>
                <a:chOff x="2331095" y="1222491"/>
                <a:chExt cx="1072805" cy="831776"/>
              </a:xfrm>
            </p:grpSpPr>
            <p:sp>
              <p:nvSpPr>
                <p:cNvPr id="61" name="圓角矩形 60"/>
                <p:cNvSpPr/>
                <p:nvPr/>
              </p:nvSpPr>
              <p:spPr>
                <a:xfrm>
                  <a:off x="2331095" y="1222491"/>
                  <a:ext cx="1072805" cy="83177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pic>
              <p:nvPicPr>
                <p:cNvPr id="62" name="圖片 6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3252"/>
                <a:stretch/>
              </p:blipFill>
              <p:spPr>
                <a:xfrm>
                  <a:off x="2403415" y="1244254"/>
                  <a:ext cx="336024" cy="71879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群組 15"/>
              <p:cNvGrpSpPr/>
              <p:nvPr/>
            </p:nvGrpSpPr>
            <p:grpSpPr>
              <a:xfrm>
                <a:off x="1690607" y="1226701"/>
                <a:ext cx="6976505" cy="3856207"/>
                <a:chOff x="1690607" y="1226701"/>
                <a:chExt cx="6976505" cy="3856207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4148508" y="1226701"/>
                  <a:ext cx="2161955" cy="1003258"/>
                  <a:chOff x="1913859" y="1222491"/>
                  <a:chExt cx="2161955" cy="1003258"/>
                </a:xfrm>
              </p:grpSpPr>
              <p:sp>
                <p:nvSpPr>
                  <p:cNvPr id="6" name="圓角矩形 5"/>
                  <p:cNvSpPr/>
                  <p:nvPr/>
                </p:nvSpPr>
                <p:spPr>
                  <a:xfrm>
                    <a:off x="1913859" y="1222491"/>
                    <a:ext cx="2161955" cy="1003258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2296251" y="1394221"/>
                    <a:ext cx="336024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10" name="圖片 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1980819" y="1394221"/>
                    <a:ext cx="315432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11" name="圖片 10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2927115" y="1394221"/>
                    <a:ext cx="336024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12" name="圖片 11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2611683" y="1394221"/>
                    <a:ext cx="315432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13" name="圖片 12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3632406" y="1394221"/>
                    <a:ext cx="336024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14" name="圖片 13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3316974" y="1394221"/>
                    <a:ext cx="315432" cy="71879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向右箭號 7"/>
                <p:cNvSpPr/>
                <p:nvPr/>
              </p:nvSpPr>
              <p:spPr>
                <a:xfrm rot="7765916">
                  <a:off x="3364300" y="2358412"/>
                  <a:ext cx="489088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7" name="群組 16"/>
                <p:cNvGrpSpPr/>
                <p:nvPr/>
              </p:nvGrpSpPr>
              <p:grpSpPr>
                <a:xfrm>
                  <a:off x="6186403" y="2780508"/>
                  <a:ext cx="1215365" cy="831776"/>
                  <a:chOff x="2317735" y="1222491"/>
                  <a:chExt cx="1215365" cy="831776"/>
                </a:xfrm>
              </p:grpSpPr>
              <p:sp>
                <p:nvSpPr>
                  <p:cNvPr id="18" name="圓角矩形 17"/>
                  <p:cNvSpPr/>
                  <p:nvPr/>
                </p:nvSpPr>
                <p:spPr>
                  <a:xfrm>
                    <a:off x="2317735" y="1222491"/>
                    <a:ext cx="1215365" cy="83177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2424660" y="1258355"/>
                    <a:ext cx="315432" cy="725275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3026071" y="1258355"/>
                    <a:ext cx="336024" cy="72527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群組 24"/>
                <p:cNvGrpSpPr/>
                <p:nvPr/>
              </p:nvGrpSpPr>
              <p:grpSpPr>
                <a:xfrm>
                  <a:off x="2719810" y="2784112"/>
                  <a:ext cx="1072805" cy="831776"/>
                  <a:chOff x="2331095" y="1222491"/>
                  <a:chExt cx="1072805" cy="831776"/>
                </a:xfrm>
              </p:grpSpPr>
              <p:sp>
                <p:nvSpPr>
                  <p:cNvPr id="26" name="圓角矩形 25"/>
                  <p:cNvSpPr/>
                  <p:nvPr/>
                </p:nvSpPr>
                <p:spPr>
                  <a:xfrm>
                    <a:off x="2331095" y="1222491"/>
                    <a:ext cx="1072805" cy="83177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27" name="圖片 2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2403415" y="1244254"/>
                    <a:ext cx="336024" cy="718796"/>
                  </a:xfrm>
                  <a:prstGeom prst="rect">
                    <a:avLst/>
                  </a:prstGeom>
                </p:spPr>
              </p:pic>
              <p:pic>
                <p:nvPicPr>
                  <p:cNvPr id="32" name="圖片 31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3004017" y="1242289"/>
                    <a:ext cx="315432" cy="71879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向右箭號 49"/>
                <p:cNvSpPr/>
                <p:nvPr/>
              </p:nvSpPr>
              <p:spPr>
                <a:xfrm rot="3253154">
                  <a:off x="6356702" y="2337216"/>
                  <a:ext cx="530273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4463433" y="2228111"/>
                  <a:ext cx="1829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喜歡看球賽？</a:t>
                  </a:r>
                  <a:endPara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2" name="文字方塊 51"/>
                <p:cNvSpPr txBox="1"/>
                <p:nvPr/>
              </p:nvSpPr>
              <p:spPr>
                <a:xfrm>
                  <a:off x="2777474" y="2388810"/>
                  <a:ext cx="1047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Yes</a:t>
                  </a:r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6860045" y="2296955"/>
                  <a:ext cx="1047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No</a:t>
                  </a:r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54" name="向右箭號 53"/>
                <p:cNvSpPr/>
                <p:nvPr/>
              </p:nvSpPr>
              <p:spPr>
                <a:xfrm rot="7765916">
                  <a:off x="2165085" y="3691579"/>
                  <a:ext cx="546817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55" name="群組 54"/>
                <p:cNvGrpSpPr/>
                <p:nvPr/>
              </p:nvGrpSpPr>
              <p:grpSpPr>
                <a:xfrm>
                  <a:off x="3862154" y="4190360"/>
                  <a:ext cx="1215365" cy="831776"/>
                  <a:chOff x="2317735" y="1222491"/>
                  <a:chExt cx="1215365" cy="831776"/>
                </a:xfrm>
              </p:grpSpPr>
              <p:sp>
                <p:nvSpPr>
                  <p:cNvPr id="56" name="圓角矩形 55"/>
                  <p:cNvSpPr/>
                  <p:nvPr/>
                </p:nvSpPr>
                <p:spPr>
                  <a:xfrm>
                    <a:off x="2317735" y="1222491"/>
                    <a:ext cx="1215365" cy="83177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59" name="圖片 58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2710639" y="1258355"/>
                    <a:ext cx="315432" cy="72527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5" name="向右箭號 64"/>
                <p:cNvSpPr/>
                <p:nvPr/>
              </p:nvSpPr>
              <p:spPr>
                <a:xfrm rot="3253154">
                  <a:off x="3710925" y="3769788"/>
                  <a:ext cx="489309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2818714" y="3673305"/>
                  <a:ext cx="9758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喜歡看帥哥？</a:t>
                  </a:r>
                  <a:endPara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1690607" y="3597979"/>
                  <a:ext cx="1047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Yes</a:t>
                  </a:r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4057494" y="3597005"/>
                  <a:ext cx="482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No</a:t>
                  </a:r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71" name="向右箭號 70"/>
                <p:cNvSpPr/>
                <p:nvPr/>
              </p:nvSpPr>
              <p:spPr>
                <a:xfrm rot="7765916">
                  <a:off x="5758339" y="3760100"/>
                  <a:ext cx="526752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72" name="群組 71"/>
                <p:cNvGrpSpPr/>
                <p:nvPr/>
              </p:nvGrpSpPr>
              <p:grpSpPr>
                <a:xfrm>
                  <a:off x="7451747" y="4251132"/>
                  <a:ext cx="1215365" cy="831776"/>
                  <a:chOff x="2317735" y="1222491"/>
                  <a:chExt cx="1215365" cy="831776"/>
                </a:xfrm>
              </p:grpSpPr>
              <p:sp>
                <p:nvSpPr>
                  <p:cNvPr id="73" name="圓角矩形 72"/>
                  <p:cNvSpPr/>
                  <p:nvPr/>
                </p:nvSpPr>
                <p:spPr>
                  <a:xfrm>
                    <a:off x="2317735" y="1222491"/>
                    <a:ext cx="1215365" cy="83177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74" name="圖片 73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116"/>
                  <a:stretch/>
                </p:blipFill>
                <p:spPr>
                  <a:xfrm>
                    <a:off x="2424660" y="1258355"/>
                    <a:ext cx="315432" cy="72527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群組 76"/>
                <p:cNvGrpSpPr/>
                <p:nvPr/>
              </p:nvGrpSpPr>
              <p:grpSpPr>
                <a:xfrm>
                  <a:off x="5395555" y="4251132"/>
                  <a:ext cx="1072805" cy="831776"/>
                  <a:chOff x="2331095" y="1222491"/>
                  <a:chExt cx="1072805" cy="831776"/>
                </a:xfrm>
              </p:grpSpPr>
              <p:sp>
                <p:nvSpPr>
                  <p:cNvPr id="78" name="圓角矩形 77"/>
                  <p:cNvSpPr/>
                  <p:nvPr/>
                </p:nvSpPr>
                <p:spPr>
                  <a:xfrm>
                    <a:off x="2331095" y="1222491"/>
                    <a:ext cx="1072805" cy="83177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pic>
                <p:nvPicPr>
                  <p:cNvPr id="79" name="圖片 78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3252"/>
                  <a:stretch/>
                </p:blipFill>
                <p:spPr>
                  <a:xfrm>
                    <a:off x="2403415" y="1244254"/>
                    <a:ext cx="336024" cy="71879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2" name="向右箭號 81"/>
                <p:cNvSpPr/>
                <p:nvPr/>
              </p:nvSpPr>
              <p:spPr>
                <a:xfrm rot="3253154">
                  <a:off x="7265479" y="3812622"/>
                  <a:ext cx="533531" cy="343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文字方塊 83"/>
                <p:cNvSpPr txBox="1"/>
                <p:nvPr/>
              </p:nvSpPr>
              <p:spPr>
                <a:xfrm>
                  <a:off x="5280200" y="3658751"/>
                  <a:ext cx="1047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Yes</a:t>
                  </a:r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</p:grpSp>
        </p:grpSp>
        <p:pic>
          <p:nvPicPr>
            <p:cNvPr id="76" name="圖片 75"/>
            <p:cNvPicPr>
              <a:picLocks noChangeAspect="1"/>
            </p:cNvPicPr>
            <p:nvPr/>
          </p:nvPicPr>
          <p:blipFill rotWithShape="1">
            <a:blip r:embed="rId4"/>
            <a:srcRect r="56116"/>
            <a:stretch/>
          </p:blipFill>
          <p:spPr>
            <a:xfrm>
              <a:off x="1816120" y="2827173"/>
              <a:ext cx="315432" cy="718796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 rotWithShape="1">
            <a:blip r:embed="rId4"/>
            <a:srcRect l="53252"/>
            <a:stretch/>
          </p:blipFill>
          <p:spPr>
            <a:xfrm>
              <a:off x="5324916" y="2809652"/>
              <a:ext cx="336024" cy="725275"/>
            </a:xfrm>
            <a:prstGeom prst="rect">
              <a:avLst/>
            </a:prstGeom>
          </p:spPr>
        </p:pic>
        <p:pic>
          <p:nvPicPr>
            <p:cNvPr id="87" name="圖片 86"/>
            <p:cNvPicPr>
              <a:picLocks noChangeAspect="1"/>
            </p:cNvPicPr>
            <p:nvPr/>
          </p:nvPicPr>
          <p:blipFill rotWithShape="1">
            <a:blip r:embed="rId4"/>
            <a:srcRect r="56116"/>
            <a:stretch/>
          </p:blipFill>
          <p:spPr>
            <a:xfrm>
              <a:off x="990974" y="4235781"/>
              <a:ext cx="315432" cy="725275"/>
            </a:xfrm>
            <a:prstGeom prst="rect">
              <a:avLst/>
            </a:prstGeom>
          </p:spPr>
        </p:pic>
      </p:grpSp>
      <p:pic>
        <p:nvPicPr>
          <p:cNvPr id="89" name="圖片 88"/>
          <p:cNvPicPr>
            <a:picLocks noChangeAspect="1"/>
          </p:cNvPicPr>
          <p:nvPr/>
        </p:nvPicPr>
        <p:blipFill rotWithShape="1">
          <a:blip r:embed="rId4"/>
          <a:srcRect l="53252"/>
          <a:stretch/>
        </p:blipFill>
        <p:spPr>
          <a:xfrm>
            <a:off x="4545742" y="4289061"/>
            <a:ext cx="336024" cy="718796"/>
          </a:xfrm>
          <a:prstGeom prst="rect">
            <a:avLst/>
          </a:prstGeom>
        </p:spPr>
      </p:pic>
      <p:sp>
        <p:nvSpPr>
          <p:cNvPr id="90" name="文字方塊 89"/>
          <p:cNvSpPr txBox="1"/>
          <p:nvPr/>
        </p:nvSpPr>
        <p:spPr>
          <a:xfrm>
            <a:off x="5030251" y="3599623"/>
            <a:ext cx="97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喜歡看帥哥？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8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95367" y="23359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3200" b="1" dirty="0"/>
              <a:t>隨機森林的前身～決策樹演算法</a:t>
            </a:r>
            <a:endParaRPr lang="zh-TW" sz="3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03982" y="806293"/>
            <a:ext cx="8520600" cy="42284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b="1" dirty="0"/>
              <a:t>決策樹如何</a:t>
            </a:r>
            <a:r>
              <a:rPr lang="zh-CN" altLang="en-US" sz="2000" b="1" dirty="0"/>
              <a:t>決定節點順序</a:t>
            </a:r>
            <a:r>
              <a:rPr lang="en-US" altLang="zh-TW" sz="2000" b="1" dirty="0"/>
              <a:t>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/>
              <a:t>Splitting Rule: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/>
              <a:t>Information Gain</a:t>
            </a:r>
            <a:r>
              <a:rPr lang="zh-CN" altLang="en-US" sz="2000" dirty="0"/>
              <a:t>（資訊增益）：</a:t>
            </a:r>
            <a:r>
              <a:rPr lang="en-US" altLang="zh-CN" sz="2000" dirty="0"/>
              <a:t>entropy(</a:t>
            </a:r>
            <a:r>
              <a:rPr lang="zh-CN" altLang="en-US" sz="2000" dirty="0"/>
              <a:t>亂度</a:t>
            </a:r>
            <a:r>
              <a:rPr lang="en-US" altLang="zh-CN" sz="2000" dirty="0"/>
              <a:t>)</a:t>
            </a:r>
            <a:r>
              <a:rPr lang="zh-CN" altLang="en-US" sz="2000" dirty="0"/>
              <a:t>越低的越接近根節點</a:t>
            </a:r>
            <a:endParaRPr lang="en-US" altLang="zh-CN" sz="2000" dirty="0"/>
          </a:p>
          <a:p>
            <a:pPr marL="0" indent="0">
              <a:buNone/>
            </a:pPr>
            <a:br>
              <a:rPr lang="en-US" altLang="zh-TW" sz="2000" dirty="0"/>
            </a:br>
            <a:r>
              <a:rPr lang="zh-TW" altLang="en-US" sz="2000" dirty="0"/>
              <a:t>                        </a:t>
            </a:r>
            <a:r>
              <a:rPr lang="en-US" altLang="zh-TW" sz="2000" dirty="0"/>
              <a:t>Entropy = -p * log2 p – q * log2q</a:t>
            </a:r>
          </a:p>
          <a:p>
            <a:pPr marL="0" indent="0">
              <a:buNone/>
            </a:pPr>
            <a:r>
              <a:rPr lang="en-US" altLang="zh-TW" sz="2000" dirty="0"/>
              <a:t>                        p</a:t>
            </a:r>
            <a:r>
              <a:rPr lang="zh-TW" altLang="en-US" sz="2000" dirty="0"/>
              <a:t>：</a:t>
            </a:r>
            <a:r>
              <a:rPr lang="en-US" altLang="zh-TW" sz="2000" dirty="0"/>
              <a:t>true</a:t>
            </a:r>
            <a:r>
              <a:rPr lang="zh-TW" altLang="en-US" sz="2000" dirty="0"/>
              <a:t>的</a:t>
            </a:r>
            <a:r>
              <a:rPr lang="zh-CN" altLang="en-US" sz="2000" dirty="0"/>
              <a:t>比例  </a:t>
            </a:r>
            <a:r>
              <a:rPr lang="en-US" altLang="zh-TW" sz="2000" dirty="0"/>
              <a:t>q</a:t>
            </a:r>
            <a:r>
              <a:rPr lang="zh-TW" altLang="en-US" sz="2000" dirty="0"/>
              <a:t>：</a:t>
            </a:r>
            <a:r>
              <a:rPr lang="en-US" altLang="zh-TW" sz="2000" dirty="0"/>
              <a:t>false</a:t>
            </a:r>
            <a:r>
              <a:rPr lang="zh-CN" altLang="en-US" sz="2000" dirty="0"/>
              <a:t>的比例</a:t>
            </a:r>
            <a:endParaRPr lang="zh-TW" altLang="en-US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sz="2000" dirty="0"/>
              <a:t>Gini Index : </a:t>
            </a:r>
            <a:r>
              <a:rPr lang="zh-CN" altLang="en-US" sz="2000" dirty="0"/>
              <a:t>基尼係數越大的越接近根節點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1850" dirty="0"/>
              <a:t>基尼係數越大，表示越不平均。</a:t>
            </a:r>
            <a:endParaRPr lang="en-US" altLang="zh-CN" sz="185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850" dirty="0"/>
              <a:t>Gini Index </a:t>
            </a:r>
            <a:r>
              <a:rPr lang="en-US" altLang="zh-CN" sz="1850" dirty="0"/>
              <a:t>=</a:t>
            </a:r>
            <a:r>
              <a:rPr lang="en-US" altLang="zh-TW" sz="1850" dirty="0"/>
              <a:t>p^2+q^2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850" dirty="0"/>
              <a:t>最常見的</a:t>
            </a:r>
            <a:r>
              <a:rPr lang="en-US" altLang="zh-CN" sz="1850" dirty="0"/>
              <a:t>splitting rule</a:t>
            </a:r>
            <a:endParaRPr lang="en-US" sz="185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61" y="2939038"/>
            <a:ext cx="1629629" cy="197499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4"/>
          <a:srcRect b="15089"/>
          <a:stretch/>
        </p:blipFill>
        <p:spPr>
          <a:xfrm>
            <a:off x="1083801" y="1870081"/>
            <a:ext cx="4609192" cy="11611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95367" y="23359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200" b="1" dirty="0"/>
              <a:t>隨機森林的前身～決策樹演算法</a:t>
            </a:r>
            <a:endParaRPr lang="zh-TW" sz="28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46512" y="915086"/>
            <a:ext cx="8520600" cy="31735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優點：訓練速度極快（遠優於其他演算法）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4000" dirty="0"/>
              <a:t>缺點：很容易</a:t>
            </a:r>
            <a:r>
              <a:rPr lang="en-US" altLang="zh-CN" sz="4000" dirty="0"/>
              <a:t>overfitting!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為什麼決策樹容易</a:t>
            </a:r>
            <a:r>
              <a:rPr lang="en-US" altLang="zh-CN" sz="2000" dirty="0"/>
              <a:t>overfitting?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/>
              <a:t>如果沒有對</a:t>
            </a:r>
            <a:r>
              <a:rPr lang="zh-CN" altLang="en-US" sz="2000" dirty="0"/>
              <a:t>決策樹</a:t>
            </a:r>
            <a:r>
              <a:rPr lang="zh-TW" altLang="en-US" sz="2000" dirty="0"/>
              <a:t>的成長作限制，</a:t>
            </a:r>
            <a:r>
              <a:rPr lang="zh-CN" altLang="en-US" sz="2000" dirty="0"/>
              <a:t>決策樹</a:t>
            </a:r>
            <a:r>
              <a:rPr lang="zh-TW" altLang="en-US" sz="2000" dirty="0"/>
              <a:t>會為每個</a:t>
            </a:r>
            <a:r>
              <a:rPr lang="en-US" altLang="zh-TW" sz="2000" dirty="0"/>
              <a:t>feature</a:t>
            </a:r>
            <a:r>
              <a:rPr lang="zh-TW" altLang="en-US" sz="2000" dirty="0"/>
              <a:t>創建節點，</a:t>
            </a:r>
            <a:r>
              <a:rPr lang="zh-CN" altLang="en-US" sz="2000" dirty="0"/>
              <a:t>使得</a:t>
            </a:r>
            <a:r>
              <a:rPr lang="zh-TW" altLang="en-US" sz="2000" dirty="0"/>
              <a:t>所有資料</a:t>
            </a:r>
            <a:r>
              <a:rPr lang="zh-CN" altLang="en-US" sz="2000" dirty="0"/>
              <a:t>得到</a:t>
            </a:r>
            <a:r>
              <a:rPr lang="en-US" altLang="zh-TW" sz="2000" dirty="0"/>
              <a:t>100%</a:t>
            </a:r>
            <a:r>
              <a:rPr lang="zh-TW" altLang="en-US" sz="2000" dirty="0"/>
              <a:t>正確的分類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544" y="2924862"/>
            <a:ext cx="1629629" cy="19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8344" y="-69914"/>
            <a:ext cx="8520600" cy="11482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000" b="1" dirty="0"/>
              <a:t>解決方法之一：一棵樹不好，那就用多幾棵吧！</a:t>
            </a:r>
            <a:br>
              <a:rPr lang="en-US" altLang="zh-CN" sz="3000" b="1" dirty="0"/>
            </a:br>
            <a:r>
              <a:rPr lang="en-US" altLang="zh-CN" sz="3000" b="1" dirty="0"/>
              <a:t>Step 1</a:t>
            </a:r>
            <a:r>
              <a:rPr lang="zh-CN" altLang="en-US" sz="3000" b="1" dirty="0"/>
              <a:t>：行採樣</a:t>
            </a:r>
            <a:endParaRPr lang="zh-TW" sz="30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9042" y="1411272"/>
            <a:ext cx="8520600" cy="24164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" y="1576548"/>
            <a:ext cx="1520477" cy="14256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9794" y="1136936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Decision Tree</a:t>
            </a:r>
            <a:endParaRPr lang="zh-TW" altLang="en-US" u="sng" dirty="0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137436" y="1086134"/>
            <a:ext cx="21265" cy="36334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58344" y="3002209"/>
            <a:ext cx="1872768" cy="1106550"/>
            <a:chOff x="317985" y="1317312"/>
            <a:chExt cx="1872768" cy="1106550"/>
          </a:xfrm>
        </p:grpSpPr>
        <p:sp>
          <p:nvSpPr>
            <p:cNvPr id="5" name="圓角矩形 4"/>
            <p:cNvSpPr/>
            <p:nvPr/>
          </p:nvSpPr>
          <p:spPr>
            <a:xfrm>
              <a:off x="317985" y="1317312"/>
              <a:ext cx="1872768" cy="11065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12" y="1543251"/>
            <a:ext cx="1520477" cy="142566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00" y="1543250"/>
            <a:ext cx="1520477" cy="142566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80" y="1551459"/>
            <a:ext cx="1520477" cy="1425661"/>
          </a:xfrm>
          <a:prstGeom prst="rect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2229912" y="3073577"/>
            <a:ext cx="1245276" cy="1147666"/>
            <a:chOff x="334177" y="1305442"/>
            <a:chExt cx="1245276" cy="1147666"/>
          </a:xfrm>
        </p:grpSpPr>
        <p:sp>
          <p:nvSpPr>
            <p:cNvPr id="61" name="圓角矩形 60"/>
            <p:cNvSpPr/>
            <p:nvPr/>
          </p:nvSpPr>
          <p:spPr>
            <a:xfrm>
              <a:off x="334177" y="1305442"/>
              <a:ext cx="1245276" cy="11476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圓角矩形 6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38453" y="3071992"/>
            <a:ext cx="1245711" cy="1149250"/>
            <a:chOff x="874353" y="1312286"/>
            <a:chExt cx="1245711" cy="1149250"/>
          </a:xfrm>
        </p:grpSpPr>
        <p:sp>
          <p:nvSpPr>
            <p:cNvPr id="71" name="圓角矩形 70"/>
            <p:cNvSpPr/>
            <p:nvPr/>
          </p:nvSpPr>
          <p:spPr>
            <a:xfrm>
              <a:off x="874353" y="1312286"/>
              <a:ext cx="1245711" cy="11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75716" y="3071992"/>
            <a:ext cx="1234742" cy="1164393"/>
            <a:chOff x="1106821" y="1452011"/>
            <a:chExt cx="1234742" cy="1164393"/>
          </a:xfrm>
        </p:grpSpPr>
        <p:sp>
          <p:nvSpPr>
            <p:cNvPr id="79" name="圓角矩形 78"/>
            <p:cNvSpPr/>
            <p:nvPr/>
          </p:nvSpPr>
          <p:spPr>
            <a:xfrm>
              <a:off x="1106821" y="1452011"/>
              <a:ext cx="1234742" cy="1164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1221645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1787684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21645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7683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2" name="文字方塊 101"/>
          <p:cNvSpPr txBox="1"/>
          <p:nvPr/>
        </p:nvSpPr>
        <p:spPr>
          <a:xfrm>
            <a:off x="2212074" y="1104563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Random Forest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330499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8344" y="-69914"/>
            <a:ext cx="8520600" cy="11482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000" b="1" dirty="0"/>
              <a:t>解決方法之一：一棵樹不好，那就用多幾棵吧！</a:t>
            </a:r>
            <a:br>
              <a:rPr lang="en-US" altLang="zh-CN" sz="3000" b="1" dirty="0"/>
            </a:br>
            <a:r>
              <a:rPr lang="en-US" altLang="zh-CN" sz="3000" b="1" dirty="0"/>
              <a:t>Step 2</a:t>
            </a:r>
            <a:r>
              <a:rPr lang="zh-CN" altLang="en-US" sz="3000" b="1" dirty="0"/>
              <a:t>：列採樣（挑選</a:t>
            </a:r>
            <a:r>
              <a:rPr lang="en-US" altLang="zh-CN" sz="3000" b="1" dirty="0"/>
              <a:t>feature</a:t>
            </a:r>
            <a:r>
              <a:rPr lang="zh-CN" altLang="en-US" sz="3000" b="1" dirty="0"/>
              <a:t>）</a:t>
            </a:r>
            <a:endParaRPr lang="zh-TW" sz="30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9042" y="1411272"/>
            <a:ext cx="8520600" cy="24164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" y="1568774"/>
            <a:ext cx="1520477" cy="14256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9794" y="1129162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Decision Tree</a:t>
            </a:r>
            <a:endParaRPr lang="zh-TW" altLang="en-US" u="sng" dirty="0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137436" y="1078360"/>
            <a:ext cx="21265" cy="36334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58344" y="2994435"/>
            <a:ext cx="1872768" cy="1106550"/>
            <a:chOff x="317985" y="1317312"/>
            <a:chExt cx="1872768" cy="1106550"/>
          </a:xfrm>
        </p:grpSpPr>
        <p:sp>
          <p:nvSpPr>
            <p:cNvPr id="5" name="圓角矩形 4"/>
            <p:cNvSpPr/>
            <p:nvPr/>
          </p:nvSpPr>
          <p:spPr>
            <a:xfrm>
              <a:off x="317985" y="1317312"/>
              <a:ext cx="1872768" cy="11065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12" y="1535477"/>
            <a:ext cx="1520477" cy="142566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00" y="1535476"/>
            <a:ext cx="1520477" cy="142566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80" y="1543685"/>
            <a:ext cx="1520477" cy="1425661"/>
          </a:xfrm>
          <a:prstGeom prst="rect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2229912" y="3065803"/>
            <a:ext cx="1245276" cy="1147666"/>
            <a:chOff x="334177" y="1305442"/>
            <a:chExt cx="1245276" cy="1147666"/>
          </a:xfrm>
        </p:grpSpPr>
        <p:sp>
          <p:nvSpPr>
            <p:cNvPr id="61" name="圓角矩形 60"/>
            <p:cNvSpPr/>
            <p:nvPr/>
          </p:nvSpPr>
          <p:spPr>
            <a:xfrm>
              <a:off x="334177" y="1305442"/>
              <a:ext cx="1245276" cy="11476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圓角矩形 6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38453" y="3064218"/>
            <a:ext cx="1245711" cy="1149250"/>
            <a:chOff x="874353" y="1312286"/>
            <a:chExt cx="1245711" cy="1149250"/>
          </a:xfrm>
        </p:grpSpPr>
        <p:sp>
          <p:nvSpPr>
            <p:cNvPr id="71" name="圓角矩形 70"/>
            <p:cNvSpPr/>
            <p:nvPr/>
          </p:nvSpPr>
          <p:spPr>
            <a:xfrm>
              <a:off x="874353" y="1312286"/>
              <a:ext cx="1245711" cy="11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75716" y="3064218"/>
            <a:ext cx="1234742" cy="1164393"/>
            <a:chOff x="1106821" y="1452011"/>
            <a:chExt cx="1234742" cy="1164393"/>
          </a:xfrm>
        </p:grpSpPr>
        <p:sp>
          <p:nvSpPr>
            <p:cNvPr id="79" name="圓角矩形 78"/>
            <p:cNvSpPr/>
            <p:nvPr/>
          </p:nvSpPr>
          <p:spPr>
            <a:xfrm>
              <a:off x="1106821" y="1452011"/>
              <a:ext cx="1234742" cy="1164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1221645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1787684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21645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7683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2" name="文字方塊 101"/>
          <p:cNvSpPr txBox="1"/>
          <p:nvPr/>
        </p:nvSpPr>
        <p:spPr>
          <a:xfrm>
            <a:off x="2212074" y="1096789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Random Forest</a:t>
            </a:r>
            <a:endParaRPr lang="zh-TW" altLang="en-US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2078" y="1939197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65498" y="1684251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40955" y="155271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91954" y="163138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309203" y="1928419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45979" y="187933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784856" y="1492853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253104" y="1868557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480332" y="187619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643752" y="1621249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170208" y="1568383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55" name="文字方塊 44"/>
          <p:cNvSpPr txBox="1"/>
          <p:nvPr/>
        </p:nvSpPr>
        <p:spPr>
          <a:xfrm>
            <a:off x="5137733" y="1502460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56" name="文字方塊 45"/>
          <p:cNvSpPr txBox="1"/>
          <p:nvPr/>
        </p:nvSpPr>
        <p:spPr>
          <a:xfrm>
            <a:off x="5388732" y="1581130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57" name="文字方塊 46"/>
          <p:cNvSpPr txBox="1"/>
          <p:nvPr/>
        </p:nvSpPr>
        <p:spPr>
          <a:xfrm>
            <a:off x="5605981" y="1878164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2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8344" y="-69914"/>
            <a:ext cx="8520600" cy="11482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000" b="1" dirty="0"/>
              <a:t>解決方法之一：一棵樹不好，那就用多幾棵吧！</a:t>
            </a:r>
            <a:br>
              <a:rPr lang="en-US" altLang="zh-CN" sz="3000" b="1" dirty="0"/>
            </a:br>
            <a:r>
              <a:rPr lang="en-US" altLang="zh-CN" sz="3000" b="1" dirty="0"/>
              <a:t>Step 3</a:t>
            </a:r>
            <a:r>
              <a:rPr lang="zh-CN" altLang="en-US" sz="3000" b="1" dirty="0"/>
              <a:t>：投票</a:t>
            </a:r>
            <a:endParaRPr lang="zh-TW" sz="30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19794" y="1407873"/>
            <a:ext cx="8520600" cy="24164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8" y="1568774"/>
            <a:ext cx="1520477" cy="14256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19794" y="1129162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Decision Tree</a:t>
            </a:r>
            <a:endParaRPr lang="zh-TW" altLang="en-US" u="sng" dirty="0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2137436" y="1078360"/>
            <a:ext cx="21265" cy="36334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58344" y="2994435"/>
            <a:ext cx="1872768" cy="1106550"/>
            <a:chOff x="317985" y="1317312"/>
            <a:chExt cx="1872768" cy="1106550"/>
          </a:xfrm>
        </p:grpSpPr>
        <p:sp>
          <p:nvSpPr>
            <p:cNvPr id="5" name="圓角矩形 4"/>
            <p:cNvSpPr/>
            <p:nvPr/>
          </p:nvSpPr>
          <p:spPr>
            <a:xfrm>
              <a:off x="317985" y="1317312"/>
              <a:ext cx="1872768" cy="11065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12" y="1535477"/>
            <a:ext cx="1520477" cy="142566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00" y="1535476"/>
            <a:ext cx="1520477" cy="142566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80" y="1543685"/>
            <a:ext cx="1520477" cy="1425661"/>
          </a:xfrm>
          <a:prstGeom prst="rect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2229912" y="3065803"/>
            <a:ext cx="1245276" cy="1147666"/>
            <a:chOff x="334177" y="1305442"/>
            <a:chExt cx="1245276" cy="1147666"/>
          </a:xfrm>
        </p:grpSpPr>
        <p:sp>
          <p:nvSpPr>
            <p:cNvPr id="61" name="圓角矩形 60"/>
            <p:cNvSpPr/>
            <p:nvPr/>
          </p:nvSpPr>
          <p:spPr>
            <a:xfrm>
              <a:off x="334177" y="1305442"/>
              <a:ext cx="1245276" cy="11476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451312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圓角矩形 6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51312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3538453" y="3064218"/>
            <a:ext cx="1245711" cy="1149250"/>
            <a:chOff x="874353" y="1312286"/>
            <a:chExt cx="1245711" cy="1149250"/>
          </a:xfrm>
        </p:grpSpPr>
        <p:sp>
          <p:nvSpPr>
            <p:cNvPr id="71" name="圓角矩形 70"/>
            <p:cNvSpPr/>
            <p:nvPr/>
          </p:nvSpPr>
          <p:spPr>
            <a:xfrm>
              <a:off x="874353" y="1312286"/>
              <a:ext cx="1245711" cy="11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004204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1557096" y="1400068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004204" y="1929671"/>
              <a:ext cx="446567" cy="408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557095" y="1931903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875716" y="3064218"/>
            <a:ext cx="1234742" cy="1164393"/>
            <a:chOff x="1106821" y="1452011"/>
            <a:chExt cx="1234742" cy="1164393"/>
          </a:xfrm>
        </p:grpSpPr>
        <p:sp>
          <p:nvSpPr>
            <p:cNvPr id="79" name="圓角矩形 78"/>
            <p:cNvSpPr/>
            <p:nvPr/>
          </p:nvSpPr>
          <p:spPr>
            <a:xfrm>
              <a:off x="1106821" y="1452011"/>
              <a:ext cx="1234742" cy="1164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1221645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1787684" y="1527155"/>
              <a:ext cx="446567" cy="3756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21645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787683" y="2058990"/>
              <a:ext cx="446567" cy="40828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2" name="文字方塊 101"/>
          <p:cNvSpPr txBox="1"/>
          <p:nvPr/>
        </p:nvSpPr>
        <p:spPr>
          <a:xfrm>
            <a:off x="2212074" y="1096789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Random Forest</a:t>
            </a:r>
            <a:endParaRPr lang="zh-TW" altLang="en-US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2078" y="1939197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65498" y="1684251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40955" y="155271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091954" y="163138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309203" y="1928419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45979" y="187933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784856" y="1492853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253104" y="1868557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480332" y="1876195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643752" y="1621249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170208" y="1568383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55" name="文字方塊 44"/>
          <p:cNvSpPr txBox="1"/>
          <p:nvPr/>
        </p:nvSpPr>
        <p:spPr>
          <a:xfrm>
            <a:off x="5137733" y="1502460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TW" altLang="en-US" dirty="0"/>
          </a:p>
        </p:txBody>
      </p:sp>
      <p:sp>
        <p:nvSpPr>
          <p:cNvPr id="56" name="文字方塊 45"/>
          <p:cNvSpPr txBox="1"/>
          <p:nvPr/>
        </p:nvSpPr>
        <p:spPr>
          <a:xfrm>
            <a:off x="5388732" y="1581130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TW" altLang="en-US" dirty="0"/>
          </a:p>
        </p:txBody>
      </p:sp>
      <p:sp>
        <p:nvSpPr>
          <p:cNvPr id="57" name="文字方塊 46"/>
          <p:cNvSpPr txBox="1"/>
          <p:nvPr/>
        </p:nvSpPr>
        <p:spPr>
          <a:xfrm>
            <a:off x="5605981" y="1878164"/>
            <a:ext cx="2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921488" y="4109831"/>
            <a:ext cx="297712" cy="39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2644758" y="4220556"/>
            <a:ext cx="297712" cy="280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下箭號 57"/>
          <p:cNvSpPr/>
          <p:nvPr/>
        </p:nvSpPr>
        <p:spPr>
          <a:xfrm>
            <a:off x="3980065" y="4213468"/>
            <a:ext cx="297712" cy="287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>
            <a:off x="5344231" y="4247422"/>
            <a:ext cx="297712" cy="25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359596" y="4535069"/>
            <a:ext cx="9043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apple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990540" y="4519927"/>
            <a:ext cx="12908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pineapple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572003" y="4535069"/>
            <a:ext cx="12908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pineapple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39563" y="4540060"/>
            <a:ext cx="9043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apple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6542690" y="2498191"/>
            <a:ext cx="573115" cy="76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7223583" y="2707859"/>
            <a:ext cx="129080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pineapple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9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7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3175</TotalTime>
  <Words>602</Words>
  <Application>Microsoft Office PowerPoint</Application>
  <PresentationFormat>如螢幕大小 (16:9)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华文新魏</vt:lpstr>
      <vt:lpstr>微軟正黑體</vt:lpstr>
      <vt:lpstr>標楷體</vt:lpstr>
      <vt:lpstr>標楷體</vt:lpstr>
      <vt:lpstr>Arial</vt:lpstr>
      <vt:lpstr>Tahoma</vt:lpstr>
      <vt:lpstr>Trebuchet MS</vt:lpstr>
      <vt:lpstr>Wingdings</vt:lpstr>
      <vt:lpstr>Wingdings 3</vt:lpstr>
      <vt:lpstr>多面向</vt:lpstr>
      <vt:lpstr> Random Forest (隨機森林）</vt:lpstr>
      <vt:lpstr>~Outline~</vt:lpstr>
      <vt:lpstr>隨機森林的前身～決策樹演算法 (Decision Tree)</vt:lpstr>
      <vt:lpstr>隨機森林的前身～決策樹演算法</vt:lpstr>
      <vt:lpstr>隨機森林的前身～決策樹演算法</vt:lpstr>
      <vt:lpstr>隨機森林的前身～決策樹演算法</vt:lpstr>
      <vt:lpstr>解決方法之一：一棵樹不好，那就用多幾棵吧！ Step 1：行採樣</vt:lpstr>
      <vt:lpstr>解決方法之一：一棵樹不好，那就用多幾棵吧！ Step 2：列採樣（挑選feature）</vt:lpstr>
      <vt:lpstr>解決方法之一：一棵樹不好，那就用多幾棵吧！ Step 3：投票</vt:lpstr>
      <vt:lpstr>隨機森林演算法</vt:lpstr>
      <vt:lpstr>程式碼</vt:lpstr>
      <vt:lpstr>程式碼（max_feature 問題）（1/3）</vt:lpstr>
      <vt:lpstr>程式碼（max_feature 問題）（2/3）</vt:lpstr>
      <vt:lpstr>程式碼（max_feature 問題）（3/3）</vt:lpstr>
      <vt:lpstr>Let’s Demo!!!</vt:lpstr>
      <vt:lpstr>結論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[演算法名稱]</dc:title>
  <dc:creator>Ong Soon Tat</dc:creator>
  <cp:lastModifiedBy>Ong Soon Tat</cp:lastModifiedBy>
  <cp:revision>55</cp:revision>
  <dcterms:modified xsi:type="dcterms:W3CDTF">2018-01-03T09:16:04Z</dcterms:modified>
</cp:coreProperties>
</file>