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33"/>
  </p:notesMasterIdLst>
  <p:sldIdLst>
    <p:sldId id="256" r:id="rId2"/>
    <p:sldId id="323" r:id="rId3"/>
    <p:sldId id="325" r:id="rId4"/>
    <p:sldId id="324" r:id="rId5"/>
    <p:sldId id="326" r:id="rId6"/>
    <p:sldId id="330" r:id="rId7"/>
    <p:sldId id="327" r:id="rId8"/>
    <p:sldId id="346" r:id="rId9"/>
    <p:sldId id="351" r:id="rId10"/>
    <p:sldId id="347" r:id="rId11"/>
    <p:sldId id="352" r:id="rId12"/>
    <p:sldId id="348" r:id="rId13"/>
    <p:sldId id="353" r:id="rId14"/>
    <p:sldId id="349" r:id="rId15"/>
    <p:sldId id="350" r:id="rId16"/>
    <p:sldId id="333" r:id="rId17"/>
    <p:sldId id="337" r:id="rId18"/>
    <p:sldId id="338" r:id="rId19"/>
    <p:sldId id="341" r:id="rId20"/>
    <p:sldId id="342" r:id="rId21"/>
    <p:sldId id="329" r:id="rId22"/>
    <p:sldId id="339" r:id="rId23"/>
    <p:sldId id="343" r:id="rId24"/>
    <p:sldId id="344" r:id="rId25"/>
    <p:sldId id="334" r:id="rId26"/>
    <p:sldId id="331" r:id="rId27"/>
    <p:sldId id="335" r:id="rId28"/>
    <p:sldId id="332" r:id="rId29"/>
    <p:sldId id="336" r:id="rId30"/>
    <p:sldId id="345" r:id="rId31"/>
    <p:sldId id="284" r:id="rId32"/>
  </p:sldIdLst>
  <p:sldSz cx="9144000" cy="6858000" type="screen4x3"/>
  <p:notesSz cx="6797675" cy="99266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標題" id="{D3886E13-FF36-4F80-8381-422EEF1BCD9E}">
          <p14:sldIdLst>
            <p14:sldId id="256"/>
            <p14:sldId id="323"/>
            <p14:sldId id="325"/>
            <p14:sldId id="324"/>
            <p14:sldId id="326"/>
            <p14:sldId id="330"/>
            <p14:sldId id="327"/>
            <p14:sldId id="346"/>
            <p14:sldId id="351"/>
            <p14:sldId id="347"/>
            <p14:sldId id="352"/>
            <p14:sldId id="348"/>
            <p14:sldId id="353"/>
            <p14:sldId id="349"/>
            <p14:sldId id="350"/>
            <p14:sldId id="333"/>
            <p14:sldId id="337"/>
            <p14:sldId id="338"/>
            <p14:sldId id="341"/>
            <p14:sldId id="342"/>
            <p14:sldId id="329"/>
            <p14:sldId id="339"/>
            <p14:sldId id="343"/>
            <p14:sldId id="344"/>
            <p14:sldId id="334"/>
            <p14:sldId id="331"/>
            <p14:sldId id="335"/>
            <p14:sldId id="332"/>
            <p14:sldId id="336"/>
            <p14:sldId id="345"/>
          </p14:sldIdLst>
        </p14:section>
        <p14:section name="END" id="{A16271A7-1205-4BCB-8427-DF4A370A1E84}">
          <p14:sldIdLst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4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32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0386C-D3C2-4097-99CA-22DC5EFDFAAC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10182-E634-4486-ABA1-14B4FF5469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0915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10182-E634-4486-ABA1-14B4FF5469C4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7755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10182-E634-4486-ABA1-14B4FF5469C4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8137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10182-E634-4486-ABA1-14B4FF5469C4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7304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78466" y="0"/>
            <a:ext cx="366553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1"/>
          <p:cNvPicPr>
            <a:picLocks noChangeAspect="1" noChangeArrowheads="1"/>
          </p:cNvPicPr>
          <p:nvPr/>
        </p:nvPicPr>
        <p:blipFill rotWithShape="1">
          <a:blip r:embed="rId3" cstate="print"/>
          <a:srcRect l="7744" t="2609" r="7145" b="8068"/>
          <a:stretch/>
        </p:blipFill>
        <p:spPr bwMode="auto">
          <a:xfrm>
            <a:off x="33868" y="5676904"/>
            <a:ext cx="2861735" cy="1159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098552" y="2113498"/>
            <a:ext cx="6946900" cy="1470025"/>
          </a:xfrm>
        </p:spPr>
        <p:txBody>
          <a:bodyPr/>
          <a:lstStyle>
            <a:lvl1pPr algn="ctr">
              <a:defRPr sz="3000">
                <a:latin typeface="+mj-lt"/>
                <a:ea typeface="+mj-ea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altLang="zh-TW" dirty="0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729581" y="3924300"/>
            <a:ext cx="5684838" cy="1752600"/>
          </a:xfrm>
        </p:spPr>
        <p:txBody>
          <a:bodyPr anchor="ctr"/>
          <a:lstStyle>
            <a:lvl1pPr marL="0" indent="0" algn="ctr">
              <a:buFontTx/>
              <a:buNone/>
              <a:defRPr>
                <a:latin typeface="+mj-ea"/>
                <a:ea typeface="+mj-ea"/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en-US" altLang="zh-TW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1187450" y="103103"/>
            <a:ext cx="6858000" cy="96370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altLang="zh-TW" sz="4400" b="0" i="0" kern="120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b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National</a:t>
            </a:r>
            <a:r>
              <a:rPr lang="en-US" sz="1500" b="0" baseline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Taiwan University</a:t>
            </a:r>
          </a:p>
          <a:p>
            <a:r>
              <a:rPr lang="en-US" altLang="zh-TW" sz="1500" b="0" baseline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Department of Bio-industrial Mechatronics Engineering</a:t>
            </a:r>
          </a:p>
          <a:p>
            <a:r>
              <a:rPr lang="en-US" altLang="zh-TW" sz="1500" b="0" i="0" kern="1200" baseline="0" dirty="0" smtClean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Bio-mechatronics Lab</a:t>
            </a:r>
            <a:endParaRPr lang="en-US" altLang="zh-TW" sz="1500" b="0" i="0" kern="1200" baseline="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7" name="Picture 2" descr="C:\Users\LAB301\Desktop\mark1997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136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496"/>
          <a:stretch/>
        </p:blipFill>
        <p:spPr bwMode="auto">
          <a:xfrm>
            <a:off x="154228" y="199029"/>
            <a:ext cx="768880" cy="90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140.112.94.89/images/bime_logo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52" y="103103"/>
            <a:ext cx="1071563" cy="111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132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Tahoma" panose="020B0604030504040204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2pPr>
            <a:lvl3pPr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3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2660788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/>
          <p:cNvPicPr>
            <a:picLocks noChangeAspect="1" noChangeArrowheads="1"/>
          </p:cNvPicPr>
          <p:nvPr/>
        </p:nvPicPr>
        <p:blipFill rotWithShape="1">
          <a:blip r:embed="rId2" cstate="print"/>
          <a:srcRect l="7744" t="2609" r="7145" b="8068"/>
          <a:stretch/>
        </p:blipFill>
        <p:spPr bwMode="auto">
          <a:xfrm>
            <a:off x="33868" y="5676904"/>
            <a:ext cx="2861735" cy="1159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「book」的圖片搜尋結果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493"/>
            <a:ext cx="4368332" cy="364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弧形 6"/>
          <p:cNvSpPr/>
          <p:nvPr userDrawn="1"/>
        </p:nvSpPr>
        <p:spPr bwMode="auto">
          <a:xfrm>
            <a:off x="-5584409" y="-5013858"/>
            <a:ext cx="10957673" cy="10132703"/>
          </a:xfrm>
          <a:prstGeom prst="arc">
            <a:avLst>
              <a:gd name="adj1" fmla="val 21573968"/>
              <a:gd name="adj2" fmla="val 5324520"/>
            </a:avLst>
          </a:prstGeom>
          <a:noFill/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" name="矩形 3"/>
          <p:cNvSpPr/>
          <p:nvPr userDrawn="1"/>
        </p:nvSpPr>
        <p:spPr bwMode="auto">
          <a:xfrm>
            <a:off x="7584948" y="5676904"/>
            <a:ext cx="1559052" cy="115993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266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700">
                <a:latin typeface="+mn-ea"/>
                <a:ea typeface="+mn-ea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33713" y="1665288"/>
            <a:ext cx="3888000" cy="4431600"/>
          </a:xfrm>
        </p:spPr>
        <p:txBody>
          <a:bodyPr/>
          <a:lstStyle>
            <a:lvl1pPr>
              <a:defRPr sz="1800">
                <a:latin typeface="+mn-ea"/>
                <a:ea typeface="+mn-ea"/>
              </a:defRPr>
            </a:lvl1pPr>
            <a:lvl2pPr>
              <a:defRPr sz="18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22288" y="1665288"/>
            <a:ext cx="3888000" cy="4431600"/>
          </a:xfrm>
        </p:spPr>
        <p:txBody>
          <a:bodyPr/>
          <a:lstStyle>
            <a:lvl1pPr>
              <a:defRPr sz="1800">
                <a:latin typeface="+mn-ea"/>
                <a:ea typeface="+mn-ea"/>
              </a:defRPr>
            </a:lvl1pPr>
            <a:lvl2pPr>
              <a:defRPr sz="18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9" name="內容版面配置區 3"/>
          <p:cNvSpPr>
            <a:spLocks noGrp="1"/>
          </p:cNvSpPr>
          <p:nvPr>
            <p:ph sz="half" idx="10"/>
          </p:nvPr>
        </p:nvSpPr>
        <p:spPr>
          <a:xfrm>
            <a:off x="522288" y="1665288"/>
            <a:ext cx="3888000" cy="4431600"/>
          </a:xfrm>
        </p:spPr>
        <p:txBody>
          <a:bodyPr/>
          <a:lstStyle>
            <a:lvl1pPr>
              <a:defRPr sz="1800">
                <a:latin typeface="+mn-ea"/>
                <a:ea typeface="+mn-ea"/>
              </a:defRPr>
            </a:lvl1pPr>
            <a:lvl2pPr>
              <a:defRPr sz="18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pic>
        <p:nvPicPr>
          <p:cNvPr id="7" name="Picture 11"/>
          <p:cNvPicPr>
            <a:picLocks noChangeAspect="1" noChangeArrowheads="1"/>
          </p:cNvPicPr>
          <p:nvPr/>
        </p:nvPicPr>
        <p:blipFill rotWithShape="1">
          <a:blip r:embed="rId2" cstate="print"/>
          <a:srcRect l="7744" t="2609" r="7145" b="8068"/>
          <a:stretch/>
        </p:blipFill>
        <p:spPr bwMode="auto">
          <a:xfrm>
            <a:off x="33868" y="5676904"/>
            <a:ext cx="2861735" cy="1159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0280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 rotWithShape="1">
          <a:blip r:embed="rId2" cstate="print"/>
          <a:srcRect l="7744" t="2609" r="7145" b="8068"/>
          <a:stretch/>
        </p:blipFill>
        <p:spPr bwMode="auto">
          <a:xfrm>
            <a:off x="33868" y="5676904"/>
            <a:ext cx="2861735" cy="1159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89557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/>
          <p:cNvPicPr>
            <a:picLocks noChangeAspect="1" noChangeArrowheads="1"/>
          </p:cNvPicPr>
          <p:nvPr/>
        </p:nvPicPr>
        <p:blipFill rotWithShape="1">
          <a:blip r:embed="rId2" cstate="print"/>
          <a:srcRect l="7744" t="2609" r="7145" b="8068"/>
          <a:stretch/>
        </p:blipFill>
        <p:spPr bwMode="auto">
          <a:xfrm>
            <a:off x="33868" y="5676904"/>
            <a:ext cx="2861735" cy="1159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8557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15238" y="6"/>
            <a:ext cx="1524000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1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20000" y="5757869"/>
            <a:ext cx="1524000" cy="110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522291" y="333375"/>
            <a:ext cx="80994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  <a:r>
              <a:rPr lang="en-US" altLang="zh-TW" dirty="0" smtClean="0"/>
              <a:t>1</a:t>
            </a:r>
          </a:p>
        </p:txBody>
      </p:sp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2291" y="1665288"/>
            <a:ext cx="8099425" cy="443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8142427" y="6345329"/>
            <a:ext cx="822661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125" b="1" dirty="0" smtClean="0">
                <a:solidFill>
                  <a:srgbClr val="002060"/>
                </a:solidFill>
                <a:latin typeface="+mn-lt"/>
                <a:ea typeface="+mn-ea"/>
                <a:cs typeface="Calibri" pitchFamily="34" charset="0"/>
              </a:rPr>
              <a:t>(</a:t>
            </a:r>
            <a:fld id="{99903E0D-09A4-4159-BE40-7D01E2A13058}" type="slidenum">
              <a:rPr lang="en-US" altLang="zh-TW" sz="1125" b="1" smtClean="0">
                <a:solidFill>
                  <a:srgbClr val="002060"/>
                </a:solidFill>
                <a:latin typeface="+mn-lt"/>
                <a:ea typeface="+mn-ea"/>
                <a:cs typeface="Calibri" pitchFamily="34" charset="0"/>
              </a:rPr>
              <a:pPr>
                <a:defRPr/>
              </a:pPr>
              <a:t>‹#›</a:t>
            </a:fld>
            <a:r>
              <a:rPr lang="en-US" altLang="zh-TW" sz="1125" b="1" dirty="0" smtClean="0">
                <a:solidFill>
                  <a:srgbClr val="002060"/>
                </a:solidFill>
                <a:latin typeface="+mn-lt"/>
                <a:ea typeface="+mn-ea"/>
                <a:cs typeface="Calibri" pitchFamily="34" charset="0"/>
              </a:rPr>
              <a:t>/31)</a:t>
            </a:r>
            <a:endParaRPr lang="en-US" altLang="zh-TW" sz="1125" b="1" dirty="0">
              <a:solidFill>
                <a:srgbClr val="002060"/>
              </a:solidFill>
              <a:latin typeface="+mn-lt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028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Calibri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75" b="1">
          <a:solidFill>
            <a:schemeClr val="tx1"/>
          </a:solidFill>
          <a:latin typeface="Comic Sans MS" pitchFamily="66" charset="0"/>
          <a:ea typeface="微軟正黑體" pitchFamily="34" charset="-120"/>
          <a:cs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75" b="1">
          <a:solidFill>
            <a:schemeClr val="tx1"/>
          </a:solidFill>
          <a:latin typeface="Comic Sans MS" pitchFamily="66" charset="0"/>
          <a:ea typeface="微軟正黑體" pitchFamily="34" charset="-120"/>
          <a:cs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75" b="1">
          <a:solidFill>
            <a:schemeClr val="tx1"/>
          </a:solidFill>
          <a:latin typeface="Comic Sans MS" pitchFamily="66" charset="0"/>
          <a:ea typeface="微軟正黑體" pitchFamily="34" charset="-120"/>
          <a:cs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75" b="1">
          <a:solidFill>
            <a:schemeClr val="tx1"/>
          </a:solidFill>
          <a:latin typeface="Comic Sans MS" pitchFamily="66" charset="0"/>
          <a:ea typeface="微軟正黑體" pitchFamily="34" charset="-120"/>
          <a:cs typeface="Calibri" pitchFamily="34" charset="0"/>
        </a:defRPr>
      </a:lvl5pPr>
      <a:lvl6pPr marL="257168"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Arial" charset="0"/>
        </a:defRPr>
      </a:lvl6pPr>
      <a:lvl7pPr marL="514337"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Arial" charset="0"/>
        </a:defRPr>
      </a:lvl7pPr>
      <a:lvl8pPr marL="771506"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Arial" charset="0"/>
        </a:defRPr>
      </a:lvl8pPr>
      <a:lvl9pPr marL="1028675"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Arial" charset="0"/>
        </a:defRPr>
      </a:lvl9pPr>
    </p:titleStyle>
    <p:bodyStyle>
      <a:lvl1pPr marL="192876" indent="-192876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buChar char="•"/>
        <a:defRPr sz="1800" b="1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Tahoma" panose="020B0604030504040204" pitchFamily="34" charset="0"/>
        </a:defRPr>
      </a:lvl1pPr>
      <a:lvl2pPr marL="417899" indent="-160731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buChar char="–"/>
        <a:defRPr sz="1800" b="1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Tahoma" panose="020B0604030504040204" pitchFamily="34" charset="0"/>
        </a:defRPr>
      </a:lvl2pPr>
      <a:lvl3pPr marL="642922" indent="-128585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buChar char="•"/>
        <a:defRPr sz="1800" b="1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Tahoma" panose="020B0604030504040204" pitchFamily="34" charset="0"/>
        </a:defRPr>
      </a:lvl3pPr>
      <a:lvl4pPr marL="900091" indent="-128585" algn="l" rtl="0" eaLnBrk="1" fontAlgn="base" hangingPunct="1">
        <a:spcBef>
          <a:spcPct val="20000"/>
        </a:spcBef>
        <a:spcAft>
          <a:spcPct val="0"/>
        </a:spcAft>
        <a:buChar char="–"/>
        <a:defRPr sz="1125">
          <a:solidFill>
            <a:schemeClr val="tx1"/>
          </a:solidFill>
          <a:latin typeface="Comic Sans MS" pitchFamily="66" charset="0"/>
          <a:ea typeface="微軟正黑體" pitchFamily="34" charset="-120"/>
          <a:cs typeface="Calibri" pitchFamily="34" charset="0"/>
        </a:defRPr>
      </a:lvl4pPr>
      <a:lvl5pPr marL="1157259" indent="-128585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Comic Sans MS" pitchFamily="66" charset="0"/>
          <a:ea typeface="微軟正黑體" pitchFamily="34" charset="-120"/>
          <a:cs typeface="Calibri" pitchFamily="34" charset="0"/>
        </a:defRPr>
      </a:lvl5pPr>
      <a:lvl6pPr marL="1414428" indent="-128585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6pPr>
      <a:lvl7pPr marL="1671596" indent="-128585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7pPr>
      <a:lvl8pPr marL="1928765" indent="-128585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8pPr>
      <a:lvl9pPr marL="2185934" indent="-128585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5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2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github.com/WarrenTseng/DM2017_final_model_preview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ntuesoe.com:8008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DBSCAN" TargetMode="External"/><Relationship Id="rId2" Type="http://schemas.openxmlformats.org/officeDocument/2006/relationships/hyperlink" Target="http://scikit-learn.org/stable/modules/generated/sklearn.cluster.DBSCAN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8552" y="2153414"/>
            <a:ext cx="6946900" cy="1591055"/>
          </a:xfrm>
        </p:spPr>
        <p:txBody>
          <a:bodyPr/>
          <a:lstStyle/>
          <a:p>
            <a:r>
              <a:rPr lang="zh-TW" altLang="en-US" sz="4000" dirty="0" smtClean="0"/>
              <a:t>期末報告</a:t>
            </a:r>
            <a:r>
              <a:rPr lang="en-US" altLang="zh-TW" sz="4000" dirty="0" smtClean="0"/>
              <a:t>--</a:t>
            </a:r>
            <a:br>
              <a:rPr lang="en-US" altLang="zh-TW" sz="4000" dirty="0" smtClean="0"/>
            </a:br>
            <a:r>
              <a:rPr lang="en-US" altLang="zh-TW" sz="4000" dirty="0" smtClean="0"/>
              <a:t>DBSCAN</a:t>
            </a:r>
            <a:endParaRPr lang="zh-TW" altLang="en-US" sz="4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sz="2400" dirty="0" smtClean="0">
                <a:latin typeface="+mj-lt"/>
              </a:rPr>
              <a:t>學號：</a:t>
            </a:r>
            <a:r>
              <a:rPr lang="en-US" altLang="zh-TW" sz="2400" dirty="0" smtClean="0">
                <a:latin typeface="+mj-lt"/>
              </a:rPr>
              <a:t>R05631018</a:t>
            </a:r>
            <a:endParaRPr lang="en-US" altLang="zh-TW" sz="2400" dirty="0">
              <a:solidFill>
                <a:schemeClr val="bg1"/>
              </a:solidFill>
              <a:latin typeface="+mj-lt"/>
            </a:endParaRPr>
          </a:p>
          <a:p>
            <a:r>
              <a:rPr lang="zh-TW" altLang="en-US" sz="2400" dirty="0" smtClean="0">
                <a:latin typeface="+mj-lt"/>
              </a:rPr>
              <a:t>姓名：曾秋旺</a:t>
            </a:r>
            <a:endParaRPr lang="en-US" altLang="zh-TW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861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+mj-lt"/>
              </a:rPr>
              <a:t>Code </a:t>
            </a:r>
            <a:r>
              <a:rPr lang="en-US" altLang="zh-TW" dirty="0" smtClean="0">
                <a:latin typeface="+mj-lt"/>
              </a:rPr>
              <a:t>Review</a:t>
            </a:r>
            <a:endParaRPr lang="zh-TW" altLang="en-US" dirty="0">
              <a:latin typeface="+mj-lt"/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3563" y="2749459"/>
            <a:ext cx="4572000" cy="12954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15" y="1755017"/>
            <a:ext cx="8639175" cy="25717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839" y="4782127"/>
            <a:ext cx="793432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5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+mj-lt"/>
              </a:rPr>
              <a:t>Code </a:t>
            </a:r>
            <a:r>
              <a:rPr lang="en-US" altLang="zh-TW" dirty="0" smtClean="0">
                <a:latin typeface="+mj-lt"/>
              </a:rPr>
              <a:t>Review</a:t>
            </a:r>
            <a:endParaRPr lang="zh-TW" altLang="en-US" dirty="0">
              <a:latin typeface="+mj-lt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71588" y="3432969"/>
            <a:ext cx="6600825" cy="8953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1690688"/>
            <a:ext cx="9144000" cy="4361866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29309" y="6519446"/>
            <a:ext cx="1401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Source: TAs</a:t>
            </a:r>
            <a:endParaRPr lang="zh-TW" altLang="en-US" sz="1600" b="1" dirty="0"/>
          </a:p>
        </p:txBody>
      </p:sp>
      <p:sp>
        <p:nvSpPr>
          <p:cNvPr id="7" name="矩形 6"/>
          <p:cNvSpPr/>
          <p:nvPr/>
        </p:nvSpPr>
        <p:spPr bwMode="auto">
          <a:xfrm>
            <a:off x="110837" y="4379515"/>
            <a:ext cx="3278908" cy="52499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41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+mj-lt"/>
              </a:rPr>
              <a:t>Code </a:t>
            </a:r>
            <a:r>
              <a:rPr lang="en-US" altLang="zh-TW" dirty="0" smtClean="0">
                <a:latin typeface="+mj-lt"/>
              </a:rPr>
              <a:t>Review</a:t>
            </a:r>
            <a:endParaRPr lang="zh-TW" altLang="en-US" dirty="0">
              <a:latin typeface="+mj-lt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9704" y="1394931"/>
            <a:ext cx="5544597" cy="520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86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+mj-lt"/>
              </a:rPr>
              <a:t>Code </a:t>
            </a:r>
            <a:r>
              <a:rPr lang="en-US" altLang="zh-TW" dirty="0" smtClean="0">
                <a:latin typeface="+mj-lt"/>
              </a:rPr>
              <a:t>Review</a:t>
            </a:r>
            <a:endParaRPr lang="zh-TW" altLang="en-US" dirty="0">
              <a:latin typeface="+mj-lt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71588" y="3432969"/>
            <a:ext cx="6600825" cy="8953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1690688"/>
            <a:ext cx="9144000" cy="4361866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29309" y="6519446"/>
            <a:ext cx="1401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Source: TAs</a:t>
            </a:r>
            <a:endParaRPr lang="zh-TW" altLang="en-US" sz="1600" b="1" dirty="0"/>
          </a:p>
        </p:txBody>
      </p:sp>
      <p:sp>
        <p:nvSpPr>
          <p:cNvPr id="7" name="矩形 6"/>
          <p:cNvSpPr/>
          <p:nvPr/>
        </p:nvSpPr>
        <p:spPr bwMode="auto">
          <a:xfrm>
            <a:off x="7056583" y="5303151"/>
            <a:ext cx="1939635" cy="74940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7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+mj-lt"/>
              </a:rPr>
              <a:t>Code </a:t>
            </a:r>
            <a:r>
              <a:rPr lang="en-US" altLang="zh-TW" dirty="0" smtClean="0">
                <a:latin typeface="+mj-lt"/>
              </a:rPr>
              <a:t>Review</a:t>
            </a:r>
            <a:endParaRPr lang="zh-TW" altLang="en-US" dirty="0">
              <a:latin typeface="+mj-lt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91" y="1880177"/>
            <a:ext cx="6229350" cy="4191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91" y="2498291"/>
            <a:ext cx="5305425" cy="4095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291" y="3106880"/>
            <a:ext cx="7429500" cy="3524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291" y="3658319"/>
            <a:ext cx="8524875" cy="3429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291" y="4200233"/>
            <a:ext cx="735330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43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+mj-lt"/>
              </a:rPr>
              <a:t>Code </a:t>
            </a:r>
            <a:r>
              <a:rPr lang="en-US" altLang="zh-TW" dirty="0" smtClean="0">
                <a:latin typeface="+mj-lt"/>
              </a:rPr>
              <a:t>Review</a:t>
            </a:r>
            <a:endParaRPr lang="zh-TW" altLang="en-US" dirty="0">
              <a:latin typeface="+mj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77707" y="1665288"/>
            <a:ext cx="8099425" cy="4430712"/>
          </a:xfrm>
        </p:spPr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4" y="1438707"/>
            <a:ext cx="9108177" cy="475889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 bwMode="auto">
          <a:xfrm>
            <a:off x="55416" y="2604655"/>
            <a:ext cx="8968509" cy="242916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36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+mj-lt"/>
              </a:rPr>
              <a:t>Outline</a:t>
            </a:r>
            <a:endParaRPr lang="zh-TW" altLang="en-US" dirty="0">
              <a:latin typeface="+mj-lt"/>
            </a:endParaRPr>
          </a:p>
        </p:txBody>
      </p:sp>
      <p:sp>
        <p:nvSpPr>
          <p:cNvPr id="6" name="圓角矩形 5"/>
          <p:cNvSpPr/>
          <p:nvPr/>
        </p:nvSpPr>
        <p:spPr bwMode="auto">
          <a:xfrm>
            <a:off x="3542581" y="1791855"/>
            <a:ext cx="2103960" cy="652664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 smtClean="0">
                <a:latin typeface="+mj-lt"/>
              </a:rPr>
              <a:t>Algorithm Introduction</a:t>
            </a:r>
            <a:endParaRPr lang="zh-TW" altLang="en-US" sz="2000" b="1" dirty="0">
              <a:latin typeface="+mj-lt"/>
            </a:endParaRPr>
          </a:p>
        </p:txBody>
      </p:sp>
      <p:sp>
        <p:nvSpPr>
          <p:cNvPr id="8" name="圓角矩形 7"/>
          <p:cNvSpPr/>
          <p:nvPr/>
        </p:nvSpPr>
        <p:spPr bwMode="auto">
          <a:xfrm>
            <a:off x="3542581" y="2693936"/>
            <a:ext cx="2103960" cy="540727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 smtClean="0">
                <a:latin typeface="+mj-lt"/>
              </a:rPr>
              <a:t>Code Review</a:t>
            </a:r>
            <a:endParaRPr lang="zh-TW" altLang="en-US" sz="2000" b="1" dirty="0">
              <a:latin typeface="+mj-lt"/>
            </a:endParaRPr>
          </a:p>
        </p:txBody>
      </p:sp>
      <p:sp>
        <p:nvSpPr>
          <p:cNvPr id="10" name="圓角矩形 9"/>
          <p:cNvSpPr/>
          <p:nvPr/>
        </p:nvSpPr>
        <p:spPr bwMode="auto">
          <a:xfrm>
            <a:off x="3542581" y="3484080"/>
            <a:ext cx="2103960" cy="540727"/>
          </a:xfrm>
          <a:prstGeom prst="roundRect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 smtClean="0">
                <a:solidFill>
                  <a:schemeClr val="bg1"/>
                </a:solidFill>
                <a:latin typeface="+mj-lt"/>
              </a:rPr>
              <a:t>Model Preview</a:t>
            </a:r>
            <a:endParaRPr lang="zh-TW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圓角矩形 13"/>
          <p:cNvSpPr/>
          <p:nvPr/>
        </p:nvSpPr>
        <p:spPr bwMode="auto">
          <a:xfrm>
            <a:off x="3542581" y="4274224"/>
            <a:ext cx="2103960" cy="540727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 smtClean="0">
                <a:latin typeface="+mj-lt"/>
              </a:rPr>
              <a:t>Live Demo</a:t>
            </a:r>
            <a:endParaRPr lang="zh-TW" altLang="en-US" sz="2000" b="1" dirty="0">
              <a:latin typeface="+mj-lt"/>
            </a:endParaRPr>
          </a:p>
        </p:txBody>
      </p:sp>
      <p:sp>
        <p:nvSpPr>
          <p:cNvPr id="16" name="圓角矩形 15"/>
          <p:cNvSpPr/>
          <p:nvPr/>
        </p:nvSpPr>
        <p:spPr bwMode="auto">
          <a:xfrm>
            <a:off x="3542581" y="5064368"/>
            <a:ext cx="2103960" cy="540727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 smtClean="0">
                <a:latin typeface="+mj-lt"/>
              </a:rPr>
              <a:t>Conclusion</a:t>
            </a:r>
            <a:endParaRPr lang="zh-TW" altLang="en-US" sz="2000" b="1" dirty="0">
              <a:latin typeface="+mj-lt"/>
            </a:endParaRPr>
          </a:p>
        </p:txBody>
      </p:sp>
      <p:sp>
        <p:nvSpPr>
          <p:cNvPr id="18" name="圓角矩形 17"/>
          <p:cNvSpPr/>
          <p:nvPr/>
        </p:nvSpPr>
        <p:spPr bwMode="auto">
          <a:xfrm>
            <a:off x="3542581" y="5854512"/>
            <a:ext cx="2103960" cy="540727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 smtClean="0">
                <a:latin typeface="+mj-lt"/>
              </a:rPr>
              <a:t>Reference</a:t>
            </a:r>
            <a:endParaRPr lang="zh-TW" altLang="en-US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488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+mj-lt"/>
              </a:rPr>
              <a:t>Model Preview</a:t>
            </a:r>
            <a:endParaRPr lang="zh-TW" altLang="en-US" dirty="0">
              <a:latin typeface="+mj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+mj-lt"/>
              </a:rPr>
              <a:t>Procedure:</a:t>
            </a:r>
          </a:p>
          <a:p>
            <a:pPr marL="714368" lvl="1" indent="-457200">
              <a:buFont typeface="+mj-lt"/>
              <a:buAutoNum type="arabicPeriod"/>
            </a:pPr>
            <a:r>
              <a:rPr lang="en-US" altLang="zh-TW" dirty="0" smtClean="0">
                <a:latin typeface="+mj-lt"/>
              </a:rPr>
              <a:t>Data pre-processing</a:t>
            </a:r>
          </a:p>
          <a:p>
            <a:pPr marL="714368" lvl="1" indent="-457200">
              <a:buFont typeface="+mj-lt"/>
              <a:buAutoNum type="arabicPeriod"/>
            </a:pPr>
            <a:r>
              <a:rPr lang="en-US" altLang="zh-TW" dirty="0" smtClean="0">
                <a:latin typeface="+mj-lt"/>
              </a:rPr>
              <a:t>Clusters counting</a:t>
            </a:r>
          </a:p>
          <a:p>
            <a:pPr marL="714368" lvl="1" indent="-457200">
              <a:buFont typeface="+mj-lt"/>
              <a:buAutoNum type="arabicPeriod"/>
            </a:pPr>
            <a:r>
              <a:rPr lang="en-US" altLang="zh-TW" dirty="0" smtClean="0">
                <a:latin typeface="+mj-lt"/>
              </a:rPr>
              <a:t>Scatter</a:t>
            </a:r>
            <a:endParaRPr lang="en-US" altLang="zh-TW" dirty="0">
              <a:latin typeface="+mj-lt"/>
            </a:endParaRPr>
          </a:p>
          <a:p>
            <a:endParaRPr lang="zh-TW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562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+mj-lt"/>
              </a:rPr>
              <a:t>Model Preview</a:t>
            </a:r>
            <a:endParaRPr lang="zh-TW" altLang="en-US" dirty="0">
              <a:latin typeface="+mj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altLang="zh-TW" dirty="0" smtClean="0">
                <a:latin typeface="+mj-lt"/>
              </a:rPr>
              <a:t>1. Data </a:t>
            </a:r>
            <a:r>
              <a:rPr lang="en-US" altLang="zh-TW" dirty="0">
                <a:latin typeface="+mj-lt"/>
              </a:rPr>
              <a:t>pre-processing</a:t>
            </a:r>
          </a:p>
          <a:p>
            <a:pPr marL="457200" indent="-457200">
              <a:buFont typeface="+mj-lt"/>
              <a:buAutoNum type="arabicPeriod"/>
            </a:pPr>
            <a:endParaRPr lang="zh-TW" altLang="en-US" dirty="0">
              <a:latin typeface="+mj-lt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310" y="2709430"/>
            <a:ext cx="5732313" cy="338657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auto">
          <a:xfrm>
            <a:off x="2124364" y="3075709"/>
            <a:ext cx="3168072" cy="39716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701636" y="4973781"/>
            <a:ext cx="3689928" cy="39716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701636" y="3839152"/>
            <a:ext cx="3689928" cy="39716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15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+mj-lt"/>
              </a:rPr>
              <a:t>Model Preview</a:t>
            </a:r>
            <a:endParaRPr lang="zh-TW" altLang="en-US" dirty="0">
              <a:latin typeface="+mj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altLang="zh-TW" dirty="0" smtClean="0">
                <a:latin typeface="+mj-lt"/>
              </a:rPr>
              <a:t>2. Clusters </a:t>
            </a:r>
            <a:r>
              <a:rPr lang="en-US" altLang="zh-TW" dirty="0">
                <a:latin typeface="+mj-lt"/>
              </a:rPr>
              <a:t>counting</a:t>
            </a:r>
          </a:p>
          <a:p>
            <a:endParaRPr lang="zh-TW" altLang="en-US" dirty="0">
              <a:latin typeface="+mj-lt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29" y="2509836"/>
            <a:ext cx="8153689" cy="415853"/>
          </a:xfrm>
          <a:prstGeom prst="rect">
            <a:avLst/>
          </a:prstGeom>
        </p:spPr>
      </p:pic>
      <p:pic>
        <p:nvPicPr>
          <p:cNvPr id="5" name="Picture 2" descr="「dbscan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89" y="3025540"/>
            <a:ext cx="5035262" cy="352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69272" y="6550223"/>
            <a:ext cx="96289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b="1" dirty="0" smtClean="0"/>
              <a:t>Source: </a:t>
            </a:r>
            <a:r>
              <a:rPr lang="zh-TW" altLang="en-US" sz="1400" b="1" dirty="0" smtClean="0"/>
              <a:t>http</a:t>
            </a:r>
            <a:r>
              <a:rPr lang="zh-TW" altLang="en-US" sz="1400" b="1" dirty="0"/>
              <a:t>://scikit-learn.org/stable/modules/generated/sklearn.cluster.DBSCAN.html</a:t>
            </a:r>
          </a:p>
        </p:txBody>
      </p:sp>
    </p:spTree>
    <p:extLst>
      <p:ext uri="{BB962C8B-B14F-4D97-AF65-F5344CB8AC3E}">
        <p14:creationId xmlns:p14="http://schemas.microsoft.com/office/powerpoint/2010/main" val="426201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+mj-lt"/>
              </a:rPr>
              <a:t>Outline</a:t>
            </a:r>
            <a:endParaRPr lang="zh-TW" altLang="en-US" dirty="0">
              <a:latin typeface="+mj-lt"/>
            </a:endParaRPr>
          </a:p>
        </p:txBody>
      </p:sp>
      <p:sp>
        <p:nvSpPr>
          <p:cNvPr id="6" name="圓角矩形 5"/>
          <p:cNvSpPr/>
          <p:nvPr/>
        </p:nvSpPr>
        <p:spPr bwMode="auto">
          <a:xfrm>
            <a:off x="3542581" y="1791855"/>
            <a:ext cx="2103960" cy="652664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 smtClean="0">
                <a:latin typeface="+mj-lt"/>
              </a:rPr>
              <a:t>Algorithm Introduction</a:t>
            </a:r>
            <a:endParaRPr lang="zh-TW" altLang="en-US" sz="2000" b="1" dirty="0">
              <a:latin typeface="+mj-lt"/>
            </a:endParaRPr>
          </a:p>
        </p:txBody>
      </p:sp>
      <p:sp>
        <p:nvSpPr>
          <p:cNvPr id="8" name="圓角矩形 7"/>
          <p:cNvSpPr/>
          <p:nvPr/>
        </p:nvSpPr>
        <p:spPr bwMode="auto">
          <a:xfrm>
            <a:off x="3542581" y="2693936"/>
            <a:ext cx="2103960" cy="540727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 smtClean="0">
                <a:latin typeface="+mj-lt"/>
              </a:rPr>
              <a:t>Code Review</a:t>
            </a:r>
            <a:endParaRPr lang="zh-TW" altLang="en-US" sz="2000" b="1" dirty="0">
              <a:latin typeface="+mj-lt"/>
            </a:endParaRPr>
          </a:p>
        </p:txBody>
      </p:sp>
      <p:sp>
        <p:nvSpPr>
          <p:cNvPr id="10" name="圓角矩形 9"/>
          <p:cNvSpPr/>
          <p:nvPr/>
        </p:nvSpPr>
        <p:spPr bwMode="auto">
          <a:xfrm>
            <a:off x="3542581" y="3484080"/>
            <a:ext cx="2103960" cy="540727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 smtClean="0">
                <a:latin typeface="+mj-lt"/>
              </a:rPr>
              <a:t>Model Preview</a:t>
            </a:r>
            <a:endParaRPr lang="zh-TW" altLang="en-US" sz="2000" b="1" dirty="0">
              <a:latin typeface="+mj-lt"/>
            </a:endParaRPr>
          </a:p>
        </p:txBody>
      </p:sp>
      <p:sp>
        <p:nvSpPr>
          <p:cNvPr id="14" name="圓角矩形 13"/>
          <p:cNvSpPr/>
          <p:nvPr/>
        </p:nvSpPr>
        <p:spPr bwMode="auto">
          <a:xfrm>
            <a:off x="3542581" y="4274224"/>
            <a:ext cx="2103960" cy="540727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 smtClean="0">
                <a:latin typeface="+mj-lt"/>
              </a:rPr>
              <a:t>Live Demo</a:t>
            </a:r>
            <a:endParaRPr lang="zh-TW" altLang="en-US" sz="2000" b="1" dirty="0">
              <a:latin typeface="+mj-lt"/>
            </a:endParaRPr>
          </a:p>
        </p:txBody>
      </p:sp>
      <p:sp>
        <p:nvSpPr>
          <p:cNvPr id="16" name="圓角矩形 15"/>
          <p:cNvSpPr/>
          <p:nvPr/>
        </p:nvSpPr>
        <p:spPr bwMode="auto">
          <a:xfrm>
            <a:off x="3542581" y="5064368"/>
            <a:ext cx="2103960" cy="540727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 smtClean="0">
                <a:latin typeface="+mj-lt"/>
              </a:rPr>
              <a:t>Conclusion</a:t>
            </a:r>
            <a:endParaRPr lang="zh-TW" altLang="en-US" sz="2000" b="1" dirty="0">
              <a:latin typeface="+mj-lt"/>
            </a:endParaRPr>
          </a:p>
        </p:txBody>
      </p:sp>
      <p:sp>
        <p:nvSpPr>
          <p:cNvPr id="18" name="圓角矩形 17"/>
          <p:cNvSpPr/>
          <p:nvPr/>
        </p:nvSpPr>
        <p:spPr bwMode="auto">
          <a:xfrm>
            <a:off x="3542581" y="5854512"/>
            <a:ext cx="2103960" cy="540727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 smtClean="0">
                <a:latin typeface="+mj-lt"/>
              </a:rPr>
              <a:t>Reference</a:t>
            </a:r>
            <a:endParaRPr lang="zh-TW" altLang="en-US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296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+mj-lt"/>
              </a:rPr>
              <a:t>Model Preview</a:t>
            </a:r>
            <a:endParaRPr lang="zh-TW" altLang="en-US" dirty="0">
              <a:latin typeface="+mj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altLang="zh-TW" dirty="0" smtClean="0">
                <a:latin typeface="+mj-lt"/>
              </a:rPr>
              <a:t>3. Scatter</a:t>
            </a:r>
          </a:p>
          <a:p>
            <a:pPr marL="0" lvl="1" indent="0">
              <a:buNone/>
            </a:pPr>
            <a:r>
              <a:rPr lang="en-US" altLang="zh-TW" sz="1800" dirty="0">
                <a:solidFill>
                  <a:srgbClr val="0070C0"/>
                </a:solidFill>
                <a:latin typeface="+mj-lt"/>
              </a:rPr>
              <a:t>import</a:t>
            </a:r>
            <a:r>
              <a:rPr lang="en-US" altLang="zh-TW" sz="1800" dirty="0">
                <a:latin typeface="+mj-lt"/>
              </a:rPr>
              <a:t> </a:t>
            </a:r>
            <a:r>
              <a:rPr lang="en-US" altLang="zh-TW" sz="1800" dirty="0" err="1">
                <a:latin typeface="+mj-lt"/>
              </a:rPr>
              <a:t>matplotlib.pyplot</a:t>
            </a:r>
            <a:r>
              <a:rPr lang="en-US" altLang="zh-TW" sz="1800" dirty="0">
                <a:latin typeface="+mj-lt"/>
              </a:rPr>
              <a:t> </a:t>
            </a:r>
            <a:r>
              <a:rPr lang="en-US" altLang="zh-TW" sz="1800" dirty="0">
                <a:solidFill>
                  <a:srgbClr val="0070C0"/>
                </a:solidFill>
                <a:latin typeface="+mj-lt"/>
              </a:rPr>
              <a:t>as</a:t>
            </a:r>
            <a:r>
              <a:rPr lang="en-US" altLang="zh-TW" sz="1800" dirty="0">
                <a:latin typeface="+mj-lt"/>
              </a:rPr>
              <a:t> </a:t>
            </a:r>
            <a:r>
              <a:rPr lang="en-US" altLang="zh-TW" sz="1800" dirty="0" err="1">
                <a:latin typeface="+mj-lt"/>
              </a:rPr>
              <a:t>plt</a:t>
            </a:r>
            <a:endParaRPr lang="en-US" altLang="zh-TW" sz="1800" dirty="0">
              <a:latin typeface="+mj-lt"/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0070C0"/>
                </a:solidFill>
                <a:latin typeface="+mj-lt"/>
              </a:rPr>
              <a:t>from</a:t>
            </a:r>
            <a:r>
              <a:rPr lang="en-US" altLang="zh-TW" sz="1800" dirty="0">
                <a:latin typeface="+mj-lt"/>
              </a:rPr>
              <a:t> mpl_toolkits.mplot3d </a:t>
            </a:r>
            <a:r>
              <a:rPr lang="en-US" altLang="zh-TW" sz="1800" dirty="0">
                <a:solidFill>
                  <a:srgbClr val="0070C0"/>
                </a:solidFill>
                <a:latin typeface="+mj-lt"/>
              </a:rPr>
              <a:t>import</a:t>
            </a:r>
            <a:r>
              <a:rPr lang="en-US" altLang="zh-TW" sz="1800" dirty="0">
                <a:latin typeface="+mj-lt"/>
              </a:rPr>
              <a:t> Axes3D</a:t>
            </a:r>
            <a:endParaRPr lang="zh-TW" altLang="en-US" sz="1800" dirty="0">
              <a:latin typeface="+mj-lt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91" y="3325091"/>
            <a:ext cx="5366604" cy="46318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91" y="3792668"/>
            <a:ext cx="5366604" cy="3690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75" y="4432083"/>
            <a:ext cx="8861855" cy="80114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075" y="5571272"/>
            <a:ext cx="8835265" cy="30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05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+mj-lt"/>
              </a:rPr>
              <a:t>Model </a:t>
            </a:r>
            <a:r>
              <a:rPr lang="en-US" altLang="zh-TW" dirty="0" smtClean="0">
                <a:latin typeface="+mj-lt"/>
              </a:rPr>
              <a:t>Preview</a:t>
            </a:r>
            <a:endParaRPr lang="zh-TW" altLang="en-US" dirty="0">
              <a:latin typeface="+mj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latin typeface="+mj-lt"/>
              </a:rPr>
              <a:t>Github</a:t>
            </a:r>
            <a:r>
              <a:rPr lang="en-US" altLang="zh-TW" dirty="0">
                <a:latin typeface="+mj-lt"/>
              </a:rPr>
              <a:t>: </a:t>
            </a:r>
            <a:r>
              <a:rPr lang="en-US" altLang="zh-TW" dirty="0">
                <a:latin typeface="+mj-lt"/>
                <a:hlinkClick r:id="rId2"/>
              </a:rPr>
              <a:t>https://</a:t>
            </a:r>
            <a:r>
              <a:rPr lang="en-US" altLang="zh-TW" dirty="0" smtClean="0">
                <a:latin typeface="+mj-lt"/>
                <a:hlinkClick r:id="rId2"/>
              </a:rPr>
              <a:t>github.com/WarrenTseng/DM2017_final_model_preview</a:t>
            </a:r>
            <a:endParaRPr lang="en-US" altLang="zh-TW" dirty="0" smtClean="0">
              <a:latin typeface="+mj-lt"/>
            </a:endParaRPr>
          </a:p>
          <a:p>
            <a:endParaRPr lang="en-US" altLang="zh-TW" dirty="0">
              <a:latin typeface="+mj-lt"/>
            </a:endParaRPr>
          </a:p>
          <a:p>
            <a:endParaRPr lang="zh-TW" altLang="en-US" dirty="0">
              <a:latin typeface="+mj-lt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117" y="3969422"/>
            <a:ext cx="4515427" cy="2454036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929062" y="396942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+mj-ea"/>
                <a:ea typeface="+mj-ea"/>
              </a:rPr>
              <a:t>免責聲明</a:t>
            </a:r>
            <a:endParaRPr lang="zh-TW" altLang="en-US" sz="2800" b="1" dirty="0"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620655" y="4581236"/>
            <a:ext cx="3334327" cy="57265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83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+mj-lt"/>
              </a:rPr>
              <a:t>Model Preview</a:t>
            </a:r>
            <a:endParaRPr lang="zh-TW" altLang="en-US" dirty="0">
              <a:latin typeface="+mj-lt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9561" y="1822306"/>
            <a:ext cx="5787786" cy="443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43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+mj-lt"/>
              </a:rPr>
              <a:t>Model Preview</a:t>
            </a:r>
            <a:endParaRPr lang="zh-TW" altLang="en-US" dirty="0">
              <a:latin typeface="+mj-lt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9561" y="1822306"/>
            <a:ext cx="5787786" cy="4430712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3" y="1708799"/>
            <a:ext cx="590550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86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+mj-lt"/>
              </a:rPr>
              <a:t>Model Preview</a:t>
            </a:r>
            <a:endParaRPr lang="zh-TW" altLang="en-US" dirty="0">
              <a:latin typeface="+mj-lt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9561" y="1822306"/>
            <a:ext cx="5787786" cy="4430712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091" y="1238250"/>
            <a:ext cx="656272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74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+mj-lt"/>
              </a:rPr>
              <a:t>Outline</a:t>
            </a:r>
            <a:endParaRPr lang="zh-TW" altLang="en-US" dirty="0">
              <a:latin typeface="+mj-lt"/>
            </a:endParaRPr>
          </a:p>
        </p:txBody>
      </p:sp>
      <p:sp>
        <p:nvSpPr>
          <p:cNvPr id="6" name="圓角矩形 5"/>
          <p:cNvSpPr/>
          <p:nvPr/>
        </p:nvSpPr>
        <p:spPr bwMode="auto">
          <a:xfrm>
            <a:off x="3542581" y="1791855"/>
            <a:ext cx="2103960" cy="652664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 smtClean="0">
                <a:latin typeface="+mj-lt"/>
              </a:rPr>
              <a:t>Algorithm Introduction</a:t>
            </a:r>
            <a:endParaRPr lang="zh-TW" altLang="en-US" sz="2000" b="1" dirty="0">
              <a:latin typeface="+mj-lt"/>
            </a:endParaRPr>
          </a:p>
        </p:txBody>
      </p:sp>
      <p:sp>
        <p:nvSpPr>
          <p:cNvPr id="8" name="圓角矩形 7"/>
          <p:cNvSpPr/>
          <p:nvPr/>
        </p:nvSpPr>
        <p:spPr bwMode="auto">
          <a:xfrm>
            <a:off x="3542581" y="2693936"/>
            <a:ext cx="2103960" cy="540727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 smtClean="0">
                <a:latin typeface="+mj-lt"/>
              </a:rPr>
              <a:t>Code Review</a:t>
            </a:r>
            <a:endParaRPr lang="zh-TW" altLang="en-US" sz="2000" b="1" dirty="0">
              <a:latin typeface="+mj-lt"/>
            </a:endParaRPr>
          </a:p>
        </p:txBody>
      </p:sp>
      <p:sp>
        <p:nvSpPr>
          <p:cNvPr id="10" name="圓角矩形 9"/>
          <p:cNvSpPr/>
          <p:nvPr/>
        </p:nvSpPr>
        <p:spPr bwMode="auto">
          <a:xfrm>
            <a:off x="3542581" y="3484080"/>
            <a:ext cx="2103960" cy="540727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 smtClean="0">
                <a:latin typeface="+mj-lt"/>
              </a:rPr>
              <a:t>Model Preview</a:t>
            </a:r>
            <a:endParaRPr lang="zh-TW" altLang="en-US" sz="2000" b="1" dirty="0">
              <a:latin typeface="+mj-lt"/>
            </a:endParaRPr>
          </a:p>
        </p:txBody>
      </p:sp>
      <p:sp>
        <p:nvSpPr>
          <p:cNvPr id="14" name="圓角矩形 13"/>
          <p:cNvSpPr/>
          <p:nvPr/>
        </p:nvSpPr>
        <p:spPr bwMode="auto">
          <a:xfrm>
            <a:off x="3542581" y="4274224"/>
            <a:ext cx="2103960" cy="540727"/>
          </a:xfrm>
          <a:prstGeom prst="roundRect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 smtClean="0">
                <a:solidFill>
                  <a:schemeClr val="bg1"/>
                </a:solidFill>
                <a:latin typeface="+mj-lt"/>
              </a:rPr>
              <a:t>Live Demo</a:t>
            </a:r>
            <a:endParaRPr lang="zh-TW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圓角矩形 15"/>
          <p:cNvSpPr/>
          <p:nvPr/>
        </p:nvSpPr>
        <p:spPr bwMode="auto">
          <a:xfrm>
            <a:off x="3542581" y="5064368"/>
            <a:ext cx="2103960" cy="540727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 smtClean="0">
                <a:latin typeface="+mj-lt"/>
              </a:rPr>
              <a:t>Conclusion</a:t>
            </a:r>
            <a:endParaRPr lang="zh-TW" altLang="en-US" sz="2000" b="1" dirty="0">
              <a:latin typeface="+mj-lt"/>
            </a:endParaRPr>
          </a:p>
        </p:txBody>
      </p:sp>
      <p:sp>
        <p:nvSpPr>
          <p:cNvPr id="18" name="圓角矩形 17"/>
          <p:cNvSpPr/>
          <p:nvPr/>
        </p:nvSpPr>
        <p:spPr bwMode="auto">
          <a:xfrm>
            <a:off x="3542581" y="5854512"/>
            <a:ext cx="2103960" cy="540727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 smtClean="0">
                <a:latin typeface="+mj-lt"/>
              </a:rPr>
              <a:t>Reference</a:t>
            </a:r>
            <a:endParaRPr lang="zh-TW" altLang="en-US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219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+mj-lt"/>
              </a:rPr>
              <a:t>Live Demo</a:t>
            </a:r>
            <a:endParaRPr lang="zh-TW" altLang="en-US" dirty="0">
              <a:latin typeface="+mj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latin typeface="+mj-lt"/>
              </a:rPr>
              <a:t>InAnalysis</a:t>
            </a:r>
            <a:r>
              <a:rPr lang="en-US" altLang="zh-TW" dirty="0" smtClean="0">
                <a:latin typeface="+mj-lt"/>
              </a:rPr>
              <a:t>: </a:t>
            </a:r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://ntuesoe.com:8008</a:t>
            </a:r>
            <a:r>
              <a:rPr lang="en-US" altLang="zh-TW" dirty="0" smtClean="0">
                <a:hlinkClick r:id="rId2"/>
              </a:rPr>
              <a:t>/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904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+mj-lt"/>
              </a:rPr>
              <a:t>Outline</a:t>
            </a:r>
            <a:endParaRPr lang="zh-TW" altLang="en-US" dirty="0">
              <a:latin typeface="+mj-lt"/>
            </a:endParaRPr>
          </a:p>
        </p:txBody>
      </p:sp>
      <p:sp>
        <p:nvSpPr>
          <p:cNvPr id="6" name="圓角矩形 5"/>
          <p:cNvSpPr/>
          <p:nvPr/>
        </p:nvSpPr>
        <p:spPr bwMode="auto">
          <a:xfrm>
            <a:off x="3542581" y="1791855"/>
            <a:ext cx="2103960" cy="652664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 smtClean="0">
                <a:latin typeface="+mj-lt"/>
              </a:rPr>
              <a:t>Algorithm Introduction</a:t>
            </a:r>
            <a:endParaRPr lang="zh-TW" altLang="en-US" sz="2000" b="1" dirty="0">
              <a:latin typeface="+mj-lt"/>
            </a:endParaRPr>
          </a:p>
        </p:txBody>
      </p:sp>
      <p:sp>
        <p:nvSpPr>
          <p:cNvPr id="8" name="圓角矩形 7"/>
          <p:cNvSpPr/>
          <p:nvPr/>
        </p:nvSpPr>
        <p:spPr bwMode="auto">
          <a:xfrm>
            <a:off x="3542581" y="2693936"/>
            <a:ext cx="2103960" cy="540727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 smtClean="0">
                <a:latin typeface="+mj-lt"/>
              </a:rPr>
              <a:t>Code Review</a:t>
            </a:r>
            <a:endParaRPr lang="zh-TW" altLang="en-US" sz="2000" b="1" dirty="0">
              <a:latin typeface="+mj-lt"/>
            </a:endParaRPr>
          </a:p>
        </p:txBody>
      </p:sp>
      <p:sp>
        <p:nvSpPr>
          <p:cNvPr id="10" name="圓角矩形 9"/>
          <p:cNvSpPr/>
          <p:nvPr/>
        </p:nvSpPr>
        <p:spPr bwMode="auto">
          <a:xfrm>
            <a:off x="3542581" y="3484080"/>
            <a:ext cx="2103960" cy="540727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 smtClean="0">
                <a:latin typeface="+mj-lt"/>
              </a:rPr>
              <a:t>Model Preview</a:t>
            </a:r>
            <a:endParaRPr lang="zh-TW" altLang="en-US" sz="2000" b="1" dirty="0">
              <a:latin typeface="+mj-lt"/>
            </a:endParaRPr>
          </a:p>
        </p:txBody>
      </p:sp>
      <p:sp>
        <p:nvSpPr>
          <p:cNvPr id="14" name="圓角矩形 13"/>
          <p:cNvSpPr/>
          <p:nvPr/>
        </p:nvSpPr>
        <p:spPr bwMode="auto">
          <a:xfrm>
            <a:off x="3542581" y="4274224"/>
            <a:ext cx="2103960" cy="540727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 smtClean="0">
                <a:latin typeface="+mj-lt"/>
              </a:rPr>
              <a:t>Live Demo</a:t>
            </a:r>
            <a:endParaRPr lang="zh-TW" altLang="en-US" sz="2000" b="1" dirty="0">
              <a:latin typeface="+mj-lt"/>
            </a:endParaRPr>
          </a:p>
        </p:txBody>
      </p:sp>
      <p:sp>
        <p:nvSpPr>
          <p:cNvPr id="16" name="圓角矩形 15"/>
          <p:cNvSpPr/>
          <p:nvPr/>
        </p:nvSpPr>
        <p:spPr bwMode="auto">
          <a:xfrm>
            <a:off x="3542581" y="5064368"/>
            <a:ext cx="2103960" cy="540727"/>
          </a:xfrm>
          <a:prstGeom prst="roundRect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 smtClean="0">
                <a:solidFill>
                  <a:schemeClr val="bg1"/>
                </a:solidFill>
                <a:latin typeface="+mj-lt"/>
              </a:rPr>
              <a:t>Conclusion</a:t>
            </a:r>
            <a:endParaRPr lang="zh-TW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圓角矩形 17"/>
          <p:cNvSpPr/>
          <p:nvPr/>
        </p:nvSpPr>
        <p:spPr bwMode="auto">
          <a:xfrm>
            <a:off x="3542581" y="5854512"/>
            <a:ext cx="2103960" cy="540727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 smtClean="0">
                <a:latin typeface="+mj-lt"/>
              </a:rPr>
              <a:t>Reference</a:t>
            </a:r>
            <a:endParaRPr lang="zh-TW" altLang="en-US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954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+mj-lt"/>
              </a:rPr>
              <a:t>Conclusion</a:t>
            </a:r>
            <a:endParaRPr lang="zh-TW" altLang="en-US" dirty="0">
              <a:latin typeface="+mj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+mj-lt"/>
              </a:rPr>
              <a:t>The procedure of data mining</a:t>
            </a:r>
          </a:p>
          <a:p>
            <a:endParaRPr lang="en-US" altLang="zh-TW" dirty="0">
              <a:latin typeface="+mj-lt"/>
            </a:endParaRPr>
          </a:p>
          <a:p>
            <a:r>
              <a:rPr lang="en-US" altLang="zh-TW" dirty="0" smtClean="0">
                <a:latin typeface="+mj-lt"/>
              </a:rPr>
              <a:t>System design</a:t>
            </a:r>
            <a:endParaRPr lang="zh-TW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988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+mj-lt"/>
              </a:rPr>
              <a:t>Outline</a:t>
            </a:r>
            <a:endParaRPr lang="zh-TW" altLang="en-US" dirty="0">
              <a:latin typeface="+mj-lt"/>
            </a:endParaRPr>
          </a:p>
        </p:txBody>
      </p:sp>
      <p:sp>
        <p:nvSpPr>
          <p:cNvPr id="6" name="圓角矩形 5"/>
          <p:cNvSpPr/>
          <p:nvPr/>
        </p:nvSpPr>
        <p:spPr bwMode="auto">
          <a:xfrm>
            <a:off x="3542581" y="1791855"/>
            <a:ext cx="2103960" cy="652664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 smtClean="0">
                <a:latin typeface="+mj-lt"/>
              </a:rPr>
              <a:t>Algorithm Introduction</a:t>
            </a:r>
            <a:endParaRPr lang="zh-TW" altLang="en-US" sz="2000" b="1" dirty="0">
              <a:latin typeface="+mj-lt"/>
            </a:endParaRPr>
          </a:p>
        </p:txBody>
      </p:sp>
      <p:sp>
        <p:nvSpPr>
          <p:cNvPr id="8" name="圓角矩形 7"/>
          <p:cNvSpPr/>
          <p:nvPr/>
        </p:nvSpPr>
        <p:spPr bwMode="auto">
          <a:xfrm>
            <a:off x="3542581" y="2693936"/>
            <a:ext cx="2103960" cy="540727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 smtClean="0">
                <a:latin typeface="+mj-lt"/>
              </a:rPr>
              <a:t>Code Review</a:t>
            </a:r>
            <a:endParaRPr lang="zh-TW" altLang="en-US" sz="2000" b="1" dirty="0">
              <a:latin typeface="+mj-lt"/>
            </a:endParaRPr>
          </a:p>
        </p:txBody>
      </p:sp>
      <p:sp>
        <p:nvSpPr>
          <p:cNvPr id="10" name="圓角矩形 9"/>
          <p:cNvSpPr/>
          <p:nvPr/>
        </p:nvSpPr>
        <p:spPr bwMode="auto">
          <a:xfrm>
            <a:off x="3542581" y="3484080"/>
            <a:ext cx="2103960" cy="540727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 smtClean="0">
                <a:latin typeface="+mj-lt"/>
              </a:rPr>
              <a:t>Model Preview</a:t>
            </a:r>
            <a:endParaRPr lang="zh-TW" altLang="en-US" sz="2000" b="1" dirty="0">
              <a:latin typeface="+mj-lt"/>
            </a:endParaRPr>
          </a:p>
        </p:txBody>
      </p:sp>
      <p:sp>
        <p:nvSpPr>
          <p:cNvPr id="14" name="圓角矩形 13"/>
          <p:cNvSpPr/>
          <p:nvPr/>
        </p:nvSpPr>
        <p:spPr bwMode="auto">
          <a:xfrm>
            <a:off x="3542581" y="4274224"/>
            <a:ext cx="2103960" cy="540727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 smtClean="0">
                <a:latin typeface="+mj-lt"/>
              </a:rPr>
              <a:t>Live Demo</a:t>
            </a:r>
            <a:endParaRPr lang="zh-TW" altLang="en-US" sz="2000" b="1" dirty="0">
              <a:latin typeface="+mj-lt"/>
            </a:endParaRPr>
          </a:p>
        </p:txBody>
      </p:sp>
      <p:sp>
        <p:nvSpPr>
          <p:cNvPr id="16" name="圓角矩形 15"/>
          <p:cNvSpPr/>
          <p:nvPr/>
        </p:nvSpPr>
        <p:spPr bwMode="auto">
          <a:xfrm>
            <a:off x="3542581" y="5064368"/>
            <a:ext cx="2103960" cy="540727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 smtClean="0">
                <a:latin typeface="+mj-lt"/>
              </a:rPr>
              <a:t>Conclusion</a:t>
            </a:r>
            <a:endParaRPr lang="zh-TW" altLang="en-US" sz="2000" b="1" dirty="0">
              <a:latin typeface="+mj-lt"/>
            </a:endParaRPr>
          </a:p>
        </p:txBody>
      </p:sp>
      <p:sp>
        <p:nvSpPr>
          <p:cNvPr id="18" name="圓角矩形 17"/>
          <p:cNvSpPr/>
          <p:nvPr/>
        </p:nvSpPr>
        <p:spPr bwMode="auto">
          <a:xfrm>
            <a:off x="3542581" y="5854512"/>
            <a:ext cx="2103960" cy="540727"/>
          </a:xfrm>
          <a:prstGeom prst="roundRect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 smtClean="0">
                <a:solidFill>
                  <a:schemeClr val="bg1"/>
                </a:solidFill>
                <a:latin typeface="+mj-lt"/>
              </a:rPr>
              <a:t>Reference</a:t>
            </a:r>
            <a:endParaRPr lang="zh-TW" altLang="en-US" sz="2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0847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+mj-lt"/>
              </a:rPr>
              <a:t>Outline</a:t>
            </a:r>
            <a:endParaRPr lang="zh-TW" altLang="en-US" dirty="0">
              <a:latin typeface="+mj-lt"/>
            </a:endParaRPr>
          </a:p>
        </p:txBody>
      </p:sp>
      <p:sp>
        <p:nvSpPr>
          <p:cNvPr id="6" name="圓角矩形 5"/>
          <p:cNvSpPr/>
          <p:nvPr/>
        </p:nvSpPr>
        <p:spPr bwMode="auto">
          <a:xfrm>
            <a:off x="3542581" y="1791855"/>
            <a:ext cx="2103960" cy="652664"/>
          </a:xfrm>
          <a:prstGeom prst="roundRect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 smtClean="0">
                <a:solidFill>
                  <a:schemeClr val="bg1"/>
                </a:solidFill>
                <a:latin typeface="+mj-lt"/>
              </a:rPr>
              <a:t>Algorithm Introduction</a:t>
            </a:r>
            <a:endParaRPr lang="zh-TW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圓角矩形 7"/>
          <p:cNvSpPr/>
          <p:nvPr/>
        </p:nvSpPr>
        <p:spPr bwMode="auto">
          <a:xfrm>
            <a:off x="3542581" y="2693936"/>
            <a:ext cx="2103960" cy="540727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 smtClean="0">
                <a:latin typeface="+mj-lt"/>
              </a:rPr>
              <a:t>Code Review</a:t>
            </a:r>
            <a:endParaRPr lang="zh-TW" altLang="en-US" sz="2000" b="1" dirty="0">
              <a:latin typeface="+mj-lt"/>
            </a:endParaRPr>
          </a:p>
        </p:txBody>
      </p:sp>
      <p:sp>
        <p:nvSpPr>
          <p:cNvPr id="10" name="圓角矩形 9"/>
          <p:cNvSpPr/>
          <p:nvPr/>
        </p:nvSpPr>
        <p:spPr bwMode="auto">
          <a:xfrm>
            <a:off x="3542581" y="3484080"/>
            <a:ext cx="2103960" cy="540727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 smtClean="0">
                <a:latin typeface="+mj-lt"/>
              </a:rPr>
              <a:t>Model Preview</a:t>
            </a:r>
            <a:endParaRPr lang="zh-TW" altLang="en-US" sz="2000" b="1" dirty="0">
              <a:latin typeface="+mj-lt"/>
            </a:endParaRPr>
          </a:p>
        </p:txBody>
      </p:sp>
      <p:sp>
        <p:nvSpPr>
          <p:cNvPr id="14" name="圓角矩形 13"/>
          <p:cNvSpPr/>
          <p:nvPr/>
        </p:nvSpPr>
        <p:spPr bwMode="auto">
          <a:xfrm>
            <a:off x="3542581" y="4274224"/>
            <a:ext cx="2103960" cy="540727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 smtClean="0">
                <a:latin typeface="+mj-lt"/>
              </a:rPr>
              <a:t>Live Demo</a:t>
            </a:r>
            <a:endParaRPr lang="zh-TW" altLang="en-US" sz="2000" b="1" dirty="0">
              <a:latin typeface="+mj-lt"/>
            </a:endParaRPr>
          </a:p>
        </p:txBody>
      </p:sp>
      <p:sp>
        <p:nvSpPr>
          <p:cNvPr id="16" name="圓角矩形 15"/>
          <p:cNvSpPr/>
          <p:nvPr/>
        </p:nvSpPr>
        <p:spPr bwMode="auto">
          <a:xfrm>
            <a:off x="3542581" y="5064368"/>
            <a:ext cx="2103960" cy="540727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 smtClean="0">
                <a:latin typeface="+mj-lt"/>
              </a:rPr>
              <a:t>Conclusion</a:t>
            </a:r>
            <a:endParaRPr lang="zh-TW" altLang="en-US" sz="2000" b="1" dirty="0">
              <a:latin typeface="+mj-lt"/>
            </a:endParaRPr>
          </a:p>
        </p:txBody>
      </p:sp>
      <p:sp>
        <p:nvSpPr>
          <p:cNvPr id="18" name="圓角矩形 17"/>
          <p:cNvSpPr/>
          <p:nvPr/>
        </p:nvSpPr>
        <p:spPr bwMode="auto">
          <a:xfrm>
            <a:off x="3542581" y="5854512"/>
            <a:ext cx="2103960" cy="540727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 smtClean="0">
                <a:latin typeface="+mj-lt"/>
              </a:rPr>
              <a:t>Reference</a:t>
            </a:r>
            <a:endParaRPr lang="zh-TW" altLang="en-US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027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+mj-lt"/>
              </a:rPr>
              <a:t>Reference</a:t>
            </a:r>
            <a:endParaRPr lang="zh-TW" altLang="en-US" dirty="0">
              <a:latin typeface="+mj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latin typeface="+mj-lt"/>
              </a:rPr>
              <a:t>Scikit</a:t>
            </a:r>
            <a:r>
              <a:rPr lang="en-US" altLang="zh-TW" dirty="0" smtClean="0">
                <a:latin typeface="+mj-lt"/>
              </a:rPr>
              <a:t>-Learn:</a:t>
            </a:r>
            <a:r>
              <a:rPr lang="en-US" altLang="zh-TW" dirty="0" smtClean="0"/>
              <a:t> </a:t>
            </a:r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scikit-learn.org/stable/modules/generated/sklearn.cluster.DBSCAN.html</a:t>
            </a:r>
            <a:r>
              <a:rPr lang="en-US" altLang="zh-TW" dirty="0" smtClean="0"/>
              <a:t> </a:t>
            </a:r>
          </a:p>
          <a:p>
            <a:endParaRPr lang="en-US" altLang="zh-TW" dirty="0"/>
          </a:p>
          <a:p>
            <a:r>
              <a:rPr lang="en-US" altLang="zh-TW" dirty="0" smtClean="0">
                <a:latin typeface="+mj-lt"/>
              </a:rPr>
              <a:t>Wikipedia</a:t>
            </a:r>
            <a:r>
              <a:rPr lang="en-US" altLang="zh-TW" dirty="0" smtClean="0"/>
              <a:t>: </a:t>
            </a:r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smtClean="0">
                <a:hlinkClick r:id="rId3"/>
              </a:rPr>
              <a:t>zh.wikipedia.org/wiki/DBSCAN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517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042417" y="3182112"/>
            <a:ext cx="7204216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950" b="1" dirty="0">
                <a:solidFill>
                  <a:schemeClr val="accent3">
                    <a:lumMod val="50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Bradley Hand ITC" panose="03070402050302030203" pitchFamily="66" charset="0"/>
              </a:rPr>
              <a:t>Thanks for your attention</a:t>
            </a:r>
            <a:endParaRPr lang="zh-TW" altLang="en-US" sz="4950" b="1" dirty="0">
              <a:solidFill>
                <a:schemeClr val="accent3">
                  <a:lumMod val="50000"/>
                </a:schemeClr>
              </a:solidFill>
              <a:effectLst>
                <a:reflection blurRad="6350" stA="50000" endA="300" endPos="50000" dist="29997" dir="5400000" sy="-100000" algn="bl" rotWithShape="0"/>
              </a:effectLst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95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+mj-lt"/>
              </a:rPr>
              <a:t>Algorithm Introduction</a:t>
            </a:r>
            <a:endParaRPr lang="zh-TW" altLang="en-US" dirty="0">
              <a:latin typeface="+mj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0989" y="1609870"/>
            <a:ext cx="8270727" cy="4430712"/>
          </a:xfrm>
        </p:spPr>
        <p:txBody>
          <a:bodyPr/>
          <a:lstStyle/>
          <a:p>
            <a:r>
              <a:rPr lang="en-US" altLang="zh-TW" dirty="0" smtClean="0">
                <a:latin typeface="+mj-lt"/>
              </a:rPr>
              <a:t>DBSCAN: Clustering</a:t>
            </a:r>
            <a:br>
              <a:rPr lang="en-US" altLang="zh-TW" dirty="0" smtClean="0">
                <a:latin typeface="+mj-lt"/>
              </a:rPr>
            </a:br>
            <a:r>
              <a:rPr lang="en-US" altLang="zh-TW" dirty="0" smtClean="0">
                <a:latin typeface="+mj-lt"/>
              </a:rPr>
              <a:t>D</a:t>
            </a:r>
            <a:r>
              <a:rPr lang="en-US" altLang="zh-TW" b="0" dirty="0" smtClean="0">
                <a:latin typeface="+mj-lt"/>
              </a:rPr>
              <a:t>ensity-</a:t>
            </a:r>
            <a:r>
              <a:rPr lang="en-US" altLang="zh-TW" dirty="0" smtClean="0">
                <a:latin typeface="+mj-lt"/>
              </a:rPr>
              <a:t>B</a:t>
            </a:r>
            <a:r>
              <a:rPr lang="en-US" altLang="zh-TW" b="0" dirty="0" smtClean="0">
                <a:latin typeface="+mj-lt"/>
              </a:rPr>
              <a:t>ased</a:t>
            </a:r>
            <a:r>
              <a:rPr lang="en-US" altLang="zh-TW" dirty="0" smtClean="0">
                <a:latin typeface="+mj-lt"/>
              </a:rPr>
              <a:t> S</a:t>
            </a:r>
            <a:r>
              <a:rPr lang="en-US" altLang="zh-TW" b="0" dirty="0" smtClean="0">
                <a:latin typeface="+mj-lt"/>
              </a:rPr>
              <a:t>patial</a:t>
            </a:r>
            <a:r>
              <a:rPr lang="en-US" altLang="zh-TW" dirty="0" smtClean="0">
                <a:latin typeface="+mj-lt"/>
              </a:rPr>
              <a:t> C</a:t>
            </a:r>
            <a:r>
              <a:rPr lang="en-US" altLang="zh-TW" b="0" dirty="0" smtClean="0">
                <a:latin typeface="+mj-lt"/>
              </a:rPr>
              <a:t>lustering</a:t>
            </a:r>
            <a:r>
              <a:rPr lang="en-US" altLang="zh-TW" dirty="0" smtClean="0">
                <a:latin typeface="+mj-lt"/>
              </a:rPr>
              <a:t> </a:t>
            </a:r>
            <a:r>
              <a:rPr lang="en-US" altLang="zh-TW" b="0" dirty="0" smtClean="0">
                <a:latin typeface="+mj-lt"/>
              </a:rPr>
              <a:t>of</a:t>
            </a:r>
            <a:r>
              <a:rPr lang="en-US" altLang="zh-TW" dirty="0" smtClean="0">
                <a:latin typeface="+mj-lt"/>
              </a:rPr>
              <a:t> A</a:t>
            </a:r>
            <a:r>
              <a:rPr lang="en-US" altLang="zh-TW" b="0" dirty="0" smtClean="0">
                <a:latin typeface="+mj-lt"/>
              </a:rPr>
              <a:t>pplication</a:t>
            </a:r>
            <a:r>
              <a:rPr lang="en-US" altLang="zh-TW" dirty="0" smtClean="0">
                <a:latin typeface="+mj-lt"/>
              </a:rPr>
              <a:t> </a:t>
            </a:r>
            <a:r>
              <a:rPr lang="en-US" altLang="zh-TW" b="0" dirty="0" smtClean="0">
                <a:latin typeface="+mj-lt"/>
              </a:rPr>
              <a:t>with</a:t>
            </a:r>
            <a:r>
              <a:rPr lang="en-US" altLang="zh-TW" dirty="0" smtClean="0">
                <a:latin typeface="+mj-lt"/>
              </a:rPr>
              <a:t> N</a:t>
            </a:r>
            <a:r>
              <a:rPr lang="en-US" altLang="zh-TW" b="0" dirty="0" smtClean="0">
                <a:latin typeface="+mj-lt"/>
              </a:rPr>
              <a:t>oise</a:t>
            </a:r>
            <a:endParaRPr lang="zh-TW" altLang="en-US" b="0" dirty="0">
              <a:latin typeface="+mj-lt"/>
            </a:endParaRPr>
          </a:p>
        </p:txBody>
      </p:sp>
      <p:pic>
        <p:nvPicPr>
          <p:cNvPr id="1026" name="Picture 2" descr="「dbscan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89" y="3025540"/>
            <a:ext cx="5035262" cy="352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69272" y="6550223"/>
            <a:ext cx="96289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b="1" dirty="0" smtClean="0"/>
              <a:t>Source: </a:t>
            </a:r>
            <a:r>
              <a:rPr lang="zh-TW" altLang="en-US" sz="1400" b="1" dirty="0" smtClean="0"/>
              <a:t>http</a:t>
            </a:r>
            <a:r>
              <a:rPr lang="zh-TW" altLang="en-US" sz="1400" b="1" dirty="0"/>
              <a:t>://scikit-learn.org/stable/modules/generated/sklearn.cluster.DBSCAN.html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5238588" y="3391239"/>
            <a:ext cx="333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Distance </a:t>
            </a:r>
            <a:r>
              <a:rPr lang="en-US" altLang="zh-TW" b="1" dirty="0" smtClean="0"/>
              <a:t>(radius </a:t>
            </a:r>
            <a:r>
              <a:rPr lang="el-GR" altLang="zh-TW" b="1" dirty="0" smtClean="0"/>
              <a:t>ε</a:t>
            </a:r>
            <a:r>
              <a:rPr lang="en-US" altLang="zh-TW" b="1" dirty="0" smtClean="0"/>
              <a:t>)</a:t>
            </a:r>
            <a:endParaRPr lang="zh-TW" altLang="en-US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5238588" y="3894066"/>
            <a:ext cx="333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Nearest </a:t>
            </a:r>
            <a:r>
              <a:rPr lang="en-US" altLang="zh-TW" b="1" dirty="0" smtClean="0"/>
              <a:t>Neighbors </a:t>
            </a:r>
            <a:br>
              <a:rPr lang="en-US" altLang="zh-TW" b="1" dirty="0" smtClean="0"/>
            </a:br>
            <a:r>
              <a:rPr lang="zh-TW" altLang="en-US" b="1" dirty="0" smtClean="0"/>
              <a:t>→ </a:t>
            </a:r>
            <a:r>
              <a:rPr lang="en-US" altLang="zh-TW" b="1" dirty="0" err="1" smtClean="0"/>
              <a:t>min_samples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71942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+mj-lt"/>
              </a:rPr>
              <a:t>Algorithm Introduction</a:t>
            </a:r>
            <a:endParaRPr lang="zh-TW" altLang="en-US" dirty="0">
              <a:latin typeface="+mj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0989" y="1609870"/>
            <a:ext cx="8270727" cy="4430712"/>
          </a:xfrm>
        </p:spPr>
        <p:txBody>
          <a:bodyPr/>
          <a:lstStyle/>
          <a:p>
            <a:r>
              <a:rPr lang="en-US" altLang="zh-TW" dirty="0">
                <a:latin typeface="+mj-lt"/>
              </a:rPr>
              <a:t>Limitation:</a:t>
            </a:r>
            <a:br>
              <a:rPr lang="en-US" altLang="zh-TW" dirty="0">
                <a:latin typeface="+mj-lt"/>
              </a:rPr>
            </a:br>
            <a:r>
              <a:rPr lang="en-US" altLang="zh-TW" dirty="0" smtClean="0">
                <a:latin typeface="+mj-lt"/>
              </a:rPr>
              <a:t>Data which not contain </a:t>
            </a:r>
            <a:r>
              <a:rPr lang="en-US" altLang="zh-TW" dirty="0">
                <a:latin typeface="+mj-lt"/>
              </a:rPr>
              <a:t>clusters of similar density</a:t>
            </a:r>
            <a:r>
              <a:rPr lang="en-US" altLang="zh-TW" dirty="0" smtClean="0">
                <a:latin typeface="+mj-lt"/>
              </a:rPr>
              <a:t/>
            </a:r>
            <a:br>
              <a:rPr lang="en-US" altLang="zh-TW" dirty="0" smtClean="0">
                <a:latin typeface="+mj-lt"/>
              </a:rPr>
            </a:br>
            <a:endParaRPr lang="zh-TW" altLang="en-US" b="0" dirty="0">
              <a:latin typeface="+mj-lt"/>
            </a:endParaRPr>
          </a:p>
        </p:txBody>
      </p:sp>
      <p:pic>
        <p:nvPicPr>
          <p:cNvPr id="1026" name="Picture 2" descr="「dbscan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89" y="3025540"/>
            <a:ext cx="5035262" cy="352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69272" y="6550223"/>
            <a:ext cx="96289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b="1" dirty="0" smtClean="0"/>
              <a:t>Source: </a:t>
            </a:r>
            <a:r>
              <a:rPr lang="zh-TW" altLang="en-US" sz="1400" b="1" dirty="0" smtClean="0"/>
              <a:t>http</a:t>
            </a:r>
            <a:r>
              <a:rPr lang="zh-TW" altLang="en-US" sz="1400" b="1" dirty="0"/>
              <a:t>://scikit-learn.org/stable/modules/generated/sklearn.cluster.DBSCAN.html</a:t>
            </a:r>
          </a:p>
        </p:txBody>
      </p:sp>
    </p:spTree>
    <p:extLst>
      <p:ext uri="{BB962C8B-B14F-4D97-AF65-F5344CB8AC3E}">
        <p14:creationId xmlns:p14="http://schemas.microsoft.com/office/powerpoint/2010/main" val="155835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+mj-lt"/>
              </a:rPr>
              <a:t>Outline</a:t>
            </a:r>
            <a:endParaRPr lang="zh-TW" altLang="en-US" dirty="0">
              <a:latin typeface="+mj-lt"/>
            </a:endParaRPr>
          </a:p>
        </p:txBody>
      </p:sp>
      <p:sp>
        <p:nvSpPr>
          <p:cNvPr id="6" name="圓角矩形 5"/>
          <p:cNvSpPr/>
          <p:nvPr/>
        </p:nvSpPr>
        <p:spPr bwMode="auto">
          <a:xfrm>
            <a:off x="3542581" y="1791855"/>
            <a:ext cx="2103960" cy="652664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 smtClean="0">
                <a:latin typeface="+mj-lt"/>
              </a:rPr>
              <a:t>Algorithm Introduction</a:t>
            </a:r>
            <a:endParaRPr lang="zh-TW" altLang="en-US" sz="2000" b="1" dirty="0">
              <a:latin typeface="+mj-lt"/>
            </a:endParaRPr>
          </a:p>
        </p:txBody>
      </p:sp>
      <p:sp>
        <p:nvSpPr>
          <p:cNvPr id="8" name="圓角矩形 7"/>
          <p:cNvSpPr/>
          <p:nvPr/>
        </p:nvSpPr>
        <p:spPr bwMode="auto">
          <a:xfrm>
            <a:off x="3542581" y="2693936"/>
            <a:ext cx="2103960" cy="540727"/>
          </a:xfrm>
          <a:prstGeom prst="roundRect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 smtClean="0">
                <a:solidFill>
                  <a:schemeClr val="bg1"/>
                </a:solidFill>
                <a:latin typeface="+mj-lt"/>
              </a:rPr>
              <a:t>Code Review</a:t>
            </a:r>
            <a:endParaRPr lang="zh-TW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圓角矩形 9"/>
          <p:cNvSpPr/>
          <p:nvPr/>
        </p:nvSpPr>
        <p:spPr bwMode="auto">
          <a:xfrm>
            <a:off x="3542581" y="3484080"/>
            <a:ext cx="2103960" cy="540727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 smtClean="0">
                <a:latin typeface="+mj-lt"/>
              </a:rPr>
              <a:t>Model Preview</a:t>
            </a:r>
            <a:endParaRPr lang="zh-TW" altLang="en-US" sz="2000" b="1" dirty="0">
              <a:latin typeface="+mj-lt"/>
            </a:endParaRPr>
          </a:p>
        </p:txBody>
      </p:sp>
      <p:sp>
        <p:nvSpPr>
          <p:cNvPr id="14" name="圓角矩形 13"/>
          <p:cNvSpPr/>
          <p:nvPr/>
        </p:nvSpPr>
        <p:spPr bwMode="auto">
          <a:xfrm>
            <a:off x="3542581" y="4274224"/>
            <a:ext cx="2103960" cy="540727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 smtClean="0">
                <a:latin typeface="+mj-lt"/>
              </a:rPr>
              <a:t>Live Demo</a:t>
            </a:r>
            <a:endParaRPr lang="zh-TW" altLang="en-US" sz="2000" b="1" dirty="0">
              <a:latin typeface="+mj-lt"/>
            </a:endParaRPr>
          </a:p>
        </p:txBody>
      </p:sp>
      <p:sp>
        <p:nvSpPr>
          <p:cNvPr id="16" name="圓角矩形 15"/>
          <p:cNvSpPr/>
          <p:nvPr/>
        </p:nvSpPr>
        <p:spPr bwMode="auto">
          <a:xfrm>
            <a:off x="3542581" y="5064368"/>
            <a:ext cx="2103960" cy="540727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 smtClean="0">
                <a:latin typeface="+mj-lt"/>
              </a:rPr>
              <a:t>Conclusion</a:t>
            </a:r>
            <a:endParaRPr lang="zh-TW" altLang="en-US" sz="2000" b="1" dirty="0">
              <a:latin typeface="+mj-lt"/>
            </a:endParaRPr>
          </a:p>
        </p:txBody>
      </p:sp>
      <p:sp>
        <p:nvSpPr>
          <p:cNvPr id="18" name="圓角矩形 17"/>
          <p:cNvSpPr/>
          <p:nvPr/>
        </p:nvSpPr>
        <p:spPr bwMode="auto">
          <a:xfrm>
            <a:off x="3542581" y="5854512"/>
            <a:ext cx="2103960" cy="540727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 smtClean="0">
                <a:latin typeface="+mj-lt"/>
              </a:rPr>
              <a:t>Reference</a:t>
            </a:r>
            <a:endParaRPr lang="zh-TW" altLang="en-US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8437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+mj-lt"/>
              </a:rPr>
              <a:t>Code </a:t>
            </a:r>
            <a:r>
              <a:rPr lang="en-US" altLang="zh-TW" dirty="0" smtClean="0">
                <a:latin typeface="+mj-lt"/>
              </a:rPr>
              <a:t>Review</a:t>
            </a:r>
            <a:endParaRPr lang="zh-TW" altLang="en-US" dirty="0">
              <a:latin typeface="+mj-lt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1588" y="3432969"/>
            <a:ext cx="6600825" cy="8953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690688"/>
            <a:ext cx="9144000" cy="4361866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29309" y="6519446"/>
            <a:ext cx="1401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Source: TAs</a:t>
            </a:r>
            <a:endParaRPr lang="zh-TW" altLang="en-US" sz="1600" b="1" dirty="0"/>
          </a:p>
        </p:txBody>
      </p:sp>
      <p:sp>
        <p:nvSpPr>
          <p:cNvPr id="7" name="矩形 6"/>
          <p:cNvSpPr/>
          <p:nvPr/>
        </p:nvSpPr>
        <p:spPr bwMode="auto">
          <a:xfrm>
            <a:off x="6954982" y="3432969"/>
            <a:ext cx="1666734" cy="76957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19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+mj-lt"/>
              </a:rPr>
              <a:t>Code </a:t>
            </a:r>
            <a:r>
              <a:rPr lang="en-US" altLang="zh-TW" dirty="0" smtClean="0">
                <a:latin typeface="+mj-lt"/>
              </a:rPr>
              <a:t>Review</a:t>
            </a:r>
            <a:endParaRPr lang="zh-TW" altLang="en-US" dirty="0">
              <a:latin typeface="+mj-lt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291" y="1678060"/>
            <a:ext cx="6600825" cy="8953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auto">
          <a:xfrm>
            <a:off x="942108" y="1607127"/>
            <a:ext cx="4701309" cy="35487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" y="2849349"/>
            <a:ext cx="9144146" cy="21240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 bwMode="auto">
          <a:xfrm>
            <a:off x="3228106" y="3412843"/>
            <a:ext cx="5915893" cy="117763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323" y="5153967"/>
            <a:ext cx="6515100" cy="149542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 bwMode="auto">
          <a:xfrm>
            <a:off x="1296701" y="6031345"/>
            <a:ext cx="1603517" cy="30530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99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+mj-lt"/>
              </a:rPr>
              <a:t>Code </a:t>
            </a:r>
            <a:r>
              <a:rPr lang="en-US" altLang="zh-TW" dirty="0" smtClean="0">
                <a:latin typeface="+mj-lt"/>
              </a:rPr>
              <a:t>Review</a:t>
            </a:r>
            <a:endParaRPr lang="zh-TW" altLang="en-US" dirty="0">
              <a:latin typeface="+mj-lt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71588" y="3432969"/>
            <a:ext cx="6600825" cy="8953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1690688"/>
            <a:ext cx="9144000" cy="4361866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29309" y="6519446"/>
            <a:ext cx="1401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Source: TAs</a:t>
            </a:r>
            <a:endParaRPr lang="zh-TW" altLang="en-US" sz="1600" b="1" dirty="0"/>
          </a:p>
        </p:txBody>
      </p:sp>
      <p:sp>
        <p:nvSpPr>
          <p:cNvPr id="7" name="矩形 6"/>
          <p:cNvSpPr/>
          <p:nvPr/>
        </p:nvSpPr>
        <p:spPr bwMode="auto">
          <a:xfrm>
            <a:off x="3943927" y="5086277"/>
            <a:ext cx="2623127" cy="3262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95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b301_ChiuWangTseng">
  <a:themeElements>
    <a:clrScheme name="沉穩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JJStyle">
      <a:majorFont>
        <a:latin typeface="Tahoma"/>
        <a:ea typeface="微軟正黑體"/>
        <a:cs typeface=""/>
      </a:majorFont>
      <a:minorFont>
        <a:latin typeface="Tahoma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3">
        <a:dk1>
          <a:srgbClr val="CC0066"/>
        </a:dk1>
        <a:lt1>
          <a:srgbClr val="FFFFFF"/>
        </a:lt1>
        <a:dk2>
          <a:srgbClr val="CC0066"/>
        </a:dk2>
        <a:lt2>
          <a:srgbClr val="993366"/>
        </a:lt2>
        <a:accent1>
          <a:srgbClr val="FFFFCC"/>
        </a:accent1>
        <a:accent2>
          <a:srgbClr val="663366"/>
        </a:accent2>
        <a:accent3>
          <a:srgbClr val="FFFFFF"/>
        </a:accent3>
        <a:accent4>
          <a:srgbClr val="AE0056"/>
        </a:accent4>
        <a:accent5>
          <a:srgbClr val="FFFFE2"/>
        </a:accent5>
        <a:accent6>
          <a:srgbClr val="5C2D5C"/>
        </a:accent6>
        <a:hlink>
          <a:srgbClr val="CC0033"/>
        </a:hlink>
        <a:folHlink>
          <a:srgbClr val="CC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4">
        <a:dk1>
          <a:srgbClr val="CC0066"/>
        </a:dk1>
        <a:lt1>
          <a:srgbClr val="FFFFFF"/>
        </a:lt1>
        <a:dk2>
          <a:srgbClr val="CC0066"/>
        </a:dk2>
        <a:lt2>
          <a:srgbClr val="993366"/>
        </a:lt2>
        <a:accent1>
          <a:srgbClr val="FFFFCC"/>
        </a:accent1>
        <a:accent2>
          <a:srgbClr val="663366"/>
        </a:accent2>
        <a:accent3>
          <a:srgbClr val="FFFFFF"/>
        </a:accent3>
        <a:accent4>
          <a:srgbClr val="AE0056"/>
        </a:accent4>
        <a:accent5>
          <a:srgbClr val="FFFFE2"/>
        </a:accent5>
        <a:accent6>
          <a:srgbClr val="5C2D5C"/>
        </a:accent6>
        <a:hlink>
          <a:srgbClr val="CC0033"/>
        </a:hlink>
        <a:folHlink>
          <a:srgbClr val="FF01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ab301_ChiuWangTseng" id="{EE6709E1-85C4-43C1-9432-402CA7DECE7F}" vid="{EE565B16-CAA1-427B-9A3D-91A614042052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Lab301_ChiuWangTseng</Template>
  <TotalTime>9125</TotalTime>
  <Words>391</Words>
  <Application>Microsoft Office PowerPoint</Application>
  <PresentationFormat>如螢幕大小 (4:3)</PresentationFormat>
  <Paragraphs>107</Paragraphs>
  <Slides>31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40" baseType="lpstr">
      <vt:lpstr>微軟正黑體</vt:lpstr>
      <vt:lpstr>新細明體</vt:lpstr>
      <vt:lpstr>Arial</vt:lpstr>
      <vt:lpstr>Bradley Hand ITC</vt:lpstr>
      <vt:lpstr>Calibri</vt:lpstr>
      <vt:lpstr>Comic Sans MS</vt:lpstr>
      <vt:lpstr>Tahoma</vt:lpstr>
      <vt:lpstr>Times</vt:lpstr>
      <vt:lpstr>Lab301_ChiuWangTseng</vt:lpstr>
      <vt:lpstr>期末報告-- DBSCAN</vt:lpstr>
      <vt:lpstr>Outline</vt:lpstr>
      <vt:lpstr>Outline</vt:lpstr>
      <vt:lpstr>Algorithm Introduction</vt:lpstr>
      <vt:lpstr>Algorithm Introduction</vt:lpstr>
      <vt:lpstr>Outline</vt:lpstr>
      <vt:lpstr>Code Review</vt:lpstr>
      <vt:lpstr>Code Review</vt:lpstr>
      <vt:lpstr>Code Review</vt:lpstr>
      <vt:lpstr>Code Review</vt:lpstr>
      <vt:lpstr>Code Review</vt:lpstr>
      <vt:lpstr>Code Review</vt:lpstr>
      <vt:lpstr>Code Review</vt:lpstr>
      <vt:lpstr>Code Review</vt:lpstr>
      <vt:lpstr>Code Review</vt:lpstr>
      <vt:lpstr>Outline</vt:lpstr>
      <vt:lpstr>Model Preview</vt:lpstr>
      <vt:lpstr>Model Preview</vt:lpstr>
      <vt:lpstr>Model Preview</vt:lpstr>
      <vt:lpstr>Model Preview</vt:lpstr>
      <vt:lpstr>Model Preview</vt:lpstr>
      <vt:lpstr>Model Preview</vt:lpstr>
      <vt:lpstr>Model Preview</vt:lpstr>
      <vt:lpstr>Model Preview</vt:lpstr>
      <vt:lpstr>Outline</vt:lpstr>
      <vt:lpstr>Live Demo</vt:lpstr>
      <vt:lpstr>Outline</vt:lpstr>
      <vt:lpstr>Conclusion</vt:lpstr>
      <vt:lpstr>Outline</vt:lpstr>
      <vt:lpstr>Reference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應用於面部表情辨識</dc:title>
  <dc:creator>user</dc:creator>
  <cp:lastModifiedBy>WarrenTS</cp:lastModifiedBy>
  <cp:revision>1523</cp:revision>
  <cp:lastPrinted>2017-08-30T14:28:46Z</cp:lastPrinted>
  <dcterms:created xsi:type="dcterms:W3CDTF">2016-11-30T12:17:44Z</dcterms:created>
  <dcterms:modified xsi:type="dcterms:W3CDTF">2018-01-10T05:09:25Z</dcterms:modified>
</cp:coreProperties>
</file>