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1" r:id="rId6"/>
    <p:sldId id="270" r:id="rId7"/>
    <p:sldId id="277" r:id="rId8"/>
    <p:sldId id="260" r:id="rId9"/>
    <p:sldId id="259" r:id="rId10"/>
    <p:sldId id="264" r:id="rId11"/>
    <p:sldId id="265" r:id="rId12"/>
    <p:sldId id="266" r:id="rId13"/>
    <p:sldId id="267" r:id="rId14"/>
    <p:sldId id="268" r:id="rId15"/>
    <p:sldId id="262" r:id="rId16"/>
    <p:sldId id="273" r:id="rId17"/>
    <p:sldId id="274" r:id="rId18"/>
    <p:sldId id="275" r:id="rId19"/>
    <p:sldId id="276" r:id="rId20"/>
    <p:sldId id="263" r:id="rId21"/>
    <p:sldId id="261" r:id="rId22"/>
    <p:sldId id="2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>
        <p:scale>
          <a:sx n="70" d="100"/>
          <a:sy n="70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1519-93A8-4A33-B86C-A8499544FF97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3B30-31CE-42C7-89D4-9C58490A46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6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69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在各演算法子類別中實作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ParamsDefinition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類別包含單項參數相關資料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：參數名稱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、參數型態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、參數範圍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(range)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、參數初始值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default_value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、參數描述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(description)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Method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get_params_definition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會以字典型態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(key-value pair)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回傳所有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ParamsDefinitionSet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ParamsDefinition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組成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Attribute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：參數定義組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params_definition_set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將所有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參數相關資料包成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型態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○ Method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get_params_definition_set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會回傳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型態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包含所有參數相關資料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79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繼承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algo_component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ParamsDefinitionSet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linkage is “ward”, only 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is accepted.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17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依照參數建立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演算法物件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放入資料訓練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將訓練好的模型打包回傳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5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將演算法名稱和類別定義在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並藉由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algo_factory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這個函式來取得演算法物件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9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1) FRESH: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 on fresh products (Continuous); </a:t>
            </a:r>
            <a:br>
              <a:rPr lang="en-US" altLang="zh-TW" dirty="0" smtClean="0"/>
            </a:br>
            <a:r>
              <a:rPr lang="en-US" altLang="zh-TW" dirty="0" smtClean="0"/>
              <a:t>2) MILK: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 on milk products (Continuous); </a:t>
            </a:r>
            <a:br>
              <a:rPr lang="en-US" altLang="zh-TW" dirty="0" smtClean="0"/>
            </a:br>
            <a:r>
              <a:rPr lang="en-US" altLang="zh-TW" dirty="0" smtClean="0"/>
              <a:t>3) GROCERY: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.)on grocery products (Continuous); </a:t>
            </a:r>
            <a:br>
              <a:rPr lang="en-US" altLang="zh-TW" dirty="0" smtClean="0"/>
            </a:br>
            <a:r>
              <a:rPr lang="en-US" altLang="zh-TW" dirty="0" smtClean="0"/>
              <a:t>4) FROZEN: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.)on frozen products (Continuous) </a:t>
            </a:r>
            <a:br>
              <a:rPr lang="en-US" altLang="zh-TW" dirty="0" smtClean="0"/>
            </a:br>
            <a:r>
              <a:rPr lang="en-US" altLang="zh-TW" dirty="0" smtClean="0"/>
              <a:t>5) DETERGENTS_PAPER: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 on detergents and paper products (Continuous) </a:t>
            </a:r>
            <a:br>
              <a:rPr lang="en-US" altLang="zh-TW" dirty="0" smtClean="0"/>
            </a:br>
            <a:r>
              <a:rPr lang="en-US" altLang="zh-TW" dirty="0" smtClean="0"/>
              <a:t>6) DELICATESSEN: annual spending (</a:t>
            </a:r>
            <a:r>
              <a:rPr lang="en-US" altLang="zh-TW" dirty="0" err="1" smtClean="0"/>
              <a:t>m.u</a:t>
            </a:r>
            <a:r>
              <a:rPr lang="en-US" altLang="zh-TW" dirty="0" smtClean="0"/>
              <a:t>.)on and delicatessen products (Continuous); </a:t>
            </a:r>
            <a:br>
              <a:rPr lang="en-US" altLang="zh-TW" dirty="0" smtClean="0"/>
            </a:br>
            <a:r>
              <a:rPr lang="en-US" altLang="zh-TW" dirty="0" smtClean="0"/>
              <a:t>7) CHANNEL: </a:t>
            </a:r>
            <a:r>
              <a:rPr lang="en-US" altLang="zh-TW" dirty="0" err="1" smtClean="0"/>
              <a:t>customersâ</a:t>
            </a:r>
            <a:r>
              <a:rPr lang="en-US" altLang="zh-TW" dirty="0" smtClean="0"/>
              <a:t>€™ Channel - </a:t>
            </a:r>
            <a:r>
              <a:rPr lang="en-US" altLang="zh-TW" dirty="0" err="1" smtClean="0"/>
              <a:t>Horeca</a:t>
            </a:r>
            <a:r>
              <a:rPr lang="en-US" altLang="zh-TW" dirty="0" smtClean="0"/>
              <a:t> (Hotel/Restaurant/</a:t>
            </a:r>
            <a:r>
              <a:rPr lang="en-US" altLang="zh-TW" dirty="0" err="1" smtClean="0"/>
              <a:t>CafÃ</a:t>
            </a:r>
            <a:r>
              <a:rPr lang="en-US" altLang="zh-TW" dirty="0" smtClean="0"/>
              <a:t>©) or Retail channel (Nominal)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3B30-31CE-42C7-89D4-9C58490A469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1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4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64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87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27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6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2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4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8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0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49BB-BD99-464F-A864-E39F34A10B8B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19C592-ACA4-42DE-BE28-B078068A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erarchical_clustering" TargetMode="External"/><Relationship Id="rId3" Type="http://schemas.openxmlformats.org/officeDocument/2006/relationships/hyperlink" Target="http://archive.ics.uci.edu/ml/datasets/Wholesale+customers" TargetMode="External"/><Relationship Id="rId7" Type="http://schemas.openxmlformats.org/officeDocument/2006/relationships/hyperlink" Target="https://www.multid.se/genex/onlinehelp/hs515.htm" TargetMode="External"/><Relationship Id="rId2" Type="http://schemas.openxmlformats.org/officeDocument/2006/relationships/hyperlink" Target="http://seaborn.pydata.org/generated/seaborn.cluster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cluster.AgglomerativeClustering.html#sklearn.cluster.AgglomerativeClustering" TargetMode="External"/><Relationship Id="rId5" Type="http://schemas.openxmlformats.org/officeDocument/2006/relationships/hyperlink" Target="http://scikit-learn.org/stable/modules/clustering.html#hierarchical-clustering" TargetMode="External"/><Relationship Id="rId4" Type="http://schemas.openxmlformats.org/officeDocument/2006/relationships/hyperlink" Target="https://arxiv.org/pdf/1211.0437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1541418"/>
            <a:ext cx="8915399" cy="3235964"/>
          </a:xfrm>
        </p:spPr>
        <p:txBody>
          <a:bodyPr>
            <a:normAutofit fontScale="90000"/>
          </a:bodyPr>
          <a:lstStyle/>
          <a:p>
            <a:r>
              <a:rPr lang="en-US" altLang="zh-TW" sz="6700" b="1" dirty="0" smtClean="0"/>
              <a:t>Clustering</a:t>
            </a:r>
            <a:br>
              <a:rPr lang="en-US" altLang="zh-TW" sz="6700" b="1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/>
              <a:t>Agglomerative Clustering (Hierarchical clustering)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dirty="0" smtClean="0"/>
              <a:t>生醫電資所 </a:t>
            </a:r>
            <a:r>
              <a:rPr lang="en-US" altLang="zh-TW" sz="2400" dirty="0" smtClean="0"/>
              <a:t>R05945054</a:t>
            </a:r>
            <a:r>
              <a:rPr lang="zh-TW" altLang="en-US" sz="2400" dirty="0" smtClean="0"/>
              <a:t> 楊牧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49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6802" y="5134544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affinity=</a:t>
            </a:r>
            <a:r>
              <a:rPr lang="en-US" altLang="zh-TW" sz="2000" b="1" dirty="0" smtClean="0"/>
              <a:t>’Euclidean’</a:t>
            </a:r>
          </a:p>
          <a:p>
            <a:r>
              <a:rPr lang="en-US" altLang="zh-TW" sz="2000" b="1" dirty="0" smtClean="0"/>
              <a:t>linkage</a:t>
            </a:r>
            <a:r>
              <a:rPr lang="en-US" altLang="zh-TW" sz="2000" b="1" dirty="0"/>
              <a:t>=’ward</a:t>
            </a:r>
            <a:r>
              <a:rPr lang="en-US" altLang="zh-TW" sz="2000" b="1" dirty="0" smtClean="0"/>
              <a:t>’</a:t>
            </a:r>
            <a:endParaRPr lang="zh-TW" altLang="en-US" sz="2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53" y="1705970"/>
            <a:ext cx="10190357" cy="30772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9053" y="1662183"/>
            <a:ext cx="2961878" cy="43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1596788" y="2524836"/>
            <a:ext cx="3998794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85946" y="3302758"/>
            <a:ext cx="10037112" cy="1494146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64591" y="3654046"/>
            <a:ext cx="2160181" cy="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944681" y="4431969"/>
            <a:ext cx="50181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05" y="1214384"/>
            <a:ext cx="9081279" cy="5616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1943" y="1214384"/>
            <a:ext cx="2402320" cy="300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0406" y="2755106"/>
            <a:ext cx="8740085" cy="4075332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388" y="4427827"/>
            <a:ext cx="3558233" cy="717379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34388" y="5218161"/>
            <a:ext cx="7736103" cy="548551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386919" y="3977954"/>
            <a:ext cx="2160181" cy="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5397" y="5592030"/>
            <a:ext cx="1021307" cy="3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01" y="2133600"/>
            <a:ext cx="9183221" cy="296106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704531" y="4305502"/>
            <a:ext cx="880008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82597" y="2149323"/>
            <a:ext cx="1011230" cy="307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146438"/>
            <a:ext cx="8911687" cy="1280890"/>
          </a:xfrm>
        </p:spPr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786883"/>
            <a:ext cx="6114300" cy="60031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16508" y="793507"/>
            <a:ext cx="822728" cy="311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16155" y="6086900"/>
            <a:ext cx="3534770" cy="703113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445"/>
            <a:ext cx="7939721" cy="6137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89212" y="640445"/>
            <a:ext cx="931910" cy="314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0997" y="5431807"/>
            <a:ext cx="6509982" cy="62779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Live Demo(Using </a:t>
            </a:r>
            <a:r>
              <a:rPr lang="en-US" altLang="zh-TW" b="1" dirty="0" err="1"/>
              <a:t>InAnalysis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Wholesale customers Data </a:t>
            </a:r>
            <a:r>
              <a:rPr lang="en-US" altLang="zh-TW" sz="2000" b="1" dirty="0" smtClean="0"/>
              <a:t>Set</a:t>
            </a:r>
          </a:p>
          <a:p>
            <a:pPr marL="0" indent="0">
              <a:buNone/>
            </a:pPr>
            <a:r>
              <a:rPr lang="en-US" altLang="zh-TW" sz="2000" dirty="0" smtClean="0"/>
              <a:t>	Wholesale_customers_nolabel_data.csv</a:t>
            </a:r>
          </a:p>
          <a:p>
            <a:r>
              <a:rPr lang="en-US" altLang="zh-TW" sz="2000" b="1" dirty="0" smtClean="0"/>
              <a:t>Attributes:</a:t>
            </a:r>
            <a:br>
              <a:rPr lang="en-US" altLang="zh-TW" sz="2000" b="1" dirty="0" smtClean="0"/>
            </a:br>
            <a:r>
              <a:rPr lang="en-US" altLang="zh-TW" sz="2000" dirty="0" smtClean="0"/>
              <a:t>1) Fresh </a:t>
            </a:r>
            <a:br>
              <a:rPr lang="en-US" altLang="zh-TW" sz="2000" dirty="0" smtClean="0"/>
            </a:br>
            <a:r>
              <a:rPr lang="en-US" altLang="zh-TW" sz="2000" dirty="0" smtClean="0"/>
              <a:t>2) Milk </a:t>
            </a:r>
            <a:br>
              <a:rPr lang="en-US" altLang="zh-TW" sz="2000" dirty="0" smtClean="0"/>
            </a:br>
            <a:r>
              <a:rPr lang="en-US" altLang="zh-TW" sz="2000" dirty="0" smtClean="0"/>
              <a:t>3) Grocery </a:t>
            </a:r>
            <a:br>
              <a:rPr lang="en-US" altLang="zh-TW" sz="2000" dirty="0" smtClean="0"/>
            </a:br>
            <a:r>
              <a:rPr lang="en-US" altLang="zh-TW" sz="2000" dirty="0" smtClean="0"/>
              <a:t>4) Frozen</a:t>
            </a:r>
            <a:br>
              <a:rPr lang="en-US" altLang="zh-TW" sz="2000" dirty="0" smtClean="0"/>
            </a:br>
            <a:r>
              <a:rPr lang="en-US" altLang="zh-TW" sz="2000" dirty="0" smtClean="0"/>
              <a:t>5) </a:t>
            </a:r>
            <a:r>
              <a:rPr lang="en-US" altLang="zh-TW" sz="2000" dirty="0" err="1" smtClean="0"/>
              <a:t>Detergents_paper</a:t>
            </a:r>
            <a:r>
              <a:rPr lang="en-US" altLang="zh-TW" sz="2000" dirty="0" smtClean="0"/>
              <a:t> </a:t>
            </a:r>
            <a:br>
              <a:rPr lang="en-US" altLang="zh-TW" sz="2000" dirty="0" smtClean="0"/>
            </a:br>
            <a:r>
              <a:rPr lang="en-US" altLang="zh-TW" sz="2000" dirty="0" smtClean="0"/>
              <a:t>6) Delicatessen </a:t>
            </a:r>
            <a:br>
              <a:rPr lang="en-US" altLang="zh-TW" sz="2000" dirty="0" smtClean="0"/>
            </a:br>
            <a:r>
              <a:rPr lang="en-US" altLang="zh-TW" sz="2000" dirty="0" smtClean="0"/>
              <a:t>7) Channel: </a:t>
            </a:r>
            <a:r>
              <a:rPr lang="en-US" altLang="zh-TW" sz="2000" dirty="0" err="1" smtClean="0"/>
              <a:t>Horeca</a:t>
            </a:r>
            <a:r>
              <a:rPr lang="en-US" altLang="zh-TW" sz="2000" dirty="0" smtClean="0"/>
              <a:t> Or Retail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14643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K-means </a:t>
            </a:r>
            <a:r>
              <a:rPr lang="en-US" altLang="zh-TW" dirty="0"/>
              <a:t>vs. Agglomerative Clustering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991599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5 Features: Milk, Grocery, Detergents Paper, </a:t>
            </a:r>
            <a:r>
              <a:rPr lang="en-US" altLang="zh-TW" dirty="0" err="1" smtClean="0"/>
              <a:t>Delicassen</a:t>
            </a:r>
            <a:r>
              <a:rPr lang="en-US" altLang="zh-TW" dirty="0" smtClean="0"/>
              <a:t>, Channel</a:t>
            </a:r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_clusters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8" y="2133600"/>
            <a:ext cx="5146815" cy="43898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25" y="2133600"/>
            <a:ext cx="5128360" cy="43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269269"/>
            <a:ext cx="8911687" cy="1280890"/>
          </a:xfrm>
        </p:spPr>
        <p:txBody>
          <a:bodyPr/>
          <a:lstStyle/>
          <a:p>
            <a:r>
              <a:rPr lang="en-US" altLang="zh-TW" dirty="0"/>
              <a:t>K-means vs. Agglomerative Clustering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37313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3 </a:t>
            </a:r>
            <a:r>
              <a:rPr lang="en-US" altLang="zh-TW" dirty="0"/>
              <a:t>Features: Milk, Grocery, Detergents </a:t>
            </a:r>
            <a:r>
              <a:rPr lang="en-US" altLang="zh-TW" dirty="0" smtClean="0"/>
              <a:t>Paper</a:t>
            </a:r>
          </a:p>
          <a:p>
            <a:r>
              <a:rPr lang="en-US" altLang="zh-TW" dirty="0" err="1" smtClean="0"/>
              <a:t>n_clusters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4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3684" y="2194598"/>
            <a:ext cx="4801080" cy="41469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0" y="2206664"/>
            <a:ext cx="4919519" cy="41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7049" y="2133600"/>
            <a:ext cx="4994318" cy="43408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96" y="2133600"/>
            <a:ext cx="4987762" cy="4311317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592925" y="2692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K-means vs. Agglomerative Clustering 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589212" y="113731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 Features: Milk, Grocery, Detergents Paper</a:t>
            </a:r>
          </a:p>
          <a:p>
            <a:r>
              <a:rPr lang="en-US" altLang="zh-TW" dirty="0" err="1" smtClean="0"/>
              <a:t>n_clusters</a:t>
            </a:r>
            <a:r>
              <a:rPr lang="en-US" altLang="zh-TW" dirty="0" smtClean="0"/>
              <a:t> = 4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84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4500" y="2133599"/>
            <a:ext cx="4983278" cy="4321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15" y="2133599"/>
            <a:ext cx="5161687" cy="432179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592925" y="26926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K-means vs. Agglomerative Clustering 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589212" y="113731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 Features: Milk, Grocery, Detergents Paper</a:t>
            </a:r>
          </a:p>
          <a:p>
            <a:r>
              <a:rPr lang="en-US" altLang="zh-TW" dirty="0" err="1" smtClean="0"/>
              <a:t>n_clusters</a:t>
            </a:r>
            <a:r>
              <a:rPr lang="en-US" altLang="zh-TW" dirty="0" smtClean="0"/>
              <a:t> = 4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1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737501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Algorithm </a:t>
            </a:r>
            <a:r>
              <a:rPr lang="en-US" altLang="zh-TW" b="1" dirty="0" smtClean="0"/>
              <a:t>Introduction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**Bonus: Model </a:t>
            </a:r>
            <a:r>
              <a:rPr lang="en-US" altLang="zh-TW" b="1" dirty="0" smtClean="0"/>
              <a:t>Preview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>Code Review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Live Demo(Using </a:t>
            </a:r>
            <a:r>
              <a:rPr lang="en-US" altLang="zh-TW" b="1" dirty="0" err="1"/>
              <a:t>InAnalysis</a:t>
            </a:r>
            <a:r>
              <a:rPr lang="en-US" altLang="zh-TW" b="1" dirty="0" smtClean="0"/>
              <a:t>)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>Conclusion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Reference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6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S</a:t>
            </a:r>
            <a:r>
              <a:rPr lang="en-US" altLang="zh-TW" sz="2400" dirty="0" err="1" smtClean="0"/>
              <a:t>cikit</a:t>
            </a:r>
            <a:r>
              <a:rPr lang="en-US" altLang="zh-TW" sz="2400" dirty="0" smtClean="0"/>
              <a:t>-learn</a:t>
            </a:r>
          </a:p>
          <a:p>
            <a:r>
              <a:rPr lang="en-US" altLang="zh-TW" sz="2400" dirty="0" smtClean="0"/>
              <a:t>Unit test</a:t>
            </a:r>
          </a:p>
          <a:p>
            <a:r>
              <a:rPr lang="en-US" altLang="zh-TW" sz="2400" dirty="0" smtClean="0"/>
              <a:t>Visualization</a:t>
            </a:r>
          </a:p>
          <a:p>
            <a:r>
              <a:rPr lang="en-US" altLang="zh-TW" sz="2400" dirty="0" smtClean="0"/>
              <a:t>Object-oriented programming</a:t>
            </a:r>
          </a:p>
          <a:p>
            <a:r>
              <a:rPr lang="en-US" altLang="zh-TW" sz="2400" dirty="0" smtClean="0"/>
              <a:t>Real data set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4746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seaborn.pydata.org/generated/seaborn.clustermap.html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archive.ics.uci.edu/ml/datasets/Wholesale+customers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arxiv.org/pdf/1211.0437.pdf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scikit-learn.org/stable/modules/clustering.html#hierarchical-clustering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scikit-learn.org/stable/modules/generated/sklearn.cluster.AgglomerativeClustering.html#sklearn.cluster.AgglomerativeClustering</a:t>
            </a:r>
            <a:endParaRPr lang="en-US" altLang="zh-TW" dirty="0" smtClean="0"/>
          </a:p>
          <a:p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www.multid.se/genex/onlinehelp/hs515.htm</a:t>
            </a:r>
            <a:endParaRPr lang="en-US" altLang="zh-TW" dirty="0" smtClean="0"/>
          </a:p>
          <a:p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en.wikipedia.org/wiki/Hierarchical_clustering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44731"/>
            <a:ext cx="8911687" cy="1280890"/>
          </a:xfrm>
        </p:spPr>
        <p:txBody>
          <a:bodyPr/>
          <a:lstStyle/>
          <a:p>
            <a:pPr algn="r"/>
            <a:r>
              <a:rPr lang="en-US" altLang="zh-TW" b="1" dirty="0" smtClean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334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1377" y="162049"/>
            <a:ext cx="8911687" cy="1280890"/>
          </a:xfrm>
        </p:spPr>
        <p:txBody>
          <a:bodyPr/>
          <a:lstStyle/>
          <a:p>
            <a:r>
              <a:rPr lang="en-US" altLang="zh-TW" b="1" dirty="0"/>
              <a:t>Algorithm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7664" y="131140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Hierarchical clustering</a:t>
            </a:r>
            <a:endParaRPr lang="en-US" altLang="zh-TW" sz="2800" b="1" dirty="0" smtClean="0"/>
          </a:p>
          <a:p>
            <a:r>
              <a:rPr lang="en-US" altLang="zh-TW" sz="2400" dirty="0" smtClean="0"/>
              <a:t>Build nested </a:t>
            </a:r>
            <a:r>
              <a:rPr lang="en-US" altLang="zh-TW" sz="2400" dirty="0"/>
              <a:t>clusters by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merging(agglomerative</a:t>
            </a:r>
            <a:r>
              <a:rPr lang="en-US" altLang="zh-TW" sz="2400" b="1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or </a:t>
            </a:r>
            <a:r>
              <a:rPr lang="en-US" altLang="zh-TW" sz="2400" dirty="0" smtClean="0"/>
              <a:t>splitting(divisive</a:t>
            </a:r>
            <a:r>
              <a:rPr lang="en-US" altLang="zh-TW" sz="2400" dirty="0"/>
              <a:t>) </a:t>
            </a:r>
            <a:r>
              <a:rPr lang="en-US" altLang="zh-TW" sz="2400" dirty="0"/>
              <a:t>them </a:t>
            </a:r>
            <a:r>
              <a:rPr lang="en-US" altLang="zh-TW" sz="2400" dirty="0" smtClean="0"/>
              <a:t>successively.</a:t>
            </a:r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ree 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dendrogram</a:t>
            </a:r>
            <a:r>
              <a:rPr lang="en-US" altLang="zh-TW" sz="2400" dirty="0" smtClean="0"/>
              <a:t>) - Hierarchy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clusters.</a:t>
            </a:r>
          </a:p>
          <a:p>
            <a:pPr lvl="1"/>
            <a:r>
              <a:rPr lang="en-US" altLang="zh-TW" sz="2000" dirty="0" smtClean="0"/>
              <a:t>Root: all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samples.</a:t>
            </a:r>
            <a:br>
              <a:rPr lang="en-US" altLang="zh-TW" sz="2000" dirty="0" smtClean="0"/>
            </a:br>
            <a:r>
              <a:rPr lang="en-US" altLang="zh-TW" sz="2000" dirty="0" smtClean="0"/>
              <a:t>Leaves: one </a:t>
            </a:r>
            <a:r>
              <a:rPr lang="en-US" altLang="zh-TW" sz="2000" dirty="0"/>
              <a:t>sample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7068821" y="6608507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 smtClean="0"/>
              <a:t>https://upload.wikimedia.org/wikipedia/commons/1/12/Iris_dendrogram.png</a:t>
            </a:r>
            <a:endParaRPr lang="zh-TW" altLang="en-US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46" y="2321973"/>
            <a:ext cx="2852436" cy="42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Algorithm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49215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Agglomerative Clustering</a:t>
            </a:r>
          </a:p>
          <a:p>
            <a:r>
              <a:rPr lang="en-US" altLang="zh-TW" sz="2400" dirty="0"/>
              <a:t>Bottom </a:t>
            </a:r>
            <a:r>
              <a:rPr lang="en-US" altLang="zh-TW" sz="2400" dirty="0" smtClean="0"/>
              <a:t>up</a:t>
            </a:r>
          </a:p>
          <a:p>
            <a:pPr lvl="1"/>
            <a:r>
              <a:rPr lang="en-US" altLang="zh-TW" sz="1800" dirty="0" smtClean="0"/>
              <a:t>each </a:t>
            </a:r>
            <a:r>
              <a:rPr lang="en-US" altLang="zh-TW" sz="1800" dirty="0"/>
              <a:t>observation starts in its own cluster, and clusters are successively merged together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400" dirty="0" smtClean="0"/>
              <a:t>Distance Metric</a:t>
            </a:r>
          </a:p>
          <a:p>
            <a:r>
              <a:rPr lang="en-US" altLang="zh-TW" sz="2400" dirty="0" smtClean="0"/>
              <a:t>Linkage Method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6" y="4393243"/>
            <a:ext cx="3924663" cy="20030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61246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http://slideplayer.com/slide/3387893/12/images/14/2+Non+overlapping+Overlapping+Single+Linkage:+Minimum+distance+*.jpg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2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Algorithm Introduction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1810"/>
          <a:stretch/>
        </p:blipFill>
        <p:spPr>
          <a:xfrm>
            <a:off x="423081" y="2268292"/>
            <a:ext cx="9426032" cy="92531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1151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/>
              <a:t>Distance Metric</a:t>
            </a:r>
            <a:endParaRPr lang="zh-TW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51798" y="6550223"/>
            <a:ext cx="4684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https://en.wikipedia.org/wiki/Hierarchical_clustering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4758"/>
          <a:stretch/>
        </p:blipFill>
        <p:spPr>
          <a:xfrm>
            <a:off x="423077" y="3010735"/>
            <a:ext cx="9426035" cy="853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905000"/>
            <a:ext cx="4686300" cy="4333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92723" y="6288613"/>
            <a:ext cx="4794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https://prismoskills.appspot.com/lessons/2D_and_3D_Puzzles/Chapter_05_-_Distance_between_points.jsp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2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467354"/>
            <a:ext cx="8911687" cy="1280890"/>
          </a:xfrm>
        </p:spPr>
        <p:txBody>
          <a:bodyPr/>
          <a:lstStyle/>
          <a:p>
            <a:r>
              <a:rPr lang="en-US" altLang="zh-TW" b="1" dirty="0"/>
              <a:t>Algorithm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24775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/>
              <a:t>Linkage method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</a:rPr>
              <a:t>W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ard</a:t>
            </a:r>
            <a:r>
              <a:rPr lang="en-US" altLang="zh-TW" sz="2000" dirty="0" smtClean="0"/>
              <a:t> minimizes </a:t>
            </a:r>
            <a:r>
              <a:rPr lang="en-US" altLang="zh-TW" sz="2000" dirty="0"/>
              <a:t>the sum of squared differences within all clusters. 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Minimization of within-cluster variance.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02" y="2865251"/>
            <a:ext cx="4663198" cy="31087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43200" y="6013808"/>
            <a:ext cx="4633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https://www.multid.se/genex/onlinehelp/hs515.htm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5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Algorithm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32343"/>
            <a:ext cx="8915400" cy="3777622"/>
          </a:xfrm>
        </p:spPr>
        <p:txBody>
          <a:bodyPr/>
          <a:lstStyle/>
          <a:p>
            <a:pPr marL="0" lvl="0" indent="0">
              <a:buClr>
                <a:srgbClr val="353535"/>
              </a:buClr>
              <a:buNone/>
            </a:pPr>
            <a:r>
              <a:rPr lang="en-US" altLang="zh-TW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Linkage method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66041"/>
          <a:stretch/>
        </p:blipFill>
        <p:spPr>
          <a:xfrm>
            <a:off x="8733690" y="887341"/>
            <a:ext cx="3279569" cy="21826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66493"/>
          <a:stretch/>
        </p:blipFill>
        <p:spPr>
          <a:xfrm>
            <a:off x="8956111" y="4235520"/>
            <a:ext cx="3235889" cy="21826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3567" r="32602"/>
          <a:stretch/>
        </p:blipFill>
        <p:spPr>
          <a:xfrm>
            <a:off x="6569615" y="2688051"/>
            <a:ext cx="3267193" cy="21826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04335" y="6209385"/>
            <a:ext cx="31207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http://scikit-learn.org/stable/modules/clustering.html#hierarchical-clustering</a:t>
            </a:r>
            <a:endParaRPr lang="zh-TW" altLang="en-US" sz="1100" dirty="0"/>
          </a:p>
        </p:txBody>
      </p:sp>
      <p:pic>
        <p:nvPicPr>
          <p:cNvPr id="4098" name="Picture 2" descr="http://mirlab.org/jang/books/dcpr/example/output/hierClusteringPlo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2" y="2457663"/>
            <a:ext cx="5282726" cy="39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31936" y="6257836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100" dirty="0" smtClean="0"/>
              <a:t>http://mirlab.org/jang/books/dcpr/dcHierClustering.asp?title=3-2%20Hierarchical%20Clustering%20(%B6%A5%BCh%A6%A1%A4%C0%B8s%AAk)&amp;language=chinese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479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-2906"/>
            <a:ext cx="8911687" cy="1280890"/>
          </a:xfrm>
        </p:spPr>
        <p:txBody>
          <a:bodyPr/>
          <a:lstStyle/>
          <a:p>
            <a:r>
              <a:rPr lang="en-US" altLang="zh-TW" b="1" dirty="0"/>
              <a:t>**Bonus: Model Preview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637539"/>
            <a:ext cx="6318964" cy="6168513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502851" y="167376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err="1" smtClean="0"/>
              <a:t>seaborn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	- </a:t>
            </a:r>
            <a:r>
              <a:rPr lang="en-US" altLang="zh-TW" b="1" dirty="0" err="1" smtClean="0"/>
              <a:t>clustermap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b="1" dirty="0"/>
              <a:t>Linkage method='average</a:t>
            </a:r>
            <a:r>
              <a:rPr lang="en-US" altLang="zh-TW" b="1" dirty="0" smtClean="0"/>
              <a:t>'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>Distance metric</a:t>
            </a:r>
            <a:r>
              <a:rPr lang="en-US" altLang="zh-TW" b="1" dirty="0"/>
              <a:t>='</a:t>
            </a:r>
            <a:r>
              <a:rPr lang="en-US" altLang="zh-TW" b="1" dirty="0" err="1"/>
              <a:t>euclidean</a:t>
            </a:r>
            <a:r>
              <a:rPr lang="en-US" altLang="zh-TW" b="1" dirty="0" smtClean="0"/>
              <a:t>'</a:t>
            </a:r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b="1" dirty="0" err="1" smtClean="0"/>
              <a:t>heatmap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Code Review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362145"/>
            <a:ext cx="7857570" cy="4792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04753" y="1392071"/>
            <a:ext cx="1704293" cy="32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3973773" y="4677631"/>
            <a:ext cx="2235958" cy="35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27892" y="1835089"/>
            <a:ext cx="7366986" cy="2040873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27892" y="4022411"/>
            <a:ext cx="7366986" cy="2040873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861</Words>
  <Application>Microsoft Office PowerPoint</Application>
  <PresentationFormat>寬螢幕</PresentationFormat>
  <Paragraphs>107</Paragraphs>
  <Slides>22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Clustering  Agglomerative Clustering (Hierarchical clustering)</vt:lpstr>
      <vt:lpstr>Algorithm Introduction  **Bonus: Model Preview  Code Review  Live Demo(Using InAnalysis)  Conclusion  Reference  </vt:lpstr>
      <vt:lpstr>Algorithm Introduction</vt:lpstr>
      <vt:lpstr>Algorithm Introduction</vt:lpstr>
      <vt:lpstr>Algorithm Introduction</vt:lpstr>
      <vt:lpstr>Algorithm Introduction</vt:lpstr>
      <vt:lpstr>Algorithm Introduction</vt:lpstr>
      <vt:lpstr>**Bonus: Model Preview </vt:lpstr>
      <vt:lpstr>Code Review</vt:lpstr>
      <vt:lpstr>Code Review</vt:lpstr>
      <vt:lpstr>Code Review</vt:lpstr>
      <vt:lpstr>Code Review</vt:lpstr>
      <vt:lpstr>Code Review</vt:lpstr>
      <vt:lpstr>Code Review</vt:lpstr>
      <vt:lpstr>Live Demo(Using InAnalysis)</vt:lpstr>
      <vt:lpstr>K-means vs. Agglomerative Clustering  </vt:lpstr>
      <vt:lpstr>K-means vs. Agglomerative Clustering </vt:lpstr>
      <vt:lpstr>PowerPoint 簡報</vt:lpstr>
      <vt:lpstr>PowerPoint 簡報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 Agglomerative Clustering (Hierarchical clustering)</dc:title>
  <dc:creator>am</dc:creator>
  <cp:lastModifiedBy>am</cp:lastModifiedBy>
  <cp:revision>40</cp:revision>
  <dcterms:created xsi:type="dcterms:W3CDTF">2018-01-10T02:06:22Z</dcterms:created>
  <dcterms:modified xsi:type="dcterms:W3CDTF">2018-01-10T08:39:21Z</dcterms:modified>
</cp:coreProperties>
</file>