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4" r:id="rId6"/>
    <p:sldId id="266" r:id="rId7"/>
    <p:sldId id="259" r:id="rId8"/>
    <p:sldId id="260" r:id="rId9"/>
    <p:sldId id="261" r:id="rId10"/>
    <p:sldId id="263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D750B38A-4079-4594-8116-5AA4F7171C62}">
          <p14:sldIdLst>
            <p14:sldId id="256"/>
            <p14:sldId id="257"/>
            <p14:sldId id="258"/>
            <p14:sldId id="265"/>
            <p14:sldId id="264"/>
            <p14:sldId id="266"/>
            <p14:sldId id="259"/>
            <p14:sldId id="260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818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21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C0AEttXdhuVlrDmDdUmjKFch4pJxO5rTDJjouW67Lug/edit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ensemble.IsolationForest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s.nju.edu.cn/zhouzh/zhouzh.files/publication/icdm08b.pdf" TargetMode="External"/><Relationship Id="rId5" Type="http://schemas.openxmlformats.org/officeDocument/2006/relationships/hyperlink" Target="http://scikit-learn.org/stable/auto_examples/ensemble/plot_isolation_forest.html#sphx-glr-auto-examples-ensemble-plot-isolation-forest-py" TargetMode="External"/><Relationship Id="rId4" Type="http://schemas.openxmlformats.org/officeDocument/2006/relationships/hyperlink" Target="https://read01.com/zh-tw/4D22G3.html#.WkWhXVWWaU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ntuesoe.com:8008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81772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dirty="0"/>
              <a:t>期末報告</a:t>
            </a:r>
          </a:p>
          <a:p>
            <a:pPr lvl="0"/>
            <a:r>
              <a:rPr lang="en-US" altLang="zh-TW" dirty="0"/>
              <a:t>Isolation Forest</a:t>
            </a:r>
            <a:endParaRPr lang="zh-TW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986525"/>
            <a:ext cx="8520600" cy="132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dirty="0"/>
              <a:t>學號：</a:t>
            </a:r>
            <a:r>
              <a:rPr lang="en-US" altLang="zh-TW" dirty="0"/>
              <a:t>R06525063</a:t>
            </a:r>
            <a:endParaRPr lang="zh-TW" dirty="0"/>
          </a:p>
          <a:p>
            <a:pPr marL="0" lvl="0" indent="0">
              <a:spcBef>
                <a:spcPts val="0"/>
              </a:spcBef>
              <a:buNone/>
            </a:pPr>
            <a:r>
              <a:rPr lang="zh-TW" dirty="0"/>
              <a:t>姓名：</a:t>
            </a:r>
            <a:r>
              <a:rPr lang="zh-TW" altLang="en-US" dirty="0"/>
              <a:t>林韋宏</a:t>
            </a:r>
            <a:endParaRPr lang="zh-TW" dirty="0"/>
          </a:p>
          <a:p>
            <a:pPr lvl="0"/>
            <a:r>
              <a:rPr lang="zh-TW" sz="1200" u="sng" dirty="0">
                <a:solidFill>
                  <a:schemeClr val="hlink"/>
                </a:solidFill>
                <a:hlinkClick r:id="rId3"/>
              </a:rPr>
              <a:t>演算法文件</a:t>
            </a:r>
            <a:r>
              <a:rPr lang="zh-TW" altLang="en-US" sz="1200" u="sng" dirty="0">
                <a:solidFill>
                  <a:schemeClr val="hlink"/>
                </a:solidFill>
              </a:rPr>
              <a:t> </a:t>
            </a:r>
            <a:r>
              <a:rPr lang="en-US" altLang="zh-TW" sz="1200" dirty="0"/>
              <a:t>http://scikit-learn.org/stable/modules/generated/sklearn.ensemble.IsolationForest.html</a:t>
            </a:r>
            <a:endParaRPr lang="zh-TW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zh-TW" altLang="zh-TW" dirty="0"/>
              <a:t>Conclusion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zh-TW" dirty="0"/>
              <a:t>Reference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altLang="zh-TW" dirty="0">
                <a:hlinkClick r:id="rId3"/>
              </a:rPr>
              <a:t>http://scikit-learn.org/stable/modules/generated/sklearn.ensemble.IsolationForest.html</a:t>
            </a:r>
            <a:endParaRPr lang="en-US" altLang="zh-TW" dirty="0"/>
          </a:p>
          <a:p>
            <a:pPr lvl="0">
              <a:buNone/>
            </a:pPr>
            <a:r>
              <a:rPr lang="en-US" altLang="zh-TW" dirty="0">
                <a:hlinkClick r:id="rId4"/>
              </a:rPr>
              <a:t>https://read01.com/zh-tw/4D22G3.html#.WkWhXVWWaUk</a:t>
            </a:r>
            <a:endParaRPr lang="en-US" altLang="zh-TW" dirty="0"/>
          </a:p>
          <a:p>
            <a:pPr lvl="0">
              <a:buNone/>
            </a:pPr>
            <a:r>
              <a:rPr lang="en-US" altLang="zh-TW" dirty="0">
                <a:hlinkClick r:id="rId5"/>
              </a:rPr>
              <a:t>http://scikit-learn.org/stable/auto_examples/ensemble/plot_isolation_forest.html#sphx-glr-auto-examples-ensemble-plot-isolation-forest-py</a:t>
            </a:r>
            <a:endParaRPr lang="en-US" altLang="zh-TW" dirty="0"/>
          </a:p>
          <a:p>
            <a:pPr lvl="0">
              <a:buNone/>
            </a:pPr>
            <a:r>
              <a:rPr lang="en-US" altLang="zh-TW" dirty="0">
                <a:hlinkClick r:id="rId6"/>
              </a:rPr>
              <a:t>https://cs.nju.edu.cn/zhouzh/zhouzh.files/publication/icdm08b.pdf</a:t>
            </a:r>
            <a:endParaRPr lang="en-US" altLang="zh-TW" dirty="0"/>
          </a:p>
          <a:p>
            <a:pPr lvl="0">
              <a:buNone/>
            </a:pPr>
            <a:endParaRPr lang="en-US" altLang="zh-TW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dirty="0"/>
              <a:t>Outline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dirty="0"/>
              <a:t>Algorithm Introduction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dirty="0"/>
              <a:t>Code Review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dirty="0"/>
              <a:t>Model Preview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dirty="0"/>
              <a:t>Live Demo(Using InAnalysis)</a:t>
            </a:r>
          </a:p>
          <a:p>
            <a:pPr>
              <a:buNone/>
            </a:pPr>
            <a:r>
              <a:rPr lang="zh-TW" dirty="0"/>
              <a:t>Conclusion</a:t>
            </a:r>
            <a:r>
              <a:rPr lang="en-US" altLang="zh-TW" dirty="0"/>
              <a:t>&amp;</a:t>
            </a:r>
            <a:r>
              <a:rPr lang="zh-TW" altLang="zh-TW" dirty="0"/>
              <a:t>Reference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/>
              <a:t>Algorithm Introduction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altLang="zh-TW" dirty="0" err="1"/>
              <a:t>iForest</a:t>
            </a:r>
            <a:r>
              <a:rPr lang="zh-TW" altLang="en-US" dirty="0"/>
              <a:t>中的樹叫</a:t>
            </a:r>
            <a:r>
              <a:rPr lang="en-US" altLang="zh-TW" dirty="0"/>
              <a:t>isolation tree</a:t>
            </a:r>
            <a:r>
              <a:rPr lang="zh-TW" altLang="en-US" dirty="0"/>
              <a:t>，簡稱</a:t>
            </a:r>
            <a:r>
              <a:rPr lang="en-US" altLang="zh-TW" dirty="0" err="1"/>
              <a:t>iTree</a:t>
            </a:r>
            <a:r>
              <a:rPr lang="zh-TW" altLang="en-US" dirty="0"/>
              <a:t>。</a:t>
            </a:r>
            <a:r>
              <a:rPr lang="en-US" altLang="zh-TW" dirty="0" err="1"/>
              <a:t>iTree</a:t>
            </a:r>
            <a:r>
              <a:rPr lang="zh-TW" altLang="en-US" dirty="0"/>
              <a:t>樹和決策樹不太一樣，構建過程也比決策樹簡單，是一個完全隨機的過程。</a:t>
            </a:r>
            <a:endParaRPr lang="en-US" altLang="zh-TW" dirty="0"/>
          </a:p>
          <a:p>
            <a:pPr>
              <a:buNone/>
            </a:pPr>
            <a:r>
              <a:rPr lang="zh-TW" altLang="en-US" dirty="0"/>
              <a:t>數據集有</a:t>
            </a:r>
            <a:r>
              <a:rPr lang="en-US" altLang="zh-TW" dirty="0"/>
              <a:t>N</a:t>
            </a:r>
            <a:r>
              <a:rPr lang="zh-TW" altLang="en-US" dirty="0"/>
              <a:t>條數據，構建一顆</a:t>
            </a:r>
            <a:r>
              <a:rPr lang="en-US" altLang="zh-TW" dirty="0" err="1"/>
              <a:t>iTree</a:t>
            </a:r>
            <a:r>
              <a:rPr lang="zh-TW" altLang="en-US" dirty="0"/>
              <a:t>時，從</a:t>
            </a:r>
            <a:r>
              <a:rPr lang="en-US" altLang="zh-TW" dirty="0"/>
              <a:t>N</a:t>
            </a:r>
            <a:r>
              <a:rPr lang="zh-TW" altLang="en-US" dirty="0"/>
              <a:t>條數據中均勻抽樣</a:t>
            </a:r>
            <a:r>
              <a:rPr lang="en-US" altLang="zh-TW" dirty="0"/>
              <a:t>(</a:t>
            </a:r>
            <a:r>
              <a:rPr lang="zh-TW" altLang="en-US" dirty="0"/>
              <a:t>無放回抽樣</a:t>
            </a:r>
            <a:r>
              <a:rPr lang="en-US" altLang="zh-TW" dirty="0"/>
              <a:t>)</a:t>
            </a:r>
            <a:r>
              <a:rPr lang="zh-TW" altLang="en-US" dirty="0"/>
              <a:t>出</a:t>
            </a:r>
            <a:r>
              <a:rPr lang="en-US" altLang="zh-TW" dirty="0"/>
              <a:t>M</a:t>
            </a:r>
            <a:r>
              <a:rPr lang="zh-TW" altLang="en-US" dirty="0"/>
              <a:t>個樣本作為這顆樹的訓練樣本。</a:t>
            </a:r>
          </a:p>
          <a:p>
            <a:pPr>
              <a:buNone/>
            </a:pPr>
            <a:r>
              <a:rPr lang="zh-TW" altLang="en-US" dirty="0"/>
              <a:t>在樣本中，隨機選特徵，並在這個特徵的所有值範圍內</a:t>
            </a:r>
            <a:r>
              <a:rPr lang="en-US" altLang="zh-TW" dirty="0"/>
              <a:t>(</a:t>
            </a:r>
            <a:r>
              <a:rPr lang="en-US" altLang="zh-TW" dirty="0" err="1"/>
              <a:t>min~max</a:t>
            </a:r>
            <a:r>
              <a:rPr lang="en-US" altLang="zh-TW" dirty="0"/>
              <a:t>)</a:t>
            </a:r>
            <a:r>
              <a:rPr lang="zh-TW" altLang="en-US" dirty="0"/>
              <a:t>隨機選一個值，對樣本進行二叉劃分，將樣本中小於該值的劃分到節點的左邊，大於等於該值的劃分到節點的右邊。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/>
              <a:t>Algorithm Introduction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zh-TW" altLang="en-US" dirty="0"/>
              <a:t>預測的過程就是把測試數據在</a:t>
            </a:r>
            <a:r>
              <a:rPr lang="en-US" altLang="zh-TW" dirty="0" err="1"/>
              <a:t>iTree</a:t>
            </a:r>
            <a:r>
              <a:rPr lang="zh-TW" altLang="en-US" dirty="0"/>
              <a:t>樹上沿對應的條件分支往下走，直到達到葉子節點，記錄過程中經過的路徑長度，帶入計算每條待測數據的異常分數</a:t>
            </a:r>
            <a:endParaRPr lang="en-US" altLang="zh-TW" dirty="0"/>
          </a:p>
          <a:p>
            <a:pPr lvl="0">
              <a:buNone/>
            </a:pPr>
            <a:endParaRPr lang="en-US" altLang="zh-TW" dirty="0"/>
          </a:p>
          <a:p>
            <a:pPr lvl="0">
              <a:buNone/>
            </a:pPr>
            <a:endParaRPr lang="zh-TW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D5C6A-8109-4D09-BA2F-1A76C677F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394" y="1845013"/>
            <a:ext cx="4891083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Open Sans"/>
              </a:rPr>
              <a:t>分數越接近1，是異常點的可能性越高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Open Sans"/>
              </a:rPr>
              <a:t>分數都比0.5小，基本可以確定為正常數據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Open Sans"/>
              </a:rPr>
              <a:t>分數都在0.5附近，數據不包含明顯的異常樣本</a:t>
            </a:r>
            <a:b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1272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FA4CF14-832D-4034-A991-B6621ED9290C}"/>
              </a:ext>
            </a:extLst>
          </p:cNvPr>
          <p:cNvSpPr/>
          <p:nvPr/>
        </p:nvSpPr>
        <p:spPr>
          <a:xfrm>
            <a:off x="1368622" y="2249774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/>
              <a:t>數據集</a:t>
            </a: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27690619-D49B-4B1E-B960-B79A3AC422BD}"/>
              </a:ext>
            </a:extLst>
          </p:cNvPr>
          <p:cNvSpPr/>
          <p:nvPr/>
        </p:nvSpPr>
        <p:spPr>
          <a:xfrm>
            <a:off x="2433917" y="2407024"/>
            <a:ext cx="77320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4A3630-406E-407A-A938-94B22D06E589}"/>
              </a:ext>
            </a:extLst>
          </p:cNvPr>
          <p:cNvSpPr/>
          <p:nvPr/>
        </p:nvSpPr>
        <p:spPr>
          <a:xfrm>
            <a:off x="2393960" y="1941997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/>
              <a:t>隨機抽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A9937B9-2AC8-48B4-8CCC-8D597482C6D7}"/>
              </a:ext>
            </a:extLst>
          </p:cNvPr>
          <p:cNvSpPr/>
          <p:nvPr/>
        </p:nvSpPr>
        <p:spPr>
          <a:xfrm>
            <a:off x="3283667" y="225052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/>
              <a:t>訓練樣本</a:t>
            </a: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8F900332-625D-4F9A-9BA1-2B465FC6DDBB}"/>
              </a:ext>
            </a:extLst>
          </p:cNvPr>
          <p:cNvSpPr/>
          <p:nvPr/>
        </p:nvSpPr>
        <p:spPr>
          <a:xfrm>
            <a:off x="4593717" y="2384164"/>
            <a:ext cx="98457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141F360-9082-490A-BFC7-13460735EC21}"/>
              </a:ext>
            </a:extLst>
          </p:cNvPr>
          <p:cNvSpPr/>
          <p:nvPr/>
        </p:nvSpPr>
        <p:spPr>
          <a:xfrm>
            <a:off x="4437380" y="1637539"/>
            <a:ext cx="14670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/>
              <a:t>隨機特徵</a:t>
            </a:r>
            <a:endParaRPr lang="en-US" altLang="zh-TW" sz="2000" dirty="0"/>
          </a:p>
          <a:p>
            <a:r>
              <a:rPr lang="zh-TW" altLang="en-US" sz="2000" dirty="0"/>
              <a:t>隨機值二分</a:t>
            </a: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65F3FC1D-FBAD-4172-8CF8-409ABC67FE6B}"/>
              </a:ext>
            </a:extLst>
          </p:cNvPr>
          <p:cNvSpPr/>
          <p:nvPr/>
        </p:nvSpPr>
        <p:spPr>
          <a:xfrm rot="19543060">
            <a:off x="5856423" y="2170372"/>
            <a:ext cx="77320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C52AA999-148D-4E5C-B1A2-9CF0E0C7538E}"/>
              </a:ext>
            </a:extLst>
          </p:cNvPr>
          <p:cNvSpPr/>
          <p:nvPr/>
        </p:nvSpPr>
        <p:spPr>
          <a:xfrm rot="2702556">
            <a:off x="5800926" y="2667165"/>
            <a:ext cx="77320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1305FD-CE14-4243-BBA6-2E645196D9F4}"/>
              </a:ext>
            </a:extLst>
          </p:cNvPr>
          <p:cNvSpPr/>
          <p:nvPr/>
        </p:nvSpPr>
        <p:spPr>
          <a:xfrm>
            <a:off x="6571319" y="164880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/>
              <a:t>數據集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0BEAD33-0110-4CB2-BA85-E6A64137A9CE}"/>
              </a:ext>
            </a:extLst>
          </p:cNvPr>
          <p:cNvSpPr/>
          <p:nvPr/>
        </p:nvSpPr>
        <p:spPr>
          <a:xfrm>
            <a:off x="6510051" y="2825861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/>
              <a:t>數據集</a:t>
            </a:r>
          </a:p>
        </p:txBody>
      </p:sp>
      <p:sp>
        <p:nvSpPr>
          <p:cNvPr id="11" name="箭號: 弧形上彎 10">
            <a:extLst>
              <a:ext uri="{FF2B5EF4-FFF2-40B4-BE49-F238E27FC236}">
                <a16:creationId xmlns:a16="http://schemas.microsoft.com/office/drawing/2014/main" id="{F70BDDA4-3BCF-40B1-A3C5-B219ED9C8FB8}"/>
              </a:ext>
            </a:extLst>
          </p:cNvPr>
          <p:cNvSpPr/>
          <p:nvPr/>
        </p:nvSpPr>
        <p:spPr>
          <a:xfrm rot="10800000">
            <a:off x="2755597" y="933136"/>
            <a:ext cx="4066856" cy="71566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箭號: 弧形下彎 20">
            <a:extLst>
              <a:ext uri="{FF2B5EF4-FFF2-40B4-BE49-F238E27FC236}">
                <a16:creationId xmlns:a16="http://schemas.microsoft.com/office/drawing/2014/main" id="{B5BF4F6A-F24B-44B7-9D43-D5E60288DAF0}"/>
              </a:ext>
            </a:extLst>
          </p:cNvPr>
          <p:cNvSpPr/>
          <p:nvPr/>
        </p:nvSpPr>
        <p:spPr>
          <a:xfrm rot="11020227">
            <a:off x="2750645" y="3112407"/>
            <a:ext cx="4057422" cy="579451"/>
          </a:xfrm>
          <a:prstGeom prst="curvedDownArrow">
            <a:avLst>
              <a:gd name="adj1" fmla="val 25000"/>
              <a:gd name="adj2" fmla="val 50000"/>
              <a:gd name="adj3" fmla="val 3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45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A1A4E28-E8B2-42BB-87BD-59BA8FD0D702}"/>
              </a:ext>
            </a:extLst>
          </p:cNvPr>
          <p:cNvSpPr txBox="1"/>
          <p:nvPr/>
        </p:nvSpPr>
        <p:spPr>
          <a:xfrm>
            <a:off x="746312" y="423582"/>
            <a:ext cx="77992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/>
              <a:t>優點</a:t>
            </a:r>
            <a:r>
              <a:rPr lang="zh-TW" altLang="en-US" sz="2000" dirty="0"/>
              <a:t> </a:t>
            </a:r>
            <a:r>
              <a:rPr lang="en-US" altLang="zh-TW" sz="2000" dirty="0"/>
              <a:t>:</a:t>
            </a:r>
            <a:r>
              <a:rPr lang="zh-TW" altLang="en-US" sz="2000" dirty="0"/>
              <a:t> 內存要求低、處理速度快</a:t>
            </a:r>
            <a:endParaRPr lang="en-US" altLang="zh-TW" sz="2000" dirty="0"/>
          </a:p>
          <a:p>
            <a:r>
              <a:rPr lang="en-US" altLang="zh-TW" sz="2000" dirty="0"/>
              <a:t>	</a:t>
            </a:r>
            <a:r>
              <a:rPr lang="en-US" altLang="zh-TW" sz="2000" dirty="0" err="1"/>
              <a:t>iTree</a:t>
            </a:r>
            <a:r>
              <a:rPr lang="zh-TW" altLang="en-US" sz="2000" dirty="0"/>
              <a:t>數量</a:t>
            </a:r>
            <a:r>
              <a:rPr lang="en-US" altLang="zh-TW" sz="2000" dirty="0"/>
              <a:t>(</a:t>
            </a:r>
            <a:r>
              <a:rPr lang="en-US" altLang="zh-TW" sz="2000" dirty="0" err="1"/>
              <a:t>n_estimators</a:t>
            </a:r>
            <a:r>
              <a:rPr lang="en-US" altLang="zh-TW" sz="2000" dirty="0"/>
              <a:t>) : default 100</a:t>
            </a:r>
          </a:p>
          <a:p>
            <a:endParaRPr lang="en-US" altLang="zh-TW" sz="2000" dirty="0"/>
          </a:p>
          <a:p>
            <a:r>
              <a:rPr lang="en-US" altLang="zh-TW" sz="2000" dirty="0"/>
              <a:t>	</a:t>
            </a:r>
            <a:r>
              <a:rPr lang="zh-TW" altLang="en-US" sz="2000" dirty="0"/>
              <a:t>採樣數量</a:t>
            </a:r>
            <a:r>
              <a:rPr lang="en-US" altLang="zh-TW" sz="2000" dirty="0"/>
              <a:t>(</a:t>
            </a:r>
            <a:r>
              <a:rPr lang="en-US" altLang="zh-TW" sz="2000" dirty="0" err="1"/>
              <a:t>max_samples</a:t>
            </a:r>
            <a:r>
              <a:rPr lang="en-US" altLang="zh-TW" sz="2000" dirty="0"/>
              <a:t>) : default 256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r>
              <a:rPr lang="zh-TW" altLang="en-US" sz="2000" b="1" dirty="0"/>
              <a:t>缺點</a:t>
            </a:r>
            <a:r>
              <a:rPr lang="zh-TW" altLang="en-US" sz="2000" dirty="0"/>
              <a:t> </a:t>
            </a:r>
            <a:r>
              <a:rPr lang="en-US" altLang="zh-TW" sz="2000" dirty="0"/>
              <a:t>:</a:t>
            </a:r>
            <a:r>
              <a:rPr lang="zh-TW" altLang="en-US" sz="2000" dirty="0"/>
              <a:t> 特徵少的數據效果不佳</a:t>
            </a:r>
          </a:p>
        </p:txBody>
      </p:sp>
    </p:spTree>
    <p:extLst>
      <p:ext uri="{BB962C8B-B14F-4D97-AF65-F5344CB8AC3E}">
        <p14:creationId xmlns:p14="http://schemas.microsoft.com/office/powerpoint/2010/main" val="402234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531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Code Review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B84774A-3517-42F5-A20C-832C2D299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852" y="0"/>
            <a:ext cx="592258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531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2"/>
                </a:solidFill>
              </a:rPr>
              <a:t>Model Preview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A14EE3C-536E-42F6-AEBC-8536D92C2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760" y="1358153"/>
            <a:ext cx="5008588" cy="355407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D7A6EF0-B131-4881-BE95-68203E75D83A}"/>
              </a:ext>
            </a:extLst>
          </p:cNvPr>
          <p:cNvSpPr/>
          <p:nvPr/>
        </p:nvSpPr>
        <p:spPr>
          <a:xfrm>
            <a:off x="670736" y="1073895"/>
            <a:ext cx="20377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/>
              <a:t>matplotlib.pyplot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B02A0D-DAF4-45E4-B6C0-F324AB84A60C}"/>
              </a:ext>
            </a:extLst>
          </p:cNvPr>
          <p:cNvSpPr/>
          <p:nvPr/>
        </p:nvSpPr>
        <p:spPr>
          <a:xfrm>
            <a:off x="670736" y="3669496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TW" sz="2000" dirty="0" err="1">
                <a:solidFill>
                  <a:schemeClr val="dk1"/>
                </a:solidFill>
              </a:rPr>
              <a:t>n_estimators</a:t>
            </a:r>
            <a:r>
              <a:rPr lang="en-US" altLang="zh-TW" sz="2000" dirty="0">
                <a:solidFill>
                  <a:schemeClr val="dk1"/>
                </a:solidFill>
              </a:rPr>
              <a:t>=100</a:t>
            </a:r>
          </a:p>
          <a:p>
            <a:pPr lvl="0"/>
            <a:r>
              <a:rPr lang="en-US" altLang="zh-TW" sz="2000" dirty="0">
                <a:solidFill>
                  <a:schemeClr val="dk1"/>
                </a:solidFill>
              </a:rPr>
              <a:t>contamination=0.1</a:t>
            </a:r>
          </a:p>
          <a:p>
            <a:pPr lvl="0"/>
            <a:r>
              <a:rPr lang="en-US" altLang="zh-TW" sz="2000" dirty="0" err="1">
                <a:solidFill>
                  <a:schemeClr val="dk1"/>
                </a:solidFill>
              </a:rPr>
              <a:t>max_features</a:t>
            </a:r>
            <a:r>
              <a:rPr lang="en-US" altLang="zh-TW" sz="2000" dirty="0">
                <a:solidFill>
                  <a:schemeClr val="dk1"/>
                </a:solidFill>
              </a:rPr>
              <a:t>=1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918AA8-10F4-41BD-9E7B-3A2989B35E4C}"/>
              </a:ext>
            </a:extLst>
          </p:cNvPr>
          <p:cNvSpPr/>
          <p:nvPr/>
        </p:nvSpPr>
        <p:spPr>
          <a:xfrm>
            <a:off x="1134804" y="1444379"/>
            <a:ext cx="11095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/>
              <a:t>contourf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ACF758-333A-4FFF-AC32-097C7A332062}"/>
              </a:ext>
            </a:extLst>
          </p:cNvPr>
          <p:cNvSpPr/>
          <p:nvPr/>
        </p:nvSpPr>
        <p:spPr>
          <a:xfrm>
            <a:off x="670736" y="222177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TW" sz="2000" dirty="0"/>
              <a:t>iris dataset</a:t>
            </a:r>
          </a:p>
          <a:p>
            <a:pPr lvl="0"/>
            <a:r>
              <a:rPr lang="en-US" altLang="zh-TW" sz="2000" dirty="0"/>
              <a:t>sepal length &amp; width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/>
              <a:t>Live demo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dirty="0"/>
              <a:t>報告當天使用InAnalysis完成live demo：</a:t>
            </a:r>
            <a:r>
              <a:rPr lang="zh-TW" u="sng" dirty="0">
                <a:solidFill>
                  <a:schemeClr val="accent5"/>
                </a:solidFill>
                <a:hlinkClick r:id="rId3"/>
              </a:rPr>
              <a:t>http://ntuesoe.com:8008/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dirty="0"/>
              <a:t>步驟：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上傳期中專案使用的訓練資料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點選自己新增的演算法訓練</a:t>
            </a:r>
          </a:p>
          <a:p>
            <a:pPr marL="457200" lvl="0" indent="-342900">
              <a:spcBef>
                <a:spcPts val="0"/>
              </a:spcBef>
              <a:buSzPts val="1800"/>
              <a:buAutoNum type="arabicPeriod"/>
            </a:pPr>
            <a:r>
              <a:rPr lang="zh-TW" dirty="0"/>
              <a:t>口頭講述訓練結果、預測結果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459</Words>
  <Application>Microsoft Office PowerPoint</Application>
  <PresentationFormat>如螢幕大小 (16:9)</PresentationFormat>
  <Paragraphs>58</Paragraphs>
  <Slides>10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Open Sans</vt:lpstr>
      <vt:lpstr>新細明體</vt:lpstr>
      <vt:lpstr>Arial</vt:lpstr>
      <vt:lpstr>Simple Light</vt:lpstr>
      <vt:lpstr>期末報告 Isolation Forest</vt:lpstr>
      <vt:lpstr>Outline</vt:lpstr>
      <vt:lpstr>Algorithm Introduction</vt:lpstr>
      <vt:lpstr>Algorithm Introduction</vt:lpstr>
      <vt:lpstr>PowerPoint 簡報</vt:lpstr>
      <vt:lpstr>PowerPoint 簡報</vt:lpstr>
      <vt:lpstr>Code Review</vt:lpstr>
      <vt:lpstr>Model Preview</vt:lpstr>
      <vt:lpstr>Live demo</vt:lpstr>
      <vt:lpstr>Conclusion &amp;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期末報告-- Isolation Forest</dc:title>
  <cp:lastModifiedBy>user</cp:lastModifiedBy>
  <cp:revision>14</cp:revision>
  <dcterms:modified xsi:type="dcterms:W3CDTF">2018-01-03T03:05:28Z</dcterms:modified>
</cp:coreProperties>
</file>