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59" r:id="rId2"/>
    <p:sldId id="531" r:id="rId3"/>
    <p:sldId id="532" r:id="rId4"/>
    <p:sldId id="541" r:id="rId5"/>
    <p:sldId id="544" r:id="rId6"/>
    <p:sldId id="543" r:id="rId7"/>
    <p:sldId id="545" r:id="rId8"/>
    <p:sldId id="546" r:id="rId9"/>
    <p:sldId id="550" r:id="rId10"/>
    <p:sldId id="547" r:id="rId11"/>
    <p:sldId id="551" r:id="rId12"/>
    <p:sldId id="548" r:id="rId13"/>
    <p:sldId id="552" r:id="rId14"/>
    <p:sldId id="535" r:id="rId15"/>
    <p:sldId id="536" r:id="rId16"/>
    <p:sldId id="537" r:id="rId17"/>
    <p:sldId id="538" r:id="rId18"/>
    <p:sldId id="470" r:id="rId19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0000"/>
    <a:srgbClr val="0000CC"/>
    <a:srgbClr val="FF6600"/>
    <a:srgbClr val="CCFF99"/>
    <a:srgbClr val="CC99FF"/>
    <a:srgbClr val="66FFFF"/>
    <a:srgbClr val="660033"/>
    <a:srgbClr val="66FF33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97" autoAdjust="0"/>
    <p:restoredTop sz="82513" autoAdjust="0"/>
  </p:normalViewPr>
  <p:slideViewPr>
    <p:cSldViewPr snapToGrid="0">
      <p:cViewPr>
        <p:scale>
          <a:sx n="70" d="100"/>
          <a:sy n="70" d="100"/>
        </p:scale>
        <p:origin x="-1326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E3A867-9C4B-4E98-8114-1FB20A656739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45B45851-4415-47B2-8D67-C8FF498F35EF}">
      <dgm:prSet phldrT="[文字]"/>
      <dgm:spPr/>
      <dgm:t>
        <a:bodyPr/>
        <a:lstStyle/>
        <a:p>
          <a:r>
            <a:rPr lang="en-US" altLang="zh-TW" dirty="0" smtClean="0">
              <a:solidFill>
                <a:schemeClr val="tx1"/>
              </a:solidFill>
            </a:rPr>
            <a:t>step1</a:t>
          </a:r>
          <a:endParaRPr lang="zh-TW" altLang="en-US" dirty="0">
            <a:solidFill>
              <a:schemeClr val="tx1"/>
            </a:solidFill>
          </a:endParaRPr>
        </a:p>
      </dgm:t>
    </dgm:pt>
    <dgm:pt modelId="{5A7297C9-EBD6-41F1-B555-2E523B8DABC1}" type="parTrans" cxnId="{181617BB-6A24-49B3-B601-44068B503AF5}">
      <dgm:prSet/>
      <dgm:spPr/>
      <dgm:t>
        <a:bodyPr/>
        <a:lstStyle/>
        <a:p>
          <a:endParaRPr lang="zh-TW" altLang="en-US"/>
        </a:p>
      </dgm:t>
    </dgm:pt>
    <dgm:pt modelId="{200AD530-C909-4E2C-B51B-1D33D52F6CD5}" type="sibTrans" cxnId="{181617BB-6A24-49B3-B601-44068B503AF5}">
      <dgm:prSet/>
      <dgm:spPr/>
      <dgm:t>
        <a:bodyPr/>
        <a:lstStyle/>
        <a:p>
          <a:endParaRPr lang="zh-TW" altLang="en-US"/>
        </a:p>
      </dgm:t>
    </dgm:pt>
    <dgm:pt modelId="{57A3C1EF-DD42-4B5B-B637-1288D8A5D70B}">
      <dgm:prSet phldrT="[文字]" custT="1"/>
      <dgm:spPr/>
      <dgm:t>
        <a:bodyPr/>
        <a:lstStyle/>
        <a:p>
          <a:r>
            <a:rPr lang="en-US" altLang="zh-TW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Data Pre-processing</a:t>
          </a:r>
          <a:endParaRPr lang="zh-TW" altLang="en-US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459746-6C47-45AE-942E-6A8366A98716}" type="parTrans" cxnId="{0E4283E4-C152-4D86-BC0D-263AAE7ED1A0}">
      <dgm:prSet/>
      <dgm:spPr/>
      <dgm:t>
        <a:bodyPr/>
        <a:lstStyle/>
        <a:p>
          <a:endParaRPr lang="zh-TW" altLang="en-US"/>
        </a:p>
      </dgm:t>
    </dgm:pt>
    <dgm:pt modelId="{92C468C9-F437-49F9-A57A-D6B8E5D1E3BF}" type="sibTrans" cxnId="{0E4283E4-C152-4D86-BC0D-263AAE7ED1A0}">
      <dgm:prSet/>
      <dgm:spPr/>
      <dgm:t>
        <a:bodyPr/>
        <a:lstStyle/>
        <a:p>
          <a:endParaRPr lang="zh-TW" altLang="en-US"/>
        </a:p>
      </dgm:t>
    </dgm:pt>
    <dgm:pt modelId="{E1A655DD-3DC8-489B-8397-BB7508B12F1F}">
      <dgm:prSet phldrT="[文字]"/>
      <dgm:spPr/>
      <dgm:t>
        <a:bodyPr/>
        <a:lstStyle/>
        <a:p>
          <a:r>
            <a:rPr lang="en-US" altLang="zh-TW" dirty="0" smtClean="0">
              <a:solidFill>
                <a:schemeClr val="tx1"/>
              </a:solidFill>
            </a:rPr>
            <a:t>step2</a:t>
          </a:r>
          <a:endParaRPr lang="zh-TW" altLang="en-US" dirty="0">
            <a:solidFill>
              <a:schemeClr val="tx1"/>
            </a:solidFill>
          </a:endParaRPr>
        </a:p>
      </dgm:t>
    </dgm:pt>
    <dgm:pt modelId="{955548E7-0BB1-49C5-99DD-166F498171C4}" type="parTrans" cxnId="{2B2E0515-7F2B-411E-B825-38F795AB3C0F}">
      <dgm:prSet/>
      <dgm:spPr/>
      <dgm:t>
        <a:bodyPr/>
        <a:lstStyle/>
        <a:p>
          <a:endParaRPr lang="zh-TW" altLang="en-US"/>
        </a:p>
      </dgm:t>
    </dgm:pt>
    <dgm:pt modelId="{1C8F51D4-061D-413D-8E80-8217C7C00204}" type="sibTrans" cxnId="{2B2E0515-7F2B-411E-B825-38F795AB3C0F}">
      <dgm:prSet/>
      <dgm:spPr/>
      <dgm:t>
        <a:bodyPr/>
        <a:lstStyle/>
        <a:p>
          <a:endParaRPr lang="zh-TW" altLang="en-US"/>
        </a:p>
      </dgm:t>
    </dgm:pt>
    <dgm:pt modelId="{A6536F3F-12BB-4EA2-9ABC-7BEDA304D59C}">
      <dgm:prSet phldrT="[文字]" custT="1"/>
      <dgm:spPr/>
      <dgm:t>
        <a:bodyPr/>
        <a:lstStyle/>
        <a:p>
          <a:r>
            <a:rPr lang="en-US" altLang="zh-TW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Feature Selection</a:t>
          </a:r>
          <a:endParaRPr lang="zh-TW" altLang="en-US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6C39F0-1CEA-4DB9-B61A-F4F2004877EF}" type="parTrans" cxnId="{8D9A146B-7005-454E-AE2D-035E171BCE45}">
      <dgm:prSet/>
      <dgm:spPr/>
      <dgm:t>
        <a:bodyPr/>
        <a:lstStyle/>
        <a:p>
          <a:endParaRPr lang="zh-TW" altLang="en-US"/>
        </a:p>
      </dgm:t>
    </dgm:pt>
    <dgm:pt modelId="{1DD034BC-3446-40A6-BF06-15585FAC74DC}" type="sibTrans" cxnId="{8D9A146B-7005-454E-AE2D-035E171BCE45}">
      <dgm:prSet/>
      <dgm:spPr/>
      <dgm:t>
        <a:bodyPr/>
        <a:lstStyle/>
        <a:p>
          <a:endParaRPr lang="zh-TW" altLang="en-US"/>
        </a:p>
      </dgm:t>
    </dgm:pt>
    <dgm:pt modelId="{7AE6121C-0E17-4259-B5B5-BCCF0CA2231D}">
      <dgm:prSet phldrT="[文字]"/>
      <dgm:spPr/>
      <dgm:t>
        <a:bodyPr/>
        <a:lstStyle/>
        <a:p>
          <a:r>
            <a:rPr lang="en-US" altLang="zh-TW" dirty="0" smtClean="0">
              <a:solidFill>
                <a:schemeClr val="tx1"/>
              </a:solidFill>
            </a:rPr>
            <a:t>step3</a:t>
          </a:r>
          <a:endParaRPr lang="zh-TW" altLang="en-US" dirty="0">
            <a:solidFill>
              <a:schemeClr val="tx1"/>
            </a:solidFill>
          </a:endParaRPr>
        </a:p>
      </dgm:t>
    </dgm:pt>
    <dgm:pt modelId="{CA490AAD-1E91-4DE4-8E1B-609803F7C81C}" type="parTrans" cxnId="{E9161CD0-0040-48D5-A44B-A02E186AD21B}">
      <dgm:prSet/>
      <dgm:spPr/>
      <dgm:t>
        <a:bodyPr/>
        <a:lstStyle/>
        <a:p>
          <a:endParaRPr lang="zh-TW" altLang="en-US"/>
        </a:p>
      </dgm:t>
    </dgm:pt>
    <dgm:pt modelId="{852A7BD1-ACDD-4785-9095-028FB31B6DA9}" type="sibTrans" cxnId="{E9161CD0-0040-48D5-A44B-A02E186AD21B}">
      <dgm:prSet/>
      <dgm:spPr/>
      <dgm:t>
        <a:bodyPr/>
        <a:lstStyle/>
        <a:p>
          <a:endParaRPr lang="zh-TW" altLang="en-US"/>
        </a:p>
      </dgm:t>
    </dgm:pt>
    <dgm:pt modelId="{F93BD821-F449-4B57-BA4B-C4909CB315D7}">
      <dgm:prSet phldrT="[文字]" custT="1"/>
      <dgm:spPr/>
      <dgm:t>
        <a:bodyPr/>
        <a:lstStyle/>
        <a:p>
          <a:r>
            <a:rPr lang="en-US" altLang="zh-TW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Model Training</a:t>
          </a:r>
          <a:endParaRPr lang="zh-TW" altLang="en-US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79F7DF-8C5D-42FB-A0BB-C2C8C5C8309B}" type="parTrans" cxnId="{C089486B-46B2-4D82-A186-32654A58EB69}">
      <dgm:prSet/>
      <dgm:spPr/>
      <dgm:t>
        <a:bodyPr/>
        <a:lstStyle/>
        <a:p>
          <a:endParaRPr lang="zh-TW" altLang="en-US"/>
        </a:p>
      </dgm:t>
    </dgm:pt>
    <dgm:pt modelId="{45297499-B7D4-48AE-9D66-31A99EA3ABFA}" type="sibTrans" cxnId="{C089486B-46B2-4D82-A186-32654A58EB69}">
      <dgm:prSet/>
      <dgm:spPr/>
      <dgm:t>
        <a:bodyPr/>
        <a:lstStyle/>
        <a:p>
          <a:endParaRPr lang="zh-TW" altLang="en-US"/>
        </a:p>
      </dgm:t>
    </dgm:pt>
    <dgm:pt modelId="{EF72C2AD-6C0D-4924-9545-3896894B5743}">
      <dgm:prSet/>
      <dgm:spPr/>
      <dgm:t>
        <a:bodyPr/>
        <a:lstStyle/>
        <a:p>
          <a:r>
            <a:rPr lang="en-US" altLang="zh-TW" dirty="0" smtClean="0">
              <a:solidFill>
                <a:schemeClr val="tx1"/>
              </a:solidFill>
            </a:rPr>
            <a:t>step4</a:t>
          </a:r>
          <a:endParaRPr lang="zh-TW" altLang="en-US" dirty="0">
            <a:solidFill>
              <a:schemeClr val="tx1"/>
            </a:solidFill>
          </a:endParaRPr>
        </a:p>
      </dgm:t>
    </dgm:pt>
    <dgm:pt modelId="{6CC21246-4F7E-424A-8C50-537FFF6A31EB}" type="parTrans" cxnId="{579D29D9-31FF-42D0-9DC5-7F78B3C64AC1}">
      <dgm:prSet/>
      <dgm:spPr/>
      <dgm:t>
        <a:bodyPr/>
        <a:lstStyle/>
        <a:p>
          <a:endParaRPr lang="zh-TW" altLang="en-US"/>
        </a:p>
      </dgm:t>
    </dgm:pt>
    <dgm:pt modelId="{16B19D41-4DCC-4604-830A-DF5B88C2B991}" type="sibTrans" cxnId="{579D29D9-31FF-42D0-9DC5-7F78B3C64AC1}">
      <dgm:prSet/>
      <dgm:spPr/>
      <dgm:t>
        <a:bodyPr/>
        <a:lstStyle/>
        <a:p>
          <a:endParaRPr lang="zh-TW" altLang="en-US"/>
        </a:p>
      </dgm:t>
    </dgm:pt>
    <dgm:pt modelId="{C1B928E1-4105-4627-919B-101D899181FD}" type="pres">
      <dgm:prSet presAssocID="{E8E3A867-9C4B-4E98-8114-1FB20A656739}" presName="linearFlow" presStyleCnt="0">
        <dgm:presLayoutVars>
          <dgm:dir/>
          <dgm:animLvl val="lvl"/>
          <dgm:resizeHandles val="exact"/>
        </dgm:presLayoutVars>
      </dgm:prSet>
      <dgm:spPr/>
    </dgm:pt>
    <dgm:pt modelId="{ACA2A3EC-DCCA-41FF-8FD8-5DC61B4419A1}" type="pres">
      <dgm:prSet presAssocID="{45B45851-4415-47B2-8D67-C8FF498F35EF}" presName="composite" presStyleCnt="0"/>
      <dgm:spPr/>
    </dgm:pt>
    <dgm:pt modelId="{66DD9ADF-4A84-4E7A-B1A6-36D95B4A7925}" type="pres">
      <dgm:prSet presAssocID="{45B45851-4415-47B2-8D67-C8FF498F35EF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A3CCBB47-E315-4407-859D-B1F9336B6689}" type="pres">
      <dgm:prSet presAssocID="{45B45851-4415-47B2-8D67-C8FF498F35EF}" presName="descendantText" presStyleLbl="alignAcc1" presStyleIdx="0" presStyleCnt="4" custScaleY="10000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FEB161E-FD8A-48F8-9066-7928189AD8D9}" type="pres">
      <dgm:prSet presAssocID="{200AD530-C909-4E2C-B51B-1D33D52F6CD5}" presName="sp" presStyleCnt="0"/>
      <dgm:spPr/>
    </dgm:pt>
    <dgm:pt modelId="{4B54DF6E-B793-4004-98F5-72DDB8BFDA53}" type="pres">
      <dgm:prSet presAssocID="{E1A655DD-3DC8-489B-8397-BB7508B12F1F}" presName="composite" presStyleCnt="0"/>
      <dgm:spPr/>
    </dgm:pt>
    <dgm:pt modelId="{0B2E6BF9-264C-4940-B21D-C4106F2D46B5}" type="pres">
      <dgm:prSet presAssocID="{E1A655DD-3DC8-489B-8397-BB7508B12F1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7F1F230B-23F1-4B91-8644-315F18998149}" type="pres">
      <dgm:prSet presAssocID="{E1A655DD-3DC8-489B-8397-BB7508B12F1F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237D479-CF77-4F72-B5AA-D0E4337C7AF5}" type="pres">
      <dgm:prSet presAssocID="{1C8F51D4-061D-413D-8E80-8217C7C00204}" presName="sp" presStyleCnt="0"/>
      <dgm:spPr/>
    </dgm:pt>
    <dgm:pt modelId="{0637F72F-5A60-4799-BD0D-E4C2B48CFD23}" type="pres">
      <dgm:prSet presAssocID="{7AE6121C-0E17-4259-B5B5-BCCF0CA2231D}" presName="composite" presStyleCnt="0"/>
      <dgm:spPr/>
    </dgm:pt>
    <dgm:pt modelId="{2BAC5BC7-284B-42AD-AB58-A9DF16871DA0}" type="pres">
      <dgm:prSet presAssocID="{7AE6121C-0E17-4259-B5B5-BCCF0CA2231D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D626651-04E6-44BB-B151-41ED484CC431}" type="pres">
      <dgm:prSet presAssocID="{7AE6121C-0E17-4259-B5B5-BCCF0CA2231D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A2E58DE-8EFF-4115-8559-E1E2B5885E8A}" type="pres">
      <dgm:prSet presAssocID="{852A7BD1-ACDD-4785-9095-028FB31B6DA9}" presName="sp" presStyleCnt="0"/>
      <dgm:spPr/>
    </dgm:pt>
    <dgm:pt modelId="{82849D42-9CCA-4074-8F09-B7ED47464B2D}" type="pres">
      <dgm:prSet presAssocID="{EF72C2AD-6C0D-4924-9545-3896894B5743}" presName="composite" presStyleCnt="0"/>
      <dgm:spPr/>
    </dgm:pt>
    <dgm:pt modelId="{2ABD1D39-979F-4293-8ABE-87ECA7D7733A}" type="pres">
      <dgm:prSet presAssocID="{EF72C2AD-6C0D-4924-9545-3896894B5743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2506647-C315-4AD4-AA5D-B01BFA43C61A}" type="pres">
      <dgm:prSet presAssocID="{EF72C2AD-6C0D-4924-9545-3896894B5743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65D5CD1A-7821-484F-8B00-021109DE3326}" type="presOf" srcId="{45B45851-4415-47B2-8D67-C8FF498F35EF}" destId="{66DD9ADF-4A84-4E7A-B1A6-36D95B4A7925}" srcOrd="0" destOrd="0" presId="urn:microsoft.com/office/officeart/2005/8/layout/chevron2"/>
    <dgm:cxn modelId="{E8FF4954-2A17-4B84-BB09-0D027A37518C}" type="presOf" srcId="{57A3C1EF-DD42-4B5B-B637-1288D8A5D70B}" destId="{A3CCBB47-E315-4407-859D-B1F9336B6689}" srcOrd="0" destOrd="0" presId="urn:microsoft.com/office/officeart/2005/8/layout/chevron2"/>
    <dgm:cxn modelId="{C089486B-46B2-4D82-A186-32654A58EB69}" srcId="{7AE6121C-0E17-4259-B5B5-BCCF0CA2231D}" destId="{F93BD821-F449-4B57-BA4B-C4909CB315D7}" srcOrd="0" destOrd="0" parTransId="{7879F7DF-8C5D-42FB-A0BB-C2C8C5C8309B}" sibTransId="{45297499-B7D4-48AE-9D66-31A99EA3ABFA}"/>
    <dgm:cxn modelId="{E9161CD0-0040-48D5-A44B-A02E186AD21B}" srcId="{E8E3A867-9C4B-4E98-8114-1FB20A656739}" destId="{7AE6121C-0E17-4259-B5B5-BCCF0CA2231D}" srcOrd="2" destOrd="0" parTransId="{CA490AAD-1E91-4DE4-8E1B-609803F7C81C}" sibTransId="{852A7BD1-ACDD-4785-9095-028FB31B6DA9}"/>
    <dgm:cxn modelId="{B54C26F2-912D-4411-B511-64303242C3FC}" type="presOf" srcId="{A6536F3F-12BB-4EA2-9ABC-7BEDA304D59C}" destId="{7F1F230B-23F1-4B91-8644-315F18998149}" srcOrd="0" destOrd="0" presId="urn:microsoft.com/office/officeart/2005/8/layout/chevron2"/>
    <dgm:cxn modelId="{88B5656C-0D5A-40F8-92EC-8C8D1A78E383}" type="presOf" srcId="{F93BD821-F449-4B57-BA4B-C4909CB315D7}" destId="{5D626651-04E6-44BB-B151-41ED484CC431}" srcOrd="0" destOrd="0" presId="urn:microsoft.com/office/officeart/2005/8/layout/chevron2"/>
    <dgm:cxn modelId="{2B2E0515-7F2B-411E-B825-38F795AB3C0F}" srcId="{E8E3A867-9C4B-4E98-8114-1FB20A656739}" destId="{E1A655DD-3DC8-489B-8397-BB7508B12F1F}" srcOrd="1" destOrd="0" parTransId="{955548E7-0BB1-49C5-99DD-166F498171C4}" sibTransId="{1C8F51D4-061D-413D-8E80-8217C7C00204}"/>
    <dgm:cxn modelId="{579D29D9-31FF-42D0-9DC5-7F78B3C64AC1}" srcId="{E8E3A867-9C4B-4E98-8114-1FB20A656739}" destId="{EF72C2AD-6C0D-4924-9545-3896894B5743}" srcOrd="3" destOrd="0" parTransId="{6CC21246-4F7E-424A-8C50-537FFF6A31EB}" sibTransId="{16B19D41-4DCC-4604-830A-DF5B88C2B991}"/>
    <dgm:cxn modelId="{C2C7A550-FC0E-4C3F-8237-A04BE896D87E}" type="presOf" srcId="{EF72C2AD-6C0D-4924-9545-3896894B5743}" destId="{2ABD1D39-979F-4293-8ABE-87ECA7D7733A}" srcOrd="0" destOrd="0" presId="urn:microsoft.com/office/officeart/2005/8/layout/chevron2"/>
    <dgm:cxn modelId="{8D9A146B-7005-454E-AE2D-035E171BCE45}" srcId="{E1A655DD-3DC8-489B-8397-BB7508B12F1F}" destId="{A6536F3F-12BB-4EA2-9ABC-7BEDA304D59C}" srcOrd="0" destOrd="0" parTransId="{8D6C39F0-1CEA-4DB9-B61A-F4F2004877EF}" sibTransId="{1DD034BC-3446-40A6-BF06-15585FAC74DC}"/>
    <dgm:cxn modelId="{92867C87-07F8-4F28-A93C-2F9F9DCDF632}" type="presOf" srcId="{E8E3A867-9C4B-4E98-8114-1FB20A656739}" destId="{C1B928E1-4105-4627-919B-101D899181FD}" srcOrd="0" destOrd="0" presId="urn:microsoft.com/office/officeart/2005/8/layout/chevron2"/>
    <dgm:cxn modelId="{D0D237BF-7146-4B17-B9C2-0CA09D18B4F0}" type="presOf" srcId="{7AE6121C-0E17-4259-B5B5-BCCF0CA2231D}" destId="{2BAC5BC7-284B-42AD-AB58-A9DF16871DA0}" srcOrd="0" destOrd="0" presId="urn:microsoft.com/office/officeart/2005/8/layout/chevron2"/>
    <dgm:cxn modelId="{0E4283E4-C152-4D86-BC0D-263AAE7ED1A0}" srcId="{45B45851-4415-47B2-8D67-C8FF498F35EF}" destId="{57A3C1EF-DD42-4B5B-B637-1288D8A5D70B}" srcOrd="0" destOrd="0" parTransId="{23459746-6C47-45AE-942E-6A8366A98716}" sibTransId="{92C468C9-F437-49F9-A57A-D6B8E5D1E3BF}"/>
    <dgm:cxn modelId="{D9CD0D9D-63F8-4141-AB66-754D55D4E639}" type="presOf" srcId="{E1A655DD-3DC8-489B-8397-BB7508B12F1F}" destId="{0B2E6BF9-264C-4940-B21D-C4106F2D46B5}" srcOrd="0" destOrd="0" presId="urn:microsoft.com/office/officeart/2005/8/layout/chevron2"/>
    <dgm:cxn modelId="{181617BB-6A24-49B3-B601-44068B503AF5}" srcId="{E8E3A867-9C4B-4E98-8114-1FB20A656739}" destId="{45B45851-4415-47B2-8D67-C8FF498F35EF}" srcOrd="0" destOrd="0" parTransId="{5A7297C9-EBD6-41F1-B555-2E523B8DABC1}" sibTransId="{200AD530-C909-4E2C-B51B-1D33D52F6CD5}"/>
    <dgm:cxn modelId="{24EBCBAE-AFDC-4B5D-ACC0-C71C41EAD602}" type="presParOf" srcId="{C1B928E1-4105-4627-919B-101D899181FD}" destId="{ACA2A3EC-DCCA-41FF-8FD8-5DC61B4419A1}" srcOrd="0" destOrd="0" presId="urn:microsoft.com/office/officeart/2005/8/layout/chevron2"/>
    <dgm:cxn modelId="{47D039FD-951E-4728-A1A9-98694DB196FD}" type="presParOf" srcId="{ACA2A3EC-DCCA-41FF-8FD8-5DC61B4419A1}" destId="{66DD9ADF-4A84-4E7A-B1A6-36D95B4A7925}" srcOrd="0" destOrd="0" presId="urn:microsoft.com/office/officeart/2005/8/layout/chevron2"/>
    <dgm:cxn modelId="{3B69D850-0BDD-419D-B3F2-CE00BDE31A14}" type="presParOf" srcId="{ACA2A3EC-DCCA-41FF-8FD8-5DC61B4419A1}" destId="{A3CCBB47-E315-4407-859D-B1F9336B6689}" srcOrd="1" destOrd="0" presId="urn:microsoft.com/office/officeart/2005/8/layout/chevron2"/>
    <dgm:cxn modelId="{199A3A4B-021B-466E-BAAC-356059662052}" type="presParOf" srcId="{C1B928E1-4105-4627-919B-101D899181FD}" destId="{5FEB161E-FD8A-48F8-9066-7928189AD8D9}" srcOrd="1" destOrd="0" presId="urn:microsoft.com/office/officeart/2005/8/layout/chevron2"/>
    <dgm:cxn modelId="{4DD8BCC1-4227-40CB-90FB-1D95F5DECAB4}" type="presParOf" srcId="{C1B928E1-4105-4627-919B-101D899181FD}" destId="{4B54DF6E-B793-4004-98F5-72DDB8BFDA53}" srcOrd="2" destOrd="0" presId="urn:microsoft.com/office/officeart/2005/8/layout/chevron2"/>
    <dgm:cxn modelId="{900705C0-838C-4EE5-92A1-BDC61E2B04E0}" type="presParOf" srcId="{4B54DF6E-B793-4004-98F5-72DDB8BFDA53}" destId="{0B2E6BF9-264C-4940-B21D-C4106F2D46B5}" srcOrd="0" destOrd="0" presId="urn:microsoft.com/office/officeart/2005/8/layout/chevron2"/>
    <dgm:cxn modelId="{9103DB5C-41D3-4AF1-916A-D38EE80E6ADB}" type="presParOf" srcId="{4B54DF6E-B793-4004-98F5-72DDB8BFDA53}" destId="{7F1F230B-23F1-4B91-8644-315F18998149}" srcOrd="1" destOrd="0" presId="urn:microsoft.com/office/officeart/2005/8/layout/chevron2"/>
    <dgm:cxn modelId="{63901A93-6CCB-4813-BBF6-321D284C50B7}" type="presParOf" srcId="{C1B928E1-4105-4627-919B-101D899181FD}" destId="{7237D479-CF77-4F72-B5AA-D0E4337C7AF5}" srcOrd="3" destOrd="0" presId="urn:microsoft.com/office/officeart/2005/8/layout/chevron2"/>
    <dgm:cxn modelId="{65D4D8A9-2B02-4540-B7B3-0A6B95A0228F}" type="presParOf" srcId="{C1B928E1-4105-4627-919B-101D899181FD}" destId="{0637F72F-5A60-4799-BD0D-E4C2B48CFD23}" srcOrd="4" destOrd="0" presId="urn:microsoft.com/office/officeart/2005/8/layout/chevron2"/>
    <dgm:cxn modelId="{CE7DC400-826F-4B20-AA7A-8D1D472E42DF}" type="presParOf" srcId="{0637F72F-5A60-4799-BD0D-E4C2B48CFD23}" destId="{2BAC5BC7-284B-42AD-AB58-A9DF16871DA0}" srcOrd="0" destOrd="0" presId="urn:microsoft.com/office/officeart/2005/8/layout/chevron2"/>
    <dgm:cxn modelId="{F6B571CA-5284-4B95-A6D4-4EA97DE5A663}" type="presParOf" srcId="{0637F72F-5A60-4799-BD0D-E4C2B48CFD23}" destId="{5D626651-04E6-44BB-B151-41ED484CC431}" srcOrd="1" destOrd="0" presId="urn:microsoft.com/office/officeart/2005/8/layout/chevron2"/>
    <dgm:cxn modelId="{66E28EC8-BBF1-4839-A17B-392EB2502F5A}" type="presParOf" srcId="{C1B928E1-4105-4627-919B-101D899181FD}" destId="{4A2E58DE-8EFF-4115-8559-E1E2B5885E8A}" srcOrd="5" destOrd="0" presId="urn:microsoft.com/office/officeart/2005/8/layout/chevron2"/>
    <dgm:cxn modelId="{08147146-1A94-48E7-86FF-14010571C3CF}" type="presParOf" srcId="{C1B928E1-4105-4627-919B-101D899181FD}" destId="{82849D42-9CCA-4074-8F09-B7ED47464B2D}" srcOrd="6" destOrd="0" presId="urn:microsoft.com/office/officeart/2005/8/layout/chevron2"/>
    <dgm:cxn modelId="{300F427C-E5BF-4B5D-8C02-A99AF761ED8C}" type="presParOf" srcId="{82849D42-9CCA-4074-8F09-B7ED47464B2D}" destId="{2ABD1D39-979F-4293-8ABE-87ECA7D7733A}" srcOrd="0" destOrd="0" presId="urn:microsoft.com/office/officeart/2005/8/layout/chevron2"/>
    <dgm:cxn modelId="{54852E67-B12D-42EF-AA78-FEAC8351AB94}" type="presParOf" srcId="{82849D42-9CCA-4074-8F09-B7ED47464B2D}" destId="{52506647-C315-4AD4-AA5D-B01BFA43C61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DD9ADF-4A84-4E7A-B1A6-36D95B4A7925}">
      <dsp:nvSpPr>
        <dsp:cNvPr id="0" name=""/>
        <dsp:cNvSpPr/>
      </dsp:nvSpPr>
      <dsp:spPr>
        <a:xfrm rot="5400000">
          <a:off x="-182701" y="182921"/>
          <a:ext cx="1218013" cy="85260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500" kern="1200" dirty="0" smtClean="0">
              <a:solidFill>
                <a:schemeClr val="tx1"/>
              </a:solidFill>
            </a:rPr>
            <a:t>step1</a:t>
          </a:r>
          <a:endParaRPr lang="zh-TW" altLang="en-US" sz="2500" kern="1200" dirty="0">
            <a:solidFill>
              <a:schemeClr val="tx1"/>
            </a:solidFill>
          </a:endParaRPr>
        </a:p>
      </dsp:txBody>
      <dsp:txXfrm rot="-5400000">
        <a:off x="2" y="426524"/>
        <a:ext cx="852609" cy="365404"/>
      </dsp:txXfrm>
    </dsp:sp>
    <dsp:sp modelId="{A3CCBB47-E315-4407-859D-B1F9336B6689}">
      <dsp:nvSpPr>
        <dsp:cNvPr id="0" name=""/>
        <dsp:cNvSpPr/>
      </dsp:nvSpPr>
      <dsp:spPr>
        <a:xfrm rot="5400000">
          <a:off x="4080162" y="-3227334"/>
          <a:ext cx="791708" cy="72468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Data Pre-processing</a:t>
          </a:r>
          <a:endParaRPr lang="zh-TW" alt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852609" y="38867"/>
        <a:ext cx="7208167" cy="714412"/>
      </dsp:txXfrm>
    </dsp:sp>
    <dsp:sp modelId="{0B2E6BF9-264C-4940-B21D-C4106F2D46B5}">
      <dsp:nvSpPr>
        <dsp:cNvPr id="0" name=""/>
        <dsp:cNvSpPr/>
      </dsp:nvSpPr>
      <dsp:spPr>
        <a:xfrm rot="5400000">
          <a:off x="-182701" y="1253674"/>
          <a:ext cx="1218013" cy="85260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500" kern="1200" dirty="0" smtClean="0">
              <a:solidFill>
                <a:schemeClr val="tx1"/>
              </a:solidFill>
            </a:rPr>
            <a:t>step2</a:t>
          </a:r>
          <a:endParaRPr lang="zh-TW" altLang="en-US" sz="2500" kern="1200" dirty="0">
            <a:solidFill>
              <a:schemeClr val="tx1"/>
            </a:solidFill>
          </a:endParaRPr>
        </a:p>
      </dsp:txBody>
      <dsp:txXfrm rot="-5400000">
        <a:off x="2" y="1497277"/>
        <a:ext cx="852609" cy="365404"/>
      </dsp:txXfrm>
    </dsp:sp>
    <dsp:sp modelId="{7F1F230B-23F1-4B91-8644-315F18998149}">
      <dsp:nvSpPr>
        <dsp:cNvPr id="0" name=""/>
        <dsp:cNvSpPr/>
      </dsp:nvSpPr>
      <dsp:spPr>
        <a:xfrm rot="5400000">
          <a:off x="4080162" y="-2156580"/>
          <a:ext cx="791708" cy="72468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Feature Selection</a:t>
          </a:r>
          <a:endParaRPr lang="zh-TW" alt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852609" y="1109621"/>
        <a:ext cx="7208167" cy="714412"/>
      </dsp:txXfrm>
    </dsp:sp>
    <dsp:sp modelId="{2BAC5BC7-284B-42AD-AB58-A9DF16871DA0}">
      <dsp:nvSpPr>
        <dsp:cNvPr id="0" name=""/>
        <dsp:cNvSpPr/>
      </dsp:nvSpPr>
      <dsp:spPr>
        <a:xfrm rot="5400000">
          <a:off x="-182701" y="2324428"/>
          <a:ext cx="1218013" cy="85260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500" kern="1200" dirty="0" smtClean="0">
              <a:solidFill>
                <a:schemeClr val="tx1"/>
              </a:solidFill>
            </a:rPr>
            <a:t>step3</a:t>
          </a:r>
          <a:endParaRPr lang="zh-TW" altLang="en-US" sz="2500" kern="1200" dirty="0">
            <a:solidFill>
              <a:schemeClr val="tx1"/>
            </a:solidFill>
          </a:endParaRPr>
        </a:p>
      </dsp:txBody>
      <dsp:txXfrm rot="-5400000">
        <a:off x="2" y="2568031"/>
        <a:ext cx="852609" cy="365404"/>
      </dsp:txXfrm>
    </dsp:sp>
    <dsp:sp modelId="{5D626651-04E6-44BB-B151-41ED484CC431}">
      <dsp:nvSpPr>
        <dsp:cNvPr id="0" name=""/>
        <dsp:cNvSpPr/>
      </dsp:nvSpPr>
      <dsp:spPr>
        <a:xfrm rot="5400000">
          <a:off x="4080162" y="-1085827"/>
          <a:ext cx="791708" cy="72468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Model Training</a:t>
          </a:r>
          <a:endParaRPr lang="zh-TW" alt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852609" y="2180374"/>
        <a:ext cx="7208167" cy="714412"/>
      </dsp:txXfrm>
    </dsp:sp>
    <dsp:sp modelId="{2ABD1D39-979F-4293-8ABE-87ECA7D7733A}">
      <dsp:nvSpPr>
        <dsp:cNvPr id="0" name=""/>
        <dsp:cNvSpPr/>
      </dsp:nvSpPr>
      <dsp:spPr>
        <a:xfrm rot="5400000">
          <a:off x="-182701" y="3395181"/>
          <a:ext cx="1218013" cy="85260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500" kern="1200" dirty="0" smtClean="0">
              <a:solidFill>
                <a:schemeClr val="tx1"/>
              </a:solidFill>
            </a:rPr>
            <a:t>step4</a:t>
          </a:r>
          <a:endParaRPr lang="zh-TW" altLang="en-US" sz="2500" kern="1200" dirty="0">
            <a:solidFill>
              <a:schemeClr val="tx1"/>
            </a:solidFill>
          </a:endParaRPr>
        </a:p>
      </dsp:txBody>
      <dsp:txXfrm rot="-5400000">
        <a:off x="2" y="3638784"/>
        <a:ext cx="852609" cy="365404"/>
      </dsp:txXfrm>
    </dsp:sp>
    <dsp:sp modelId="{52506647-C315-4AD4-AA5D-B01BFA43C61A}">
      <dsp:nvSpPr>
        <dsp:cNvPr id="0" name=""/>
        <dsp:cNvSpPr/>
      </dsp:nvSpPr>
      <dsp:spPr>
        <a:xfrm rot="5400000">
          <a:off x="4080162" y="-15074"/>
          <a:ext cx="791708" cy="72468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3" tIns="49522" rIns="99043" bIns="49522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3" tIns="49522" rIns="99043" bIns="49522" rtlCol="0"/>
          <a:lstStyle>
            <a:lvl1pPr algn="r">
              <a:defRPr sz="1300"/>
            </a:lvl1pPr>
          </a:lstStyle>
          <a:p>
            <a:fld id="{02BFC817-3ECD-427A-9A04-CB71FAF65912}" type="datetimeFigureOut">
              <a:rPr lang="zh-TW" altLang="en-US" smtClean="0"/>
              <a:pPr/>
              <a:t>2018/1/9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3" tIns="49522" rIns="99043" bIns="49522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3" tIns="49522" rIns="99043" bIns="49522" rtlCol="0" anchor="b"/>
          <a:lstStyle>
            <a:lvl1pPr algn="r">
              <a:defRPr sz="1300"/>
            </a:lvl1pPr>
          </a:lstStyle>
          <a:p>
            <a:fld id="{78ED0EA4-F0B2-41F3-A483-7F13EF74B39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940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2" rIns="99043" bIns="49522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8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2" rIns="99043" bIns="49522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5" y="4861442"/>
            <a:ext cx="520615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2" rIns="99043" bIns="495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3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2" rIns="99043" bIns="49522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8" y="9722883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2" rIns="99043" bIns="49522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4FB46DE6-6126-4AE3-8906-F5EBB4B3E3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18247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N_estimators</a:t>
            </a:r>
            <a:r>
              <a:rPr lang="en-US" altLang="zh-TW" dirty="0" smtClean="0"/>
              <a:t> = </a:t>
            </a:r>
            <a:r>
              <a:rPr lang="zh-TW" altLang="en-US" dirty="0" smtClean="0"/>
              <a:t>弱學習器的個數</a:t>
            </a:r>
            <a:r>
              <a:rPr lang="en-US" altLang="zh-TW" dirty="0" smtClean="0"/>
              <a:t>(</a:t>
            </a:r>
            <a:r>
              <a:rPr lang="zh-TW" altLang="en-US" dirty="0" smtClean="0"/>
              <a:t>需要幾個樹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Max_depth</a:t>
            </a:r>
            <a:r>
              <a:rPr lang="en-US" altLang="zh-TW" dirty="0" smtClean="0"/>
              <a:t> = </a:t>
            </a:r>
            <a:r>
              <a:rPr lang="zh-TW" altLang="en-US" dirty="0" smtClean="0"/>
              <a:t>決策樹的最大深度</a:t>
            </a:r>
            <a:r>
              <a:rPr lang="en-US" altLang="zh-TW" dirty="0" smtClean="0"/>
              <a:t>(</a:t>
            </a:r>
            <a:r>
              <a:rPr lang="zh-TW" altLang="en-US" dirty="0" smtClean="0"/>
              <a:t>每棵樹的往下深度</a:t>
            </a:r>
            <a:r>
              <a:rPr lang="en-US" altLang="zh-TW" dirty="0" smtClean="0"/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 smtClean="0"/>
              <a:t>Loss_deviance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Loss_exponential</a:t>
            </a:r>
            <a:r>
              <a:rPr lang="en-US" altLang="zh-TW" dirty="0" smtClean="0"/>
              <a:t> = </a:t>
            </a:r>
            <a:r>
              <a:rPr lang="zh-TW" altLang="en-US" dirty="0" smtClean="0"/>
              <a:t>對數損失函數、指數損失函數</a:t>
            </a:r>
            <a:r>
              <a:rPr lang="en-US" altLang="zh-TW" dirty="0" smtClean="0"/>
              <a:t>(</a:t>
            </a:r>
            <a:r>
              <a:rPr lang="zh-TW" altLang="en-US" dirty="0" smtClean="0"/>
              <a:t>運算方式</a:t>
            </a:r>
            <a:r>
              <a:rPr lang="en-US" altLang="zh-TW" dirty="0" smtClean="0"/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 smtClean="0"/>
              <a:t>Learning_rate</a:t>
            </a:r>
            <a:r>
              <a:rPr lang="en-US" altLang="zh-TW" dirty="0" smtClean="0"/>
              <a:t> = </a:t>
            </a:r>
            <a:r>
              <a:rPr lang="zh-TW" altLang="en-US" dirty="0" smtClean="0"/>
              <a:t>每個弱分類器的權重縮減係數</a:t>
            </a:r>
            <a:r>
              <a:rPr lang="en-US" altLang="zh-TW" dirty="0" smtClean="0"/>
              <a:t>(</a:t>
            </a:r>
            <a:r>
              <a:rPr lang="zh-TW" altLang="en-US" dirty="0" smtClean="0"/>
              <a:t>調整每個決策樹的權重，可增加準確度</a:t>
            </a:r>
            <a:r>
              <a:rPr lang="en-US" altLang="zh-TW" dirty="0" smtClean="0"/>
              <a:t>)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B46DE6-6126-4AE3-8906-F5EBB4B3E33F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9767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B46DE6-6126-4AE3-8906-F5EBB4B3E33F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3181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8463" y="0"/>
            <a:ext cx="366553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07950" y="5559425"/>
            <a:ext cx="3362325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098550" y="2130425"/>
            <a:ext cx="69469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Click to edit Master title style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729581" y="3886200"/>
            <a:ext cx="5684838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TW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7950" y="5559425"/>
            <a:ext cx="3362325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7950" y="5559425"/>
            <a:ext cx="3362325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7950" y="5559425"/>
            <a:ext cx="3362325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33713" y="1665288"/>
            <a:ext cx="3888000" cy="443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22288" y="1665288"/>
            <a:ext cx="3888000" cy="443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9" name="內容版面配置區 3"/>
          <p:cNvSpPr>
            <a:spLocks noGrp="1"/>
          </p:cNvSpPr>
          <p:nvPr>
            <p:ph sz="half" idx="10"/>
          </p:nvPr>
        </p:nvSpPr>
        <p:spPr>
          <a:xfrm>
            <a:off x="522288" y="1665288"/>
            <a:ext cx="3888000" cy="443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7950" y="5559425"/>
            <a:ext cx="3362325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7950" y="5559425"/>
            <a:ext cx="3362325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15238" y="0"/>
            <a:ext cx="1524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20000" y="5757863"/>
            <a:ext cx="1524000" cy="110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522288" y="333375"/>
            <a:ext cx="8099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title style</a:t>
            </a:r>
          </a:p>
        </p:txBody>
      </p:sp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2288" y="1665288"/>
            <a:ext cx="8099425" cy="443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8331846" y="6345324"/>
            <a:ext cx="5966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fld id="{99903E0D-09A4-4159-BE40-7D01E2A13058}" type="slidenum">
              <a:rPr lang="en-US" altLang="zh-TW" sz="2000">
                <a:solidFill>
                  <a:schemeClr val="accent6">
                    <a:lumMod val="25000"/>
                  </a:schemeClr>
                </a:solidFill>
                <a:latin typeface="Comic Sans MS" pitchFamily="66" charset="0"/>
                <a:ea typeface="微軟正黑體" pitchFamily="34" charset="-120"/>
                <a:cs typeface="Calibri" pitchFamily="34" charset="0"/>
              </a:rPr>
              <a:pPr>
                <a:defRPr/>
              </a:pPr>
              <a:t>‹#›</a:t>
            </a:fld>
            <a:endParaRPr lang="en-US" altLang="zh-TW" sz="2000" dirty="0">
              <a:solidFill>
                <a:schemeClr val="accent6">
                  <a:lumMod val="25000"/>
                </a:schemeClr>
              </a:solidFill>
              <a:latin typeface="Comic Sans MS" pitchFamily="66" charset="0"/>
              <a:ea typeface="微軟正黑體" pitchFamily="34" charset="-12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>
              <a:lumMod val="85000"/>
              <a:lumOff val="15000"/>
            </a:schemeClr>
          </a:solidFill>
          <a:latin typeface="Comic Sans MS" pitchFamily="66" charset="0"/>
          <a:ea typeface="微軟正黑體" pitchFamily="34" charset="-120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omic Sans MS" pitchFamily="66" charset="0"/>
          <a:ea typeface="微軟正黑體" pitchFamily="34" charset="-120"/>
          <a:cs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omic Sans MS" pitchFamily="66" charset="0"/>
          <a:ea typeface="微軟正黑體" pitchFamily="34" charset="-120"/>
          <a:cs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omic Sans MS" pitchFamily="66" charset="0"/>
          <a:ea typeface="微軟正黑體" pitchFamily="34" charset="-120"/>
          <a:cs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omic Sans MS" pitchFamily="66" charset="0"/>
          <a:ea typeface="微軟正黑體" pitchFamily="34" charset="-120"/>
          <a:cs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har char="•"/>
        <a:defRPr sz="2800" b="1">
          <a:solidFill>
            <a:schemeClr val="tx1">
              <a:lumMod val="85000"/>
              <a:lumOff val="15000"/>
            </a:schemeClr>
          </a:solidFill>
          <a:latin typeface="Comic Sans MS" pitchFamily="66" charset="0"/>
          <a:ea typeface="微軟正黑體" pitchFamily="34" charset="-120"/>
          <a:cs typeface="Calibri" pitchFamily="34" charset="0"/>
        </a:defRPr>
      </a:lvl1pPr>
      <a:lvl2pPr marL="742950" indent="-28575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har char="–"/>
        <a:defRPr sz="2400" b="1">
          <a:solidFill>
            <a:schemeClr val="tx1">
              <a:lumMod val="85000"/>
              <a:lumOff val="15000"/>
            </a:schemeClr>
          </a:solidFill>
          <a:latin typeface="Comic Sans MS" pitchFamily="66" charset="0"/>
          <a:ea typeface="微軟正黑體" pitchFamily="34" charset="-120"/>
          <a:cs typeface="Calibri" pitchFamily="34" charset="0"/>
        </a:defRPr>
      </a:lvl2pPr>
      <a:lvl3pPr marL="1143000" indent="-2286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har char="•"/>
        <a:defRPr sz="2000" b="1">
          <a:solidFill>
            <a:schemeClr val="tx1">
              <a:lumMod val="85000"/>
              <a:lumOff val="15000"/>
            </a:schemeClr>
          </a:solidFill>
          <a:latin typeface="Comic Sans MS" pitchFamily="66" charset="0"/>
          <a:ea typeface="微軟正黑體" pitchFamily="34" charset="-12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  <a:ea typeface="微軟正黑體" pitchFamily="34" charset="-12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itchFamily="66" charset="0"/>
          <a:ea typeface="微軟正黑體" pitchFamily="34" charset="-12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generated/sklearn.ensemble.GradientBoostingClassifier.html#sklearn.ensemble.GradientBoostingClassifie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52684" y="1652753"/>
            <a:ext cx="7306414" cy="1470025"/>
          </a:xfrm>
        </p:spPr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期末專題報告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29581" y="3654188"/>
            <a:ext cx="5684838" cy="2262352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cs typeface="Tahoma" panose="020B0604030504040204" pitchFamily="34" charset="0"/>
              </a:rPr>
              <a:t>生機碩一</a:t>
            </a:r>
            <a:endParaRPr lang="en-US" altLang="zh-TW" dirty="0" smtClean="0">
              <a:latin typeface="微軟正黑體" panose="020B0604030504040204" pitchFamily="34" charset="-120"/>
              <a:cs typeface="Tahoma" panose="020B0604030504040204" pitchFamily="34" charset="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cs typeface="Tahoma" panose="020B0604030504040204" pitchFamily="34" charset="0"/>
              </a:rPr>
              <a:t>學</a:t>
            </a:r>
            <a:r>
              <a:rPr lang="zh-TW" altLang="en-US" dirty="0" smtClean="0">
                <a:latin typeface="微軟正黑體" panose="020B0604030504040204" pitchFamily="34" charset="-120"/>
                <a:cs typeface="Tahoma" panose="020B0604030504040204" pitchFamily="34" charset="0"/>
              </a:rPr>
              <a:t>號</a:t>
            </a:r>
            <a:r>
              <a:rPr lang="en-US" altLang="zh-TW" dirty="0" smtClean="0">
                <a:latin typeface="微軟正黑體" panose="020B0604030504040204" pitchFamily="34" charset="-120"/>
                <a:cs typeface="Tahoma" panose="020B0604030504040204" pitchFamily="34" charset="0"/>
              </a:rPr>
              <a:t>:R06631009</a:t>
            </a:r>
            <a:endParaRPr lang="en-US" altLang="zh-TW" dirty="0">
              <a:latin typeface="微軟正黑體" panose="020B0604030504040204" pitchFamily="34" charset="-120"/>
              <a:cs typeface="Tahoma" panose="020B0604030504040204" pitchFamily="34" charset="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cs typeface="Tahoma" panose="020B0604030504040204" pitchFamily="34" charset="0"/>
              </a:rPr>
              <a:t>報告者</a:t>
            </a:r>
            <a:r>
              <a:rPr lang="en-US" altLang="zh-TW" dirty="0">
                <a:latin typeface="微軟正黑體" panose="020B0604030504040204" pitchFamily="34" charset="-120"/>
                <a:cs typeface="Tahoma" panose="020B0604030504040204" pitchFamily="34" charset="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</a:rPr>
              <a:t>連</a:t>
            </a:r>
            <a:r>
              <a:rPr lang="zh-TW" altLang="en-US" dirty="0" smtClean="0">
                <a:latin typeface="微軟正黑體" panose="020B0604030504040204" pitchFamily="34" charset="-120"/>
              </a:rPr>
              <a:t>鑫</a:t>
            </a:r>
            <a:endParaRPr lang="en-US" altLang="zh-TW" dirty="0">
              <a:latin typeface="微軟正黑體" panose="020B0604030504040204" pitchFamily="34" charset="-12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00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Review-step2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87" y="1742578"/>
            <a:ext cx="725805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 4"/>
          <p:cNvSpPr/>
          <p:nvPr/>
        </p:nvSpPr>
        <p:spPr bwMode="auto">
          <a:xfrm>
            <a:off x="0" y="2251881"/>
            <a:ext cx="8118776" cy="17742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017739" y="1267265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*為演算法加上新選項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 bwMode="auto">
          <a:xfrm>
            <a:off x="-21755" y="5472753"/>
            <a:ext cx="3597468" cy="6799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5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Review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79" y="1358734"/>
            <a:ext cx="390525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776" y="1226842"/>
            <a:ext cx="237172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686" y="1260746"/>
            <a:ext cx="2718314" cy="9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圓角矩形 3"/>
          <p:cNvSpPr/>
          <p:nvPr/>
        </p:nvSpPr>
        <p:spPr bwMode="auto">
          <a:xfrm>
            <a:off x="-1" y="1974766"/>
            <a:ext cx="4189863" cy="360884"/>
          </a:xfrm>
          <a:prstGeom prst="round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圓角矩形 7"/>
          <p:cNvSpPr/>
          <p:nvPr/>
        </p:nvSpPr>
        <p:spPr bwMode="auto">
          <a:xfrm>
            <a:off x="4368777" y="1278553"/>
            <a:ext cx="1718125" cy="1172463"/>
          </a:xfrm>
          <a:prstGeom prst="round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圓角矩形 10"/>
          <p:cNvSpPr/>
          <p:nvPr/>
        </p:nvSpPr>
        <p:spPr bwMode="auto">
          <a:xfrm>
            <a:off x="4368777" y="2466547"/>
            <a:ext cx="1718125" cy="360884"/>
          </a:xfrm>
          <a:prstGeom prst="round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" name="圓角矩形 11"/>
          <p:cNvSpPr/>
          <p:nvPr/>
        </p:nvSpPr>
        <p:spPr bwMode="auto">
          <a:xfrm>
            <a:off x="4368776" y="3364565"/>
            <a:ext cx="1718125" cy="360884"/>
          </a:xfrm>
          <a:prstGeom prst="round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686" y="2500596"/>
            <a:ext cx="2555889" cy="28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向右箭號 4"/>
          <p:cNvSpPr/>
          <p:nvPr/>
        </p:nvSpPr>
        <p:spPr bwMode="auto">
          <a:xfrm>
            <a:off x="6139083" y="2500596"/>
            <a:ext cx="286603" cy="21836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5" name="向右箭號 14"/>
          <p:cNvSpPr/>
          <p:nvPr/>
        </p:nvSpPr>
        <p:spPr bwMode="auto">
          <a:xfrm rot="849756">
            <a:off x="6103386" y="1616600"/>
            <a:ext cx="471998" cy="19338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" name="圓角矩形 15"/>
          <p:cNvSpPr/>
          <p:nvPr/>
        </p:nvSpPr>
        <p:spPr bwMode="auto">
          <a:xfrm>
            <a:off x="6713205" y="1743997"/>
            <a:ext cx="2430795" cy="244417"/>
          </a:xfrm>
          <a:prstGeom prst="round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" name="圓角矩形 16"/>
          <p:cNvSpPr/>
          <p:nvPr/>
        </p:nvSpPr>
        <p:spPr bwMode="auto">
          <a:xfrm>
            <a:off x="6713204" y="2522094"/>
            <a:ext cx="2430795" cy="244417"/>
          </a:xfrm>
          <a:prstGeom prst="round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" name="Shape 415"/>
          <p:cNvSpPr txBox="1"/>
          <p:nvPr/>
        </p:nvSpPr>
        <p:spPr>
          <a:xfrm>
            <a:off x="7465296" y="2051825"/>
            <a:ext cx="2183700" cy="63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r>
              <a:rPr lang="zh-TW" dirty="0"/>
              <a:t>1.演算法實</a:t>
            </a:r>
            <a:r>
              <a:rPr lang="zh-TW" dirty="0" smtClean="0"/>
              <a:t>作</a:t>
            </a:r>
            <a:endParaRPr lang="zh-TW" dirty="0"/>
          </a:p>
        </p:txBody>
      </p:sp>
      <p:sp>
        <p:nvSpPr>
          <p:cNvPr id="19" name="Shape 416"/>
          <p:cNvSpPr txBox="1"/>
          <p:nvPr/>
        </p:nvSpPr>
        <p:spPr>
          <a:xfrm>
            <a:off x="7465296" y="2811043"/>
            <a:ext cx="2244900" cy="63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r>
              <a:rPr lang="zh-TW" dirty="0"/>
              <a:t>4.演算法</a:t>
            </a:r>
            <a:r>
              <a:rPr lang="zh-TW" dirty="0" smtClean="0"/>
              <a:t>測試</a:t>
            </a:r>
            <a:endParaRPr lang="zh-TW" dirty="0"/>
          </a:p>
        </p:txBody>
      </p:sp>
      <p:sp>
        <p:nvSpPr>
          <p:cNvPr id="20" name="Shape 417"/>
          <p:cNvSpPr txBox="1"/>
          <p:nvPr/>
        </p:nvSpPr>
        <p:spPr>
          <a:xfrm>
            <a:off x="3965588" y="3849559"/>
            <a:ext cx="2524500" cy="63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zh-TW"/>
              <a:t>2.演算法選擇工具加上新選項</a:t>
            </a:r>
          </a:p>
        </p:txBody>
      </p:sp>
      <p:sp>
        <p:nvSpPr>
          <p:cNvPr id="21" name="Shape 414"/>
          <p:cNvSpPr txBox="1"/>
          <p:nvPr/>
        </p:nvSpPr>
        <p:spPr>
          <a:xfrm>
            <a:off x="162779" y="4168609"/>
            <a:ext cx="3267000" cy="75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r>
              <a:rPr lang="zh-TW" b="1" dirty="0">
                <a:solidFill>
                  <a:srgbClr val="FF0000"/>
                </a:solidFill>
              </a:rPr>
              <a:t>3.演算法參數說明檔案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b="1" dirty="0">
                <a:solidFill>
                  <a:srgbClr val="FF0000"/>
                </a:solidFill>
              </a:rPr>
              <a:t>參數定義格式</a:t>
            </a:r>
            <a:r>
              <a:rPr lang="zh-TW" b="1" dirty="0" smtClean="0">
                <a:solidFill>
                  <a:srgbClr val="FF0000"/>
                </a:solidFill>
              </a:rPr>
              <a:t>,</a:t>
            </a:r>
            <a:endParaRPr lang="zh-TW" b="1" dirty="0">
              <a:solidFill>
                <a:srgbClr val="FF0000"/>
              </a:solidFill>
            </a:endParaRPr>
          </a:p>
        </p:txBody>
      </p:sp>
      <p:sp>
        <p:nvSpPr>
          <p:cNvPr id="22" name="向右箭號 21"/>
          <p:cNvSpPr/>
          <p:nvPr/>
        </p:nvSpPr>
        <p:spPr bwMode="auto">
          <a:xfrm>
            <a:off x="1972102" y="1452613"/>
            <a:ext cx="2217760" cy="21836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53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3923" y="-54592"/>
            <a:ext cx="8099425" cy="1143000"/>
          </a:xfrm>
        </p:spPr>
        <p:txBody>
          <a:bodyPr/>
          <a:lstStyle/>
          <a:p>
            <a:pPr algn="l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Review-step3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508" y="887104"/>
            <a:ext cx="3618831" cy="5813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182436" y="1821216"/>
            <a:ext cx="2481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*定義參數及格式</a:t>
            </a:r>
            <a:endParaRPr lang="en-US" altLang="zh-TW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341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Review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79" y="1358734"/>
            <a:ext cx="390525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776" y="1226842"/>
            <a:ext cx="237172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686" y="1260746"/>
            <a:ext cx="2718314" cy="9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圓角矩形 3"/>
          <p:cNvSpPr/>
          <p:nvPr/>
        </p:nvSpPr>
        <p:spPr bwMode="auto">
          <a:xfrm>
            <a:off x="-1" y="1974766"/>
            <a:ext cx="4189863" cy="360884"/>
          </a:xfrm>
          <a:prstGeom prst="round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圓角矩形 7"/>
          <p:cNvSpPr/>
          <p:nvPr/>
        </p:nvSpPr>
        <p:spPr bwMode="auto">
          <a:xfrm>
            <a:off x="4368777" y="1278553"/>
            <a:ext cx="1718125" cy="1172463"/>
          </a:xfrm>
          <a:prstGeom prst="round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圓角矩形 10"/>
          <p:cNvSpPr/>
          <p:nvPr/>
        </p:nvSpPr>
        <p:spPr bwMode="auto">
          <a:xfrm>
            <a:off x="4368777" y="2466547"/>
            <a:ext cx="1718125" cy="360884"/>
          </a:xfrm>
          <a:prstGeom prst="round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" name="圓角矩形 11"/>
          <p:cNvSpPr/>
          <p:nvPr/>
        </p:nvSpPr>
        <p:spPr bwMode="auto">
          <a:xfrm>
            <a:off x="4368776" y="3364565"/>
            <a:ext cx="1718125" cy="360884"/>
          </a:xfrm>
          <a:prstGeom prst="round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686" y="2500596"/>
            <a:ext cx="2555889" cy="28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向右箭號 4"/>
          <p:cNvSpPr/>
          <p:nvPr/>
        </p:nvSpPr>
        <p:spPr bwMode="auto">
          <a:xfrm>
            <a:off x="6139083" y="2500596"/>
            <a:ext cx="286603" cy="21836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5" name="向右箭號 14"/>
          <p:cNvSpPr/>
          <p:nvPr/>
        </p:nvSpPr>
        <p:spPr bwMode="auto">
          <a:xfrm rot="849756">
            <a:off x="6103386" y="1616600"/>
            <a:ext cx="471998" cy="19338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" name="圓角矩形 15"/>
          <p:cNvSpPr/>
          <p:nvPr/>
        </p:nvSpPr>
        <p:spPr bwMode="auto">
          <a:xfrm>
            <a:off x="6713205" y="1743997"/>
            <a:ext cx="2430795" cy="244417"/>
          </a:xfrm>
          <a:prstGeom prst="round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" name="圓角矩形 16"/>
          <p:cNvSpPr/>
          <p:nvPr/>
        </p:nvSpPr>
        <p:spPr bwMode="auto">
          <a:xfrm>
            <a:off x="6713204" y="2522094"/>
            <a:ext cx="2430795" cy="244417"/>
          </a:xfrm>
          <a:prstGeom prst="round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" name="Shape 415"/>
          <p:cNvSpPr txBox="1"/>
          <p:nvPr/>
        </p:nvSpPr>
        <p:spPr>
          <a:xfrm>
            <a:off x="7465296" y="2051825"/>
            <a:ext cx="2183700" cy="63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r>
              <a:rPr lang="zh-TW" dirty="0"/>
              <a:t>1.演算法實</a:t>
            </a:r>
            <a:r>
              <a:rPr lang="zh-TW" dirty="0" smtClean="0"/>
              <a:t>作</a:t>
            </a:r>
            <a:endParaRPr lang="zh-TW" dirty="0"/>
          </a:p>
        </p:txBody>
      </p:sp>
      <p:sp>
        <p:nvSpPr>
          <p:cNvPr id="19" name="Shape 416"/>
          <p:cNvSpPr txBox="1"/>
          <p:nvPr/>
        </p:nvSpPr>
        <p:spPr>
          <a:xfrm>
            <a:off x="7465296" y="2811043"/>
            <a:ext cx="2244900" cy="63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r>
              <a:rPr lang="zh-TW" b="1" dirty="0">
                <a:solidFill>
                  <a:srgbClr val="FF0000"/>
                </a:solidFill>
              </a:rPr>
              <a:t>4.演算法</a:t>
            </a:r>
            <a:r>
              <a:rPr lang="zh-TW" b="1" dirty="0" smtClean="0">
                <a:solidFill>
                  <a:srgbClr val="FF0000"/>
                </a:solidFill>
              </a:rPr>
              <a:t>測試</a:t>
            </a:r>
            <a:endParaRPr lang="zh-TW" b="1" dirty="0">
              <a:solidFill>
                <a:srgbClr val="FF0000"/>
              </a:solidFill>
            </a:endParaRPr>
          </a:p>
        </p:txBody>
      </p:sp>
      <p:sp>
        <p:nvSpPr>
          <p:cNvPr id="20" name="Shape 417"/>
          <p:cNvSpPr txBox="1"/>
          <p:nvPr/>
        </p:nvSpPr>
        <p:spPr>
          <a:xfrm>
            <a:off x="3965588" y="3849559"/>
            <a:ext cx="2524500" cy="63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zh-TW"/>
              <a:t>2.演算法選擇工具加上新選項</a:t>
            </a:r>
          </a:p>
        </p:txBody>
      </p:sp>
      <p:sp>
        <p:nvSpPr>
          <p:cNvPr id="21" name="Shape 414"/>
          <p:cNvSpPr txBox="1"/>
          <p:nvPr/>
        </p:nvSpPr>
        <p:spPr>
          <a:xfrm>
            <a:off x="162779" y="4168609"/>
            <a:ext cx="3267000" cy="75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r>
              <a:rPr lang="zh-TW" dirty="0"/>
              <a:t>3.演算法參數說明檔案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dirty="0"/>
              <a:t>參數定義格式</a:t>
            </a:r>
            <a:r>
              <a:rPr lang="zh-TW" dirty="0" smtClean="0"/>
              <a:t>,</a:t>
            </a:r>
            <a:endParaRPr lang="zh-TW" dirty="0"/>
          </a:p>
        </p:txBody>
      </p:sp>
      <p:sp>
        <p:nvSpPr>
          <p:cNvPr id="22" name="向右箭號 21"/>
          <p:cNvSpPr/>
          <p:nvPr/>
        </p:nvSpPr>
        <p:spPr bwMode="auto">
          <a:xfrm>
            <a:off x="1972102" y="1452613"/>
            <a:ext cx="2217760" cy="21836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53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0737" y="142307"/>
            <a:ext cx="8099425" cy="1143000"/>
          </a:xfrm>
        </p:spPr>
        <p:txBody>
          <a:bodyPr/>
          <a:lstStyle/>
          <a:p>
            <a:pPr algn="l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Review-step4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431124" y="1419046"/>
            <a:ext cx="37128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*判定對及錯誤的資料格式</a:t>
            </a:r>
            <a:endParaRPr lang="en-US" altLang="zh-TW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*預測模型準確度</a:t>
            </a:r>
            <a:endParaRPr lang="en-US" altLang="zh-TW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4" y="1104756"/>
            <a:ext cx="48387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56951"/>
            <a:ext cx="58769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4" y="2478204"/>
            <a:ext cx="55626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 4"/>
          <p:cNvSpPr/>
          <p:nvPr/>
        </p:nvSpPr>
        <p:spPr bwMode="auto">
          <a:xfrm>
            <a:off x="968991" y="1665028"/>
            <a:ext cx="1746913" cy="199809"/>
          </a:xfrm>
          <a:prstGeom prst="roundRect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5" name="圓角矩形 14"/>
          <p:cNvSpPr/>
          <p:nvPr/>
        </p:nvSpPr>
        <p:spPr bwMode="auto">
          <a:xfrm>
            <a:off x="873456" y="3048001"/>
            <a:ext cx="1746913" cy="199809"/>
          </a:xfrm>
          <a:prstGeom prst="roundRect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25" y="1200747"/>
            <a:ext cx="8771829" cy="3484700"/>
          </a:xfrm>
          <a:prstGeom prst="rect">
            <a:avLst/>
          </a:prstGeom>
        </p:spPr>
      </p:pic>
      <p:sp>
        <p:nvSpPr>
          <p:cNvPr id="11" name="圓角矩形 10"/>
          <p:cNvSpPr/>
          <p:nvPr/>
        </p:nvSpPr>
        <p:spPr bwMode="auto">
          <a:xfrm>
            <a:off x="173725" y="1764932"/>
            <a:ext cx="2078156" cy="16365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" name="圓角矩形 17"/>
          <p:cNvSpPr/>
          <p:nvPr/>
        </p:nvSpPr>
        <p:spPr bwMode="auto">
          <a:xfrm>
            <a:off x="173725" y="4479938"/>
            <a:ext cx="2078156" cy="16365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92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758618"/>
              </p:ext>
            </p:extLst>
          </p:nvPr>
        </p:nvGraphicFramePr>
        <p:xfrm>
          <a:off x="522288" y="1665288"/>
          <a:ext cx="8099425" cy="4430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439352" y="5091793"/>
            <a:ext cx="2804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b="1" dirty="0" smtClean="0">
                <a:solidFill>
                  <a:srgbClr val="FF0000"/>
                </a:solidFill>
              </a:rPr>
              <a:t>Model Prediction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77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瞭</a:t>
            </a:r>
            <a:r>
              <a:rPr lang="zh-TW" altLang="en-US" dirty="0" smtClean="0"/>
              <a:t>解了</a:t>
            </a:r>
            <a:r>
              <a:rPr lang="en-US" altLang="zh-TW" dirty="0" smtClean="0"/>
              <a:t>Data Mining</a:t>
            </a:r>
            <a:r>
              <a:rPr lang="zh-TW" altLang="en-US" dirty="0" smtClean="0"/>
              <a:t>的概念</a:t>
            </a:r>
            <a:endParaRPr lang="en-US" altLang="zh-TW" dirty="0" smtClean="0"/>
          </a:p>
          <a:p>
            <a:r>
              <a:rPr lang="zh-TW" altLang="en-US" dirty="0"/>
              <a:t>藉</a:t>
            </a:r>
            <a:r>
              <a:rPr lang="zh-TW" altLang="en-US" dirty="0" smtClean="0"/>
              <a:t>由專題製作，對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更加熟悉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699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>
                <a:hlinkClick r:id="rId2"/>
              </a:rPr>
              <a:t>http://</a:t>
            </a:r>
            <a:r>
              <a:rPr lang="en-US" altLang="zh-TW" sz="1800" dirty="0" smtClean="0">
                <a:hlinkClick r:id="rId2"/>
              </a:rPr>
              <a:t>scikit-learn.org/stable/modules/generated/sklearn.ensemble.GradientBoostingClassifier.html#sklearn.ensemble.GradientBoostingClassifier</a:t>
            </a:r>
            <a:endParaRPr lang="en-US" altLang="zh-TW" sz="1800" dirty="0" smtClean="0"/>
          </a:p>
          <a:p>
            <a:endParaRPr lang="en-US" altLang="zh-TW" sz="1800" dirty="0"/>
          </a:p>
          <a:p>
            <a:r>
              <a:rPr lang="en-US" altLang="zh-TW" sz="1800" dirty="0"/>
              <a:t>https://en.wikipedia.org/wiki/Gradient_boosting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6010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796" y="2967335"/>
            <a:ext cx="868641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Thanks for your attention</a:t>
            </a:r>
            <a:endParaRPr lang="zh-TW" altLang="en-US" sz="6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blipFill>
                <a:blip r:embed="rId2"/>
                <a:tile tx="0" ty="0" sx="100000" sy="100000" flip="none" algn="tl"/>
              </a:blip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556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Algorithm Introduction</a:t>
            </a:r>
          </a:p>
          <a:p>
            <a:r>
              <a:rPr lang="en-US" altLang="zh-TW" dirty="0" smtClean="0"/>
              <a:t>Code Review</a:t>
            </a:r>
          </a:p>
          <a:p>
            <a:r>
              <a:rPr lang="en-US" altLang="zh-TW" dirty="0" smtClean="0"/>
              <a:t>Live Demo</a:t>
            </a:r>
            <a:endParaRPr lang="en-US" altLang="zh-TW" dirty="0" smtClean="0"/>
          </a:p>
          <a:p>
            <a:r>
              <a:rPr lang="en-US" altLang="zh-TW" dirty="0" smtClean="0"/>
              <a:t>Conclusion</a:t>
            </a:r>
          </a:p>
          <a:p>
            <a:r>
              <a:rPr lang="en-US" altLang="zh-TW" dirty="0" smtClean="0"/>
              <a:t>Reference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204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GB(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radient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oosting)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梯度強化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 Classifier</a:t>
            </a:r>
          </a:p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</a:t>
            </a:r>
            <a:r>
              <a:rPr lang="zh-TW" altLang="en-US" dirty="0"/>
              <a:t>是一種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Boosting</a:t>
            </a:r>
            <a:r>
              <a:rPr lang="zh-TW" altLang="en-US" dirty="0"/>
              <a:t>的方法</a:t>
            </a:r>
            <a:endParaRPr lang="en-US" altLang="zh-TW" dirty="0"/>
          </a:p>
          <a:p>
            <a:r>
              <a:rPr lang="zh-TW" altLang="en-US" dirty="0"/>
              <a:t>每一次建立模型之前建立模型損失函數的梯度下降方向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335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</a:t>
            </a:r>
            <a:r>
              <a:rPr lang="zh-TW" altLang="en-US" dirty="0" smtClean="0">
                <a:solidFill>
                  <a:srgbClr val="0000CC"/>
                </a:solidFill>
              </a:rPr>
              <a:t>弱分類器</a:t>
            </a:r>
            <a:r>
              <a:rPr lang="en-US" altLang="zh-TW" dirty="0" smtClean="0">
                <a:solidFill>
                  <a:srgbClr val="0000CC"/>
                </a:solidFill>
              </a:rPr>
              <a:t>(</a:t>
            </a:r>
            <a:r>
              <a:rPr lang="zh-TW" altLang="en-US" dirty="0" smtClean="0">
                <a:solidFill>
                  <a:srgbClr val="0000CC"/>
                </a:solidFill>
              </a:rPr>
              <a:t>決策樹</a:t>
            </a:r>
            <a:r>
              <a:rPr lang="en-US" altLang="zh-TW" dirty="0" smtClean="0">
                <a:solidFill>
                  <a:srgbClr val="0000CC"/>
                </a:solidFill>
              </a:rPr>
              <a:t>)</a:t>
            </a:r>
            <a:r>
              <a:rPr lang="zh-TW" altLang="en-US" dirty="0" smtClean="0"/>
              <a:t>藉由每次跌代運算中隨機取得訓練集中的子樣本，並用</a:t>
            </a:r>
            <a:r>
              <a:rPr lang="zh-TW" altLang="en-US" dirty="0" smtClean="0">
                <a:solidFill>
                  <a:srgbClr val="0000CC"/>
                </a:solidFill>
              </a:rPr>
              <a:t>損失函數</a:t>
            </a:r>
            <a:r>
              <a:rPr lang="zh-TW" altLang="en-US" dirty="0" smtClean="0"/>
              <a:t>去修正每次的權重，以降低訓練的錯誤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110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0412" y="1698171"/>
            <a:ext cx="8099425" cy="4005943"/>
          </a:xfrm>
        </p:spPr>
        <p:txBody>
          <a:bodyPr/>
          <a:lstStyle/>
          <a:p>
            <a:r>
              <a:rPr lang="en-US" altLang="zh-TW" sz="2400" dirty="0" err="1"/>
              <a:t>N_estimators</a:t>
            </a:r>
            <a:r>
              <a:rPr lang="en-US" altLang="zh-TW" sz="2400" dirty="0"/>
              <a:t> = </a:t>
            </a:r>
            <a:r>
              <a:rPr lang="zh-TW" altLang="en-US" sz="2400" dirty="0"/>
              <a:t>弱學習器的</a:t>
            </a:r>
            <a:r>
              <a:rPr lang="zh-TW" altLang="en-US" sz="2400" dirty="0" smtClean="0"/>
              <a:t>個數</a:t>
            </a:r>
            <a:endParaRPr lang="en-US" altLang="zh-TW" sz="2400" dirty="0" smtClean="0"/>
          </a:p>
          <a:p>
            <a:r>
              <a:rPr lang="en-US" altLang="zh-TW" sz="2400" dirty="0" err="1" smtClean="0"/>
              <a:t>Max_depth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= </a:t>
            </a:r>
            <a:r>
              <a:rPr lang="zh-TW" altLang="en-US" sz="2400" dirty="0"/>
              <a:t>決策樹的最大</a:t>
            </a:r>
            <a:r>
              <a:rPr lang="zh-TW" altLang="en-US" sz="2400" dirty="0" smtClean="0"/>
              <a:t>深度</a:t>
            </a:r>
            <a:endParaRPr lang="en-US" altLang="zh-TW" sz="2400" dirty="0" smtClean="0"/>
          </a:p>
          <a:p>
            <a:r>
              <a:rPr lang="en-US" altLang="zh-TW" sz="2400" dirty="0" smtClean="0"/>
              <a:t>Loss = </a:t>
            </a:r>
            <a:r>
              <a:rPr lang="zh-TW" altLang="en-US" sz="2400" dirty="0" smtClean="0"/>
              <a:t>損失函數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對數、指數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400" dirty="0" err="1" smtClean="0"/>
              <a:t>Learning_rate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= </a:t>
            </a:r>
            <a:r>
              <a:rPr lang="zh-TW" altLang="en-US" sz="2400" dirty="0"/>
              <a:t>每個弱分類器的權重縮減</a:t>
            </a:r>
            <a:r>
              <a:rPr lang="zh-TW" altLang="en-US" sz="2400" dirty="0" smtClean="0"/>
              <a:t>係數</a:t>
            </a:r>
            <a:endParaRPr lang="en-US" altLang="zh-TW" sz="2400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384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1361" y="0"/>
            <a:ext cx="8099425" cy="1143000"/>
          </a:xfrm>
        </p:spPr>
        <p:txBody>
          <a:bodyPr/>
          <a:lstStyle/>
          <a:p>
            <a:pPr algn="l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59" y="993228"/>
            <a:ext cx="6419574" cy="5407572"/>
          </a:xfrm>
        </p:spPr>
      </p:pic>
      <p:sp>
        <p:nvSpPr>
          <p:cNvPr id="5" name="文字方塊 4"/>
          <p:cNvSpPr txBox="1"/>
          <p:nvPr/>
        </p:nvSpPr>
        <p:spPr>
          <a:xfrm>
            <a:off x="6907237" y="494607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原始模型</a:t>
            </a:r>
            <a:endParaRPr lang="zh-TW" altLang="en-US" b="1" dirty="0">
              <a:solidFill>
                <a:srgbClr val="0000C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907237" y="363778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修正後模型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907237" y="204813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最終模型</a:t>
            </a:r>
            <a:endParaRPr lang="zh-TW" altLang="en-US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1968305" y="5165919"/>
            <a:ext cx="295421" cy="31652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imes" charset="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2263726" y="4787816"/>
            <a:ext cx="295421" cy="31652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imes" charset="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2116015" y="3853666"/>
            <a:ext cx="295421" cy="31652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imes" charset="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5708551" y="4787815"/>
            <a:ext cx="295421" cy="31652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imes" charset="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6308626" y="5482442"/>
            <a:ext cx="295421" cy="31652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imes" charset="0"/>
            </a:endParaRPr>
          </a:p>
        </p:txBody>
      </p:sp>
      <p:sp>
        <p:nvSpPr>
          <p:cNvPr id="16" name="乘號 15"/>
          <p:cNvSpPr/>
          <p:nvPr/>
        </p:nvSpPr>
        <p:spPr bwMode="auto">
          <a:xfrm>
            <a:off x="4731872" y="4288886"/>
            <a:ext cx="351693" cy="407963"/>
          </a:xfrm>
          <a:prstGeom prst="mathMultiply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" name="乘號 16"/>
          <p:cNvSpPr/>
          <p:nvPr/>
        </p:nvSpPr>
        <p:spPr bwMode="auto">
          <a:xfrm>
            <a:off x="3263705" y="3868615"/>
            <a:ext cx="351693" cy="407963"/>
          </a:xfrm>
          <a:prstGeom prst="mathMultiply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" name="乘號 19"/>
          <p:cNvSpPr/>
          <p:nvPr/>
        </p:nvSpPr>
        <p:spPr bwMode="auto">
          <a:xfrm>
            <a:off x="5655502" y="3500217"/>
            <a:ext cx="351693" cy="407963"/>
          </a:xfrm>
          <a:prstGeom prst="mathMultiply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乘號 20"/>
          <p:cNvSpPr/>
          <p:nvPr/>
        </p:nvSpPr>
        <p:spPr bwMode="auto">
          <a:xfrm>
            <a:off x="4078458" y="2587543"/>
            <a:ext cx="351693" cy="407963"/>
          </a:xfrm>
          <a:prstGeom prst="mathMultiply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乘號 21"/>
          <p:cNvSpPr/>
          <p:nvPr/>
        </p:nvSpPr>
        <p:spPr bwMode="auto">
          <a:xfrm>
            <a:off x="4432199" y="3310302"/>
            <a:ext cx="351693" cy="407963"/>
          </a:xfrm>
          <a:prstGeom prst="mathMultiply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38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Review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79" y="1358734"/>
            <a:ext cx="390525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776" y="1226842"/>
            <a:ext cx="237172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686" y="1260746"/>
            <a:ext cx="2718314" cy="9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圓角矩形 3"/>
          <p:cNvSpPr/>
          <p:nvPr/>
        </p:nvSpPr>
        <p:spPr bwMode="auto">
          <a:xfrm>
            <a:off x="-1" y="1974766"/>
            <a:ext cx="4189863" cy="360884"/>
          </a:xfrm>
          <a:prstGeom prst="round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圓角矩形 7"/>
          <p:cNvSpPr/>
          <p:nvPr/>
        </p:nvSpPr>
        <p:spPr bwMode="auto">
          <a:xfrm>
            <a:off x="4368777" y="1278553"/>
            <a:ext cx="1718125" cy="1172463"/>
          </a:xfrm>
          <a:prstGeom prst="round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圓角矩形 10"/>
          <p:cNvSpPr/>
          <p:nvPr/>
        </p:nvSpPr>
        <p:spPr bwMode="auto">
          <a:xfrm>
            <a:off x="4368777" y="2466547"/>
            <a:ext cx="1718125" cy="360884"/>
          </a:xfrm>
          <a:prstGeom prst="round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" name="圓角矩形 11"/>
          <p:cNvSpPr/>
          <p:nvPr/>
        </p:nvSpPr>
        <p:spPr bwMode="auto">
          <a:xfrm>
            <a:off x="4368776" y="3364565"/>
            <a:ext cx="1718125" cy="360884"/>
          </a:xfrm>
          <a:prstGeom prst="round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686" y="2500596"/>
            <a:ext cx="2555889" cy="28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向右箭號 4"/>
          <p:cNvSpPr/>
          <p:nvPr/>
        </p:nvSpPr>
        <p:spPr bwMode="auto">
          <a:xfrm>
            <a:off x="6139083" y="2500596"/>
            <a:ext cx="286603" cy="21836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5" name="向右箭號 14"/>
          <p:cNvSpPr/>
          <p:nvPr/>
        </p:nvSpPr>
        <p:spPr bwMode="auto">
          <a:xfrm rot="849756">
            <a:off x="6103386" y="1616600"/>
            <a:ext cx="471998" cy="19338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" name="圓角矩形 15"/>
          <p:cNvSpPr/>
          <p:nvPr/>
        </p:nvSpPr>
        <p:spPr bwMode="auto">
          <a:xfrm>
            <a:off x="6713205" y="1743997"/>
            <a:ext cx="2430795" cy="244417"/>
          </a:xfrm>
          <a:prstGeom prst="round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" name="圓角矩形 16"/>
          <p:cNvSpPr/>
          <p:nvPr/>
        </p:nvSpPr>
        <p:spPr bwMode="auto">
          <a:xfrm>
            <a:off x="6713204" y="2522094"/>
            <a:ext cx="2430795" cy="244417"/>
          </a:xfrm>
          <a:prstGeom prst="round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" name="Shape 415"/>
          <p:cNvSpPr txBox="1"/>
          <p:nvPr/>
        </p:nvSpPr>
        <p:spPr>
          <a:xfrm>
            <a:off x="7465296" y="2051825"/>
            <a:ext cx="2183700" cy="63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r>
              <a:rPr lang="zh-TW" b="1" dirty="0">
                <a:solidFill>
                  <a:srgbClr val="FF0000"/>
                </a:solidFill>
              </a:rPr>
              <a:t>1.演算法實</a:t>
            </a:r>
            <a:r>
              <a:rPr lang="zh-TW" b="1" dirty="0" smtClean="0">
                <a:solidFill>
                  <a:srgbClr val="FF0000"/>
                </a:solidFill>
              </a:rPr>
              <a:t>作</a:t>
            </a:r>
            <a:endParaRPr lang="zh-TW" b="1" dirty="0">
              <a:solidFill>
                <a:srgbClr val="FF0000"/>
              </a:solidFill>
            </a:endParaRPr>
          </a:p>
        </p:txBody>
      </p:sp>
      <p:sp>
        <p:nvSpPr>
          <p:cNvPr id="19" name="Shape 416"/>
          <p:cNvSpPr txBox="1"/>
          <p:nvPr/>
        </p:nvSpPr>
        <p:spPr>
          <a:xfrm>
            <a:off x="7465296" y="2811043"/>
            <a:ext cx="2244900" cy="63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r>
              <a:rPr lang="zh-TW" dirty="0"/>
              <a:t>4.演算法</a:t>
            </a:r>
            <a:r>
              <a:rPr lang="zh-TW" dirty="0" smtClean="0"/>
              <a:t>測試</a:t>
            </a:r>
            <a:endParaRPr lang="zh-TW" dirty="0"/>
          </a:p>
        </p:txBody>
      </p:sp>
      <p:sp>
        <p:nvSpPr>
          <p:cNvPr id="20" name="Shape 417"/>
          <p:cNvSpPr txBox="1"/>
          <p:nvPr/>
        </p:nvSpPr>
        <p:spPr>
          <a:xfrm>
            <a:off x="3965588" y="3849559"/>
            <a:ext cx="2524500" cy="63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zh-TW"/>
              <a:t>2.演算法選擇工具加上新選項</a:t>
            </a:r>
          </a:p>
        </p:txBody>
      </p:sp>
      <p:sp>
        <p:nvSpPr>
          <p:cNvPr id="21" name="Shape 414"/>
          <p:cNvSpPr txBox="1"/>
          <p:nvPr/>
        </p:nvSpPr>
        <p:spPr>
          <a:xfrm>
            <a:off x="162779" y="4168609"/>
            <a:ext cx="3267000" cy="75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r>
              <a:rPr lang="zh-TW" dirty="0"/>
              <a:t>3.演算法參數說明檔案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dirty="0"/>
              <a:t>參數定義格式</a:t>
            </a:r>
            <a:r>
              <a:rPr lang="zh-TW" dirty="0" smtClean="0"/>
              <a:t>,</a:t>
            </a:r>
            <a:endParaRPr lang="zh-TW" dirty="0"/>
          </a:p>
        </p:txBody>
      </p:sp>
      <p:sp>
        <p:nvSpPr>
          <p:cNvPr id="22" name="向右箭號 21"/>
          <p:cNvSpPr/>
          <p:nvPr/>
        </p:nvSpPr>
        <p:spPr bwMode="auto">
          <a:xfrm>
            <a:off x="1972102" y="1452613"/>
            <a:ext cx="2217760" cy="21836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79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1466" y="139890"/>
            <a:ext cx="8099425" cy="1143000"/>
          </a:xfrm>
        </p:spPr>
        <p:txBody>
          <a:bodyPr/>
          <a:lstStyle/>
          <a:p>
            <a:pPr algn="l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Review-step1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2" y="1282890"/>
            <a:ext cx="9033175" cy="4813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813946" y="1637731"/>
            <a:ext cx="2481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*定義變數及型態</a:t>
            </a:r>
            <a:endParaRPr lang="en-US" altLang="zh-TW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*物件的定義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 bwMode="auto">
          <a:xfrm>
            <a:off x="968991" y="2879678"/>
            <a:ext cx="8118776" cy="80976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圓角矩形 6"/>
          <p:cNvSpPr/>
          <p:nvPr/>
        </p:nvSpPr>
        <p:spPr bwMode="auto">
          <a:xfrm>
            <a:off x="0" y="3944202"/>
            <a:ext cx="8118776" cy="2333767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57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Review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79" y="1358734"/>
            <a:ext cx="390525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776" y="1226842"/>
            <a:ext cx="237172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686" y="1260746"/>
            <a:ext cx="2718314" cy="9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圓角矩形 3"/>
          <p:cNvSpPr/>
          <p:nvPr/>
        </p:nvSpPr>
        <p:spPr bwMode="auto">
          <a:xfrm>
            <a:off x="-1" y="1974766"/>
            <a:ext cx="4189863" cy="360884"/>
          </a:xfrm>
          <a:prstGeom prst="round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圓角矩形 7"/>
          <p:cNvSpPr/>
          <p:nvPr/>
        </p:nvSpPr>
        <p:spPr bwMode="auto">
          <a:xfrm>
            <a:off x="4368777" y="1278553"/>
            <a:ext cx="1718125" cy="1172463"/>
          </a:xfrm>
          <a:prstGeom prst="round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圓角矩形 10"/>
          <p:cNvSpPr/>
          <p:nvPr/>
        </p:nvSpPr>
        <p:spPr bwMode="auto">
          <a:xfrm>
            <a:off x="4368777" y="2466547"/>
            <a:ext cx="1718125" cy="360884"/>
          </a:xfrm>
          <a:prstGeom prst="round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" name="圓角矩形 11"/>
          <p:cNvSpPr/>
          <p:nvPr/>
        </p:nvSpPr>
        <p:spPr bwMode="auto">
          <a:xfrm>
            <a:off x="4368776" y="3364565"/>
            <a:ext cx="1718125" cy="360884"/>
          </a:xfrm>
          <a:prstGeom prst="round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686" y="2500596"/>
            <a:ext cx="2555889" cy="28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向右箭號 4"/>
          <p:cNvSpPr/>
          <p:nvPr/>
        </p:nvSpPr>
        <p:spPr bwMode="auto">
          <a:xfrm>
            <a:off x="6139083" y="2500596"/>
            <a:ext cx="286603" cy="21836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5" name="向右箭號 14"/>
          <p:cNvSpPr/>
          <p:nvPr/>
        </p:nvSpPr>
        <p:spPr bwMode="auto">
          <a:xfrm rot="849756">
            <a:off x="6103386" y="1616600"/>
            <a:ext cx="471998" cy="19338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" name="圓角矩形 15"/>
          <p:cNvSpPr/>
          <p:nvPr/>
        </p:nvSpPr>
        <p:spPr bwMode="auto">
          <a:xfrm>
            <a:off x="6713205" y="1743997"/>
            <a:ext cx="2430795" cy="244417"/>
          </a:xfrm>
          <a:prstGeom prst="round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" name="圓角矩形 16"/>
          <p:cNvSpPr/>
          <p:nvPr/>
        </p:nvSpPr>
        <p:spPr bwMode="auto">
          <a:xfrm>
            <a:off x="6713204" y="2522094"/>
            <a:ext cx="2430795" cy="244417"/>
          </a:xfrm>
          <a:prstGeom prst="round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" name="Shape 415"/>
          <p:cNvSpPr txBox="1"/>
          <p:nvPr/>
        </p:nvSpPr>
        <p:spPr>
          <a:xfrm>
            <a:off x="7465296" y="2051825"/>
            <a:ext cx="2183700" cy="63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r>
              <a:rPr lang="zh-TW" dirty="0"/>
              <a:t>1.演算法實</a:t>
            </a:r>
            <a:r>
              <a:rPr lang="zh-TW" dirty="0" smtClean="0"/>
              <a:t>作</a:t>
            </a:r>
            <a:endParaRPr lang="zh-TW" dirty="0"/>
          </a:p>
        </p:txBody>
      </p:sp>
      <p:sp>
        <p:nvSpPr>
          <p:cNvPr id="19" name="Shape 416"/>
          <p:cNvSpPr txBox="1"/>
          <p:nvPr/>
        </p:nvSpPr>
        <p:spPr>
          <a:xfrm>
            <a:off x="7465296" y="2811043"/>
            <a:ext cx="2244900" cy="63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r>
              <a:rPr lang="zh-TW" dirty="0"/>
              <a:t>4.演算法</a:t>
            </a:r>
            <a:r>
              <a:rPr lang="zh-TW" dirty="0" smtClean="0"/>
              <a:t>測試</a:t>
            </a:r>
            <a:endParaRPr lang="zh-TW" dirty="0"/>
          </a:p>
        </p:txBody>
      </p:sp>
      <p:sp>
        <p:nvSpPr>
          <p:cNvPr id="20" name="Shape 417"/>
          <p:cNvSpPr txBox="1"/>
          <p:nvPr/>
        </p:nvSpPr>
        <p:spPr>
          <a:xfrm>
            <a:off x="3965588" y="3849559"/>
            <a:ext cx="2524500" cy="63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zh-TW" b="1" dirty="0">
                <a:solidFill>
                  <a:srgbClr val="FF0000"/>
                </a:solidFill>
              </a:rPr>
              <a:t>2.演算法選擇工具加上新選項</a:t>
            </a:r>
          </a:p>
        </p:txBody>
      </p:sp>
      <p:sp>
        <p:nvSpPr>
          <p:cNvPr id="21" name="Shape 414"/>
          <p:cNvSpPr txBox="1"/>
          <p:nvPr/>
        </p:nvSpPr>
        <p:spPr>
          <a:xfrm>
            <a:off x="162779" y="4168609"/>
            <a:ext cx="3267000" cy="75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r>
              <a:rPr lang="zh-TW" dirty="0"/>
              <a:t>3.演算法參數說明檔案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dirty="0"/>
              <a:t>參數定義格式</a:t>
            </a:r>
            <a:r>
              <a:rPr lang="zh-TW" dirty="0" smtClean="0"/>
              <a:t>,</a:t>
            </a:r>
            <a:endParaRPr lang="zh-TW" dirty="0"/>
          </a:p>
        </p:txBody>
      </p:sp>
      <p:sp>
        <p:nvSpPr>
          <p:cNvPr id="22" name="向右箭號 21"/>
          <p:cNvSpPr/>
          <p:nvPr/>
        </p:nvSpPr>
        <p:spPr bwMode="auto">
          <a:xfrm>
            <a:off x="1972102" y="1452613"/>
            <a:ext cx="2217760" cy="21836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53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CC0066"/>
        </a:dk1>
        <a:lt1>
          <a:srgbClr val="FFFFFF"/>
        </a:lt1>
        <a:dk2>
          <a:srgbClr val="CC0066"/>
        </a:dk2>
        <a:lt2>
          <a:srgbClr val="993366"/>
        </a:lt2>
        <a:accent1>
          <a:srgbClr val="FFFFCC"/>
        </a:accent1>
        <a:accent2>
          <a:srgbClr val="663366"/>
        </a:accent2>
        <a:accent3>
          <a:srgbClr val="FFFFFF"/>
        </a:accent3>
        <a:accent4>
          <a:srgbClr val="AE0056"/>
        </a:accent4>
        <a:accent5>
          <a:srgbClr val="FFFFE2"/>
        </a:accent5>
        <a:accent6>
          <a:srgbClr val="5C2D5C"/>
        </a:accent6>
        <a:hlink>
          <a:srgbClr val="CC0033"/>
        </a:hlink>
        <a:folHlink>
          <a:srgbClr val="CC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4">
        <a:dk1>
          <a:srgbClr val="CC0066"/>
        </a:dk1>
        <a:lt1>
          <a:srgbClr val="FFFFFF"/>
        </a:lt1>
        <a:dk2>
          <a:srgbClr val="CC0066"/>
        </a:dk2>
        <a:lt2>
          <a:srgbClr val="993366"/>
        </a:lt2>
        <a:accent1>
          <a:srgbClr val="FFFFCC"/>
        </a:accent1>
        <a:accent2>
          <a:srgbClr val="663366"/>
        </a:accent2>
        <a:accent3>
          <a:srgbClr val="FFFFFF"/>
        </a:accent3>
        <a:accent4>
          <a:srgbClr val="AE0056"/>
        </a:accent4>
        <a:accent5>
          <a:srgbClr val="FFFFE2"/>
        </a:accent5>
        <a:accent6>
          <a:srgbClr val="5C2D5C"/>
        </a:accent6>
        <a:hlink>
          <a:srgbClr val="CC0033"/>
        </a:hlink>
        <a:folHlink>
          <a:srgbClr val="FF01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20952</TotalTime>
  <Words>409</Words>
  <Application>Microsoft Office PowerPoint</Application>
  <PresentationFormat>如螢幕大小 (4:3)</PresentationFormat>
  <Paragraphs>84</Paragraphs>
  <Slides>18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Blank Presentation</vt:lpstr>
      <vt:lpstr>期末專題報告-- GB</vt:lpstr>
      <vt:lpstr>Outline</vt:lpstr>
      <vt:lpstr>Algorithm Introduction</vt:lpstr>
      <vt:lpstr>GB</vt:lpstr>
      <vt:lpstr>GB</vt:lpstr>
      <vt:lpstr>GB</vt:lpstr>
      <vt:lpstr>Code Review</vt:lpstr>
      <vt:lpstr>Code Review-step1</vt:lpstr>
      <vt:lpstr>Code Review</vt:lpstr>
      <vt:lpstr>Code Review-step2</vt:lpstr>
      <vt:lpstr>Code Review</vt:lpstr>
      <vt:lpstr>Code Review-step3</vt:lpstr>
      <vt:lpstr>Code Review</vt:lpstr>
      <vt:lpstr>Code Review-step4</vt:lpstr>
      <vt:lpstr>Live Demo</vt:lpstr>
      <vt:lpstr>Conclusion</vt:lpstr>
      <vt:lpstr>Reference</vt:lpstr>
      <vt:lpstr>PowerPoint 簡報</vt:lpstr>
    </vt:vector>
  </TitlesOfParts>
  <Company>Presentation Magazine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Easter Pastel Eggs</dc:title>
  <dc:creator>Presentation Magazine</dc:creator>
  <cp:lastModifiedBy>連鑫</cp:lastModifiedBy>
  <cp:revision>1302</cp:revision>
  <cp:lastPrinted>2014-04-24T06:46:44Z</cp:lastPrinted>
  <dcterms:created xsi:type="dcterms:W3CDTF">2006-02-25T11:00:53Z</dcterms:created>
  <dcterms:modified xsi:type="dcterms:W3CDTF">2018-01-10T06:22:58Z</dcterms:modified>
</cp:coreProperties>
</file>