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LARAVEL BASICS Part(1)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7A9E-1416-F2EF-4DF7-8367B5803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Inanc Alp Gunalp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9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7" y="515388"/>
            <a:ext cx="8289347" cy="1913487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3" y="772217"/>
            <a:ext cx="7726767" cy="13899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Fill in the necessary attributes for Database tables.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As seen, with “major”, default(‘</a:t>
            </a:r>
            <a:r>
              <a:rPr lang="en-US" dirty="0" err="1">
                <a:solidFill>
                  <a:schemeClr val="bg1"/>
                </a:solidFill>
              </a:rPr>
              <a:t>ict</a:t>
            </a:r>
            <a:r>
              <a:rPr lang="en-US" dirty="0">
                <a:solidFill>
                  <a:schemeClr val="bg1"/>
                </a:solidFill>
              </a:rPr>
              <a:t>’) “modifier” in use.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More options like this can be found in documentation/</a:t>
            </a:r>
            <a:r>
              <a:rPr lang="en-US" dirty="0" err="1">
                <a:solidFill>
                  <a:schemeClr val="bg1"/>
                </a:solidFill>
              </a:rPr>
              <a:t>database:migration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3082C-E77F-95A4-9FE2-8325B8F6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3" y="2619374"/>
            <a:ext cx="5515745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9398C-62BB-C709-1C4B-EFB2BAB1B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7"/>
          <a:stretch/>
        </p:blipFill>
        <p:spPr>
          <a:xfrm>
            <a:off x="6044016" y="2619373"/>
            <a:ext cx="578248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9"/>
            <a:ext cx="4727863" cy="1905840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323792" cy="144294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Student, simply, has a name and major.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Question, simply, has the question and the answer ++ </a:t>
            </a:r>
            <a:r>
              <a:rPr lang="en-US" dirty="0" err="1">
                <a:solidFill>
                  <a:schemeClr val="bg1"/>
                </a:solidFill>
              </a:rPr>
              <a:t>author_id</a:t>
            </a:r>
            <a:r>
              <a:rPr lang="en-US" dirty="0">
                <a:solidFill>
                  <a:schemeClr val="bg1"/>
                </a:solidFill>
              </a:rPr>
              <a:t> since it will be written by a Student(author).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5D59E-F12D-0266-4759-C252AB38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4" t="63012" r="3664" b="4752"/>
          <a:stretch/>
        </p:blipFill>
        <p:spPr>
          <a:xfrm>
            <a:off x="5902182" y="630550"/>
            <a:ext cx="4525754" cy="1262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CD3BC-42DB-FC7D-F38D-D9568446B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6" t="52913" r="7418" b="4579"/>
          <a:stretch/>
        </p:blipFill>
        <p:spPr>
          <a:xfrm>
            <a:off x="5902181" y="2215165"/>
            <a:ext cx="4525755" cy="1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4727863" cy="1365367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323792" cy="162808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Intermediate Table Implementation for </a:t>
            </a:r>
            <a:r>
              <a:rPr lang="en-US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Relationship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1E5F3-737D-11A0-A4F9-EB8FE93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32" y="609206"/>
            <a:ext cx="603016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2730321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Student Model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$fillable: simply, the attributes that can be manipulated by the user.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F8253-24D1-0F8E-C931-70CA4F5F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8"/>
          <a:stretch/>
        </p:blipFill>
        <p:spPr>
          <a:xfrm>
            <a:off x="141666" y="26842"/>
            <a:ext cx="8659433" cy="35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2730321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Student Model</a:t>
            </a:r>
          </a:p>
          <a:p>
            <a:pPr algn="l"/>
            <a:endParaRPr lang="en-US" u="sng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writtenQuestions</a:t>
            </a:r>
            <a:r>
              <a:rPr lang="en-US" dirty="0">
                <a:solidFill>
                  <a:schemeClr val="bg1"/>
                </a:solidFill>
              </a:rPr>
              <a:t>(): User has many </a:t>
            </a:r>
            <a:r>
              <a:rPr lang="en-US" dirty="0" err="1">
                <a:solidFill>
                  <a:schemeClr val="bg1"/>
                </a:solidFill>
              </a:rPr>
              <a:t>writtenQuestions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1" algn="l"/>
            <a:r>
              <a:rPr lang="en-US" b="1" dirty="0" err="1">
                <a:solidFill>
                  <a:schemeClr val="bg1"/>
                </a:solidFill>
              </a:rPr>
              <a:t>author_id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refers to the attribute within the Question Model, while “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” refers the attribute within the Student Model. So when retrieving </a:t>
            </a:r>
            <a:r>
              <a:rPr lang="en-US" dirty="0" err="1">
                <a:solidFill>
                  <a:schemeClr val="bg1"/>
                </a:solidFill>
              </a:rPr>
              <a:t>writtenQuestion</a:t>
            </a:r>
            <a:r>
              <a:rPr lang="en-US" dirty="0">
                <a:solidFill>
                  <a:schemeClr val="bg1"/>
                </a:solidFill>
              </a:rPr>
              <a:t>, these two attributes will be compared from both tables for the relationship.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5D375-1FBF-18E0-91E1-CBB0801B7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8"/>
          <a:stretch/>
        </p:blipFill>
        <p:spPr>
          <a:xfrm>
            <a:off x="141667" y="26842"/>
            <a:ext cx="8659433" cy="35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3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3058732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Student Model</a:t>
            </a:r>
          </a:p>
          <a:p>
            <a:pPr algn="l"/>
            <a:r>
              <a:rPr lang="en-US" u="sng" dirty="0" err="1">
                <a:solidFill>
                  <a:schemeClr val="bg1"/>
                </a:solidFill>
              </a:rPr>
              <a:t>solvedQuestions</a:t>
            </a:r>
            <a:r>
              <a:rPr lang="en-US" u="sng" dirty="0">
                <a:solidFill>
                  <a:schemeClr val="bg1"/>
                </a:solidFill>
              </a:rPr>
              <a:t>():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When creating </a:t>
            </a:r>
            <a:r>
              <a:rPr lang="en-US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relationships in Laravel, “</a:t>
            </a:r>
            <a:r>
              <a:rPr lang="en-US" dirty="0" err="1">
                <a:solidFill>
                  <a:schemeClr val="bg1"/>
                </a:solidFill>
              </a:rPr>
              <a:t>belongsToMany</a:t>
            </a:r>
            <a:r>
              <a:rPr lang="en-US" dirty="0">
                <a:solidFill>
                  <a:schemeClr val="bg1"/>
                </a:solidFill>
              </a:rPr>
              <a:t>” method will be used.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intermediate_table</a:t>
            </a:r>
            <a:r>
              <a:rPr lang="en-US" dirty="0">
                <a:solidFill>
                  <a:schemeClr val="bg1"/>
                </a:solidFill>
              </a:rPr>
              <a:t>: name of the extra table to look up for in </a:t>
            </a:r>
            <a:r>
              <a:rPr lang="en-US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relationship.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student_id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PK of the Student Model in intermediate table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question_id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PK of the Question Model in intermediate table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3E009-C543-2BEC-4716-A02B25BF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8"/>
          <a:stretch/>
        </p:blipFill>
        <p:spPr>
          <a:xfrm>
            <a:off x="141667" y="26842"/>
            <a:ext cx="8659433" cy="35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3058732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Question Model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Usually assigning an id as fillable not a good idea but this time, for the sake of simplicity, why not ?	</a:t>
            </a:r>
          </a:p>
          <a:p>
            <a:pPr algn="l"/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69223-A7FC-6758-DF3B-133FB4E11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" b="6931"/>
          <a:stretch/>
        </p:blipFill>
        <p:spPr>
          <a:xfrm>
            <a:off x="3455187" y="73971"/>
            <a:ext cx="7840169" cy="35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3058732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Question Model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writtenBy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Question </a:t>
            </a:r>
            <a:r>
              <a:rPr lang="en-US" dirty="0" err="1">
                <a:solidFill>
                  <a:schemeClr val="bg1"/>
                </a:solidFill>
              </a:rPr>
              <a:t>belongsTo</a:t>
            </a:r>
            <a:r>
              <a:rPr lang="en-US" dirty="0">
                <a:solidFill>
                  <a:schemeClr val="bg1"/>
                </a:solidFill>
              </a:rPr>
              <a:t> a Student.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author_id</a:t>
            </a:r>
            <a:r>
              <a:rPr lang="en-US" dirty="0">
                <a:solidFill>
                  <a:schemeClr val="bg1"/>
                </a:solidFill>
              </a:rPr>
              <a:t>: id of the Student within the </a:t>
            </a:r>
            <a:r>
              <a:rPr lang="en-US" u="sng" dirty="0">
                <a:solidFill>
                  <a:schemeClr val="bg1"/>
                </a:solidFill>
              </a:rPr>
              <a:t>questions</a:t>
            </a:r>
            <a:r>
              <a:rPr lang="en-US" dirty="0">
                <a:solidFill>
                  <a:schemeClr val="bg1"/>
                </a:solidFill>
              </a:rPr>
              <a:t> table.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>
                <a:solidFill>
                  <a:schemeClr val="bg1"/>
                </a:solidFill>
              </a:rPr>
              <a:t>: id of the Student within the </a:t>
            </a:r>
            <a:r>
              <a:rPr lang="en-US" u="sng" dirty="0">
                <a:solidFill>
                  <a:schemeClr val="bg1"/>
                </a:solidFill>
              </a:rPr>
              <a:t>students</a:t>
            </a:r>
            <a:r>
              <a:rPr lang="en-US" dirty="0">
                <a:solidFill>
                  <a:schemeClr val="bg1"/>
                </a:solidFill>
              </a:rPr>
              <a:t> table.</a:t>
            </a:r>
          </a:p>
          <a:p>
            <a:pPr algn="l"/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4DFA0-551B-89CD-D8C4-8181A28F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" b="6931"/>
          <a:stretch/>
        </p:blipFill>
        <p:spPr>
          <a:xfrm>
            <a:off x="3455187" y="73971"/>
            <a:ext cx="7840169" cy="35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3702532"/>
            <a:ext cx="11153689" cy="295584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91" y="3799268"/>
            <a:ext cx="10634440" cy="3058732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Question Model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 err="1">
                <a:solidFill>
                  <a:schemeClr val="bg1"/>
                </a:solidFill>
              </a:rPr>
              <a:t>solvedBy</a:t>
            </a:r>
            <a:r>
              <a:rPr lang="en-US" u="sng" dirty="0">
                <a:solidFill>
                  <a:schemeClr val="bg1"/>
                </a:solidFill>
              </a:rPr>
              <a:t>():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as you predicted.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attributes are as explained before.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4701D-7078-B241-EB44-7E2A50AE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" b="6931"/>
          <a:stretch/>
        </p:blipFill>
        <p:spPr>
          <a:xfrm>
            <a:off x="3455187" y="73971"/>
            <a:ext cx="7840169" cy="35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5746172" cy="1417321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5234680" cy="8903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Since all necessary </a:t>
            </a:r>
            <a:r>
              <a:rPr lang="en-US" dirty="0" err="1">
                <a:solidFill>
                  <a:schemeClr val="bg1"/>
                </a:solidFill>
              </a:rPr>
              <a:t>informations</a:t>
            </a:r>
            <a:r>
              <a:rPr lang="en-US" dirty="0">
                <a:solidFill>
                  <a:schemeClr val="bg1"/>
                </a:solidFill>
              </a:rPr>
              <a:t> are filled, Models and Migration files are ready, lets migrate our Tables.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7B396-FF56-737B-0265-13B8FEA2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2333766"/>
            <a:ext cx="6181510" cy="102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7C0F4-AF33-E781-9031-C8881503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8" y="3501476"/>
            <a:ext cx="646837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11063537" cy="580228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333" y="1562883"/>
            <a:ext cx="10121333" cy="3732234"/>
          </a:xfrm>
        </p:spPr>
        <p:txBody>
          <a:bodyPr/>
          <a:lstStyle/>
          <a:p>
            <a:pPr algn="l"/>
            <a:endParaRPr lang="en-US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Considering you have been able to start a basic project in Laravel, I will be going over the setup briefly.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 will cover fundamental relationships between Models and how to use them with Tinker.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Tinker is a powerful debugging tool which is useful to test some of the implementation cases.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While progressing through the end goal, will try to mention some other functionalities.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 will be using </a:t>
            </a:r>
            <a:r>
              <a:rPr lang="en-US" u="sng" dirty="0">
                <a:solidFill>
                  <a:schemeClr val="bg1"/>
                </a:solidFill>
              </a:rPr>
              <a:t>VS Code </a:t>
            </a:r>
            <a:r>
              <a:rPr lang="en-US" dirty="0">
                <a:solidFill>
                  <a:schemeClr val="bg1"/>
                </a:solidFill>
              </a:rPr>
              <a:t>for the project environment.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7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5746172" cy="1417321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5234680" cy="8903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Since all necessary </a:t>
            </a:r>
            <a:r>
              <a:rPr lang="en-US" dirty="0" err="1">
                <a:solidFill>
                  <a:schemeClr val="bg1"/>
                </a:solidFill>
              </a:rPr>
              <a:t>informations</a:t>
            </a:r>
            <a:r>
              <a:rPr lang="en-US" dirty="0">
                <a:solidFill>
                  <a:schemeClr val="bg1"/>
                </a:solidFill>
              </a:rPr>
              <a:t> are filled, Models and Migration files are ready, lets migrate our Tables.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9F491-D03B-B94D-10AB-68F18131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2362433"/>
            <a:ext cx="825932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8551717" cy="2591493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7957098" cy="216841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Since Our Implementations are complete, lets see if they work as intended!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With using </a:t>
            </a:r>
            <a:r>
              <a:rPr lang="en-US" b="1" dirty="0">
                <a:solidFill>
                  <a:schemeClr val="bg1"/>
                </a:solidFill>
              </a:rPr>
              <a:t>Tinker </a:t>
            </a:r>
            <a:r>
              <a:rPr lang="en-US" dirty="0">
                <a:solidFill>
                  <a:schemeClr val="bg1"/>
                </a:solidFill>
              </a:rPr>
              <a:t>we can create object and push them into database, use the methods we have created for the relationships and see if everything is working as planned.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06567-4B26-A4FB-B168-1FD3FD51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3342927"/>
            <a:ext cx="7086599" cy="20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9" y="515388"/>
            <a:ext cx="6338454" cy="807201"/>
          </a:xfrm>
        </p:spPr>
        <p:txBody>
          <a:bodyPr anchor="t" anchorCtr="0">
            <a:normAutofit fontScale="90000"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293" y="630550"/>
            <a:ext cx="5868525" cy="8072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 easy way to interact with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82F8E-A431-1DAF-5934-51505AE0C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25"/>
          <a:stretch/>
        </p:blipFill>
        <p:spPr>
          <a:xfrm>
            <a:off x="540329" y="1437751"/>
            <a:ext cx="6458851" cy="4249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B8976-39AA-698C-2CC3-67FDECEF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67" y="5049159"/>
            <a:ext cx="797353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3088D3-F782-F229-4302-3BADC4344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20"/>
          <a:stretch/>
        </p:blipFill>
        <p:spPr>
          <a:xfrm>
            <a:off x="308241" y="256732"/>
            <a:ext cx="5884741" cy="63445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C64826-040F-8AA9-D2BE-A88CD434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90" y="1565370"/>
            <a:ext cx="7848591" cy="18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7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8551717" cy="1718657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7957098" cy="1311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Suppose that: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stud1 solved question2.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stud2 solved question1, 3 and 4.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4EDE-9CB8-3C65-127D-559A5A7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2490873"/>
            <a:ext cx="11428552" cy="34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8551717" cy="1718657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7957098" cy="14618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find(PK):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Will find the object with the given id.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339F9-A006-856B-600F-5ADB0845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2574944"/>
            <a:ext cx="372479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82" y="515388"/>
            <a:ext cx="4530436" cy="1282239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3946207" cy="81759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Stud1 can retrieve the correct information!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46615-7F5D-8899-F229-FE742002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21" y="371048"/>
            <a:ext cx="6211167" cy="61159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A049DA-2733-AC1E-B8B4-10F535593F3F}"/>
              </a:ext>
            </a:extLst>
          </p:cNvPr>
          <p:cNvSpPr txBox="1">
            <a:spLocks/>
          </p:cNvSpPr>
          <p:nvPr/>
        </p:nvSpPr>
        <p:spPr bwMode="blackWhite">
          <a:xfrm>
            <a:off x="564182" y="2480686"/>
            <a:ext cx="4530436" cy="128223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B1528-36AD-AD8C-578B-AC9AF8CCC8C0}"/>
              </a:ext>
            </a:extLst>
          </p:cNvPr>
          <p:cNvSpPr txBox="1">
            <a:spLocks/>
          </p:cNvSpPr>
          <p:nvPr/>
        </p:nvSpPr>
        <p:spPr>
          <a:xfrm>
            <a:off x="750483" y="2713009"/>
            <a:ext cx="3946207" cy="8175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Laravel Collections are arrays with </a:t>
            </a: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>
                <a:solidFill>
                  <a:schemeClr val="bg1"/>
                </a:solidFill>
              </a:rPr>
              <a:t>which make things way too easy. More info @documentation.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3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9" y="515388"/>
            <a:ext cx="4530436" cy="1282239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3946207" cy="81759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Stud2 can retrieve the correct information!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6549C-4FBA-61C2-DEC2-5099643D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27" y="515388"/>
            <a:ext cx="6296904" cy="620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FFC0E-1044-FAF9-69B3-C9809778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84" y="2515917"/>
            <a:ext cx="4381229" cy="27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2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9" y="515388"/>
            <a:ext cx="4530436" cy="1282239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3946207" cy="81759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Stud2 can retrieve the correct information!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6549C-4FBA-61C2-DEC2-5099643D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27" y="515388"/>
            <a:ext cx="6296904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8DCD05-391D-9A85-73B1-0880C372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1" y="1015645"/>
            <a:ext cx="4858079" cy="430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C7151-A51B-C70A-2CEC-4390646B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57" y="1015645"/>
            <a:ext cx="4947272" cy="43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84" y="842781"/>
            <a:ext cx="5255004" cy="831473"/>
          </a:xfrm>
        </p:spPr>
        <p:txBody>
          <a:bodyPr anchor="t" anchorCtr="0">
            <a:normAutofit fontScale="90000"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70" y="1035590"/>
            <a:ext cx="5044848" cy="5414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off, turn on </a:t>
            </a:r>
            <a:r>
              <a:rPr lang="en-US" dirty="0" err="1">
                <a:solidFill>
                  <a:schemeClr val="bg1"/>
                </a:solidFill>
              </a:rPr>
              <a:t>Xampp</a:t>
            </a:r>
            <a:r>
              <a:rPr lang="en-US" dirty="0">
                <a:solidFill>
                  <a:schemeClr val="bg1"/>
                </a:solidFill>
              </a:rPr>
              <a:t> Apache and MySQL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A79C5-CFCC-9F9D-751C-6CFFA8B6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" y="2636564"/>
            <a:ext cx="5317098" cy="3270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3762D-9624-9F20-C10A-40AF748F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01" y="842781"/>
            <a:ext cx="5255004" cy="50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9"/>
            <a:ext cx="4727863" cy="1770612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323792" cy="136138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 have assigned q3 &amp; q4 </a:t>
            </a:r>
            <a:r>
              <a:rPr lang="en-US" dirty="0" err="1">
                <a:solidFill>
                  <a:schemeClr val="bg1"/>
                </a:solidFill>
              </a:rPr>
              <a:t>author_id’s</a:t>
            </a:r>
            <a:r>
              <a:rPr lang="en-US" dirty="0">
                <a:solidFill>
                  <a:schemeClr val="bg1"/>
                </a:solidFill>
              </a:rPr>
              <a:t> with using integer value “3”. Since there is no student with the </a:t>
            </a:r>
            <a:r>
              <a:rPr lang="en-US" dirty="0" err="1">
                <a:solidFill>
                  <a:schemeClr val="bg1"/>
                </a:solidFill>
              </a:rPr>
              <a:t>releated</a:t>
            </a:r>
            <a:r>
              <a:rPr lang="en-US" dirty="0">
                <a:solidFill>
                  <a:schemeClr val="bg1"/>
                </a:solidFill>
              </a:rPr>
              <a:t> id number, they return “null”.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081FD-3A6B-8D9E-5AD6-66AD3AA5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16" y="432984"/>
            <a:ext cx="460121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9"/>
            <a:ext cx="10901188" cy="5805898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940278"/>
            <a:ext cx="10468806" cy="475315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Since we have been able to make it sure that relationships are working as we intended, rest will be much easier!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Next Step: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Route implementations.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Controller implementations with </a:t>
            </a:r>
            <a:r>
              <a:rPr lang="en-US" u="sng" dirty="0">
                <a:solidFill>
                  <a:schemeClr val="bg1"/>
                </a:solidFill>
              </a:rPr>
              <a:t>Validations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Structuring view files with HTML &amp;&amp; Tailwind CSS.</a:t>
            </a:r>
          </a:p>
        </p:txBody>
      </p:sp>
    </p:spTree>
    <p:extLst>
      <p:ext uri="{BB962C8B-B14F-4D97-AF65-F5344CB8AC3E}">
        <p14:creationId xmlns:p14="http://schemas.microsoft.com/office/powerpoint/2010/main" val="325006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9"/>
            <a:ext cx="10901188" cy="5805898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3199503"/>
            <a:ext cx="10468806" cy="4376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we are done.</a:t>
            </a:r>
          </a:p>
        </p:txBody>
      </p:sp>
    </p:spTree>
    <p:extLst>
      <p:ext uri="{BB962C8B-B14F-4D97-AF65-F5344CB8AC3E}">
        <p14:creationId xmlns:p14="http://schemas.microsoft.com/office/powerpoint/2010/main" val="33102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65" y="527858"/>
            <a:ext cx="4727863" cy="1197912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00" y="654996"/>
            <a:ext cx="4323792" cy="9436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Create a new Laravel Project and set your environment ready. (I have used “</a:t>
            </a:r>
            <a:r>
              <a:rPr lang="en-US" dirty="0" err="1">
                <a:solidFill>
                  <a:schemeClr val="bg1"/>
                </a:solidFill>
              </a:rPr>
              <a:t>laravel</a:t>
            </a:r>
            <a:r>
              <a:rPr lang="en-US" dirty="0">
                <a:solidFill>
                  <a:schemeClr val="bg1"/>
                </a:solidFill>
              </a:rPr>
              <a:t>-relationships” instead of name “example-app” later on.)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4E4D-94DE-CBA3-02AE-47EBF0A74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1" t="73796"/>
          <a:stretch/>
        </p:blipFill>
        <p:spPr>
          <a:xfrm>
            <a:off x="578965" y="2071493"/>
            <a:ext cx="6084522" cy="1544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050C2-17A9-4317-C141-19774FD91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90"/>
          <a:stretch/>
        </p:blipFill>
        <p:spPr>
          <a:xfrm>
            <a:off x="578965" y="3961570"/>
            <a:ext cx="7653950" cy="25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7"/>
            <a:ext cx="4914899" cy="3796839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600834" cy="33841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Use of “.env” file.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Setting-up DB Connection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DB_DATABASE=&lt;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-name&gt;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Assigning URL that will be used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APP_URL=&lt;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-name&gt;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If want to use another port number rather than 8000: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- “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 serve –port=&lt;num&gt;”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278FE-08B5-5FA2-9293-6AFEC463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2" b="51416"/>
          <a:stretch/>
        </p:blipFill>
        <p:spPr>
          <a:xfrm>
            <a:off x="6314456" y="3866882"/>
            <a:ext cx="5230091" cy="2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3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4727863" cy="960121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070898" cy="48508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Start the project.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A1334-98EC-B95F-1AF5-A11FE09B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2202529"/>
            <a:ext cx="677322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496" y="527857"/>
            <a:ext cx="11191008" cy="5802285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10980852" cy="52937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SCENERIO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 will cover a Student Model which will be interacting with Question Model.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Idea is that students can write questions for others ++ students will be answering the questions. In that case whoever solved the question will be recorded and then, related data can be retrieved.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(!) Student can write questions.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- Student </a:t>
            </a:r>
            <a:r>
              <a:rPr lang="en-US" u="sng" dirty="0">
                <a:solidFill>
                  <a:schemeClr val="bg1"/>
                </a:solidFill>
              </a:rPr>
              <a:t>HAS MANY </a:t>
            </a:r>
            <a:r>
              <a:rPr lang="en-US" dirty="0">
                <a:solidFill>
                  <a:schemeClr val="bg1"/>
                </a:solidFill>
              </a:rPr>
              <a:t>questions.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(!) Question can be written by ONE Student.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- Question </a:t>
            </a:r>
            <a:r>
              <a:rPr lang="en-US" u="sng" dirty="0">
                <a:solidFill>
                  <a:schemeClr val="bg1"/>
                </a:solidFill>
              </a:rPr>
              <a:t>BELONGS TO</a:t>
            </a:r>
            <a:r>
              <a:rPr lang="en-US" dirty="0">
                <a:solidFill>
                  <a:schemeClr val="bg1"/>
                </a:solidFill>
              </a:rPr>
              <a:t> a single Student.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(!) Student can solve questions AND Question can be solved by MANY students.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- </a:t>
            </a:r>
            <a:r>
              <a:rPr lang="en-US" u="sng" dirty="0">
                <a:solidFill>
                  <a:schemeClr val="bg1"/>
                </a:solidFill>
              </a:rPr>
              <a:t>MANY TO MANY RELATIONSHIP</a:t>
            </a:r>
          </a:p>
          <a:p>
            <a:pPr algn="l"/>
            <a:endParaRPr lang="en-US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(?) ONE TO ONE relationship will not be covered within the scenario since, it has the same implementations as HAS MANY &amp;&amp; BELONGS TO.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- (EX) If Student has a Profile, then Student </a:t>
            </a:r>
            <a:r>
              <a:rPr lang="en-US" u="sng" dirty="0">
                <a:solidFill>
                  <a:schemeClr val="bg1"/>
                </a:solidFill>
              </a:rPr>
              <a:t>HAS ONE</a:t>
            </a:r>
            <a:r>
              <a:rPr lang="en-US" dirty="0">
                <a:solidFill>
                  <a:schemeClr val="bg1"/>
                </a:solidFill>
              </a:rPr>
              <a:t> profile and Profile </a:t>
            </a:r>
            <a:r>
              <a:rPr lang="en-US" u="sng" dirty="0">
                <a:solidFill>
                  <a:schemeClr val="bg1"/>
                </a:solidFill>
              </a:rPr>
              <a:t>BELONGS TO</a:t>
            </a:r>
            <a:r>
              <a:rPr lang="en-US" dirty="0">
                <a:solidFill>
                  <a:schemeClr val="bg1"/>
                </a:solidFill>
              </a:rPr>
              <a:t> a single Student.</a:t>
            </a:r>
          </a:p>
        </p:txBody>
      </p:sp>
    </p:spTree>
    <p:extLst>
      <p:ext uri="{BB962C8B-B14F-4D97-AF65-F5344CB8AC3E}">
        <p14:creationId xmlns:p14="http://schemas.microsoft.com/office/powerpoint/2010/main" val="406069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8" y="515388"/>
            <a:ext cx="5237017" cy="2414847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84" y="772217"/>
            <a:ext cx="4715134" cy="19398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Create template Model and Migration files for our implementations.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- App\Models directory for Model files that been created.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- and Database\Migrations for Migration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3D14-EC73-9091-DA6B-C3037474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3314129"/>
            <a:ext cx="9173855" cy="1971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B60D32-6FF6-B277-BD01-AFCD9680C015}"/>
              </a:ext>
            </a:extLst>
          </p:cNvPr>
          <p:cNvSpPr txBox="1">
            <a:spLocks/>
          </p:cNvSpPr>
          <p:nvPr/>
        </p:nvSpPr>
        <p:spPr bwMode="blackWhite">
          <a:xfrm>
            <a:off x="540329" y="5631873"/>
            <a:ext cx="7062354" cy="95249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000"/>
            </a:br>
            <a:endParaRPr lang="en-BE" sz="2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BD1A7E-F0D7-6362-1A8C-87658153DFBC}"/>
              </a:ext>
            </a:extLst>
          </p:cNvPr>
          <p:cNvSpPr txBox="1">
            <a:spLocks/>
          </p:cNvSpPr>
          <p:nvPr/>
        </p:nvSpPr>
        <p:spPr>
          <a:xfrm>
            <a:off x="750483" y="5839691"/>
            <a:ext cx="6627061" cy="502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(!) Open up an extra terminal for the commands since our project should continue to work at background.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99A050-0EFD-C88A-3448-4395E3D44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85" y="5546002"/>
            <a:ext cx="195289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2F2-3553-BD4A-67C3-C482253F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2" y="597044"/>
            <a:ext cx="5174673" cy="918556"/>
          </a:xfrm>
        </p:spPr>
        <p:txBody>
          <a:bodyPr anchor="t" anchorCtr="0">
            <a:normAutofit/>
          </a:bodyPr>
          <a:lstStyle/>
          <a:p>
            <a:pPr algn="l"/>
            <a:br>
              <a:rPr lang="en-US" sz="2000" dirty="0"/>
            </a:br>
            <a:endParaRPr lang="en-B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BF03D-596A-4411-519C-48505E8F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18" y="794339"/>
            <a:ext cx="4870999" cy="56821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Since we will use an intermediate table for </a:t>
            </a:r>
            <a:r>
              <a:rPr lang="en-US" dirty="0" err="1">
                <a:solidFill>
                  <a:schemeClr val="bg1"/>
                </a:solidFill>
              </a:rPr>
              <a:t>ManyToMany</a:t>
            </a:r>
            <a:r>
              <a:rPr lang="en-US" dirty="0">
                <a:solidFill>
                  <a:schemeClr val="bg1"/>
                </a:solidFill>
              </a:rPr>
              <a:t> relationship, we need an extra migration to do.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5091-49E6-C3CE-F4BD-A8396A50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2" y="1559844"/>
            <a:ext cx="6444501" cy="1001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DAE289-2B50-C9A4-8D22-BD2442C50FE5}"/>
              </a:ext>
            </a:extLst>
          </p:cNvPr>
          <p:cNvSpPr txBox="1">
            <a:spLocks/>
          </p:cNvSpPr>
          <p:nvPr/>
        </p:nvSpPr>
        <p:spPr bwMode="blackWhite">
          <a:xfrm>
            <a:off x="167782" y="3148314"/>
            <a:ext cx="5174673" cy="9185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000"/>
            </a:br>
            <a:endParaRPr lang="en-BE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13B17F-0414-14E0-C847-DA87DFA56CF2}"/>
              </a:ext>
            </a:extLst>
          </p:cNvPr>
          <p:cNvSpPr txBox="1">
            <a:spLocks/>
          </p:cNvSpPr>
          <p:nvPr/>
        </p:nvSpPr>
        <p:spPr>
          <a:xfrm>
            <a:off x="297935" y="3323487"/>
            <a:ext cx="4870999" cy="5682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(!) All other “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artisan” commands can be found as seen at right side.</a:t>
            </a:r>
          </a:p>
          <a:p>
            <a:pPr algn="l"/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9726CC-59FE-AC86-F18F-65C15CC4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46" y="256732"/>
            <a:ext cx="475363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496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528</TotalTime>
  <Words>998</Words>
  <Application>Microsoft Office PowerPoint</Application>
  <PresentationFormat>Widescreen</PresentationFormat>
  <Paragraphs>126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Parcel</vt:lpstr>
      <vt:lpstr>LARAVEL BASICS Part(1)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BASICS Part-1</dc:title>
  <dc:creator>Inanc Gunalp</dc:creator>
  <cp:lastModifiedBy>Inanc Gunalp</cp:lastModifiedBy>
  <cp:revision>45</cp:revision>
  <dcterms:created xsi:type="dcterms:W3CDTF">2023-02-20T07:52:46Z</dcterms:created>
  <dcterms:modified xsi:type="dcterms:W3CDTF">2023-02-20T18:01:33Z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2023-02-20T08:07:14Z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b7066533-e56e-4d61-a718-072e4a8159eb</vt:lpwstr>
  </property>
  <property fmtid="{D5CDD505-2E9C-101B-9397-08002B2CF9AE}" pid="8" name="MSIP_Label_c337be75-dfbb-4261-9834-ac247c7dde13_ContentBits">
    <vt:lpwstr>0</vt:lpwstr>
  </property>
</Properties>
</file>