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f3256d52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f3256d52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f3256d5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f3256d5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3256d5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f3256d5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f3256d5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f3256d5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f3256d5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f3256d5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07b228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07b228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f3256d52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f3256d52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f3256d5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f3256d5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3256d5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3256d5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f3256d52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f3256d52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3256d52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3256d52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f3256d5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f3256d5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f3256d5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f3256d5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f3256d52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f3256d52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f3256d52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f3256d5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f3256d5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f3256d5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pository.lboro.ac.uk/articles/dataset/IEEE_2014_Data_Challenge_Data/3518141" TargetMode="External"/><Relationship Id="rId4" Type="http://schemas.openxmlformats.org/officeDocument/2006/relationships/hyperlink" Target="https://arxiv.org/abs/1603.02754" TargetMode="External"/><Relationship Id="rId5" Type="http://schemas.openxmlformats.org/officeDocument/2006/relationships/hyperlink" Target="https://doi.org/10.1007/978-3-031-39698-4_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repository.lboro.ac.uk/articles/dataset/IEEE_2014_Data_Challenge_Data/351814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1603.0275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doi.org/10.1007/978-3-031-39698-4_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Consumption Analysis of AI Algorithms for Predicting RUL(Remaining Useful Life)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LSTM, Random Forest, and XGBoost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99850" y="3733575"/>
            <a:ext cx="30081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Serhat Ege İnanç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22/05/2024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000" y="3796275"/>
            <a:ext cx="24669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6152" y="4031675"/>
            <a:ext cx="1629525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Perun Library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Reliable energy measurement.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Compatible with Intel and Nvidia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use, easy to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compatible with Intel and Nvidia therefore basic cycle calculation may be required for some of the systems.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6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 ⅓ (1 Cores)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0" y="1135350"/>
            <a:ext cx="400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LSTM: High energy consumption (~6000 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XGBoost: Low energy consumption (~1000 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Forest: Moderate energy consumption (~2000 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50" y="1053524"/>
            <a:ext cx="5318949" cy="3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52925" y="47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Evaluation ⅔ (2 Cores)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0" y="1135350"/>
            <a:ext cx="400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LSTM: High energy consumption (~6000 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XGBoost: Low energy consumption (~500 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Forest: Moderate energy consumption (~1000 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275" y="1135349"/>
            <a:ext cx="5328550" cy="35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Evaluation 3/3 (4 Cores)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500" y="1151700"/>
            <a:ext cx="4944801" cy="33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0" y="1135350"/>
            <a:ext cx="400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LSTM: High energy consumption (~6000 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XGBoost: Low energy consumption (~300 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Forest: Moderate energy consumption (~600 J).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22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Analysis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884650"/>
            <a:ext cx="85206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Parallelism</a:t>
            </a:r>
            <a:r>
              <a:rPr lang="en"/>
              <a:t>: Using ‘concurrent.futures’ library synchronously executes functions with 1, 2, 4 cores.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LSTM: High energy due to sequential processing nature, limited parallelization benefits.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Forest: Benefits from parallel processing, energy decreases with more cores.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XGBoost: Efficient parallel processing, maintains low energy consumption.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00" y="1727163"/>
            <a:ext cx="35623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900" y="1727176"/>
            <a:ext cx="4924826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08025" y="19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Cycle* Numbers Calculation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29600" y="1903050"/>
            <a:ext cx="2121300" cy="24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Core execution: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Core execution: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 Core execution: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423700" y="1360975"/>
            <a:ext cx="5390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LSTM   -   Random Forest   -   XGBoost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264200" y="1903038"/>
            <a:ext cx="53748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560,548,821,013 - 158,326,919,618 - 603,094,170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264200" y="2812338"/>
            <a:ext cx="53748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415,872,660,315</a:t>
            </a:r>
            <a:r>
              <a:rPr lang="en" sz="1800">
                <a:solidFill>
                  <a:schemeClr val="dk2"/>
                </a:solidFill>
              </a:rPr>
              <a:t> - </a:t>
            </a:r>
            <a:r>
              <a:rPr lang="en" sz="1800">
                <a:solidFill>
                  <a:schemeClr val="dk2"/>
                </a:solidFill>
              </a:rPr>
              <a:t>133,045,281,006</a:t>
            </a:r>
            <a:r>
              <a:rPr lang="en" sz="1800">
                <a:solidFill>
                  <a:schemeClr val="dk2"/>
                </a:solidFill>
              </a:rPr>
              <a:t> - </a:t>
            </a:r>
            <a:r>
              <a:rPr lang="en" sz="1800">
                <a:solidFill>
                  <a:schemeClr val="dk2"/>
                </a:solidFill>
              </a:rPr>
              <a:t>480,407,293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3264200" y="3788413"/>
            <a:ext cx="53748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362,287,058,454</a:t>
            </a:r>
            <a:r>
              <a:rPr lang="en" sz="1800">
                <a:solidFill>
                  <a:schemeClr val="dk2"/>
                </a:solidFill>
              </a:rPr>
              <a:t> - </a:t>
            </a:r>
            <a:r>
              <a:rPr lang="en" sz="1800">
                <a:solidFill>
                  <a:schemeClr val="dk2"/>
                </a:solidFill>
              </a:rPr>
              <a:t>124,923,715,136</a:t>
            </a:r>
            <a:r>
              <a:rPr lang="en" sz="1800">
                <a:solidFill>
                  <a:schemeClr val="dk2"/>
                </a:solidFill>
              </a:rPr>
              <a:t> - </a:t>
            </a:r>
            <a:r>
              <a:rPr lang="en" sz="1800">
                <a:solidFill>
                  <a:schemeClr val="dk2"/>
                </a:solidFill>
              </a:rPr>
              <a:t>336,727,234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361475" y="4471000"/>
            <a:ext cx="82137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*: A. Wespi and E. H. Rothauser, "Utilizing idle CPU cycles in a distributed computing system," </a:t>
            </a:r>
            <a:r>
              <a:rPr i="1" lang="en" sz="1000">
                <a:solidFill>
                  <a:srgbClr val="333333"/>
                </a:solidFill>
                <a:highlight>
                  <a:srgbClr val="FFFFFF"/>
                </a:highlight>
              </a:rPr>
              <a:t>Proceedings of the IEEE 1997 National Aerospace and Electronics Conference. NAECON 1997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, Dayton, OH, USA, 1997, pp. 173-180 vol.1, doi: 10.1109/NAECON.1997.617777.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LSTM: High accuracy but high energy consumption, less efficient with more cores. High CPU cycle usage due to sequential processing and complex cell operations.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Forest: Good balance with reduced energy using more cores. High CPU usage due to the need for building numerous decision trees with multiple splits and evaluations.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XGBoost: Most energy-efficient, maintains high accuracy. Lower CPU cycle usage due to efficient implementation, system optimizations, and parallel processing capabilities.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Future Work: Explore optimization techniques, different hardware configurations, and more energy-efficient algorithms.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139975" y="1152475"/>
            <a:ext cx="86922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IEEE 2014 Data Challenge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https://repository.lboro.ac.uk/articles/dataset/IEEE_2014_Data_Challenge_Data/3518141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Hochreiter, Sepp &amp; Schmidhuber, Jürgen. (1997). Long Short-term Memory. Neural computation. 9. 1735-80. 10.1162/neco.1997.9.8.1735. 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44444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Tin Kam Ho, "Random decision forests," </a:t>
            </a:r>
            <a:r>
              <a:rPr i="1" lang="en">
                <a:solidFill>
                  <a:srgbClr val="333333"/>
                </a:solidFill>
                <a:highlight>
                  <a:srgbClr val="FFFFFF"/>
                </a:highlight>
              </a:rPr>
              <a:t>Proceedings of 3rd International Conference on Document Analysis and Recognition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, Montreal, QC, Canada, 1995, pp. 278-282 vol.1, doi: 10.1109/ICDAR.1995.598994.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Tianqi Chen and Carlos Guestrin.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XGBoost: A Scalable Tree Boosting System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. In 22nd SIGKDD Conference on Knowledge Discovery and Data Mining, 2016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Gutiérrez Hermosillo Muriedas, J.P., Flügel, K., Debus, C., Obermaier, H., Streit, A., Götz, M.: perun: Benchmarking Energy Consumption of High-Performance Computing Applications. In: Cano, J., Dikaiakos, M.D., Papadopoulos, G.A., Pericàs, M., and Sakellariou, R. (eds.) Euro-Par 2023: Parallel Processing. pp. 17–31. Springer Nature Switzerland, Cham (2023).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https://doi.org/10.1007/978-3-031-39698-4_2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Predict the Remaining Useful Life (RUL) of fuel cells.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Algorithms Used: LSTM, Random Forest, XGBoost.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Focus: Analyze and compare the energy consumption of these algorithms using the Perun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Source: Dataset "</a:t>
            </a:r>
            <a:r>
              <a:rPr lang="en">
                <a:solidFill>
                  <a:schemeClr val="dk1"/>
                </a:solidFill>
              </a:rPr>
              <a:t>IEEE PHM 2014 Data Challenge.</a:t>
            </a:r>
            <a:r>
              <a:rPr lang="en"/>
              <a:t>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Execution Method: Parallelism with CPU cores. Utilizes Python's ‘concurrent.futures’ module to achieve parallelism.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6261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IEEE PHM 2014 Data Challenge.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1020 hours of measurement of Voltage, Temperature, Current(I), Resistance(𝞨) ect. With Fuel Cell machine.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550" y="1391200"/>
            <a:ext cx="5270451" cy="31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99175" y="811275"/>
            <a:ext cx="41991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Fuel Cell Machine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83600" y="3068875"/>
            <a:ext cx="35541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IEEE 2014 Data Challenge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https://repository.lboro.ac.uk/articles/dataset/IEEE_2014_Data_Challenge_Data/3518141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Source(Every Feature)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1236663"/>
            <a:ext cx="59721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Predict RUL?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Importance: Ensures reliability and efficiency of energy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Applications: Prevents unexpected failures, reduces maintenance costs, improves safety.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345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L. Ren, L. Zhao, S. Hong, S. Zhao, H. Wang and L. Zhang, "Remaining Useful Life Prediction for Lithium-Ion Battery: A Deep Learning Approach," in IEEE Access, vol. 6, pp. 50587-50598, 2018, doi: 10.1109/ACCESS.2018.2858856.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Overview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17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LSTM: Suitable for time series prediction, captures long-term dependencies.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Random Forest: Ensemble method, robust to overfitting.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XGBoost: Efficient, high performance, handles sparse data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69725" y="3295900"/>
            <a:ext cx="8362500" cy="16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Hochreiter, Sepp &amp; Schmidhuber, Jürgen. (1997). Long Short-term Memory. Neural computation. 9. 1735-80. 10.1162/neco.1997.9.8.1735.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Tin Kam Ho, "Random decision forests," </a:t>
            </a:r>
            <a:r>
              <a:rPr i="1" lang="en" sz="1100">
                <a:solidFill>
                  <a:srgbClr val="333333"/>
                </a:solidFill>
                <a:highlight>
                  <a:schemeClr val="lt1"/>
                </a:highlight>
              </a:rPr>
              <a:t>Proceedings of 3rd International Conference on Document Analysis and Recognition</a:t>
            </a: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, Montreal, QC, Canada, 1995, pp. 278-282 vol.1, doi: 10.1109/ICDAR.1995.598994.</a:t>
            </a:r>
            <a:endParaRPr sz="11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Tianqi Chen and Carlos Guestrin. </a:t>
            </a:r>
            <a:r>
              <a:rPr lang="en" sz="1100" u="sng">
                <a:solidFill>
                  <a:schemeClr val="accent5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XGBoost: A Scalable Tree Boosting System</a:t>
            </a: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. In 22nd SIGKDD Conference on Knowledge Discovery and Data Mining, 2016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Configurations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0249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Epochs: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0.03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size: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XGBoost: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rate: 0.1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estimator: 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depth: 10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239550" y="1152475"/>
            <a:ext cx="2660100" cy="13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Random Forest: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 estimator: 50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Random state: 42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Shuffle</a:t>
            </a:r>
            <a:r>
              <a:rPr lang="en" sz="1800">
                <a:solidFill>
                  <a:schemeClr val="dk2"/>
                </a:solidFill>
              </a:rPr>
              <a:t>: False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336600" y="2496575"/>
            <a:ext cx="48264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Maximizing</a:t>
            </a:r>
            <a:r>
              <a:rPr lang="en" sz="1800">
                <a:solidFill>
                  <a:schemeClr val="dk2"/>
                </a:solidFill>
              </a:rPr>
              <a:t> accuracy is top priority !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Using Grid Search library greatly helps to find the most efficient parameters.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599" y="3421550"/>
            <a:ext cx="4242001" cy="1546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Perun* Library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83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Python package that calculates the energy consumption of Python scripts.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Calculates from Intel RAPL, Nvidia-NVML, and psutil. </a:t>
            </a:r>
            <a:endParaRPr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Gathers data from hundreds of nodes, and accumulate it efficiently.</a:t>
            </a:r>
            <a:endParaRPr sz="24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63" y="2802913"/>
            <a:ext cx="37242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11700" y="4298000"/>
            <a:ext cx="8520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*:</a:t>
            </a: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Gutiérrez Hermosillo Muriedas, J.P., Flügel, K., Debus, C., Obermaier, H., Streit, A., Götz, M.: perun: Benchmarking Energy Consumption of High-Performance Computing Applications. In: Cano, J., Dikaiakos, M.D., Papadopoulos, G.A., Pericàs, M., and Sakellariou, R. (eds.) Euro-Par 2023: Parallel Processing. pp. 17–31. Springer Nature Switzerland, Cham (2023). </a:t>
            </a:r>
            <a:r>
              <a:rPr lang="en" sz="1100" u="sng">
                <a:solidFill>
                  <a:schemeClr val="accent5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https://doi.org/10.1007/978-3-031-39698-4_2</a:t>
            </a:r>
            <a:r>
              <a:rPr lang="en" sz="1100">
                <a:solidFill>
                  <a:srgbClr val="333333"/>
                </a:solidFill>
                <a:highlight>
                  <a:schemeClr val="lt1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Perun Library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5" y="1277150"/>
            <a:ext cx="9046851" cy="25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