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7" r:id="rId4"/>
    <p:sldId id="300" r:id="rId5"/>
    <p:sldId id="261" r:id="rId6"/>
    <p:sldId id="303" r:id="rId7"/>
    <p:sldId id="266" r:id="rId8"/>
    <p:sldId id="301" r:id="rId9"/>
    <p:sldId id="260" r:id="rId10"/>
    <p:sldId id="302" r:id="rId11"/>
    <p:sldId id="265" r:id="rId12"/>
    <p:sldId id="304" r:id="rId13"/>
    <p:sldId id="285" r:id="rId14"/>
    <p:sldId id="292" r:id="rId15"/>
  </p:sldIdLst>
  <p:sldSz cx="9144000" cy="5143500" type="screen16x9"/>
  <p:notesSz cx="6858000" cy="9144000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84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92000" y="1637845"/>
            <a:ext cx="7402748" cy="782344"/>
          </a:xfrm>
          <a:prstGeom prst="rect">
            <a:avLst/>
          </a:prstGeom>
        </p:spPr>
        <p:txBody>
          <a:bodyPr lIns="0" tIns="0" rIns="0" bIns="0"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92000" y="2420189"/>
            <a:ext cx="7402749" cy="133901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4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000" b="1" i="0" cap="none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39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429084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561291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3561291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2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85783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1"/>
            <a:ext cx="3668409" cy="285783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19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25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3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0526"/>
            <a:ext cx="9144000" cy="494297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9925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de afbeelding met ond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20578"/>
            <a:ext cx="9144000" cy="3576053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995684"/>
            <a:ext cx="6785220" cy="8770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1499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B03EC01-D251-7046-8B08-57619575E89D}"/>
              </a:ext>
            </a:extLst>
          </p:cNvPr>
          <p:cNvSpPr/>
          <p:nvPr/>
        </p:nvSpPr>
        <p:spPr>
          <a:xfrm>
            <a:off x="-1588" y="0"/>
            <a:ext cx="9151938" cy="3868738"/>
          </a:xfrm>
          <a:prstGeom prst="rect">
            <a:avLst/>
          </a:prstGeom>
          <a:solidFill>
            <a:srgbClr val="00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1027" name="Afbeelding 11" descr="endorsement_pms293_english 300dpi-01.png">
            <a:extLst>
              <a:ext uri="{FF2B5EF4-FFF2-40B4-BE49-F238E27FC236}">
                <a16:creationId xmlns:a16="http://schemas.microsoft.com/office/drawing/2014/main" id="{0B0A79DF-46D6-4DAD-BCC8-C2E9FE7A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4729163"/>
            <a:ext cx="15732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Afbeelding 5" descr="patroon_onderzoek_CMYK 150 dpi-01.png">
            <a:extLst>
              <a:ext uri="{FF2B5EF4-FFF2-40B4-BE49-F238E27FC236}">
                <a16:creationId xmlns:a16="http://schemas.microsoft.com/office/drawing/2014/main" id="{4A982FE6-3EB5-6E0F-930F-D946F5DA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5" b="37964"/>
          <a:stretch>
            <a:fillRect/>
          </a:stretch>
        </p:blipFill>
        <p:spPr bwMode="auto">
          <a:xfrm>
            <a:off x="0" y="3868738"/>
            <a:ext cx="91646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Afbeelding 6">
            <a:extLst>
              <a:ext uri="{FF2B5EF4-FFF2-40B4-BE49-F238E27FC236}">
                <a16:creationId xmlns:a16="http://schemas.microsoft.com/office/drawing/2014/main" id="{BC55306D-D0A4-7999-5549-E01B568C11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17488"/>
            <a:ext cx="233521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231FA27-FEBF-074E-866D-352A29FC1C8C}"/>
              </a:ext>
            </a:extLst>
          </p:cNvPr>
          <p:cNvSpPr/>
          <p:nvPr/>
        </p:nvSpPr>
        <p:spPr>
          <a:xfrm>
            <a:off x="-4763" y="0"/>
            <a:ext cx="9151938" cy="215900"/>
          </a:xfrm>
          <a:prstGeom prst="rect">
            <a:avLst/>
          </a:prstGeom>
          <a:solidFill>
            <a:srgbClr val="00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2051" name="Afbeelding 7" descr="patroon_onderzoek_CMYK 150 dpi-01.png">
            <a:extLst>
              <a:ext uri="{FF2B5EF4-FFF2-40B4-BE49-F238E27FC236}">
                <a16:creationId xmlns:a16="http://schemas.microsoft.com/office/drawing/2014/main" id="{4B9FFEC5-E89C-274B-CC03-C6A56765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5" b="41573"/>
          <a:stretch>
            <a:fillRect/>
          </a:stretch>
        </p:blipFill>
        <p:spPr bwMode="auto">
          <a:xfrm>
            <a:off x="0" y="215900"/>
            <a:ext cx="91487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Afbeelding 4">
            <a:extLst>
              <a:ext uri="{FF2B5EF4-FFF2-40B4-BE49-F238E27FC236}">
                <a16:creationId xmlns:a16="http://schemas.microsoft.com/office/drawing/2014/main" id="{C97C5569-8137-32C7-B886-9CE7CCAF10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4273550"/>
            <a:ext cx="1771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3" descr="UMCU_logo_beeldmerk_CMYK 150dpi-01.png">
            <a:extLst>
              <a:ext uri="{FF2B5EF4-FFF2-40B4-BE49-F238E27FC236}">
                <a16:creationId xmlns:a16="http://schemas.microsoft.com/office/drawing/2014/main" id="{64867C19-0158-C7C0-470A-2778474C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4337050"/>
            <a:ext cx="577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9654015-3CBB-0245-9261-9D0CF2507954}"/>
              </a:ext>
            </a:extLst>
          </p:cNvPr>
          <p:cNvSpPr/>
          <p:nvPr/>
        </p:nvSpPr>
        <p:spPr>
          <a:xfrm>
            <a:off x="0" y="0"/>
            <a:ext cx="9144000" cy="215900"/>
          </a:xfrm>
          <a:prstGeom prst="rect">
            <a:avLst/>
          </a:prstGeom>
          <a:solidFill>
            <a:srgbClr val="47A9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el 3">
            <a:extLst>
              <a:ext uri="{FF2B5EF4-FFF2-40B4-BE49-F238E27FC236}">
                <a16:creationId xmlns:a16="http://schemas.microsoft.com/office/drawing/2014/main" id="{BBEAF295-A704-F69B-DB7F-03C4ABD9FE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92162" y="1638300"/>
            <a:ext cx="7746196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fi-FI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Maternal smoking during pregnancy </a:t>
            </a:r>
            <a:br>
              <a:rPr lang="en-US" altLang="fi-FI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fi-FI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adult offspring’s wages</a:t>
            </a:r>
            <a:endParaRPr lang="nl-NL" altLang="fi-FI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8" name="Subtitel 4">
            <a:extLst>
              <a:ext uri="{FF2B5EF4-FFF2-40B4-BE49-F238E27FC236}">
                <a16:creationId xmlns:a16="http://schemas.microsoft.com/office/drawing/2014/main" id="{0C7AD368-7596-022E-2235-A473E8D508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2162" y="3249549"/>
            <a:ext cx="7504781" cy="13780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fi-FI" sz="18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Milja</a:t>
            </a:r>
            <a:r>
              <a:rPr lang="nl-NL" altLang="fi-FI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l-NL" altLang="fi-FI" sz="18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Kivelä</a:t>
            </a:r>
            <a:r>
              <a:rPr lang="nl-NL" altLang="fi-FI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nl-NL" altLang="fi-FI" sz="18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Iiro</a:t>
            </a:r>
            <a:r>
              <a:rPr lang="nl-NL" altLang="fi-FI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l-NL" altLang="fi-FI" sz="18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Nerg</a:t>
            </a:r>
            <a:r>
              <a:rPr lang="nl-NL" altLang="fi-FI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Marko </a:t>
            </a:r>
            <a:r>
              <a:rPr lang="nl-NL" altLang="fi-FI" sz="18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Korhonen</a:t>
            </a:r>
            <a:r>
              <a:rPr lang="nl-NL" altLang="fi-FI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nl-NL" altLang="fi-FI" sz="18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Ina Rissanen</a:t>
            </a:r>
            <a:endParaRPr lang="nl-NL" altLang="fi-FI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nl-NL" altLang="fi-FI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Julius Center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Health Sciences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Primary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Care, University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Medical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Center Utrecht, The Netherlands</a:t>
            </a:r>
          </a:p>
          <a:p>
            <a:pPr eaLnBrk="1" hangingPunct="1"/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Research Unit of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Population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Health,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Medical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Faculty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University of Oulu</a:t>
            </a:r>
          </a:p>
          <a:p>
            <a:pPr eaLnBrk="1" hangingPunct="1"/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Oulu Business School,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Department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nl-NL" altLang="fi-FI" sz="1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Economics</a:t>
            </a:r>
            <a:r>
              <a:rPr lang="nl-NL" altLang="fi-FI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University of Oulu </a:t>
            </a:r>
          </a:p>
          <a:p>
            <a:pPr eaLnBrk="1" hangingPunct="1"/>
            <a:endParaRPr lang="nl-NL" altLang="fi-FI" sz="1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100" name="Kuva 6">
            <a:extLst>
              <a:ext uri="{FF2B5EF4-FFF2-40B4-BE49-F238E27FC236}">
                <a16:creationId xmlns:a16="http://schemas.microsoft.com/office/drawing/2014/main" id="{E7000795-DECA-3313-C489-F56CE276C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4" r="1449"/>
          <a:stretch/>
        </p:blipFill>
        <p:spPr bwMode="auto">
          <a:xfrm>
            <a:off x="217171" y="4529138"/>
            <a:ext cx="2697966" cy="6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tsikko 4">
            <a:extLst>
              <a:ext uri="{FF2B5EF4-FFF2-40B4-BE49-F238E27FC236}">
                <a16:creationId xmlns:a16="http://schemas.microsoft.com/office/drawing/2014/main" id="{19216145-B222-1336-24C6-E14CD898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Segoe UI" panose="020B0502040204020203" pitchFamily="34" charset="0"/>
                <a:ea typeface="ＭＳ Ｐゴシック" panose="020B0600070205080204" pitchFamily="34" charset="-128"/>
              </a:rPr>
              <a:t>Results</a:t>
            </a:r>
            <a:endParaRPr lang="fi-FI" altLang="fi-FI" dirty="0">
              <a:latin typeface="Segoe UI" panose="020B05020402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2" name="Sisällön paikkamerkki 5">
            <a:extLst>
              <a:ext uri="{FF2B5EF4-FFF2-40B4-BE49-F238E27FC236}">
                <a16:creationId xmlns:a16="http://schemas.microsoft.com/office/drawing/2014/main" id="{BF90B7D3-C1DA-B170-E16A-D3F97F7B8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8" y="1290638"/>
            <a:ext cx="6641218" cy="3852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Smoking during pregnancy associated with the  offspring’s lower wages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Smoking during pregnancy associated with the offspring’s own smoking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owest wages were seen in the group whose mothers had smoked during pregnancy and who also smoked themselves as adults</a:t>
            </a:r>
          </a:p>
        </p:txBody>
      </p:sp>
      <p:pic>
        <p:nvPicPr>
          <p:cNvPr id="3" name="Kuva 2" descr="Post-it-muistiinpanot tasaisella täytöllä">
            <a:extLst>
              <a:ext uri="{FF2B5EF4-FFF2-40B4-BE49-F238E27FC236}">
                <a16:creationId xmlns:a16="http://schemas.microsoft.com/office/drawing/2014/main" id="{87F46A5E-2348-E79D-D93B-E564FCBE4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96" y="2798768"/>
            <a:ext cx="914400" cy="914400"/>
          </a:xfrm>
          <a:prstGeom prst="rect">
            <a:avLst/>
          </a:prstGeom>
        </p:spPr>
      </p:pic>
      <p:pic>
        <p:nvPicPr>
          <p:cNvPr id="7" name="Kuva 6" descr="Pylväskuvaaja tasaisella täytöllä">
            <a:extLst>
              <a:ext uri="{FF2B5EF4-FFF2-40B4-BE49-F238E27FC236}">
                <a16:creationId xmlns:a16="http://schemas.microsoft.com/office/drawing/2014/main" id="{89C2970F-8684-2D34-EB61-47757D02C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6004" y="130180"/>
            <a:ext cx="1058858" cy="1058858"/>
          </a:xfrm>
          <a:prstGeom prst="rect">
            <a:avLst/>
          </a:prstGeom>
        </p:spPr>
      </p:pic>
      <p:pic>
        <p:nvPicPr>
          <p:cNvPr id="9" name="Kuva 8" descr="Ympyräkaavio tasaisella täytöllä">
            <a:extLst>
              <a:ext uri="{FF2B5EF4-FFF2-40B4-BE49-F238E27FC236}">
                <a16:creationId xmlns:a16="http://schemas.microsoft.com/office/drawing/2014/main" id="{87ACC5F8-92C1-59A4-019C-1742EBBDD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738" y="15643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2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tsikko 4">
            <a:extLst>
              <a:ext uri="{FF2B5EF4-FFF2-40B4-BE49-F238E27FC236}">
                <a16:creationId xmlns:a16="http://schemas.microsoft.com/office/drawing/2014/main" id="{19216145-B222-1336-24C6-E14CD898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Segoe UI" panose="020B0502040204020203" pitchFamily="34" charset="0"/>
                <a:ea typeface="ＭＳ Ｐゴシック" panose="020B0600070205080204" pitchFamily="34" charset="-128"/>
              </a:rPr>
              <a:t>Results</a:t>
            </a:r>
            <a:endParaRPr lang="fi-FI" altLang="fi-FI" dirty="0">
              <a:latin typeface="Segoe UI" panose="020B05020402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2" name="Sisällön paikkamerkki 5">
            <a:extLst>
              <a:ext uri="{FF2B5EF4-FFF2-40B4-BE49-F238E27FC236}">
                <a16:creationId xmlns:a16="http://schemas.microsoft.com/office/drawing/2014/main" id="{BF90B7D3-C1DA-B170-E16A-D3F97F7B8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500" y="1156138"/>
            <a:ext cx="6641218" cy="28312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effect of maternal smoking on wage was mediated through:</a:t>
            </a:r>
            <a:endParaRPr lang="en-US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E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ducation for both sexes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P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oor adult health for males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O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wn smoking for females</a:t>
            </a: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3" name="Kuva 2" descr="Post-it-muistiinpanot tasaisella täytöllä">
            <a:extLst>
              <a:ext uri="{FF2B5EF4-FFF2-40B4-BE49-F238E27FC236}">
                <a16:creationId xmlns:a16="http://schemas.microsoft.com/office/drawing/2014/main" id="{87F46A5E-2348-E79D-D93B-E564FCBE4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96" y="2798768"/>
            <a:ext cx="914400" cy="914400"/>
          </a:xfrm>
          <a:prstGeom prst="rect">
            <a:avLst/>
          </a:prstGeom>
        </p:spPr>
      </p:pic>
      <p:pic>
        <p:nvPicPr>
          <p:cNvPr id="7" name="Kuva 6" descr="Pylväskuvaaja tasaisella täytöllä">
            <a:extLst>
              <a:ext uri="{FF2B5EF4-FFF2-40B4-BE49-F238E27FC236}">
                <a16:creationId xmlns:a16="http://schemas.microsoft.com/office/drawing/2014/main" id="{89C2970F-8684-2D34-EB61-47757D02C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138" y="3713166"/>
            <a:ext cx="1058858" cy="1058858"/>
          </a:xfrm>
          <a:prstGeom prst="rect">
            <a:avLst/>
          </a:prstGeom>
        </p:spPr>
      </p:pic>
      <p:pic>
        <p:nvPicPr>
          <p:cNvPr id="9" name="Kuva 8" descr="Ympyräkaavio tasaisella täytöllä">
            <a:extLst>
              <a:ext uri="{FF2B5EF4-FFF2-40B4-BE49-F238E27FC236}">
                <a16:creationId xmlns:a16="http://schemas.microsoft.com/office/drawing/2014/main" id="{87ACC5F8-92C1-59A4-019C-1742EBBDD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738" y="15643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Otsikko 4">
            <a:extLst>
              <a:ext uri="{FF2B5EF4-FFF2-40B4-BE49-F238E27FC236}">
                <a16:creationId xmlns:a16="http://schemas.microsoft.com/office/drawing/2014/main" id="{C1E064DC-B6BA-74C5-3BE0-282E13CC6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Conclusion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1E1EF11-018D-9F42-BB42-358CEB72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9" y="1290638"/>
            <a:ext cx="7543800" cy="3489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found a direct effect of maternal smoking in utero on the development of future wages of the offspring</a:t>
            </a:r>
          </a:p>
          <a:p>
            <a:pPr marL="0" indent="0"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effect is mediated through the offspring’s education, adult health, and smoking status.</a:t>
            </a:r>
          </a:p>
        </p:txBody>
      </p:sp>
    </p:spTree>
    <p:extLst>
      <p:ext uri="{BB962C8B-B14F-4D97-AF65-F5344CB8AC3E}">
        <p14:creationId xmlns:p14="http://schemas.microsoft.com/office/powerpoint/2010/main" val="35398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6FA478-EB80-3972-1382-5042E56F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NL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2D664E-0F2E-1C7F-9CF5-B97072DE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Smoking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pregnancy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for:</a:t>
            </a:r>
          </a:p>
          <a:p>
            <a:pPr marL="0" indent="0"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Adverse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pregnancy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in life</a:t>
            </a:r>
          </a:p>
          <a:p>
            <a:pPr marL="0" indent="0">
              <a:buNone/>
            </a:pP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hypothesize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offspring’s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life in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wage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Kuva 4" descr="Suurennuslasi tasaisella täytöllä">
            <a:extLst>
              <a:ext uri="{FF2B5EF4-FFF2-40B4-BE49-F238E27FC236}">
                <a16:creationId xmlns:a16="http://schemas.microsoft.com/office/drawing/2014/main" id="{49CEFAF9-E597-C342-4BE2-E05DC040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944" y="376682"/>
            <a:ext cx="914400" cy="914400"/>
          </a:xfrm>
          <a:prstGeom prst="rect">
            <a:avLst/>
          </a:prstGeom>
        </p:spPr>
      </p:pic>
      <p:pic>
        <p:nvPicPr>
          <p:cNvPr id="7" name="Kuva 6" descr="Tutkimus tasaisella täytöllä">
            <a:extLst>
              <a:ext uri="{FF2B5EF4-FFF2-40B4-BE49-F238E27FC236}">
                <a16:creationId xmlns:a16="http://schemas.microsoft.com/office/drawing/2014/main" id="{F1F55F4D-7491-0304-0EBB-7083263A4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96" y="1372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tsikko 4">
            <a:extLst>
              <a:ext uri="{FF2B5EF4-FFF2-40B4-BE49-F238E27FC236}">
                <a16:creationId xmlns:a16="http://schemas.microsoft.com/office/drawing/2014/main" id="{818DA3D1-B7A5-B6F3-ADD0-3E928D498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Research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questions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70" name="Sisällön paikkamerkki 5">
            <a:extLst>
              <a:ext uri="{FF2B5EF4-FFF2-40B4-BE49-F238E27FC236}">
                <a16:creationId xmlns:a16="http://schemas.microsoft.com/office/drawing/2014/main" id="{EA7B2E7D-1F00-FEC4-55D5-305A0887E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2863" y="1290638"/>
            <a:ext cx="6950075" cy="348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 association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between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maternal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smoking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during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pregnancy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wages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adult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offspring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mediation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pathways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marL="857250" lvl="1" indent="-457200">
              <a:buFont typeface="+mj-lt"/>
              <a:buAutoNum type="alphaLcPeriod"/>
            </a:pP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perinatal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conditions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Sociodemographics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857250" lvl="1" indent="-457200">
              <a:buFont typeface="+mj-lt"/>
              <a:buAutoNum type="alphaLcPeriod"/>
            </a:pP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health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Own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smoking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723117-6AA7-6EE9-AB1B-323C62F8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NL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6E1C28A-45E4-4A07-9D44-7F182CF9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NL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AFBFD6A-8EE6-6F98-FF28-B9B370F8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9570"/>
            <a:ext cx="7772400" cy="44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tsikko 3">
            <a:extLst>
              <a:ext uri="{FF2B5EF4-FFF2-40B4-BE49-F238E27FC236}">
                <a16:creationId xmlns:a16="http://schemas.microsoft.com/office/drawing/2014/main" id="{904E9788-BA13-3E68-E49E-02AC46CD4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Northern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Finland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Birth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Cohort</a:t>
            </a:r>
            <a:r>
              <a:rPr lang="fi-FI" altLang="fi-FI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1966</a:t>
            </a:r>
          </a:p>
        </p:txBody>
      </p:sp>
      <p:pic>
        <p:nvPicPr>
          <p:cNvPr id="12291" name="Kuva 6" descr="Ihmisryhmä">
            <a:extLst>
              <a:ext uri="{FF2B5EF4-FFF2-40B4-BE49-F238E27FC236}">
                <a16:creationId xmlns:a16="http://schemas.microsoft.com/office/drawing/2014/main" id="{92D341BF-5FBE-1BE4-E184-17644F0D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7" y="1189038"/>
            <a:ext cx="1217487" cy="12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Kuva 20" descr="Lapset">
            <a:extLst>
              <a:ext uri="{FF2B5EF4-FFF2-40B4-BE49-F238E27FC236}">
                <a16:creationId xmlns:a16="http://schemas.microsoft.com/office/drawing/2014/main" id="{4AD2B83F-86DC-11DA-5D0E-282F21D0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48" y="2157413"/>
            <a:ext cx="2079744" cy="20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FA2AC076-93FE-9CC3-245F-AD8394F4504E}"/>
              </a:ext>
            </a:extLst>
          </p:cNvPr>
          <p:cNvSpPr txBox="1"/>
          <p:nvPr/>
        </p:nvSpPr>
        <p:spPr>
          <a:xfrm>
            <a:off x="1734207" y="1177447"/>
            <a:ext cx="53655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400" dirty="0" err="1"/>
              <a:t>Birth</a:t>
            </a:r>
            <a:r>
              <a:rPr lang="fi-FI" sz="2400" dirty="0"/>
              <a:t> </a:t>
            </a:r>
            <a:r>
              <a:rPr lang="fi-FI" sz="2400" dirty="0" err="1"/>
              <a:t>cohort</a:t>
            </a:r>
            <a:r>
              <a:rPr lang="fi-FI" sz="2400" dirty="0"/>
              <a:t> of 12,058 live-</a:t>
            </a:r>
            <a:r>
              <a:rPr lang="fi-FI" sz="2400" dirty="0" err="1"/>
              <a:t>born</a:t>
            </a:r>
            <a:r>
              <a:rPr lang="fi-FI" sz="2400" dirty="0"/>
              <a:t> </a:t>
            </a:r>
            <a:r>
              <a:rPr lang="fi-FI" sz="2400" dirty="0" err="1"/>
              <a:t>children</a:t>
            </a:r>
            <a:r>
              <a:rPr lang="fi-FI" sz="2400" dirty="0"/>
              <a:t> and </a:t>
            </a:r>
            <a:r>
              <a:rPr lang="fi-FI" sz="2400" dirty="0" err="1"/>
              <a:t>their</a:t>
            </a:r>
            <a:r>
              <a:rPr lang="fi-FI" sz="2400" dirty="0"/>
              <a:t> </a:t>
            </a:r>
            <a:r>
              <a:rPr lang="fi-FI" sz="2400" dirty="0" err="1"/>
              <a:t>mothers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Current</a:t>
            </a:r>
            <a:r>
              <a:rPr lang="fi-FI" sz="2400" dirty="0"/>
              <a:t> </a:t>
            </a:r>
            <a:r>
              <a:rPr lang="fi-FI" sz="2400" dirty="0" err="1"/>
              <a:t>sample</a:t>
            </a:r>
            <a:r>
              <a:rPr lang="fi-FI" sz="2400" dirty="0"/>
              <a:t> = 11,566 </a:t>
            </a:r>
            <a:r>
              <a:rPr lang="fi-FI" sz="2400" dirty="0" err="1"/>
              <a:t>offspring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Followed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questionnaires</a:t>
            </a:r>
            <a:r>
              <a:rPr lang="fi-FI" sz="2400" dirty="0"/>
              <a:t>, </a:t>
            </a:r>
            <a:r>
              <a:rPr lang="fi-FI" sz="2400" dirty="0" err="1"/>
              <a:t>clinical</a:t>
            </a:r>
            <a:r>
              <a:rPr lang="fi-FI" sz="2400" dirty="0"/>
              <a:t> </a:t>
            </a:r>
            <a:r>
              <a:rPr lang="fi-FI" sz="2400" dirty="0" err="1"/>
              <a:t>examinations</a:t>
            </a:r>
            <a:r>
              <a:rPr lang="fi-FI" sz="2400" dirty="0"/>
              <a:t> and </a:t>
            </a:r>
            <a:r>
              <a:rPr lang="fi-FI" sz="2400" dirty="0" err="1"/>
              <a:t>registers</a:t>
            </a:r>
            <a:r>
              <a:rPr lang="fi-FI" sz="2400" dirty="0"/>
              <a:t> </a:t>
            </a:r>
            <a:r>
              <a:rPr lang="fi-FI" sz="2400" dirty="0" err="1"/>
              <a:t>since</a:t>
            </a:r>
            <a:r>
              <a:rPr lang="fi-FI" sz="2400" dirty="0"/>
              <a:t> 2nd </a:t>
            </a:r>
            <a:r>
              <a:rPr lang="fi-FI" sz="2400" dirty="0" err="1"/>
              <a:t>trimester</a:t>
            </a:r>
            <a:r>
              <a:rPr lang="fi-FI" sz="2400" dirty="0"/>
              <a:t> of </a:t>
            </a:r>
            <a:r>
              <a:rPr lang="fi-FI" sz="2400" dirty="0" err="1"/>
              <a:t>pregnancy</a:t>
            </a:r>
            <a:endParaRPr lang="fi-FI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isällön paikkamerkki 8">
            <a:extLst>
              <a:ext uri="{FF2B5EF4-FFF2-40B4-BE49-F238E27FC236}">
                <a16:creationId xmlns:a16="http://schemas.microsoft.com/office/drawing/2014/main" id="{7A39BD2F-15F0-A863-CB16-EE8EC2B778B9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19137" y="1214294"/>
            <a:ext cx="6322686" cy="332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Maternal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smoking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during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pregnancy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Collected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prospectively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questionnaire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mothers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2230 (19.3%)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smoked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after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2nd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month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pregnancy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" name="Otsikko 6">
            <a:extLst>
              <a:ext uri="{FF2B5EF4-FFF2-40B4-BE49-F238E27FC236}">
                <a16:creationId xmlns:a16="http://schemas.microsoft.com/office/drawing/2014/main" id="{F21BB04C-61D3-A092-A2F2-AB2CC6C61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Kuva 2" descr="Levy tasaisella täytöllä">
            <a:extLst>
              <a:ext uri="{FF2B5EF4-FFF2-40B4-BE49-F238E27FC236}">
                <a16:creationId xmlns:a16="http://schemas.microsoft.com/office/drawing/2014/main" id="{8038B511-39CF-9C42-6A46-49D509CC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256" y="405057"/>
            <a:ext cx="1541364" cy="1541364"/>
          </a:xfrm>
          <a:prstGeom prst="rect">
            <a:avLst/>
          </a:prstGeom>
        </p:spPr>
      </p:pic>
      <p:pic>
        <p:nvPicPr>
          <p:cNvPr id="2" name="Kuva 1" descr="Kansiohaku tasaisella täytöllä">
            <a:extLst>
              <a:ext uri="{FF2B5EF4-FFF2-40B4-BE49-F238E27FC236}">
                <a16:creationId xmlns:a16="http://schemas.microsoft.com/office/drawing/2014/main" id="{46094C9D-D77A-B567-47A7-3ECA51EB7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2256" y="1980003"/>
            <a:ext cx="1541364" cy="15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isällön paikkamerkki 8">
            <a:extLst>
              <a:ext uri="{FF2B5EF4-FFF2-40B4-BE49-F238E27FC236}">
                <a16:creationId xmlns:a16="http://schemas.microsoft.com/office/drawing/2014/main" id="{7A39BD2F-15F0-A863-CB16-EE8EC2B778B9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19138" y="1214294"/>
            <a:ext cx="7543800" cy="332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Offspring’s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wage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Between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ages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29 to 50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years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Finnish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Tax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Administration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registers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Self-employed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workers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farmers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retired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persons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excluded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" name="Otsikko 6">
            <a:extLst>
              <a:ext uri="{FF2B5EF4-FFF2-40B4-BE49-F238E27FC236}">
                <a16:creationId xmlns:a16="http://schemas.microsoft.com/office/drawing/2014/main" id="{F21BB04C-61D3-A092-A2F2-AB2CC6C61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Kuva 4" descr="Kansiohaku tasaisella täytöllä">
            <a:extLst>
              <a:ext uri="{FF2B5EF4-FFF2-40B4-BE49-F238E27FC236}">
                <a16:creationId xmlns:a16="http://schemas.microsoft.com/office/drawing/2014/main" id="{8823B46E-4867-3AA9-E553-A523B6BD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81170"/>
            <a:ext cx="1944414" cy="1944414"/>
          </a:xfrm>
          <a:prstGeom prst="rect">
            <a:avLst/>
          </a:prstGeom>
        </p:spPr>
      </p:pic>
      <p:pic>
        <p:nvPicPr>
          <p:cNvPr id="2" name="Kuva 1" descr="Levy tasaisella täytöllä">
            <a:extLst>
              <a:ext uri="{FF2B5EF4-FFF2-40B4-BE49-F238E27FC236}">
                <a16:creationId xmlns:a16="http://schemas.microsoft.com/office/drawing/2014/main" id="{630BB451-C1DB-CED7-CAEB-5322AF3F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1736" y="165253"/>
            <a:ext cx="1541364" cy="1541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isällön paikkamerkki 8">
            <a:extLst>
              <a:ext uri="{FF2B5EF4-FFF2-40B4-BE49-F238E27FC236}">
                <a16:creationId xmlns:a16="http://schemas.microsoft.com/office/drawing/2014/main" id="{7A39BD2F-15F0-A863-CB16-EE8EC2B778B9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19138" y="1214294"/>
            <a:ext cx="6953414" cy="332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Mediators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perinatal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conditions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Birth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weight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Sociodemographics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Education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health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Self-reported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health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adulthood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Own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smoking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habits</a:t>
            </a: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</a:t>
            </a:r>
            <a:r>
              <a:rPr lang="fi-FI" altLang="fi-FI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adulthood</a:t>
            </a:r>
            <a:endParaRPr lang="fi-FI" altLang="fi-FI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195" name="Otsikko 6">
            <a:extLst>
              <a:ext uri="{FF2B5EF4-FFF2-40B4-BE49-F238E27FC236}">
                <a16:creationId xmlns:a16="http://schemas.microsoft.com/office/drawing/2014/main" id="{F21BB04C-61D3-A092-A2F2-AB2CC6C61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Kuva 2" descr="Levy tasaisella täytöllä">
            <a:extLst>
              <a:ext uri="{FF2B5EF4-FFF2-40B4-BE49-F238E27FC236}">
                <a16:creationId xmlns:a16="http://schemas.microsoft.com/office/drawing/2014/main" id="{8038B511-39CF-9C42-6A46-49D509CC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717" y="2929931"/>
            <a:ext cx="1541364" cy="1541364"/>
          </a:xfrm>
          <a:prstGeom prst="rect">
            <a:avLst/>
          </a:prstGeom>
        </p:spPr>
      </p:pic>
      <p:pic>
        <p:nvPicPr>
          <p:cNvPr id="5" name="Kuva 4" descr="Kansiohaku tasaisella täytöllä">
            <a:extLst>
              <a:ext uri="{FF2B5EF4-FFF2-40B4-BE49-F238E27FC236}">
                <a16:creationId xmlns:a16="http://schemas.microsoft.com/office/drawing/2014/main" id="{8823B46E-4867-3AA9-E553-A523B6BD5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0353" y="3602136"/>
            <a:ext cx="1541364" cy="1541364"/>
          </a:xfrm>
          <a:prstGeom prst="rect">
            <a:avLst/>
          </a:prstGeom>
        </p:spPr>
      </p:pic>
      <p:sp>
        <p:nvSpPr>
          <p:cNvPr id="4" name="Nuoli vasemmalle 3">
            <a:extLst>
              <a:ext uri="{FF2B5EF4-FFF2-40B4-BE49-F238E27FC236}">
                <a16:creationId xmlns:a16="http://schemas.microsoft.com/office/drawing/2014/main" id="{1D793781-6DBD-7C4E-37CE-E7CD3CC21593}"/>
              </a:ext>
            </a:extLst>
          </p:cNvPr>
          <p:cNvSpPr/>
          <p:nvPr/>
        </p:nvSpPr>
        <p:spPr>
          <a:xfrm>
            <a:off x="4204137" y="1797264"/>
            <a:ext cx="409903" cy="11561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NL"/>
          </a:p>
        </p:txBody>
      </p:sp>
      <p:sp>
        <p:nvSpPr>
          <p:cNvPr id="6" name="Nuoli vasemmalle 5">
            <a:extLst>
              <a:ext uri="{FF2B5EF4-FFF2-40B4-BE49-F238E27FC236}">
                <a16:creationId xmlns:a16="http://schemas.microsoft.com/office/drawing/2014/main" id="{4FF17B84-0E03-5A3A-7345-59052636014D}"/>
              </a:ext>
            </a:extLst>
          </p:cNvPr>
          <p:cNvSpPr/>
          <p:nvPr/>
        </p:nvSpPr>
        <p:spPr>
          <a:xfrm>
            <a:off x="3526222" y="2243959"/>
            <a:ext cx="409903" cy="11561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NL"/>
          </a:p>
        </p:txBody>
      </p:sp>
      <p:sp>
        <p:nvSpPr>
          <p:cNvPr id="7" name="Nuoli vasemmalle 6">
            <a:extLst>
              <a:ext uri="{FF2B5EF4-FFF2-40B4-BE49-F238E27FC236}">
                <a16:creationId xmlns:a16="http://schemas.microsoft.com/office/drawing/2014/main" id="{0E0377F4-8418-B242-2698-04190292D345}"/>
              </a:ext>
            </a:extLst>
          </p:cNvPr>
          <p:cNvSpPr/>
          <p:nvPr/>
        </p:nvSpPr>
        <p:spPr>
          <a:xfrm>
            <a:off x="2406877" y="2669626"/>
            <a:ext cx="409903" cy="11561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NL"/>
          </a:p>
        </p:txBody>
      </p:sp>
    </p:spTree>
    <p:extLst>
      <p:ext uri="{BB962C8B-B14F-4D97-AF65-F5344CB8AC3E}">
        <p14:creationId xmlns:p14="http://schemas.microsoft.com/office/powerpoint/2010/main" val="37861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tsikko 4">
            <a:extLst>
              <a:ext uri="{FF2B5EF4-FFF2-40B4-BE49-F238E27FC236}">
                <a16:creationId xmlns:a16="http://schemas.microsoft.com/office/drawing/2014/main" id="{19216145-B222-1336-24C6-E14CD898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371475"/>
            <a:ext cx="7543800" cy="81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i-FI" altLang="fi-FI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Methods</a:t>
            </a:r>
            <a:endParaRPr lang="fi-FI" altLang="fi-FI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42" name="Sisällön paikkamerkki 5">
            <a:extLst>
              <a:ext uri="{FF2B5EF4-FFF2-40B4-BE49-F238E27FC236}">
                <a16:creationId xmlns:a16="http://schemas.microsoft.com/office/drawing/2014/main" id="{BF90B7D3-C1DA-B170-E16A-D3F97F7B8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137" y="1290638"/>
            <a:ext cx="5934755" cy="3852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Logistic regression models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Mediating effects were tested using the method suggested by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Iacobucci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2012</a:t>
            </a:r>
          </a:p>
          <a:p>
            <a:pPr marL="0" indent="0">
              <a:buNone/>
            </a:pP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stratified by sex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Kuva 2" descr="Post-it-muistiinpanot tasaisella täytöllä">
            <a:extLst>
              <a:ext uri="{FF2B5EF4-FFF2-40B4-BE49-F238E27FC236}">
                <a16:creationId xmlns:a16="http://schemas.microsoft.com/office/drawing/2014/main" id="{87F46A5E-2348-E79D-D93B-E564FCBE4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5645" y="3003108"/>
            <a:ext cx="914400" cy="914400"/>
          </a:xfrm>
          <a:prstGeom prst="rect">
            <a:avLst/>
          </a:prstGeom>
        </p:spPr>
      </p:pic>
      <p:pic>
        <p:nvPicPr>
          <p:cNvPr id="7" name="Kuva 6" descr="Pylväskuvaaja tasaisella täytöllä">
            <a:extLst>
              <a:ext uri="{FF2B5EF4-FFF2-40B4-BE49-F238E27FC236}">
                <a16:creationId xmlns:a16="http://schemas.microsoft.com/office/drawing/2014/main" id="{89C2970F-8684-2D34-EB61-47757D02C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214" y="573430"/>
            <a:ext cx="1058858" cy="1058858"/>
          </a:xfrm>
          <a:prstGeom prst="rect">
            <a:avLst/>
          </a:prstGeom>
        </p:spPr>
      </p:pic>
      <p:pic>
        <p:nvPicPr>
          <p:cNvPr id="9" name="Kuva 8" descr="Ympyräkaavio tasaisella täytöllä">
            <a:extLst>
              <a:ext uri="{FF2B5EF4-FFF2-40B4-BE49-F238E27FC236}">
                <a16:creationId xmlns:a16="http://schemas.microsoft.com/office/drawing/2014/main" id="{87ACC5F8-92C1-59A4-019C-1742EBBDD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738" y="15643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lius Centrum Onderzoek ENG 16-9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a Rissanen_WEON_20190711_2" id="{438A42CB-5AB7-6C45-A4B7-BA22958D6151}" vid="{B19674AB-2F57-AC4C-B52F-F6C72D4FB749}"/>
    </a:ext>
  </a:extLst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a Rissanen_WEON_20190711_2" id="{438A42CB-5AB7-6C45-A4B7-BA22958D6151}" vid="{5192964D-8578-EE40-A097-AA2FBEE2E76F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a Rissanen_WEON_20190711_2" id="{438A42CB-5AB7-6C45-A4B7-BA22958D6151}" vid="{7A745477-D367-084B-A7BC-4402BEAFAF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Ina Rissanen_WEON_20190711_2</Template>
  <TotalTime>17781</TotalTime>
  <Words>359</Words>
  <Application>Microsoft Macintosh PowerPoint</Application>
  <PresentationFormat>Näytössä katseltava esitys (16:9)</PresentationFormat>
  <Paragraphs>68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3</vt:i4>
      </vt:variant>
      <vt:variant>
        <vt:lpstr>Dian otsikot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Julius Centrum Onderzoek ENG 16-9</vt:lpstr>
      <vt:lpstr>4_Office-thema</vt:lpstr>
      <vt:lpstr>8_Office-thema</vt:lpstr>
      <vt:lpstr>Maternal smoking during pregnancy  and adult offspring’s wages</vt:lpstr>
      <vt:lpstr>Introduction</vt:lpstr>
      <vt:lpstr>Research questions</vt:lpstr>
      <vt:lpstr>PowerPoint-esitys</vt:lpstr>
      <vt:lpstr>Northern Finland Birth Cohort 1966</vt:lpstr>
      <vt:lpstr>Methods</vt:lpstr>
      <vt:lpstr>Methods</vt:lpstr>
      <vt:lpstr>Methods</vt:lpstr>
      <vt:lpstr>Methods</vt:lpstr>
      <vt:lpstr>Results</vt:lpstr>
      <vt:lpstr>Results</vt:lpstr>
      <vt:lpstr>Conclusion</vt:lpstr>
    </vt:vector>
  </TitlesOfParts>
  <Company>UMC Utrecht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Lifetime smoking trajectories and risk of stroke before age of 50</dc:title>
  <dc:creator>Jukka</dc:creator>
  <cp:lastModifiedBy>Ina Rissanen</cp:lastModifiedBy>
  <cp:revision>321</cp:revision>
  <dcterms:created xsi:type="dcterms:W3CDTF">2019-06-10T15:12:17Z</dcterms:created>
  <dcterms:modified xsi:type="dcterms:W3CDTF">2024-06-13T07:36:48Z</dcterms:modified>
</cp:coreProperties>
</file>