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8" r:id="rId3"/>
    <p:sldId id="269" r:id="rId4"/>
    <p:sldId id="270" r:id="rId5"/>
    <p:sldId id="273" r:id="rId6"/>
    <p:sldId id="271" r:id="rId7"/>
    <p:sldId id="257" r:id="rId8"/>
    <p:sldId id="272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A7CE6D-3E47-442A-A22B-8C10297014EE}" v="2" dt="2021-03-14T20:35:38.2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6" autoAdjust="0"/>
    <p:restoredTop sz="94660"/>
  </p:normalViewPr>
  <p:slideViewPr>
    <p:cSldViewPr snapToGrid="0">
      <p:cViewPr varScale="1">
        <p:scale>
          <a:sx n="63" d="100"/>
          <a:sy n="63" d="100"/>
        </p:scale>
        <p:origin x="5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delson Nasseco" userId="738ba16a-8c8f-45f9-b535-1078092f78b0" providerId="ADAL" clId="{3FA7CE6D-3E47-442A-A22B-8C10297014EE}"/>
    <pc:docChg chg="custSel modSld">
      <pc:chgData name="Idelson Nasseco" userId="738ba16a-8c8f-45f9-b535-1078092f78b0" providerId="ADAL" clId="{3FA7CE6D-3E47-442A-A22B-8C10297014EE}" dt="2021-03-14T20:35:44.930" v="6" actId="1076"/>
      <pc:docMkLst>
        <pc:docMk/>
      </pc:docMkLst>
      <pc:sldChg chg="delSp modSp mod delAnim">
        <pc:chgData name="Idelson Nasseco" userId="738ba16a-8c8f-45f9-b535-1078092f78b0" providerId="ADAL" clId="{3FA7CE6D-3E47-442A-A22B-8C10297014EE}" dt="2021-03-14T20:35:44.930" v="6" actId="1076"/>
        <pc:sldMkLst>
          <pc:docMk/>
          <pc:sldMk cId="4292661376" sldId="268"/>
        </pc:sldMkLst>
        <pc:spChg chg="mod">
          <ac:chgData name="Idelson Nasseco" userId="738ba16a-8c8f-45f9-b535-1078092f78b0" providerId="ADAL" clId="{3FA7CE6D-3E47-442A-A22B-8C10297014EE}" dt="2021-03-14T20:35:26.450" v="1" actId="1076"/>
          <ac:spMkLst>
            <pc:docMk/>
            <pc:sldMk cId="4292661376" sldId="268"/>
            <ac:spMk id="4" creationId="{291CA16A-993E-43BA-BDDC-9E427CF951B2}"/>
          </ac:spMkLst>
        </pc:spChg>
        <pc:spChg chg="mod">
          <ac:chgData name="Idelson Nasseco" userId="738ba16a-8c8f-45f9-b535-1078092f78b0" providerId="ADAL" clId="{3FA7CE6D-3E47-442A-A22B-8C10297014EE}" dt="2021-03-14T20:35:44.930" v="6" actId="1076"/>
          <ac:spMkLst>
            <pc:docMk/>
            <pc:sldMk cId="4292661376" sldId="268"/>
            <ac:spMk id="5" creationId="{F063A021-7C19-4C85-B48B-EFEA732C1906}"/>
          </ac:spMkLst>
        </pc:spChg>
        <pc:picChg chg="del">
          <ac:chgData name="Idelson Nasseco" userId="738ba16a-8c8f-45f9-b535-1078092f78b0" providerId="ADAL" clId="{3FA7CE6D-3E47-442A-A22B-8C10297014EE}" dt="2021-03-14T20:35:14.597" v="0" actId="478"/>
          <ac:picMkLst>
            <pc:docMk/>
            <pc:sldMk cId="4292661376" sldId="268"/>
            <ac:picMk id="10" creationId="{D2C193C0-E3AA-4874-B3D5-11C2BF0C820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DF60-7054-4B84-87A8-46CF6C706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44880-54FA-4561-8A07-D78E64E1C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5C612-D5D3-40C9-8281-7347C8D26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A5E1-1284-411A-817F-C63C1D763E3B}" type="datetimeFigureOut">
              <a:rPr lang="pt-PT" smtClean="0"/>
              <a:t>14/03/2021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F5553-9028-45C4-AE5C-F47C2E977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6A943-CE26-4AF4-BF28-95AA8CA6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06E3-F941-4E66-92A6-D6CDEBD4646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449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3736-88E8-4955-B3EE-D83A6E016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9EAA0-3E22-46D8-85E6-776AC29A8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293AF-22D4-4152-A3A3-49EEF1A30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A5E1-1284-411A-817F-C63C1D763E3B}" type="datetimeFigureOut">
              <a:rPr lang="pt-PT" smtClean="0"/>
              <a:t>14/03/2021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37520-129F-4EFF-9F7E-72FCDDC6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383A-851A-4CE4-8BC0-1DE32DBC9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06E3-F941-4E66-92A6-D6CDEBD4646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684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15AF5-B7E8-4075-838E-F89580E35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C949A-C37A-4BB8-A6C1-5086A6F3A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62B6A-725B-4F88-A5F8-2F1FE23E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A5E1-1284-411A-817F-C63C1D763E3B}" type="datetimeFigureOut">
              <a:rPr lang="pt-PT" smtClean="0"/>
              <a:t>14/03/2021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D71A6-FA68-4E08-9A3F-E4DBDCE6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DF826-487E-437B-A53D-0A8E1DE7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06E3-F941-4E66-92A6-D6CDEBD4646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0299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461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3461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70946-CFA6-4ADA-A1B3-360E32D2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34E12-197C-4527-B7B5-6BEA97219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160FB-16F7-46FD-97A4-28680050F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A5E1-1284-411A-817F-C63C1D763E3B}" type="datetimeFigureOut">
              <a:rPr lang="pt-PT" smtClean="0"/>
              <a:t>14/03/2021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B448E-9B84-41EB-83BF-0FD7B8568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4D01E-823C-4F96-95C7-4E1C487A9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06E3-F941-4E66-92A6-D6CDEBD4646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071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A27F0-1836-41BE-A448-3585C99DB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6410F-33AA-4719-83D2-A436B6BAA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E0A78-8489-4E43-9931-2999638DC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A5E1-1284-411A-817F-C63C1D763E3B}" type="datetimeFigureOut">
              <a:rPr lang="pt-PT" smtClean="0"/>
              <a:t>14/03/2021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2CA0B-6628-40D6-A1FF-11E7AEA38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334C6-5299-4DA1-8DC8-6EEB52DC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06E3-F941-4E66-92A6-D6CDEBD4646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210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0438-859F-4E41-8C57-50AC97DE2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91B96-5181-4938-A895-6386DBCF8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0BF54-53C6-47B2-8415-5988AD79C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594CD-80D6-486F-959F-C6DDCF2F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A5E1-1284-411A-817F-C63C1D763E3B}" type="datetimeFigureOut">
              <a:rPr lang="pt-PT" smtClean="0"/>
              <a:t>14/03/2021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01768-F362-4E53-9BB1-B47D3374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5D982-1AF3-4554-BC55-52927878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06E3-F941-4E66-92A6-D6CDEBD4646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035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82682-D71B-49F2-8557-6B1EA9413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20E32-1740-4EB0-A783-B8B0E4223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1009B-A014-4F6F-A122-CC69C0584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00F021-53E5-4029-9920-3691FA569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93E09F-8F20-4445-8CED-932360D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A01D8C-1283-430A-90DE-6E5937C98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A5E1-1284-411A-817F-C63C1D763E3B}" type="datetimeFigureOut">
              <a:rPr lang="pt-PT" smtClean="0"/>
              <a:t>14/03/2021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2590DC-95A4-48A6-A1B1-CDC5FF0B5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158DA9-DA56-4871-BBBE-164BA40E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06E3-F941-4E66-92A6-D6CDEBD4646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755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0660B-7598-4B50-A68E-B748AE72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9E6A37-3E4C-4119-9D9B-FB1D51AA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A5E1-1284-411A-817F-C63C1D763E3B}" type="datetimeFigureOut">
              <a:rPr lang="pt-PT" smtClean="0"/>
              <a:t>14/03/2021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3DC3D-AD74-4ABC-8CA5-956DA112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75D6D-AA5E-43B4-88D7-4555AEEA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06E3-F941-4E66-92A6-D6CDEBD4646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548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7EDE5-291F-4FE2-AEEC-124100EC9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A5E1-1284-411A-817F-C63C1D763E3B}" type="datetimeFigureOut">
              <a:rPr lang="pt-PT" smtClean="0"/>
              <a:t>14/03/2021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ED8CE9-AACF-4E35-92A1-FF8A1316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D38C8-6FC6-4849-A2F6-49E8263C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06E3-F941-4E66-92A6-D6CDEBD4646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158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2816D-E3A6-4596-8849-B095706BB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6E325-B4A2-4731-834C-1BCA9979F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C844A-34EF-4EAC-9954-71F9D9BDF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EAE04-ACAF-4108-9AE2-038DE9DC3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A5E1-1284-411A-817F-C63C1D763E3B}" type="datetimeFigureOut">
              <a:rPr lang="pt-PT" smtClean="0"/>
              <a:t>14/03/2021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B852A-D081-4995-A7AE-73E22A8D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D2036-C6BD-48AC-8F7D-CAE879C12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06E3-F941-4E66-92A6-D6CDEBD4646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905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FD58C-EBC0-4EC9-A929-3157D60A7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88D98B-FAD8-44DC-8FF4-024BA7961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6CA5A-76D1-424C-9BBC-872600290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42110-B751-4905-8C37-F9A044B7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A5E1-1284-411A-817F-C63C1D763E3B}" type="datetimeFigureOut">
              <a:rPr lang="pt-PT" smtClean="0"/>
              <a:t>14/03/2021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696E9-CEF6-4D37-94FA-D13700818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DD74F-5E26-4563-A475-860BB289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06E3-F941-4E66-92A6-D6CDEBD4646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778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0C836B-55DA-4B85-BCBC-57599DEFC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17E2C-11D0-4955-9A00-22F743604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40D6A-71B7-464D-B9D8-137F0E743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8A5E1-1284-411A-817F-C63C1D763E3B}" type="datetimeFigureOut">
              <a:rPr lang="pt-PT" smtClean="0"/>
              <a:t>14/03/2021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26229-21B1-401B-8E8E-FF3066986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BF462-8BAF-401D-9104-31AAE5A8D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A06E3-F941-4E66-92A6-D6CDEBD4646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042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evice, meter, gauge&#10;&#10;Description automatically generated">
            <a:extLst>
              <a:ext uri="{FF2B5EF4-FFF2-40B4-BE49-F238E27FC236}">
                <a16:creationId xmlns:a16="http://schemas.microsoft.com/office/drawing/2014/main" id="{92132185-84BB-429C-8CFB-C5F5E711D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294" y="0"/>
            <a:ext cx="962706" cy="962706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97EEDAC7-F44E-4CCB-8591-A442D79FEE61}"/>
              </a:ext>
            </a:extLst>
          </p:cNvPr>
          <p:cNvSpPr txBox="1">
            <a:spLocks/>
          </p:cNvSpPr>
          <p:nvPr/>
        </p:nvSpPr>
        <p:spPr>
          <a:xfrm>
            <a:off x="0" y="1788160"/>
            <a:ext cx="12191999" cy="1788159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7200" i="0" dirty="0">
                <a:ln>
                  <a:solidFill>
                    <a:schemeClr val="bg1"/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Roboto"/>
              </a:rPr>
              <a:t>Inteligência Artificial</a:t>
            </a:r>
            <a:endParaRPr lang="en-US" sz="7200" dirty="0">
              <a:ln>
                <a:solidFill>
                  <a:schemeClr val="bg1"/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344E690-1D4E-42D2-9588-EE26BD3DCDE3}"/>
              </a:ext>
            </a:extLst>
          </p:cNvPr>
          <p:cNvSpPr txBox="1">
            <a:spLocks/>
          </p:cNvSpPr>
          <p:nvPr/>
        </p:nvSpPr>
        <p:spPr>
          <a:xfrm>
            <a:off x="1417319" y="3759200"/>
            <a:ext cx="9357360" cy="2151856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rgbClr val="0937C9"/>
                </a:solidFill>
              </a:rPr>
              <a:t>Mozambique Data Science Academy</a:t>
            </a:r>
            <a:endParaRPr lang="en-US" sz="6000" b="0" dirty="0">
              <a:solidFill>
                <a:srgbClr val="0937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D599535-C841-457B-BE92-EECA801ED7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6835" r="6835"/>
          <a:stretch/>
        </p:blipFill>
        <p:spPr>
          <a:xfrm>
            <a:off x="2562839" y="1630609"/>
            <a:ext cx="3420301" cy="3967551"/>
          </a:xfrm>
          <a:ln>
            <a:solidFill>
              <a:schemeClr val="tx1"/>
            </a:solidFill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4292" y="2669575"/>
            <a:ext cx="4911633" cy="759425"/>
          </a:xfrm>
        </p:spPr>
        <p:txBody>
          <a:bodyPr/>
          <a:lstStyle/>
          <a:p>
            <a:pPr algn="ctr"/>
            <a:r>
              <a:rPr lang="en-US" dirty="0"/>
              <a:t>Idelson Nasseco</a:t>
            </a:r>
            <a:endParaRPr lang="en-US" b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10242" y="3534427"/>
            <a:ext cx="3519732" cy="434232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Data Analytics</a:t>
            </a:r>
          </a:p>
        </p:txBody>
      </p:sp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9CD22-2320-47B6-A915-BA4E2C52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solidFill>
                  <a:srgbClr val="252525"/>
                </a:solidFill>
                <a:effectLst/>
                <a:latin typeface="Roboto"/>
              </a:rPr>
              <a:t>Aprendizado de máquina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B9CB5-16DC-4782-945C-519964613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PT" b="1" dirty="0">
                <a:solidFill>
                  <a:srgbClr val="252525"/>
                </a:solidFill>
                <a:latin typeface="Roboto"/>
              </a:rPr>
              <a:t>Herbert Alexander Simon:  “</a:t>
            </a:r>
            <a:r>
              <a:rPr lang="pt-PT" i="1" dirty="0">
                <a:solidFill>
                  <a:srgbClr val="252525"/>
                </a:solidFill>
                <a:latin typeface="Roboto"/>
              </a:rPr>
              <a:t>Aprendizado é qualquer processo peloqual um sistema melhora sua performance pela experiência.”</a:t>
            </a:r>
          </a:p>
          <a:p>
            <a:pPr algn="l"/>
            <a:endParaRPr lang="pt-PT" i="1" dirty="0">
              <a:solidFill>
                <a:srgbClr val="252525"/>
              </a:solidFill>
              <a:latin typeface="Roboto"/>
            </a:endParaRPr>
          </a:p>
          <a:p>
            <a:pPr algn="l"/>
            <a:r>
              <a:rPr lang="pt-PT" i="1" dirty="0">
                <a:solidFill>
                  <a:srgbClr val="252525"/>
                </a:solidFill>
                <a:latin typeface="Roboto"/>
              </a:rPr>
              <a:t>“Machine Learning está preocupado com programas de computador que automaticamente melhoram sua performance pela experiência”</a:t>
            </a:r>
          </a:p>
          <a:p>
            <a:r>
              <a:rPr lang="pt-PT" sz="3200" b="1" i="0" dirty="0">
                <a:solidFill>
                  <a:srgbClr val="252525"/>
                </a:solidFill>
                <a:effectLst/>
                <a:latin typeface="Roboto"/>
              </a:rPr>
              <a:t>Aprendizado de Máquina, um subconjunto da Inteligência Artificial</a:t>
            </a:r>
          </a:p>
          <a:p>
            <a:pPr algn="l"/>
            <a:endParaRPr lang="pt-PT" i="1" dirty="0">
              <a:solidFill>
                <a:srgbClr val="252525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0357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E56DF-C404-4F17-98E5-30FCDF23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400" b="0" i="0" u="none" strike="noStrike" baseline="0" dirty="0">
                <a:latin typeface="ArialMT"/>
              </a:rPr>
              <a:t>Por que </a:t>
            </a:r>
            <a:r>
              <a:rPr lang="pt-PT" sz="4400" b="0" i="1" u="none" strike="noStrike" baseline="0" dirty="0">
                <a:latin typeface="Arial-ItalicMT"/>
              </a:rPr>
              <a:t>Machine Learning</a:t>
            </a:r>
            <a:r>
              <a:rPr lang="pt-PT" sz="4400" b="0" i="0" u="none" strike="noStrike" baseline="0" dirty="0">
                <a:latin typeface="ArialMT"/>
              </a:rPr>
              <a:t>?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E4655-5E58-419F-8A0C-70FE865FE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60" y="1825625"/>
            <a:ext cx="10784840" cy="4758055"/>
          </a:xfrm>
        </p:spPr>
        <p:txBody>
          <a:bodyPr>
            <a:normAutofit lnSpcReduction="10000"/>
          </a:bodyPr>
          <a:lstStyle/>
          <a:p>
            <a:r>
              <a:rPr lang="pt-PT" sz="2400" b="0" i="0" u="none" strike="noStrike" baseline="0" dirty="0">
                <a:latin typeface="ArialMT"/>
              </a:rPr>
              <a:t>Desenvolver sistemas que podem automaticamente se adaptar e se customizar para usuários individuais.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800" b="0" i="0" u="none" strike="noStrike" baseline="0" dirty="0">
                <a:latin typeface="ArialMT"/>
              </a:rPr>
              <a:t>Notícias personalizadas OU Filtro de email</a:t>
            </a:r>
          </a:p>
          <a:p>
            <a:pPr algn="l"/>
            <a:r>
              <a:rPr lang="pt-PT" sz="2400" b="0" i="0" u="none" strike="noStrike" baseline="0" dirty="0">
                <a:latin typeface="ArialMT"/>
              </a:rPr>
              <a:t>Descobrir novo conhecimento a partir / usando grandes bases de dados (</a:t>
            </a:r>
            <a:r>
              <a:rPr lang="pt-PT" sz="2400" b="0" i="1" u="none" strike="noStrike" baseline="0" dirty="0">
                <a:latin typeface="Arial-ItalicMT"/>
              </a:rPr>
              <a:t>data mining</a:t>
            </a:r>
            <a:r>
              <a:rPr lang="pt-PT" sz="2400" b="0" i="0" u="none" strike="noStrike" baseline="0" dirty="0">
                <a:latin typeface="ArialMT"/>
              </a:rPr>
              <a:t>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800" b="0" i="0" u="none" strike="noStrike" baseline="0" dirty="0">
                <a:latin typeface="ArialMT"/>
              </a:rPr>
              <a:t>Análise de carrinho de supermer. (e.g. fraldas e cervejas)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sz="1800" dirty="0">
              <a:latin typeface="ArialMT"/>
            </a:endParaRPr>
          </a:p>
          <a:p>
            <a:pPr algn="l"/>
            <a:r>
              <a:rPr lang="pt-PT" sz="2400" b="0" i="0" u="none" strike="noStrike" baseline="0" dirty="0">
                <a:latin typeface="ArialMT"/>
              </a:rPr>
              <a:t>Habilidade de imitar humanos e substituí-los em certas tarefas monótonas - que exigem alguma inteligência.</a:t>
            </a:r>
          </a:p>
          <a:p>
            <a:pPr algn="l"/>
            <a:r>
              <a:rPr lang="pt-PT" sz="2400" b="0" i="0" u="none" strike="noStrike" baseline="0" dirty="0">
                <a:latin typeface="ArialMT"/>
              </a:rPr>
              <a:t>– Como o reconhecimento de caracteres manuscritos</a:t>
            </a:r>
          </a:p>
          <a:p>
            <a:pPr algn="l"/>
            <a:r>
              <a:rPr lang="pt-PT" sz="2400" b="0" i="0" u="none" strike="noStrike" baseline="0" dirty="0">
                <a:latin typeface="ArialMT"/>
              </a:rPr>
              <a:t>Desenvolver sistemas que são muito difíceis / caros para construir manualmente porque eles requerem habilidades ou conhecimento detalhados específicos ajustados para uma tarefa específica</a:t>
            </a:r>
          </a:p>
        </p:txBody>
      </p:sp>
    </p:spTree>
    <p:extLst>
      <p:ext uri="{BB962C8B-B14F-4D97-AF65-F5344CB8AC3E}">
        <p14:creationId xmlns:p14="http://schemas.microsoft.com/office/powerpoint/2010/main" val="2603339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9CD22-2320-47B6-A915-BA4E2C52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solidFill>
                  <a:srgbClr val="252525"/>
                </a:solidFill>
                <a:effectLst/>
                <a:latin typeface="Roboto"/>
              </a:rPr>
              <a:t>Aprendizado de máquina com Python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B9CB5-16DC-4782-945C-519964613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t-PT" dirty="0"/>
          </a:p>
          <a:p>
            <a:pPr marL="0" indent="0" algn="ctr">
              <a:buNone/>
            </a:pPr>
            <a:endParaRPr lang="pt-PT" dirty="0"/>
          </a:p>
          <a:p>
            <a:pPr marL="0" indent="0" algn="ctr">
              <a:buNone/>
            </a:pPr>
            <a:endParaRPr lang="pt-PT" dirty="0"/>
          </a:p>
          <a:p>
            <a:pPr marL="0" indent="0" algn="ctr">
              <a:buNone/>
            </a:pPr>
            <a:r>
              <a:rPr lang="pt-PT" sz="6000" dirty="0"/>
              <a:t>PASSOS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8415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52C29-42CE-4D35-9DD5-6333E536F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PT" sz="4800" dirty="0"/>
              <a:t>Importando Dados</a:t>
            </a:r>
          </a:p>
          <a:p>
            <a:pPr marL="514350" indent="-514350">
              <a:buFont typeface="+mj-lt"/>
              <a:buAutoNum type="arabicPeriod"/>
            </a:pPr>
            <a:r>
              <a:rPr lang="pt-PT" sz="4800" dirty="0"/>
              <a:t>Dados limpos</a:t>
            </a:r>
          </a:p>
          <a:p>
            <a:pPr marL="514350" indent="-514350">
              <a:buFont typeface="+mj-lt"/>
              <a:buAutoNum type="arabicPeriod"/>
            </a:pPr>
            <a:r>
              <a:rPr lang="pt-PT" sz="4800" dirty="0"/>
              <a:t>Divida os dados em conjuntos de treinamento e teste</a:t>
            </a:r>
          </a:p>
          <a:p>
            <a:pPr marL="514350" indent="-514350">
              <a:buFont typeface="+mj-lt"/>
              <a:buAutoNum type="arabicPeriod"/>
            </a:pPr>
            <a:r>
              <a:rPr lang="pt-PT" sz="4800" dirty="0"/>
              <a:t>Crie um modelo</a:t>
            </a:r>
          </a:p>
          <a:p>
            <a:pPr marL="514350" indent="-514350">
              <a:buFont typeface="+mj-lt"/>
              <a:buAutoNum type="arabicPeriod"/>
            </a:pPr>
            <a:r>
              <a:rPr lang="pt-PT" sz="4800" dirty="0"/>
              <a:t>Treine o modelo</a:t>
            </a:r>
          </a:p>
          <a:p>
            <a:pPr marL="514350" indent="-514350">
              <a:buFont typeface="+mj-lt"/>
              <a:buAutoNum type="arabicPeriod"/>
            </a:pPr>
            <a:r>
              <a:rPr lang="pt-PT" sz="4800" dirty="0"/>
              <a:t>Fazer previsões</a:t>
            </a:r>
          </a:p>
          <a:p>
            <a:pPr marL="514350" indent="-514350">
              <a:buFont typeface="+mj-lt"/>
              <a:buAutoNum type="arabicPeriod"/>
            </a:pPr>
            <a:r>
              <a:rPr lang="pt-PT" sz="4800" dirty="0"/>
              <a:t>Avalie e melhore</a:t>
            </a:r>
          </a:p>
        </p:txBody>
      </p:sp>
    </p:spTree>
    <p:extLst>
      <p:ext uri="{BB962C8B-B14F-4D97-AF65-F5344CB8AC3E}">
        <p14:creationId xmlns:p14="http://schemas.microsoft.com/office/powerpoint/2010/main" val="307518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9CD22-2320-47B6-A915-BA4E2C52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solidFill>
                  <a:srgbClr val="252525"/>
                </a:solidFill>
                <a:effectLst/>
                <a:latin typeface="Roboto"/>
              </a:rPr>
              <a:t>Aprendizado de máquina com Python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B9CB5-16DC-4782-945C-519964613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t-PT" dirty="0"/>
          </a:p>
          <a:p>
            <a:pPr marL="0" indent="0" algn="ctr">
              <a:buNone/>
            </a:pPr>
            <a:endParaRPr lang="pt-PT" dirty="0"/>
          </a:p>
          <a:p>
            <a:pPr marL="0" indent="0" algn="ctr">
              <a:buNone/>
            </a:pPr>
            <a:endParaRPr lang="pt-PT" dirty="0"/>
          </a:p>
          <a:p>
            <a:pPr marL="0" indent="0" algn="ctr">
              <a:buNone/>
            </a:pPr>
            <a:r>
              <a:rPr lang="pt-PT" sz="9600" b="1" dirty="0"/>
              <a:t>Livrarias</a:t>
            </a:r>
            <a:endParaRPr lang="pt-PT" sz="4800" b="1" dirty="0"/>
          </a:p>
        </p:txBody>
      </p:sp>
    </p:spTree>
    <p:extLst>
      <p:ext uri="{BB962C8B-B14F-4D97-AF65-F5344CB8AC3E}">
        <p14:creationId xmlns:p14="http://schemas.microsoft.com/office/powerpoint/2010/main" val="3366990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F75853C-C5DA-4D07-9FD4-29E7622A3B75}"/>
              </a:ext>
            </a:extLst>
          </p:cNvPr>
          <p:cNvSpPr/>
          <p:nvPr/>
        </p:nvSpPr>
        <p:spPr>
          <a:xfrm>
            <a:off x="3804920" y="140972"/>
            <a:ext cx="4846320" cy="151129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5400" b="1" dirty="0"/>
              <a:t>NumPy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C96FF2-20A6-4382-8666-18BF4F075EDC}"/>
              </a:ext>
            </a:extLst>
          </p:cNvPr>
          <p:cNvSpPr/>
          <p:nvPr/>
        </p:nvSpPr>
        <p:spPr>
          <a:xfrm>
            <a:off x="3804920" y="1832611"/>
            <a:ext cx="4846320" cy="1511299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5400" b="1" dirty="0">
                <a:solidFill>
                  <a:sysClr val="windowText" lastClr="000000"/>
                </a:solidFill>
              </a:rPr>
              <a:t>Pandas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AFC240-E08F-4659-B5C7-8A7105C1A473}"/>
              </a:ext>
            </a:extLst>
          </p:cNvPr>
          <p:cNvSpPr/>
          <p:nvPr/>
        </p:nvSpPr>
        <p:spPr>
          <a:xfrm>
            <a:off x="3804920" y="3524250"/>
            <a:ext cx="4846320" cy="151129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5400" b="1" dirty="0"/>
              <a:t>MatPlotLib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CA41A6-1A90-4EDD-8DBF-2E37BE5C6D9D}"/>
              </a:ext>
            </a:extLst>
          </p:cNvPr>
          <p:cNvSpPr/>
          <p:nvPr/>
        </p:nvSpPr>
        <p:spPr>
          <a:xfrm>
            <a:off x="3804920" y="5215889"/>
            <a:ext cx="4846320" cy="151129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5400" b="1" dirty="0">
                <a:solidFill>
                  <a:schemeClr val="tx1"/>
                </a:solidFill>
              </a:rPr>
              <a:t>Scikit-Learn</a:t>
            </a:r>
          </a:p>
        </p:txBody>
      </p:sp>
    </p:spTree>
    <p:extLst>
      <p:ext uri="{BB962C8B-B14F-4D97-AF65-F5344CB8AC3E}">
        <p14:creationId xmlns:p14="http://schemas.microsoft.com/office/powerpoint/2010/main" val="3095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199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Arial-ItalicMT</vt:lpstr>
      <vt:lpstr>ArialMT</vt:lpstr>
      <vt:lpstr>Calibri</vt:lpstr>
      <vt:lpstr>Calibri Light</vt:lpstr>
      <vt:lpstr>Roboto</vt:lpstr>
      <vt:lpstr>Wingdings</vt:lpstr>
      <vt:lpstr>Office Theme</vt:lpstr>
      <vt:lpstr>PowerPoint Presentation</vt:lpstr>
      <vt:lpstr>Idelson Nasseco</vt:lpstr>
      <vt:lpstr>Aprendizado de máquina</vt:lpstr>
      <vt:lpstr>Por que Machine Learning?</vt:lpstr>
      <vt:lpstr>Aprendizado de máquina com Python</vt:lpstr>
      <vt:lpstr>PowerPoint Presentation</vt:lpstr>
      <vt:lpstr>Aprendizado de máquina com Python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</dc:title>
  <dc:creator>Idelson Nasseco</dc:creator>
  <cp:lastModifiedBy>Idelson Nasseco</cp:lastModifiedBy>
  <cp:revision>9</cp:revision>
  <dcterms:created xsi:type="dcterms:W3CDTF">2021-03-14T16:25:08Z</dcterms:created>
  <dcterms:modified xsi:type="dcterms:W3CDTF">2021-03-14T20:35:54Z</dcterms:modified>
</cp:coreProperties>
</file>