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265" r:id="rId5"/>
    <p:sldId id="303" r:id="rId6"/>
    <p:sldId id="304" r:id="rId7"/>
    <p:sldId id="306" r:id="rId8"/>
    <p:sldId id="305" r:id="rId9"/>
    <p:sldId id="307" r:id="rId10"/>
    <p:sldId id="308" r:id="rId11"/>
    <p:sldId id="309" r:id="rId12"/>
    <p:sldId id="310" r:id="rId13"/>
    <p:sldId id="26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B4EA"/>
    <a:srgbClr val="9AD3E9"/>
    <a:srgbClr val="F8B2A3"/>
    <a:srgbClr val="98D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9" d="100"/>
          <a:sy n="159" d="100"/>
        </p:scale>
        <p:origin x="-234" y="21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atals/3311611010_datamining_polibata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928" y="1995686"/>
            <a:ext cx="5220072" cy="18002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sz="3200" dirty="0" smtClean="0">
                <a:ea typeface="맑은 고딕" pitchFamily="50" charset="-127"/>
              </a:rPr>
              <a:t>MENERAPKAN ALGORITMA C5.0 PADA DATASET ABALONE</a:t>
            </a:r>
            <a:r>
              <a:rPr lang="en-US" altLang="ko-KR" sz="4400" dirty="0" smtClean="0">
                <a:ea typeface="맑은 고딕" pitchFamily="50" charset="-127"/>
              </a:rPr>
              <a:t>	</a:t>
            </a:r>
          </a:p>
          <a:p>
            <a:pPr lvl="0">
              <a:spcBef>
                <a:spcPts val="0"/>
              </a:spcBef>
            </a:pPr>
            <a:r>
              <a:rPr lang="en-US" altLang="ko-KR" sz="1050" dirty="0">
                <a:ea typeface="맑은 고딕" pitchFamily="50" charset="-127"/>
              </a:rPr>
              <a:t>(https://github.com/inatals/tb_datamining)</a:t>
            </a:r>
            <a:endParaRPr lang="en-US" altLang="ko-KR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23928" y="3867894"/>
            <a:ext cx="5219924" cy="86409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IWAN NATAL		3311611010 	</a:t>
            </a:r>
            <a:r>
              <a:rPr lang="en-US" sz="600" dirty="0" smtClean="0">
                <a:hlinkClick r:id="rId3"/>
              </a:rPr>
              <a:t>https</a:t>
            </a:r>
            <a:r>
              <a:rPr lang="en-US" sz="600" dirty="0">
                <a:hlinkClick r:id="rId3"/>
              </a:rPr>
              <a:t>://github.com/inatals/3311611010_datamining_polibatam</a:t>
            </a:r>
            <a:endParaRPr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NADYA ALISA	</a:t>
            </a:r>
            <a:r>
              <a:rPr lang="en-US" altLang="ko-KR" sz="1200" dirty="0" smtClean="0"/>
              <a:t>3311811039</a:t>
            </a:r>
            <a:r>
              <a:rPr lang="en-US" altLang="ko-KR" sz="1200" dirty="0"/>
              <a:t>	</a:t>
            </a:r>
            <a:r>
              <a:rPr lang="en-US" altLang="ko-KR" sz="600" dirty="0"/>
              <a:t>https://github.com/nadyaalisasesiq</a:t>
            </a:r>
            <a:endParaRPr lang="en-US" altLang="ko-KR" sz="6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M. FANDY AZHAR	</a:t>
            </a:r>
            <a:r>
              <a:rPr lang="en-US" altLang="ko-KR" sz="1200" dirty="0" smtClean="0"/>
              <a:t>3311811007	</a:t>
            </a:r>
            <a:endParaRPr lang="en-US" altLang="ko-KR" sz="12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/>
              <a:t>M. HENDRA FEBRIAN	</a:t>
            </a:r>
            <a:r>
              <a:rPr lang="en-US" altLang="ko-KR" sz="1200" dirty="0"/>
              <a:t>3311811023	</a:t>
            </a:r>
            <a:r>
              <a:rPr lang="en-US" altLang="ko-KR" sz="800" dirty="0"/>
              <a:t> https</a:t>
            </a:r>
            <a:r>
              <a:rPr lang="en-US" altLang="ko-KR" sz="800" dirty="0" smtClean="0"/>
              <a:t>://</a:t>
            </a:r>
            <a:r>
              <a:rPr lang="en-US" altLang="ko-KR" sz="600" dirty="0" smtClean="0"/>
              <a:t>Github.com/hendrafebrian10</a:t>
            </a:r>
            <a:endParaRPr lang="en-US" altLang="ko-KR" sz="600" dirty="0"/>
          </a:p>
        </p:txBody>
      </p:sp>
      <p:sp>
        <p:nvSpPr>
          <p:cNvPr id="5" name="TextBox 4"/>
          <p:cNvSpPr txBox="1"/>
          <p:nvPr/>
        </p:nvSpPr>
        <p:spPr>
          <a:xfrm>
            <a:off x="7092280" y="14496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TB DATA MINING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0519" y="2211710"/>
            <a:ext cx="129393" cy="2376264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Proses Data mining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Abalone</a:t>
            </a:r>
            <a:endParaRPr lang="en-US" altLang="ko-KR" dirty="0"/>
          </a:p>
        </p:txBody>
      </p:sp>
      <p:grpSp>
        <p:nvGrpSpPr>
          <p:cNvPr id="7" name="Group 6"/>
          <p:cNvGrpSpPr/>
          <p:nvPr/>
        </p:nvGrpSpPr>
        <p:grpSpPr>
          <a:xfrm>
            <a:off x="7452320" y="2333046"/>
            <a:ext cx="1429717" cy="2527017"/>
            <a:chOff x="7606779" y="2283718"/>
            <a:chExt cx="1429717" cy="2527017"/>
          </a:xfrm>
        </p:grpSpPr>
        <p:grpSp>
          <p:nvGrpSpPr>
            <p:cNvPr id="34" name="그룹 35">
              <a:extLst>
                <a:ext uri="{FF2B5EF4-FFF2-40B4-BE49-F238E27FC236}">
                  <a16:creationId xmlns="" xmlns:a16="http://schemas.microsoft.com/office/drawing/2014/main" id="{3EF28E97-EA60-43C2-9B75-820CB91FF030}"/>
                </a:ext>
              </a:extLst>
            </p:cNvPr>
            <p:cNvGrpSpPr/>
            <p:nvPr/>
          </p:nvGrpSpPr>
          <p:grpSpPr>
            <a:xfrm>
              <a:off x="7993245" y="2324039"/>
              <a:ext cx="832121" cy="2486696"/>
              <a:chOff x="3802209" y="1681694"/>
              <a:chExt cx="1510540" cy="4514073"/>
            </a:xfrm>
          </p:grpSpPr>
          <p:sp>
            <p:nvSpPr>
              <p:cNvPr id="38" name="Rectangle 24">
                <a:extLst>
                  <a:ext uri="{FF2B5EF4-FFF2-40B4-BE49-F238E27FC236}">
                    <a16:creationId xmlns="" xmlns:a16="http://schemas.microsoft.com/office/drawing/2014/main" id="{0234B3AB-A4FF-4299-9174-50EF3C1B1160}"/>
                  </a:ext>
                </a:extLst>
              </p:cNvPr>
              <p:cNvSpPr/>
              <p:nvPr/>
            </p:nvSpPr>
            <p:spPr>
              <a:xfrm rot="3600000">
                <a:off x="3802210" y="2518620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="" xmlns:a16="http://schemas.microsoft.com/office/drawing/2014/main" id="{85DCBDD6-759C-4777-898F-48B8D42D1C66}"/>
                  </a:ext>
                </a:extLst>
              </p:cNvPr>
              <p:cNvSpPr/>
              <p:nvPr/>
            </p:nvSpPr>
            <p:spPr>
              <a:xfrm rot="3600000">
                <a:off x="3775735" y="1734643"/>
                <a:ext cx="1589964" cy="148406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Rectangle 24">
                <a:extLst>
                  <a:ext uri="{FF2B5EF4-FFF2-40B4-BE49-F238E27FC236}">
                    <a16:creationId xmlns="" xmlns:a16="http://schemas.microsoft.com/office/drawing/2014/main" id="{C79746E7-C027-4C0D-B0CD-8A319C806F89}"/>
                  </a:ext>
                </a:extLst>
              </p:cNvPr>
              <p:cNvSpPr/>
              <p:nvPr/>
            </p:nvSpPr>
            <p:spPr>
              <a:xfrm rot="3600000">
                <a:off x="3802210" y="3249647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Rectangle 24">
                <a:extLst>
                  <a:ext uri="{FF2B5EF4-FFF2-40B4-BE49-F238E27FC236}">
                    <a16:creationId xmlns="" xmlns:a16="http://schemas.microsoft.com/office/drawing/2014/main" id="{2009C3FE-144F-4B88-8A04-8E00F0DA233D}"/>
                  </a:ext>
                </a:extLst>
              </p:cNvPr>
              <p:cNvSpPr/>
              <p:nvPr/>
            </p:nvSpPr>
            <p:spPr>
              <a:xfrm rot="3600000">
                <a:off x="3802210" y="3980674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Rectangle 24">
                <a:extLst>
                  <a:ext uri="{FF2B5EF4-FFF2-40B4-BE49-F238E27FC236}">
                    <a16:creationId xmlns="" xmlns:a16="http://schemas.microsoft.com/office/drawing/2014/main" id="{3BBB3778-2975-429C-BBF1-C752057F635E}"/>
                  </a:ext>
                </a:extLst>
              </p:cNvPr>
              <p:cNvSpPr/>
              <p:nvPr/>
            </p:nvSpPr>
            <p:spPr>
              <a:xfrm rot="3600000">
                <a:off x="3802210" y="4711702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6F6086D9-A041-4576-8B0C-0825E97F4971}"/>
                </a:ext>
              </a:extLst>
            </p:cNvPr>
            <p:cNvGrpSpPr/>
            <p:nvPr/>
          </p:nvGrpSpPr>
          <p:grpSpPr>
            <a:xfrm>
              <a:off x="7606779" y="2283718"/>
              <a:ext cx="1429717" cy="801759"/>
              <a:chOff x="3233964" y="1954419"/>
              <a:chExt cx="1410044" cy="801759"/>
            </a:xfrm>
            <a:scene3d>
              <a:camera prst="isometricTopUp"/>
              <a:lightRig rig="threePt" dir="t"/>
            </a:scene3d>
          </p:grpSpPr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A17A9DD2-9B2F-42AD-B623-394A7669D010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D2467D82-CA07-44F2-9BC9-CBE42C75FFEF}"/>
                  </a:ext>
                </a:extLst>
              </p:cNvPr>
              <p:cNvSpPr txBox="1"/>
              <p:nvPr/>
            </p:nvSpPr>
            <p:spPr>
              <a:xfrm>
                <a:off x="3243490" y="2171403"/>
                <a:ext cx="14005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DATA </a:t>
                </a:r>
              </a:p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MINING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899592" y="1521538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30" name="Rectangle 2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835695" y="1572543"/>
            <a:ext cx="5853471" cy="532080"/>
            <a:chOff x="496119" y="2469560"/>
            <a:chExt cx="1752190" cy="532080"/>
          </a:xfrm>
          <a:noFill/>
        </p:grpSpPr>
        <p:sp>
          <p:nvSpPr>
            <p:cNvPr id="33" name="TextBox 3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rgbClr val="A4B4EA"/>
                  </a:solidFill>
                  <a:cs typeface="Arial" pitchFamily="34" charset="0"/>
                </a:rPr>
                <a:t>Membandingkan</a:t>
              </a:r>
              <a:r>
                <a:rPr lang="en-US" altLang="ko-KR" sz="1400" b="1" dirty="0">
                  <a:solidFill>
                    <a:srgbClr val="A4B4EA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rgbClr val="A4B4EA"/>
                  </a:solidFill>
                  <a:cs typeface="Arial" pitchFamily="34" charset="0"/>
                </a:rPr>
                <a:t>hasil</a:t>
              </a:r>
              <a:r>
                <a:rPr lang="en-US" altLang="ko-KR" sz="1400" b="1" dirty="0">
                  <a:solidFill>
                    <a:srgbClr val="A4B4EA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rgbClr val="A4B4EA"/>
                  </a:solidFill>
                  <a:cs typeface="Arial" pitchFamily="34" charset="0"/>
                </a:rPr>
                <a:t>prediksi</a:t>
              </a:r>
              <a:r>
                <a:rPr lang="en-US" altLang="ko-KR" sz="1400" b="1" dirty="0">
                  <a:solidFill>
                    <a:srgbClr val="A4B4EA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rgbClr val="A4B4EA"/>
                  </a:solidFill>
                  <a:cs typeface="Arial" pitchFamily="34" charset="0"/>
                </a:rPr>
                <a:t>dengan</a:t>
              </a:r>
              <a:r>
                <a:rPr lang="en-US" altLang="ko-KR" sz="1400" b="1" dirty="0">
                  <a:solidFill>
                    <a:srgbClr val="A4B4EA"/>
                  </a:solidFill>
                  <a:cs typeface="Arial" pitchFamily="34" charset="0"/>
                </a:rPr>
                <a:t> dataset</a:t>
              </a:r>
              <a:endParaRPr lang="en-US" altLang="ko-KR" sz="1400" b="1" dirty="0" smtClean="0">
                <a:solidFill>
                  <a:srgbClr val="A4B4EA"/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77080" y="1564286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44" name="Picture 4" descr="D:\TBDataMining\predik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61558"/>
            <a:ext cx="33242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D:\TBDataMining\prediksi jad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01" y="2765832"/>
            <a:ext cx="5836635" cy="47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Abalone</a:t>
            </a:r>
            <a:endParaRPr lang="en-US" altLang="ko-KR" dirty="0"/>
          </a:p>
        </p:txBody>
      </p:sp>
      <p:grpSp>
        <p:nvGrpSpPr>
          <p:cNvPr id="7" name="Group 6"/>
          <p:cNvGrpSpPr/>
          <p:nvPr/>
        </p:nvGrpSpPr>
        <p:grpSpPr>
          <a:xfrm>
            <a:off x="7452320" y="2333046"/>
            <a:ext cx="1429717" cy="2527017"/>
            <a:chOff x="7606779" y="2283718"/>
            <a:chExt cx="1429717" cy="2527017"/>
          </a:xfrm>
        </p:grpSpPr>
        <p:grpSp>
          <p:nvGrpSpPr>
            <p:cNvPr id="34" name="그룹 35">
              <a:extLst>
                <a:ext uri="{FF2B5EF4-FFF2-40B4-BE49-F238E27FC236}">
                  <a16:creationId xmlns="" xmlns:a16="http://schemas.microsoft.com/office/drawing/2014/main" id="{3EF28E97-EA60-43C2-9B75-820CB91FF030}"/>
                </a:ext>
              </a:extLst>
            </p:cNvPr>
            <p:cNvGrpSpPr/>
            <p:nvPr/>
          </p:nvGrpSpPr>
          <p:grpSpPr>
            <a:xfrm>
              <a:off x="7993245" y="2324039"/>
              <a:ext cx="832121" cy="2486696"/>
              <a:chOff x="3802209" y="1681694"/>
              <a:chExt cx="1510540" cy="4514073"/>
            </a:xfrm>
          </p:grpSpPr>
          <p:sp>
            <p:nvSpPr>
              <p:cNvPr id="38" name="Rectangle 24">
                <a:extLst>
                  <a:ext uri="{FF2B5EF4-FFF2-40B4-BE49-F238E27FC236}">
                    <a16:creationId xmlns="" xmlns:a16="http://schemas.microsoft.com/office/drawing/2014/main" id="{0234B3AB-A4FF-4299-9174-50EF3C1B1160}"/>
                  </a:ext>
                </a:extLst>
              </p:cNvPr>
              <p:cNvSpPr/>
              <p:nvPr/>
            </p:nvSpPr>
            <p:spPr>
              <a:xfrm rot="3600000">
                <a:off x="3802210" y="2518620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="" xmlns:a16="http://schemas.microsoft.com/office/drawing/2014/main" id="{85DCBDD6-759C-4777-898F-48B8D42D1C66}"/>
                  </a:ext>
                </a:extLst>
              </p:cNvPr>
              <p:cNvSpPr/>
              <p:nvPr/>
            </p:nvSpPr>
            <p:spPr>
              <a:xfrm rot="3600000">
                <a:off x="3775735" y="1734643"/>
                <a:ext cx="1589964" cy="148406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Rectangle 24">
                <a:extLst>
                  <a:ext uri="{FF2B5EF4-FFF2-40B4-BE49-F238E27FC236}">
                    <a16:creationId xmlns="" xmlns:a16="http://schemas.microsoft.com/office/drawing/2014/main" id="{C79746E7-C027-4C0D-B0CD-8A319C806F89}"/>
                  </a:ext>
                </a:extLst>
              </p:cNvPr>
              <p:cNvSpPr/>
              <p:nvPr/>
            </p:nvSpPr>
            <p:spPr>
              <a:xfrm rot="3600000">
                <a:off x="3802210" y="3249647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Rectangle 24">
                <a:extLst>
                  <a:ext uri="{FF2B5EF4-FFF2-40B4-BE49-F238E27FC236}">
                    <a16:creationId xmlns="" xmlns:a16="http://schemas.microsoft.com/office/drawing/2014/main" id="{2009C3FE-144F-4B88-8A04-8E00F0DA233D}"/>
                  </a:ext>
                </a:extLst>
              </p:cNvPr>
              <p:cNvSpPr/>
              <p:nvPr/>
            </p:nvSpPr>
            <p:spPr>
              <a:xfrm rot="3600000">
                <a:off x="3802210" y="3980674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Rectangle 24">
                <a:extLst>
                  <a:ext uri="{FF2B5EF4-FFF2-40B4-BE49-F238E27FC236}">
                    <a16:creationId xmlns="" xmlns:a16="http://schemas.microsoft.com/office/drawing/2014/main" id="{3BBB3778-2975-429C-BBF1-C752057F635E}"/>
                  </a:ext>
                </a:extLst>
              </p:cNvPr>
              <p:cNvSpPr/>
              <p:nvPr/>
            </p:nvSpPr>
            <p:spPr>
              <a:xfrm rot="3600000">
                <a:off x="3802210" y="4711702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6F6086D9-A041-4576-8B0C-0825E97F4971}"/>
                </a:ext>
              </a:extLst>
            </p:cNvPr>
            <p:cNvGrpSpPr/>
            <p:nvPr/>
          </p:nvGrpSpPr>
          <p:grpSpPr>
            <a:xfrm>
              <a:off x="7606779" y="2283718"/>
              <a:ext cx="1429717" cy="801759"/>
              <a:chOff x="3233964" y="1954419"/>
              <a:chExt cx="1410044" cy="801759"/>
            </a:xfrm>
            <a:scene3d>
              <a:camera prst="isometricTopUp"/>
              <a:lightRig rig="threePt" dir="t"/>
            </a:scene3d>
          </p:grpSpPr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A17A9DD2-9B2F-42AD-B623-394A7669D010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D2467D82-CA07-44F2-9BC9-CBE42C75FFEF}"/>
                  </a:ext>
                </a:extLst>
              </p:cNvPr>
              <p:cNvSpPr txBox="1"/>
              <p:nvPr/>
            </p:nvSpPr>
            <p:spPr>
              <a:xfrm>
                <a:off x="3243490" y="2171403"/>
                <a:ext cx="14005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DATA </a:t>
                </a:r>
              </a:p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MINING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1026" name="Picture 2" descr="D:\TBDataMining\datas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31590"/>
            <a:ext cx="5904656" cy="3522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Full Code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Abalone</a:t>
            </a:r>
            <a:endParaRPr lang="en-US" altLang="ko-KR" dirty="0"/>
          </a:p>
        </p:txBody>
      </p:sp>
      <p:grpSp>
        <p:nvGrpSpPr>
          <p:cNvPr id="7" name="Group 6"/>
          <p:cNvGrpSpPr/>
          <p:nvPr/>
        </p:nvGrpSpPr>
        <p:grpSpPr>
          <a:xfrm>
            <a:off x="7452320" y="2333046"/>
            <a:ext cx="1429717" cy="2527017"/>
            <a:chOff x="7606779" y="2283718"/>
            <a:chExt cx="1429717" cy="2527017"/>
          </a:xfrm>
        </p:grpSpPr>
        <p:grpSp>
          <p:nvGrpSpPr>
            <p:cNvPr id="34" name="그룹 35">
              <a:extLst>
                <a:ext uri="{FF2B5EF4-FFF2-40B4-BE49-F238E27FC236}">
                  <a16:creationId xmlns="" xmlns:a16="http://schemas.microsoft.com/office/drawing/2014/main" id="{3EF28E97-EA60-43C2-9B75-820CB91FF030}"/>
                </a:ext>
              </a:extLst>
            </p:cNvPr>
            <p:cNvGrpSpPr/>
            <p:nvPr/>
          </p:nvGrpSpPr>
          <p:grpSpPr>
            <a:xfrm>
              <a:off x="7993245" y="2324039"/>
              <a:ext cx="832121" cy="2486696"/>
              <a:chOff x="3802209" y="1681694"/>
              <a:chExt cx="1510540" cy="4514073"/>
            </a:xfrm>
          </p:grpSpPr>
          <p:sp>
            <p:nvSpPr>
              <p:cNvPr id="38" name="Rectangle 24">
                <a:extLst>
                  <a:ext uri="{FF2B5EF4-FFF2-40B4-BE49-F238E27FC236}">
                    <a16:creationId xmlns="" xmlns:a16="http://schemas.microsoft.com/office/drawing/2014/main" id="{0234B3AB-A4FF-4299-9174-50EF3C1B1160}"/>
                  </a:ext>
                </a:extLst>
              </p:cNvPr>
              <p:cNvSpPr/>
              <p:nvPr/>
            </p:nvSpPr>
            <p:spPr>
              <a:xfrm rot="3600000">
                <a:off x="3802210" y="2518620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="" xmlns:a16="http://schemas.microsoft.com/office/drawing/2014/main" id="{85DCBDD6-759C-4777-898F-48B8D42D1C66}"/>
                  </a:ext>
                </a:extLst>
              </p:cNvPr>
              <p:cNvSpPr/>
              <p:nvPr/>
            </p:nvSpPr>
            <p:spPr>
              <a:xfrm rot="3600000">
                <a:off x="3775735" y="1734643"/>
                <a:ext cx="1589964" cy="148406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Rectangle 24">
                <a:extLst>
                  <a:ext uri="{FF2B5EF4-FFF2-40B4-BE49-F238E27FC236}">
                    <a16:creationId xmlns="" xmlns:a16="http://schemas.microsoft.com/office/drawing/2014/main" id="{C79746E7-C027-4C0D-B0CD-8A319C806F89}"/>
                  </a:ext>
                </a:extLst>
              </p:cNvPr>
              <p:cNvSpPr/>
              <p:nvPr/>
            </p:nvSpPr>
            <p:spPr>
              <a:xfrm rot="3600000">
                <a:off x="3802210" y="3249647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Rectangle 24">
                <a:extLst>
                  <a:ext uri="{FF2B5EF4-FFF2-40B4-BE49-F238E27FC236}">
                    <a16:creationId xmlns="" xmlns:a16="http://schemas.microsoft.com/office/drawing/2014/main" id="{2009C3FE-144F-4B88-8A04-8E00F0DA233D}"/>
                  </a:ext>
                </a:extLst>
              </p:cNvPr>
              <p:cNvSpPr/>
              <p:nvPr/>
            </p:nvSpPr>
            <p:spPr>
              <a:xfrm rot="3600000">
                <a:off x="3802210" y="3980674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Rectangle 24">
                <a:extLst>
                  <a:ext uri="{FF2B5EF4-FFF2-40B4-BE49-F238E27FC236}">
                    <a16:creationId xmlns="" xmlns:a16="http://schemas.microsoft.com/office/drawing/2014/main" id="{3BBB3778-2975-429C-BBF1-C752057F635E}"/>
                  </a:ext>
                </a:extLst>
              </p:cNvPr>
              <p:cNvSpPr/>
              <p:nvPr/>
            </p:nvSpPr>
            <p:spPr>
              <a:xfrm rot="3600000">
                <a:off x="3802210" y="4711702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6F6086D9-A041-4576-8B0C-0825E97F4971}"/>
                </a:ext>
              </a:extLst>
            </p:cNvPr>
            <p:cNvGrpSpPr/>
            <p:nvPr/>
          </p:nvGrpSpPr>
          <p:grpSpPr>
            <a:xfrm>
              <a:off x="7606779" y="2283718"/>
              <a:ext cx="1429717" cy="801759"/>
              <a:chOff x="3233964" y="1954419"/>
              <a:chExt cx="1410044" cy="801759"/>
            </a:xfrm>
            <a:scene3d>
              <a:camera prst="isometricTopUp"/>
              <a:lightRig rig="threePt" dir="t"/>
            </a:scene3d>
          </p:grpSpPr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A17A9DD2-9B2F-42AD-B623-394A7669D010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D2467D82-CA07-44F2-9BC9-CBE42C75FFEF}"/>
                  </a:ext>
                </a:extLst>
              </p:cNvPr>
              <p:cNvSpPr txBox="1"/>
              <p:nvPr/>
            </p:nvSpPr>
            <p:spPr>
              <a:xfrm>
                <a:off x="3243490" y="2171403"/>
                <a:ext cx="14005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DATA </a:t>
                </a:r>
              </a:p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MINING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4098" name="Picture 2" descr="D:\TBDataMining\full 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08" y="983182"/>
            <a:ext cx="5358640" cy="40320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7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Proses Data mining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Abalone</a:t>
            </a:r>
            <a:endParaRPr lang="en-US" altLang="ko-KR" dirty="0"/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532080"/>
            <a:chOff x="496119" y="2469560"/>
            <a:chExt cx="1752190" cy="532080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Pengaturan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lokasi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directory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452320" y="2333046"/>
            <a:ext cx="1429717" cy="2527017"/>
            <a:chOff x="7606779" y="2283718"/>
            <a:chExt cx="1429717" cy="2527017"/>
          </a:xfrm>
        </p:grpSpPr>
        <p:grpSp>
          <p:nvGrpSpPr>
            <p:cNvPr id="34" name="그룹 35">
              <a:extLst>
                <a:ext uri="{FF2B5EF4-FFF2-40B4-BE49-F238E27FC236}">
                  <a16:creationId xmlns="" xmlns:a16="http://schemas.microsoft.com/office/drawing/2014/main" id="{3EF28E97-EA60-43C2-9B75-820CB91FF030}"/>
                </a:ext>
              </a:extLst>
            </p:cNvPr>
            <p:cNvGrpSpPr/>
            <p:nvPr/>
          </p:nvGrpSpPr>
          <p:grpSpPr>
            <a:xfrm>
              <a:off x="7993245" y="2324039"/>
              <a:ext cx="832121" cy="2486696"/>
              <a:chOff x="3802209" y="1681694"/>
              <a:chExt cx="1510540" cy="4514073"/>
            </a:xfrm>
          </p:grpSpPr>
          <p:sp>
            <p:nvSpPr>
              <p:cNvPr id="38" name="Rectangle 24">
                <a:extLst>
                  <a:ext uri="{FF2B5EF4-FFF2-40B4-BE49-F238E27FC236}">
                    <a16:creationId xmlns="" xmlns:a16="http://schemas.microsoft.com/office/drawing/2014/main" id="{0234B3AB-A4FF-4299-9174-50EF3C1B1160}"/>
                  </a:ext>
                </a:extLst>
              </p:cNvPr>
              <p:cNvSpPr/>
              <p:nvPr/>
            </p:nvSpPr>
            <p:spPr>
              <a:xfrm rot="3600000">
                <a:off x="3802210" y="2518620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="" xmlns:a16="http://schemas.microsoft.com/office/drawing/2014/main" id="{85DCBDD6-759C-4777-898F-48B8D42D1C66}"/>
                  </a:ext>
                </a:extLst>
              </p:cNvPr>
              <p:cNvSpPr/>
              <p:nvPr/>
            </p:nvSpPr>
            <p:spPr>
              <a:xfrm rot="3600000">
                <a:off x="3775735" y="1734643"/>
                <a:ext cx="1589964" cy="148406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Rectangle 24">
                <a:extLst>
                  <a:ext uri="{FF2B5EF4-FFF2-40B4-BE49-F238E27FC236}">
                    <a16:creationId xmlns="" xmlns:a16="http://schemas.microsoft.com/office/drawing/2014/main" id="{C79746E7-C027-4C0D-B0CD-8A319C806F89}"/>
                  </a:ext>
                </a:extLst>
              </p:cNvPr>
              <p:cNvSpPr/>
              <p:nvPr/>
            </p:nvSpPr>
            <p:spPr>
              <a:xfrm rot="3600000">
                <a:off x="3802210" y="3249647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Rectangle 24">
                <a:extLst>
                  <a:ext uri="{FF2B5EF4-FFF2-40B4-BE49-F238E27FC236}">
                    <a16:creationId xmlns="" xmlns:a16="http://schemas.microsoft.com/office/drawing/2014/main" id="{2009C3FE-144F-4B88-8A04-8E00F0DA233D}"/>
                  </a:ext>
                </a:extLst>
              </p:cNvPr>
              <p:cNvSpPr/>
              <p:nvPr/>
            </p:nvSpPr>
            <p:spPr>
              <a:xfrm rot="3600000">
                <a:off x="3802210" y="3980674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Rectangle 24">
                <a:extLst>
                  <a:ext uri="{FF2B5EF4-FFF2-40B4-BE49-F238E27FC236}">
                    <a16:creationId xmlns="" xmlns:a16="http://schemas.microsoft.com/office/drawing/2014/main" id="{3BBB3778-2975-429C-BBF1-C752057F635E}"/>
                  </a:ext>
                </a:extLst>
              </p:cNvPr>
              <p:cNvSpPr/>
              <p:nvPr/>
            </p:nvSpPr>
            <p:spPr>
              <a:xfrm rot="3600000">
                <a:off x="3802210" y="4711702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6F6086D9-A041-4576-8B0C-0825E97F4971}"/>
                </a:ext>
              </a:extLst>
            </p:cNvPr>
            <p:cNvGrpSpPr/>
            <p:nvPr/>
          </p:nvGrpSpPr>
          <p:grpSpPr>
            <a:xfrm>
              <a:off x="7606779" y="2283718"/>
              <a:ext cx="1429717" cy="801759"/>
              <a:chOff x="3233964" y="1954419"/>
              <a:chExt cx="1410044" cy="801759"/>
            </a:xfrm>
            <a:scene3d>
              <a:camera prst="isometricTopUp"/>
              <a:lightRig rig="threePt" dir="t"/>
            </a:scene3d>
          </p:grpSpPr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A17A9DD2-9B2F-42AD-B623-394A7669D010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D2467D82-CA07-44F2-9BC9-CBE42C75FFEF}"/>
                  </a:ext>
                </a:extLst>
              </p:cNvPr>
              <p:cNvSpPr txBox="1"/>
              <p:nvPr/>
            </p:nvSpPr>
            <p:spPr>
              <a:xfrm>
                <a:off x="3243490" y="2171403"/>
                <a:ext cx="14005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DATA </a:t>
                </a:r>
              </a:p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MINING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3077" name="Picture 5" descr="D:\TBDataMining\loka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936337"/>
            <a:ext cx="27051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TBDataMining\lokasi jad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605003"/>
            <a:ext cx="29241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89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Proses Data mining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Abalone</a:t>
            </a:r>
            <a:endParaRPr lang="en-US" altLang="ko-KR" dirty="0"/>
          </a:p>
        </p:txBody>
      </p:sp>
      <p:grpSp>
        <p:nvGrpSpPr>
          <p:cNvPr id="7" name="Group 6"/>
          <p:cNvGrpSpPr/>
          <p:nvPr/>
        </p:nvGrpSpPr>
        <p:grpSpPr>
          <a:xfrm>
            <a:off x="7452320" y="2333046"/>
            <a:ext cx="1429717" cy="2527017"/>
            <a:chOff x="7606779" y="2283718"/>
            <a:chExt cx="1429717" cy="2527017"/>
          </a:xfrm>
        </p:grpSpPr>
        <p:grpSp>
          <p:nvGrpSpPr>
            <p:cNvPr id="34" name="그룹 35">
              <a:extLst>
                <a:ext uri="{FF2B5EF4-FFF2-40B4-BE49-F238E27FC236}">
                  <a16:creationId xmlns="" xmlns:a16="http://schemas.microsoft.com/office/drawing/2014/main" id="{3EF28E97-EA60-43C2-9B75-820CB91FF030}"/>
                </a:ext>
              </a:extLst>
            </p:cNvPr>
            <p:cNvGrpSpPr/>
            <p:nvPr/>
          </p:nvGrpSpPr>
          <p:grpSpPr>
            <a:xfrm>
              <a:off x="7993245" y="2324039"/>
              <a:ext cx="832121" cy="2486696"/>
              <a:chOff x="3802209" y="1681694"/>
              <a:chExt cx="1510540" cy="4514073"/>
            </a:xfrm>
          </p:grpSpPr>
          <p:sp>
            <p:nvSpPr>
              <p:cNvPr id="38" name="Rectangle 24">
                <a:extLst>
                  <a:ext uri="{FF2B5EF4-FFF2-40B4-BE49-F238E27FC236}">
                    <a16:creationId xmlns="" xmlns:a16="http://schemas.microsoft.com/office/drawing/2014/main" id="{0234B3AB-A4FF-4299-9174-50EF3C1B1160}"/>
                  </a:ext>
                </a:extLst>
              </p:cNvPr>
              <p:cNvSpPr/>
              <p:nvPr/>
            </p:nvSpPr>
            <p:spPr>
              <a:xfrm rot="3600000">
                <a:off x="3802210" y="2518620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="" xmlns:a16="http://schemas.microsoft.com/office/drawing/2014/main" id="{85DCBDD6-759C-4777-898F-48B8D42D1C66}"/>
                  </a:ext>
                </a:extLst>
              </p:cNvPr>
              <p:cNvSpPr/>
              <p:nvPr/>
            </p:nvSpPr>
            <p:spPr>
              <a:xfrm rot="3600000">
                <a:off x="3775735" y="1734643"/>
                <a:ext cx="1589964" cy="148406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Rectangle 24">
                <a:extLst>
                  <a:ext uri="{FF2B5EF4-FFF2-40B4-BE49-F238E27FC236}">
                    <a16:creationId xmlns="" xmlns:a16="http://schemas.microsoft.com/office/drawing/2014/main" id="{C79746E7-C027-4C0D-B0CD-8A319C806F89}"/>
                  </a:ext>
                </a:extLst>
              </p:cNvPr>
              <p:cNvSpPr/>
              <p:nvPr/>
            </p:nvSpPr>
            <p:spPr>
              <a:xfrm rot="3600000">
                <a:off x="3802210" y="3249647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Rectangle 24">
                <a:extLst>
                  <a:ext uri="{FF2B5EF4-FFF2-40B4-BE49-F238E27FC236}">
                    <a16:creationId xmlns="" xmlns:a16="http://schemas.microsoft.com/office/drawing/2014/main" id="{2009C3FE-144F-4B88-8A04-8E00F0DA233D}"/>
                  </a:ext>
                </a:extLst>
              </p:cNvPr>
              <p:cNvSpPr/>
              <p:nvPr/>
            </p:nvSpPr>
            <p:spPr>
              <a:xfrm rot="3600000">
                <a:off x="3802210" y="3980674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Rectangle 24">
                <a:extLst>
                  <a:ext uri="{FF2B5EF4-FFF2-40B4-BE49-F238E27FC236}">
                    <a16:creationId xmlns="" xmlns:a16="http://schemas.microsoft.com/office/drawing/2014/main" id="{3BBB3778-2975-429C-BBF1-C752057F635E}"/>
                  </a:ext>
                </a:extLst>
              </p:cNvPr>
              <p:cNvSpPr/>
              <p:nvPr/>
            </p:nvSpPr>
            <p:spPr>
              <a:xfrm rot="3600000">
                <a:off x="3802210" y="4711702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6F6086D9-A041-4576-8B0C-0825E97F4971}"/>
                </a:ext>
              </a:extLst>
            </p:cNvPr>
            <p:cNvGrpSpPr/>
            <p:nvPr/>
          </p:nvGrpSpPr>
          <p:grpSpPr>
            <a:xfrm>
              <a:off x="7606779" y="2283718"/>
              <a:ext cx="1429717" cy="801759"/>
              <a:chOff x="3233964" y="1954419"/>
              <a:chExt cx="1410044" cy="801759"/>
            </a:xfrm>
            <a:scene3d>
              <a:camera prst="isometricTopUp"/>
              <a:lightRig rig="threePt" dir="t"/>
            </a:scene3d>
          </p:grpSpPr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A17A9DD2-9B2F-42AD-B623-394A7669D010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D2467D82-CA07-44F2-9BC9-CBE42C75FFEF}"/>
                  </a:ext>
                </a:extLst>
              </p:cNvPr>
              <p:cNvSpPr txBox="1"/>
              <p:nvPr/>
            </p:nvSpPr>
            <p:spPr>
              <a:xfrm>
                <a:off x="3243490" y="2171403"/>
                <a:ext cx="14005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DATA </a:t>
                </a:r>
              </a:p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MINING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912174" y="1521538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48" name="Rectangle 47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48278" y="1572543"/>
            <a:ext cx="2664296" cy="532080"/>
            <a:chOff x="496119" y="2469560"/>
            <a:chExt cx="1752190" cy="532080"/>
          </a:xfrm>
          <a:noFill/>
        </p:grpSpPr>
        <p:sp>
          <p:nvSpPr>
            <p:cNvPr id="51" name="TextBox 50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rgbClr val="A4B4EA"/>
                  </a:solidFill>
                  <a:cs typeface="Arial" pitchFamily="34" charset="0"/>
                </a:rPr>
                <a:t>Membaca</a:t>
              </a:r>
              <a:r>
                <a:rPr lang="en-US" altLang="ko-KR" sz="1400" b="1" dirty="0" smtClean="0">
                  <a:solidFill>
                    <a:srgbClr val="A4B4EA"/>
                  </a:solidFill>
                  <a:cs typeface="Arial" pitchFamily="34" charset="0"/>
                </a:rPr>
                <a:t> Dataset</a:t>
              </a:r>
              <a:endParaRPr lang="ko-KR" altLang="en-US" sz="1400" b="1" dirty="0">
                <a:solidFill>
                  <a:srgbClr val="A4B4EA"/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89662" y="1564286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123" name="Picture 3" descr="D:\TBDataMining\read datas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00" y="1880320"/>
            <a:ext cx="370522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TBDataMining\dataset jad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00" y="2477943"/>
            <a:ext cx="5596778" cy="153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6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Proses Data mining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Abalone</a:t>
            </a:r>
            <a:endParaRPr lang="en-US" altLang="ko-KR" dirty="0"/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3240360" cy="532080"/>
            <a:chOff x="496119" y="2469560"/>
            <a:chExt cx="1752190" cy="532080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rgbClr val="A4B4EA"/>
                  </a:solidFill>
                  <a:cs typeface="Arial" pitchFamily="34" charset="0"/>
                </a:rPr>
                <a:t>Menginstall</a:t>
              </a:r>
              <a:r>
                <a:rPr lang="en-US" altLang="ko-KR" sz="1400" b="1" dirty="0" smtClean="0">
                  <a:solidFill>
                    <a:srgbClr val="A4B4EA"/>
                  </a:solidFill>
                  <a:cs typeface="Arial" pitchFamily="34" charset="0"/>
                </a:rPr>
                <a:t> &amp; </a:t>
              </a:r>
              <a:r>
                <a:rPr lang="en-US" altLang="ko-KR" sz="1400" b="1" dirty="0" err="1" smtClean="0">
                  <a:solidFill>
                    <a:srgbClr val="A4B4EA"/>
                  </a:solidFill>
                  <a:cs typeface="Arial" pitchFamily="34" charset="0"/>
                </a:rPr>
                <a:t>Menggunakan</a:t>
              </a:r>
              <a:r>
                <a:rPr lang="en-US" altLang="ko-KR" sz="1400" b="1" dirty="0" smtClean="0">
                  <a:solidFill>
                    <a:srgbClr val="A4B4EA"/>
                  </a:solidFill>
                  <a:cs typeface="Arial" pitchFamily="34" charset="0"/>
                </a:rPr>
                <a:t> Library</a:t>
              </a:r>
              <a:endParaRPr lang="ko-KR" altLang="en-US" sz="1400" b="1" dirty="0">
                <a:solidFill>
                  <a:srgbClr val="A4B4EA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452320" y="2333046"/>
            <a:ext cx="1429717" cy="2527017"/>
            <a:chOff x="7606779" y="2283718"/>
            <a:chExt cx="1429717" cy="2527017"/>
          </a:xfrm>
        </p:grpSpPr>
        <p:grpSp>
          <p:nvGrpSpPr>
            <p:cNvPr id="34" name="그룹 35">
              <a:extLst>
                <a:ext uri="{FF2B5EF4-FFF2-40B4-BE49-F238E27FC236}">
                  <a16:creationId xmlns="" xmlns:a16="http://schemas.microsoft.com/office/drawing/2014/main" id="{3EF28E97-EA60-43C2-9B75-820CB91FF030}"/>
                </a:ext>
              </a:extLst>
            </p:cNvPr>
            <p:cNvGrpSpPr/>
            <p:nvPr/>
          </p:nvGrpSpPr>
          <p:grpSpPr>
            <a:xfrm>
              <a:off x="7993245" y="2324039"/>
              <a:ext cx="832121" cy="2486696"/>
              <a:chOff x="3802209" y="1681694"/>
              <a:chExt cx="1510540" cy="4514073"/>
            </a:xfrm>
          </p:grpSpPr>
          <p:sp>
            <p:nvSpPr>
              <p:cNvPr id="38" name="Rectangle 24">
                <a:extLst>
                  <a:ext uri="{FF2B5EF4-FFF2-40B4-BE49-F238E27FC236}">
                    <a16:creationId xmlns="" xmlns:a16="http://schemas.microsoft.com/office/drawing/2014/main" id="{0234B3AB-A4FF-4299-9174-50EF3C1B1160}"/>
                  </a:ext>
                </a:extLst>
              </p:cNvPr>
              <p:cNvSpPr/>
              <p:nvPr/>
            </p:nvSpPr>
            <p:spPr>
              <a:xfrm rot="3600000">
                <a:off x="3802210" y="2518620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="" xmlns:a16="http://schemas.microsoft.com/office/drawing/2014/main" id="{85DCBDD6-759C-4777-898F-48B8D42D1C66}"/>
                  </a:ext>
                </a:extLst>
              </p:cNvPr>
              <p:cNvSpPr/>
              <p:nvPr/>
            </p:nvSpPr>
            <p:spPr>
              <a:xfrm rot="3600000">
                <a:off x="3775735" y="1734643"/>
                <a:ext cx="1589964" cy="148406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Rectangle 24">
                <a:extLst>
                  <a:ext uri="{FF2B5EF4-FFF2-40B4-BE49-F238E27FC236}">
                    <a16:creationId xmlns="" xmlns:a16="http://schemas.microsoft.com/office/drawing/2014/main" id="{C79746E7-C027-4C0D-B0CD-8A319C806F89}"/>
                  </a:ext>
                </a:extLst>
              </p:cNvPr>
              <p:cNvSpPr/>
              <p:nvPr/>
            </p:nvSpPr>
            <p:spPr>
              <a:xfrm rot="3600000">
                <a:off x="3802210" y="3249647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Rectangle 24">
                <a:extLst>
                  <a:ext uri="{FF2B5EF4-FFF2-40B4-BE49-F238E27FC236}">
                    <a16:creationId xmlns="" xmlns:a16="http://schemas.microsoft.com/office/drawing/2014/main" id="{2009C3FE-144F-4B88-8A04-8E00F0DA233D}"/>
                  </a:ext>
                </a:extLst>
              </p:cNvPr>
              <p:cNvSpPr/>
              <p:nvPr/>
            </p:nvSpPr>
            <p:spPr>
              <a:xfrm rot="3600000">
                <a:off x="3802210" y="3980674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Rectangle 24">
                <a:extLst>
                  <a:ext uri="{FF2B5EF4-FFF2-40B4-BE49-F238E27FC236}">
                    <a16:creationId xmlns="" xmlns:a16="http://schemas.microsoft.com/office/drawing/2014/main" id="{3BBB3778-2975-429C-BBF1-C752057F635E}"/>
                  </a:ext>
                </a:extLst>
              </p:cNvPr>
              <p:cNvSpPr/>
              <p:nvPr/>
            </p:nvSpPr>
            <p:spPr>
              <a:xfrm rot="3600000">
                <a:off x="3802210" y="4711702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6F6086D9-A041-4576-8B0C-0825E97F4971}"/>
                </a:ext>
              </a:extLst>
            </p:cNvPr>
            <p:cNvGrpSpPr/>
            <p:nvPr/>
          </p:nvGrpSpPr>
          <p:grpSpPr>
            <a:xfrm>
              <a:off x="7606779" y="2283718"/>
              <a:ext cx="1429717" cy="801759"/>
              <a:chOff x="3233964" y="1954419"/>
              <a:chExt cx="1410044" cy="801759"/>
            </a:xfrm>
            <a:scene3d>
              <a:camera prst="isometricTopUp"/>
              <a:lightRig rig="threePt" dir="t"/>
            </a:scene3d>
          </p:grpSpPr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A17A9DD2-9B2F-42AD-B623-394A7669D010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D2467D82-CA07-44F2-9BC9-CBE42C75FFEF}"/>
                  </a:ext>
                </a:extLst>
              </p:cNvPr>
              <p:cNvSpPr txBox="1"/>
              <p:nvPr/>
            </p:nvSpPr>
            <p:spPr>
              <a:xfrm>
                <a:off x="3243490" y="2171403"/>
                <a:ext cx="14005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DATA </a:t>
                </a:r>
              </a:p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MINING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6148" name="Picture 4" descr="D:\TBDataMining\libr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141" y="1871500"/>
            <a:ext cx="1929771" cy="63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D:\TBDataMining\library jad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141" y="2576892"/>
            <a:ext cx="4732924" cy="229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2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Proses Data mining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Abalone</a:t>
            </a:r>
            <a:endParaRPr lang="en-US" altLang="ko-KR" dirty="0"/>
          </a:p>
        </p:txBody>
      </p:sp>
      <p:grpSp>
        <p:nvGrpSpPr>
          <p:cNvPr id="7" name="Group 6"/>
          <p:cNvGrpSpPr/>
          <p:nvPr/>
        </p:nvGrpSpPr>
        <p:grpSpPr>
          <a:xfrm>
            <a:off x="7452320" y="2333046"/>
            <a:ext cx="1429717" cy="2527017"/>
            <a:chOff x="7606779" y="2283718"/>
            <a:chExt cx="1429717" cy="2527017"/>
          </a:xfrm>
        </p:grpSpPr>
        <p:grpSp>
          <p:nvGrpSpPr>
            <p:cNvPr id="34" name="그룹 35">
              <a:extLst>
                <a:ext uri="{FF2B5EF4-FFF2-40B4-BE49-F238E27FC236}">
                  <a16:creationId xmlns="" xmlns:a16="http://schemas.microsoft.com/office/drawing/2014/main" id="{3EF28E97-EA60-43C2-9B75-820CB91FF030}"/>
                </a:ext>
              </a:extLst>
            </p:cNvPr>
            <p:cNvGrpSpPr/>
            <p:nvPr/>
          </p:nvGrpSpPr>
          <p:grpSpPr>
            <a:xfrm>
              <a:off x="7993245" y="2324039"/>
              <a:ext cx="832121" cy="2486696"/>
              <a:chOff x="3802209" y="1681694"/>
              <a:chExt cx="1510540" cy="4514073"/>
            </a:xfrm>
          </p:grpSpPr>
          <p:sp>
            <p:nvSpPr>
              <p:cNvPr id="38" name="Rectangle 24">
                <a:extLst>
                  <a:ext uri="{FF2B5EF4-FFF2-40B4-BE49-F238E27FC236}">
                    <a16:creationId xmlns="" xmlns:a16="http://schemas.microsoft.com/office/drawing/2014/main" id="{0234B3AB-A4FF-4299-9174-50EF3C1B1160}"/>
                  </a:ext>
                </a:extLst>
              </p:cNvPr>
              <p:cNvSpPr/>
              <p:nvPr/>
            </p:nvSpPr>
            <p:spPr>
              <a:xfrm rot="3600000">
                <a:off x="3802210" y="2518620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="" xmlns:a16="http://schemas.microsoft.com/office/drawing/2014/main" id="{85DCBDD6-759C-4777-898F-48B8D42D1C66}"/>
                  </a:ext>
                </a:extLst>
              </p:cNvPr>
              <p:cNvSpPr/>
              <p:nvPr/>
            </p:nvSpPr>
            <p:spPr>
              <a:xfrm rot="3600000">
                <a:off x="3775735" y="1734643"/>
                <a:ext cx="1589964" cy="148406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Rectangle 24">
                <a:extLst>
                  <a:ext uri="{FF2B5EF4-FFF2-40B4-BE49-F238E27FC236}">
                    <a16:creationId xmlns="" xmlns:a16="http://schemas.microsoft.com/office/drawing/2014/main" id="{C79746E7-C027-4C0D-B0CD-8A319C806F89}"/>
                  </a:ext>
                </a:extLst>
              </p:cNvPr>
              <p:cNvSpPr/>
              <p:nvPr/>
            </p:nvSpPr>
            <p:spPr>
              <a:xfrm rot="3600000">
                <a:off x="3802210" y="3249647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Rectangle 24">
                <a:extLst>
                  <a:ext uri="{FF2B5EF4-FFF2-40B4-BE49-F238E27FC236}">
                    <a16:creationId xmlns="" xmlns:a16="http://schemas.microsoft.com/office/drawing/2014/main" id="{2009C3FE-144F-4B88-8A04-8E00F0DA233D}"/>
                  </a:ext>
                </a:extLst>
              </p:cNvPr>
              <p:cNvSpPr/>
              <p:nvPr/>
            </p:nvSpPr>
            <p:spPr>
              <a:xfrm rot="3600000">
                <a:off x="3802210" y="3980674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Rectangle 24">
                <a:extLst>
                  <a:ext uri="{FF2B5EF4-FFF2-40B4-BE49-F238E27FC236}">
                    <a16:creationId xmlns="" xmlns:a16="http://schemas.microsoft.com/office/drawing/2014/main" id="{3BBB3778-2975-429C-BBF1-C752057F635E}"/>
                  </a:ext>
                </a:extLst>
              </p:cNvPr>
              <p:cNvSpPr/>
              <p:nvPr/>
            </p:nvSpPr>
            <p:spPr>
              <a:xfrm rot="3600000">
                <a:off x="3802210" y="4711702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6F6086D9-A041-4576-8B0C-0825E97F4971}"/>
                </a:ext>
              </a:extLst>
            </p:cNvPr>
            <p:cNvGrpSpPr/>
            <p:nvPr/>
          </p:nvGrpSpPr>
          <p:grpSpPr>
            <a:xfrm>
              <a:off x="7606779" y="2283718"/>
              <a:ext cx="1429717" cy="801759"/>
              <a:chOff x="3233964" y="1954419"/>
              <a:chExt cx="1410044" cy="801759"/>
            </a:xfrm>
            <a:scene3d>
              <a:camera prst="isometricTopUp"/>
              <a:lightRig rig="threePt" dir="t"/>
            </a:scene3d>
          </p:grpSpPr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A17A9DD2-9B2F-42AD-B623-394A7669D010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D2467D82-CA07-44F2-9BC9-CBE42C75FFEF}"/>
                  </a:ext>
                </a:extLst>
              </p:cNvPr>
              <p:cNvSpPr txBox="1"/>
              <p:nvPr/>
            </p:nvSpPr>
            <p:spPr>
              <a:xfrm>
                <a:off x="3243490" y="2171403"/>
                <a:ext cx="14005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DATA </a:t>
                </a:r>
              </a:p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MINING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899592" y="1521538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30" name="Rectangle 2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835695" y="1572543"/>
            <a:ext cx="5853471" cy="532080"/>
            <a:chOff x="496119" y="2469560"/>
            <a:chExt cx="1752190" cy="532080"/>
          </a:xfrm>
          <a:noFill/>
        </p:grpSpPr>
        <p:sp>
          <p:nvSpPr>
            <p:cNvPr id="33" name="TextBox 3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rgbClr val="A4B4EA"/>
                  </a:solidFill>
                  <a:cs typeface="Arial" pitchFamily="34" charset="0"/>
                </a:rPr>
                <a:t>Pembuatan</a:t>
              </a:r>
              <a:r>
                <a:rPr lang="en-US" altLang="ko-KR" sz="1400" b="1" dirty="0">
                  <a:solidFill>
                    <a:srgbClr val="A4B4EA"/>
                  </a:solidFill>
                  <a:cs typeface="Arial" pitchFamily="34" charset="0"/>
                </a:rPr>
                <a:t> model decision tree </a:t>
              </a:r>
              <a:r>
                <a:rPr lang="en-US" altLang="ko-KR" sz="1400" b="1" dirty="0" err="1">
                  <a:solidFill>
                    <a:srgbClr val="A4B4EA"/>
                  </a:solidFill>
                  <a:cs typeface="Arial" pitchFamily="34" charset="0"/>
                </a:rPr>
                <a:t>menggunakan</a:t>
              </a:r>
              <a:r>
                <a:rPr lang="en-US" altLang="ko-KR" sz="1400" b="1" dirty="0">
                  <a:solidFill>
                    <a:srgbClr val="A4B4EA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rgbClr val="A4B4EA"/>
                  </a:solidFill>
                  <a:cs typeface="Arial" pitchFamily="34" charset="0"/>
                </a:rPr>
                <a:t>algoritma</a:t>
              </a:r>
              <a:r>
                <a:rPr lang="en-US" altLang="ko-KR" sz="1400" b="1" dirty="0" smtClean="0">
                  <a:solidFill>
                    <a:srgbClr val="A4B4EA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rgbClr val="A4B4EA"/>
                  </a:solidFill>
                  <a:cs typeface="Arial" pitchFamily="34" charset="0"/>
                </a:rPr>
                <a:t>C5.0</a:t>
              </a:r>
              <a:endParaRPr lang="ko-KR" altLang="en-US" sz="1400" b="1" dirty="0">
                <a:solidFill>
                  <a:srgbClr val="A4B4EA"/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77080" y="1564286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175" name="Picture 7" descr="D:\TBDataMining\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593" y="1924050"/>
            <a:ext cx="2300368" cy="51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D:\TBDataMining\model jad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08" y="1887451"/>
            <a:ext cx="2858160" cy="317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19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Proses Data mining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Abalone</a:t>
            </a:r>
            <a:endParaRPr lang="en-US" altLang="ko-KR" dirty="0"/>
          </a:p>
        </p:txBody>
      </p:sp>
      <p:grpSp>
        <p:nvGrpSpPr>
          <p:cNvPr id="7" name="Group 6"/>
          <p:cNvGrpSpPr/>
          <p:nvPr/>
        </p:nvGrpSpPr>
        <p:grpSpPr>
          <a:xfrm>
            <a:off x="7452320" y="2333046"/>
            <a:ext cx="1429717" cy="2527017"/>
            <a:chOff x="7606779" y="2283718"/>
            <a:chExt cx="1429717" cy="2527017"/>
          </a:xfrm>
        </p:grpSpPr>
        <p:grpSp>
          <p:nvGrpSpPr>
            <p:cNvPr id="34" name="그룹 35">
              <a:extLst>
                <a:ext uri="{FF2B5EF4-FFF2-40B4-BE49-F238E27FC236}">
                  <a16:creationId xmlns="" xmlns:a16="http://schemas.microsoft.com/office/drawing/2014/main" id="{3EF28E97-EA60-43C2-9B75-820CB91FF030}"/>
                </a:ext>
              </a:extLst>
            </p:cNvPr>
            <p:cNvGrpSpPr/>
            <p:nvPr/>
          </p:nvGrpSpPr>
          <p:grpSpPr>
            <a:xfrm>
              <a:off x="7993245" y="2324039"/>
              <a:ext cx="832121" cy="2486696"/>
              <a:chOff x="3802209" y="1681694"/>
              <a:chExt cx="1510540" cy="4514073"/>
            </a:xfrm>
          </p:grpSpPr>
          <p:sp>
            <p:nvSpPr>
              <p:cNvPr id="38" name="Rectangle 24">
                <a:extLst>
                  <a:ext uri="{FF2B5EF4-FFF2-40B4-BE49-F238E27FC236}">
                    <a16:creationId xmlns="" xmlns:a16="http://schemas.microsoft.com/office/drawing/2014/main" id="{0234B3AB-A4FF-4299-9174-50EF3C1B1160}"/>
                  </a:ext>
                </a:extLst>
              </p:cNvPr>
              <p:cNvSpPr/>
              <p:nvPr/>
            </p:nvSpPr>
            <p:spPr>
              <a:xfrm rot="3600000">
                <a:off x="3802210" y="2518620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="" xmlns:a16="http://schemas.microsoft.com/office/drawing/2014/main" id="{85DCBDD6-759C-4777-898F-48B8D42D1C66}"/>
                  </a:ext>
                </a:extLst>
              </p:cNvPr>
              <p:cNvSpPr/>
              <p:nvPr/>
            </p:nvSpPr>
            <p:spPr>
              <a:xfrm rot="3600000">
                <a:off x="3775735" y="1734643"/>
                <a:ext cx="1589964" cy="148406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Rectangle 24">
                <a:extLst>
                  <a:ext uri="{FF2B5EF4-FFF2-40B4-BE49-F238E27FC236}">
                    <a16:creationId xmlns="" xmlns:a16="http://schemas.microsoft.com/office/drawing/2014/main" id="{C79746E7-C027-4C0D-B0CD-8A319C806F89}"/>
                  </a:ext>
                </a:extLst>
              </p:cNvPr>
              <p:cNvSpPr/>
              <p:nvPr/>
            </p:nvSpPr>
            <p:spPr>
              <a:xfrm rot="3600000">
                <a:off x="3802210" y="3249647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Rectangle 24">
                <a:extLst>
                  <a:ext uri="{FF2B5EF4-FFF2-40B4-BE49-F238E27FC236}">
                    <a16:creationId xmlns="" xmlns:a16="http://schemas.microsoft.com/office/drawing/2014/main" id="{2009C3FE-144F-4B88-8A04-8E00F0DA233D}"/>
                  </a:ext>
                </a:extLst>
              </p:cNvPr>
              <p:cNvSpPr/>
              <p:nvPr/>
            </p:nvSpPr>
            <p:spPr>
              <a:xfrm rot="3600000">
                <a:off x="3802210" y="3980674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Rectangle 24">
                <a:extLst>
                  <a:ext uri="{FF2B5EF4-FFF2-40B4-BE49-F238E27FC236}">
                    <a16:creationId xmlns="" xmlns:a16="http://schemas.microsoft.com/office/drawing/2014/main" id="{3BBB3778-2975-429C-BBF1-C752057F635E}"/>
                  </a:ext>
                </a:extLst>
              </p:cNvPr>
              <p:cNvSpPr/>
              <p:nvPr/>
            </p:nvSpPr>
            <p:spPr>
              <a:xfrm rot="3600000">
                <a:off x="3802210" y="4711702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6F6086D9-A041-4576-8B0C-0825E97F4971}"/>
                </a:ext>
              </a:extLst>
            </p:cNvPr>
            <p:cNvGrpSpPr/>
            <p:nvPr/>
          </p:nvGrpSpPr>
          <p:grpSpPr>
            <a:xfrm>
              <a:off x="7606779" y="2283718"/>
              <a:ext cx="1429717" cy="801759"/>
              <a:chOff x="3233964" y="1954419"/>
              <a:chExt cx="1410044" cy="801759"/>
            </a:xfrm>
            <a:scene3d>
              <a:camera prst="isometricTopUp"/>
              <a:lightRig rig="threePt" dir="t"/>
            </a:scene3d>
          </p:grpSpPr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A17A9DD2-9B2F-42AD-B623-394A7669D010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D2467D82-CA07-44F2-9BC9-CBE42C75FFEF}"/>
                  </a:ext>
                </a:extLst>
              </p:cNvPr>
              <p:cNvSpPr txBox="1"/>
              <p:nvPr/>
            </p:nvSpPr>
            <p:spPr>
              <a:xfrm>
                <a:off x="3243490" y="2171403"/>
                <a:ext cx="14005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DATA </a:t>
                </a:r>
              </a:p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MINING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899592" y="1521538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30" name="Rectangle 2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835695" y="1572543"/>
            <a:ext cx="5853471" cy="532080"/>
            <a:chOff x="496119" y="2469560"/>
            <a:chExt cx="1752190" cy="532080"/>
          </a:xfrm>
          <a:noFill/>
        </p:grpSpPr>
        <p:sp>
          <p:nvSpPr>
            <p:cNvPr id="33" name="TextBox 3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rgbClr val="A4B4EA"/>
                  </a:solidFill>
                  <a:cs typeface="Arial" pitchFamily="34" charset="0"/>
                </a:rPr>
                <a:t>Menampilkan</a:t>
              </a:r>
              <a:r>
                <a:rPr lang="en-US" altLang="ko-KR" sz="1400" b="1" dirty="0" smtClean="0">
                  <a:solidFill>
                    <a:srgbClr val="A4B4EA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rgbClr val="A4B4EA"/>
                  </a:solidFill>
                  <a:cs typeface="Arial" pitchFamily="34" charset="0"/>
                </a:rPr>
                <a:t>pohon</a:t>
              </a:r>
              <a:r>
                <a:rPr lang="en-US" altLang="ko-KR" sz="1400" b="1" dirty="0" smtClean="0">
                  <a:solidFill>
                    <a:srgbClr val="A4B4EA"/>
                  </a:solidFill>
                  <a:cs typeface="Arial" pitchFamily="34" charset="0"/>
                </a:rPr>
                <a:t> yang </a:t>
              </a:r>
              <a:r>
                <a:rPr lang="en-US" altLang="ko-KR" sz="1400" b="1" dirty="0" err="1" smtClean="0">
                  <a:solidFill>
                    <a:srgbClr val="A4B4EA"/>
                  </a:solidFill>
                  <a:cs typeface="Arial" pitchFamily="34" charset="0"/>
                </a:rPr>
                <a:t>sudah</a:t>
              </a:r>
              <a:r>
                <a:rPr lang="en-US" altLang="ko-KR" sz="1400" b="1" dirty="0" smtClean="0">
                  <a:solidFill>
                    <a:srgbClr val="A4B4EA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rgbClr val="A4B4EA"/>
                  </a:solidFill>
                  <a:cs typeface="Arial" pitchFamily="34" charset="0"/>
                </a:rPr>
                <a:t>dibangun</a:t>
              </a:r>
              <a:endParaRPr lang="ko-KR" altLang="en-US" sz="1400" b="1" dirty="0">
                <a:solidFill>
                  <a:srgbClr val="A4B4EA"/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77080" y="1564286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194" name="Picture 2" descr="D:\TBDataMining\tampilkan 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292" y="1869066"/>
            <a:ext cx="22288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TBDataMining\pl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47" y="2227654"/>
            <a:ext cx="4043262" cy="267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9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Proses Data mining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Abalone</a:t>
            </a:r>
            <a:endParaRPr lang="en-US" altLang="ko-KR" dirty="0"/>
          </a:p>
        </p:txBody>
      </p:sp>
      <p:grpSp>
        <p:nvGrpSpPr>
          <p:cNvPr id="7" name="Group 6"/>
          <p:cNvGrpSpPr/>
          <p:nvPr/>
        </p:nvGrpSpPr>
        <p:grpSpPr>
          <a:xfrm>
            <a:off x="7452320" y="2333046"/>
            <a:ext cx="1429717" cy="2527017"/>
            <a:chOff x="7606779" y="2283718"/>
            <a:chExt cx="1429717" cy="2527017"/>
          </a:xfrm>
        </p:grpSpPr>
        <p:grpSp>
          <p:nvGrpSpPr>
            <p:cNvPr id="34" name="그룹 35">
              <a:extLst>
                <a:ext uri="{FF2B5EF4-FFF2-40B4-BE49-F238E27FC236}">
                  <a16:creationId xmlns="" xmlns:a16="http://schemas.microsoft.com/office/drawing/2014/main" id="{3EF28E97-EA60-43C2-9B75-820CB91FF030}"/>
                </a:ext>
              </a:extLst>
            </p:cNvPr>
            <p:cNvGrpSpPr/>
            <p:nvPr/>
          </p:nvGrpSpPr>
          <p:grpSpPr>
            <a:xfrm>
              <a:off x="7993245" y="2324039"/>
              <a:ext cx="832121" cy="2486696"/>
              <a:chOff x="3802209" y="1681694"/>
              <a:chExt cx="1510540" cy="4514073"/>
            </a:xfrm>
          </p:grpSpPr>
          <p:sp>
            <p:nvSpPr>
              <p:cNvPr id="38" name="Rectangle 24">
                <a:extLst>
                  <a:ext uri="{FF2B5EF4-FFF2-40B4-BE49-F238E27FC236}">
                    <a16:creationId xmlns="" xmlns:a16="http://schemas.microsoft.com/office/drawing/2014/main" id="{0234B3AB-A4FF-4299-9174-50EF3C1B1160}"/>
                  </a:ext>
                </a:extLst>
              </p:cNvPr>
              <p:cNvSpPr/>
              <p:nvPr/>
            </p:nvSpPr>
            <p:spPr>
              <a:xfrm rot="3600000">
                <a:off x="3802210" y="2518620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="" xmlns:a16="http://schemas.microsoft.com/office/drawing/2014/main" id="{85DCBDD6-759C-4777-898F-48B8D42D1C66}"/>
                  </a:ext>
                </a:extLst>
              </p:cNvPr>
              <p:cNvSpPr/>
              <p:nvPr/>
            </p:nvSpPr>
            <p:spPr>
              <a:xfrm rot="3600000">
                <a:off x="3775735" y="1734643"/>
                <a:ext cx="1589964" cy="148406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Rectangle 24">
                <a:extLst>
                  <a:ext uri="{FF2B5EF4-FFF2-40B4-BE49-F238E27FC236}">
                    <a16:creationId xmlns="" xmlns:a16="http://schemas.microsoft.com/office/drawing/2014/main" id="{C79746E7-C027-4C0D-B0CD-8A319C806F89}"/>
                  </a:ext>
                </a:extLst>
              </p:cNvPr>
              <p:cNvSpPr/>
              <p:nvPr/>
            </p:nvSpPr>
            <p:spPr>
              <a:xfrm rot="3600000">
                <a:off x="3802210" y="3249647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Rectangle 24">
                <a:extLst>
                  <a:ext uri="{FF2B5EF4-FFF2-40B4-BE49-F238E27FC236}">
                    <a16:creationId xmlns="" xmlns:a16="http://schemas.microsoft.com/office/drawing/2014/main" id="{2009C3FE-144F-4B88-8A04-8E00F0DA233D}"/>
                  </a:ext>
                </a:extLst>
              </p:cNvPr>
              <p:cNvSpPr/>
              <p:nvPr/>
            </p:nvSpPr>
            <p:spPr>
              <a:xfrm rot="3600000">
                <a:off x="3802210" y="3980674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Rectangle 24">
                <a:extLst>
                  <a:ext uri="{FF2B5EF4-FFF2-40B4-BE49-F238E27FC236}">
                    <a16:creationId xmlns="" xmlns:a16="http://schemas.microsoft.com/office/drawing/2014/main" id="{3BBB3778-2975-429C-BBF1-C752057F635E}"/>
                  </a:ext>
                </a:extLst>
              </p:cNvPr>
              <p:cNvSpPr/>
              <p:nvPr/>
            </p:nvSpPr>
            <p:spPr>
              <a:xfrm rot="3600000">
                <a:off x="3802210" y="4711702"/>
                <a:ext cx="1484064" cy="1484065"/>
              </a:xfrm>
              <a:custGeom>
                <a:avLst/>
                <a:gdLst/>
                <a:ahLst/>
                <a:cxnLst/>
                <a:rect l="l" t="t" r="r" b="b"/>
                <a:pathLst>
                  <a:path w="1368152" h="1368152">
                    <a:moveTo>
                      <a:pt x="0" y="771505"/>
                    </a:moveTo>
                    <a:lnTo>
                      <a:pt x="771506" y="771505"/>
                    </a:lnTo>
                    <a:lnTo>
                      <a:pt x="771506" y="0"/>
                    </a:lnTo>
                    <a:lnTo>
                      <a:pt x="1368152" y="0"/>
                    </a:lnTo>
                    <a:lnTo>
                      <a:pt x="1368152" y="1368152"/>
                    </a:lnTo>
                    <a:lnTo>
                      <a:pt x="0" y="1368152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isometricTopUp">
                  <a:rot lat="19697038" lon="2817926" rev="48691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6F6086D9-A041-4576-8B0C-0825E97F4971}"/>
                </a:ext>
              </a:extLst>
            </p:cNvPr>
            <p:cNvGrpSpPr/>
            <p:nvPr/>
          </p:nvGrpSpPr>
          <p:grpSpPr>
            <a:xfrm>
              <a:off x="7606779" y="2283718"/>
              <a:ext cx="1429717" cy="801759"/>
              <a:chOff x="3233964" y="1954419"/>
              <a:chExt cx="1410044" cy="801759"/>
            </a:xfrm>
            <a:scene3d>
              <a:camera prst="isometricTopUp"/>
              <a:lightRig rig="threePt" dir="t"/>
            </a:scene3d>
          </p:grpSpPr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A17A9DD2-9B2F-42AD-B623-394A7669D010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D2467D82-CA07-44F2-9BC9-CBE42C75FFEF}"/>
                  </a:ext>
                </a:extLst>
              </p:cNvPr>
              <p:cNvSpPr txBox="1"/>
              <p:nvPr/>
            </p:nvSpPr>
            <p:spPr>
              <a:xfrm>
                <a:off x="3243490" y="2171403"/>
                <a:ext cx="14005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DATA </a:t>
                </a:r>
              </a:p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MINING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899592" y="1521538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30" name="Rectangle 2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835695" y="1572543"/>
            <a:ext cx="5853471" cy="532080"/>
            <a:chOff x="496119" y="2469560"/>
            <a:chExt cx="1752190" cy="532080"/>
          </a:xfrm>
          <a:noFill/>
        </p:grpSpPr>
        <p:sp>
          <p:nvSpPr>
            <p:cNvPr id="33" name="TextBox 3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6119" y="2469560"/>
              <a:ext cx="1752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rgbClr val="A4B4EA"/>
                  </a:solidFill>
                  <a:cs typeface="Arial" pitchFamily="34" charset="0"/>
                </a:rPr>
                <a:t>Menjadikan</a:t>
              </a:r>
              <a:r>
                <a:rPr lang="en-US" altLang="ko-KR" sz="1400" b="1" dirty="0">
                  <a:solidFill>
                    <a:srgbClr val="A4B4EA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solidFill>
                    <a:srgbClr val="A4B4EA"/>
                  </a:solidFill>
                  <a:cs typeface="Arial" pitchFamily="34" charset="0"/>
                </a:rPr>
                <a:t>dataset </a:t>
              </a:r>
              <a:r>
                <a:rPr lang="en-US" altLang="ko-KR" sz="1400" b="1" dirty="0" err="1">
                  <a:solidFill>
                    <a:srgbClr val="A4B4EA"/>
                  </a:solidFill>
                  <a:cs typeface="Arial" pitchFamily="34" charset="0"/>
                </a:rPr>
                <a:t>sebagai</a:t>
              </a:r>
              <a:r>
                <a:rPr lang="en-US" altLang="ko-KR" sz="1400" b="1" dirty="0">
                  <a:solidFill>
                    <a:srgbClr val="A4B4EA"/>
                  </a:solidFill>
                  <a:cs typeface="Arial" pitchFamily="34" charset="0"/>
                </a:rPr>
                <a:t> data testing. </a:t>
              </a:r>
              <a:r>
                <a:rPr lang="en-US" altLang="ko-KR" sz="1400" b="1" dirty="0" smtClean="0">
                  <a:solidFill>
                    <a:srgbClr val="A4B4EA"/>
                  </a:solidFill>
                  <a:cs typeface="Arial" pitchFamily="34" charset="0"/>
                </a:rPr>
                <a:t>Dari </a:t>
              </a:r>
              <a:r>
                <a:rPr lang="en-US" altLang="ko-KR" sz="1400" b="1" dirty="0" err="1" smtClean="0">
                  <a:solidFill>
                    <a:srgbClr val="A4B4EA"/>
                  </a:solidFill>
                  <a:cs typeface="Arial" pitchFamily="34" charset="0"/>
                </a:rPr>
                <a:t>kolom</a:t>
              </a:r>
              <a:r>
                <a:rPr lang="en-US" altLang="ko-KR" sz="1400" b="1" dirty="0" smtClean="0">
                  <a:solidFill>
                    <a:srgbClr val="A4B4EA"/>
                  </a:solidFill>
                  <a:cs typeface="Arial" pitchFamily="34" charset="0"/>
                </a:rPr>
                <a:t> 1-9 </a:t>
              </a:r>
              <a:r>
                <a:rPr lang="en-US" altLang="ko-KR" sz="1400" b="1" dirty="0" err="1" smtClean="0">
                  <a:solidFill>
                    <a:srgbClr val="A4B4EA"/>
                  </a:solidFill>
                  <a:cs typeface="Arial" pitchFamily="34" charset="0"/>
                </a:rPr>
                <a:t>tanpa</a:t>
              </a:r>
              <a:endParaRPr lang="en-US" altLang="ko-KR" sz="1400" b="1" dirty="0">
                <a:solidFill>
                  <a:srgbClr val="A4B4EA"/>
                </a:solidFill>
                <a:cs typeface="Arial" pitchFamily="34" charset="0"/>
              </a:endParaRPr>
            </a:p>
            <a:p>
              <a:r>
                <a:rPr lang="en-US" altLang="ko-KR" sz="1400" b="1" dirty="0">
                  <a:solidFill>
                    <a:srgbClr val="A4B4EA"/>
                  </a:solidFill>
                  <a:cs typeface="Arial" pitchFamily="34" charset="0"/>
                </a:rPr>
                <a:t>label</a:t>
              </a:r>
              <a:endParaRPr lang="ko-KR" altLang="en-US" sz="1400" b="1" dirty="0">
                <a:solidFill>
                  <a:srgbClr val="A4B4EA"/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77080" y="1564286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218" name="Picture 2" descr="D:\TBDataMining\buat datas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073698"/>
            <a:ext cx="23050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TBDataMining\datas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463148"/>
            <a:ext cx="3965209" cy="236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7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109</Words>
  <Application>Microsoft Office PowerPoint</Application>
  <PresentationFormat>On-screen Show (16:9)</PresentationFormat>
  <Paragraphs>60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81</cp:revision>
  <dcterms:created xsi:type="dcterms:W3CDTF">2016-12-05T23:26:54Z</dcterms:created>
  <dcterms:modified xsi:type="dcterms:W3CDTF">2019-12-04T06:53:26Z</dcterms:modified>
</cp:coreProperties>
</file>