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BFEF50-424B-4F26-BE81-ABAA4F64758C}">
  <a:tblStyle styleId="{C7BFEF50-424B-4F26-BE81-ABAA4F6475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5.xml"/><Relationship Id="rId22" Type="http://schemas.openxmlformats.org/officeDocument/2006/relationships/font" Target="fonts/Oswald-bold.fntdata"/><Relationship Id="rId10" Type="http://schemas.openxmlformats.org/officeDocument/2006/relationships/slide" Target="slides/slide4.xml"/><Relationship Id="rId21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dba192ec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dba192ec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SARIMAX with same model order determined for ARIMA. </a:t>
            </a:r>
            <a:r>
              <a:rPr lang="en">
                <a:solidFill>
                  <a:schemeClr val="dk1"/>
                </a:solidFill>
              </a:rPr>
              <a:t>(Is this the right approach? Try using covars when finding order.)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four hours are forecast using future covariates,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remainder is one-step-ahead forecast.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bbcec5e1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bbcec5e1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Looks more like SARIMA and doesn’t match actual glucose during first 2 hours as well as TCN with just carbs.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dba192ec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dba192ec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bb241f12c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bb241f12c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 horizon: Try 30 minute intervals (requires only 8 steps)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 parameters: try cross validation tools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TFT borrows </a:t>
            </a:r>
            <a:r>
              <a:rPr lang="en"/>
              <a:t>concepts</a:t>
            </a:r>
            <a:r>
              <a:rPr lang="en"/>
              <a:t> from Transformers for learning short and long term dependencies; it supports multi-horizon forecasts, future and past covariates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bb241f1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bb241f1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Peaks of high blood glucose are undesirable (</a:t>
            </a:r>
            <a:r>
              <a:rPr b="1" lang="en"/>
              <a:t>atherogenic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measure of how well glucose is under control is not just the average blood glucose value, but equally important is the ‘</a:t>
            </a:r>
            <a:r>
              <a:rPr b="1" lang="en"/>
              <a:t>time in target’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bb241f1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bb241f1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forecast for were available, a more proactive strategy (instead of reactive) could have been used to avoid the peak.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bbcec5e1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bbcec5e1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MAPE </a:t>
            </a:r>
            <a:r>
              <a:rPr lang="en"/>
              <a:t>is a common performance measure for time series forecasting.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easy to translate what it means in actual units of the time series (as opposed to, e.g., MSE).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bbcec5e1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bbcec5e1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bbcec5e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bbcec5e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Second last peak: three snacks while blood glucose is normal, but rising - insulin is injected after glucose has already risen above normal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With a forecast of the effects of the first snack, a pre-bolus strategy could have been employed for the remaining snacks,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potentially avoiding the peak altogether.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bb241f12c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bb241f12c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Yellow bars represent gaps in CGM blood glucose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occur for example when the sensor is changed (every other week),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when the reader or phone has not read sensor data for more than the max number of hours stored.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bbcec5e1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bbcec5e1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common time series fill strategy is, e.g, using the last </a:t>
            </a:r>
            <a:r>
              <a:rPr lang="en"/>
              <a:t>known</a:t>
            </a:r>
            <a:r>
              <a:rPr lang="en"/>
              <a:t> 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linear interpolation seemed to be a better fit.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Unlike stock data, there are no naturally occuring ‘jumps’ in this physiologic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(The question this raises is: Does this constitute data leak?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fitting of the model output chunk may contain end of a filled gap. Also, two-sided: cross-contamination.)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bbcec5e1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bbcec5e1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choosing the model order, lower model complexity was given preference over marginally better performance.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complexity models better generalize.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Predicting Blood Glucose</a:t>
            </a:r>
            <a:endParaRPr sz="47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Analysis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.. and used to fit a SARIMAX (2, 1, 1) </a:t>
            </a:r>
            <a:r>
              <a:rPr lang="en" sz="2100">
                <a:solidFill>
                  <a:schemeClr val="accent3"/>
                </a:solidFill>
              </a:rPr>
              <a:t>model with 3 covariates. </a:t>
            </a:r>
            <a:endParaRPr sz="210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70125"/>
            <a:ext cx="8503921" cy="286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3"/>
                </a:solidFill>
              </a:rPr>
              <a:t>A TCN model with 3 covariates looks similar to SARIMAX….</a:t>
            </a:r>
            <a:endParaRPr sz="2333">
              <a:solidFill>
                <a:schemeClr val="accent3"/>
              </a:solidFill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47465"/>
            <a:ext cx="8503921" cy="2636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3"/>
                </a:solidFill>
              </a:rPr>
              <a:t>… after TNC with 1 covariate seemed so promising.</a:t>
            </a:r>
            <a:endParaRPr sz="2333">
              <a:solidFill>
                <a:schemeClr val="accent3"/>
              </a:solidFill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70125"/>
            <a:ext cx="8503921" cy="2645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42">
                <a:solidFill>
                  <a:schemeClr val="accent3"/>
                </a:solidFill>
              </a:rPr>
              <a:t>A better model is needed…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Salvage current models </a:t>
            </a:r>
            <a:endParaRPr sz="2600">
              <a:solidFill>
                <a:srgbClr val="FFFF00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600"/>
              <a:buChar char="○"/>
            </a:pPr>
            <a:r>
              <a:rPr lang="en" sz="2600">
                <a:solidFill>
                  <a:srgbClr val="FFFF00"/>
                </a:solidFill>
              </a:rPr>
              <a:t>Use smaller forecast horizon</a:t>
            </a:r>
            <a:endParaRPr sz="2600">
              <a:solidFill>
                <a:srgbClr val="FFFF00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600"/>
              <a:buChar char="○"/>
            </a:pPr>
            <a:r>
              <a:rPr lang="en" sz="2600">
                <a:solidFill>
                  <a:srgbClr val="FFFF00"/>
                </a:solidFill>
              </a:rPr>
              <a:t>Improve tuning</a:t>
            </a:r>
            <a:endParaRPr sz="2600">
              <a:solidFill>
                <a:srgbClr val="FFFF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Try different model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600"/>
              <a:buChar char="○"/>
            </a:pPr>
            <a:r>
              <a:rPr lang="en" sz="2600">
                <a:solidFill>
                  <a:srgbClr val="FFFF00"/>
                </a:solidFill>
              </a:rPr>
              <a:t>Temporal Fusion Transformer (TFT)</a:t>
            </a:r>
            <a:endParaRPr sz="2600">
              <a:solidFill>
                <a:srgbClr val="FFFF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42">
                <a:latin typeface="Oswald"/>
                <a:ea typeface="Oswald"/>
                <a:cs typeface="Oswald"/>
                <a:sym typeface="Oswald"/>
              </a:rPr>
              <a:t>…meanwhile, only use the first 2 hours of forecast. </a:t>
            </a:r>
            <a:endParaRPr sz="2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>
                <a:solidFill>
                  <a:schemeClr val="accent3"/>
                </a:solidFill>
              </a:rPr>
              <a:t>Blood </a:t>
            </a:r>
            <a:r>
              <a:rPr lang="en" sz="2120">
                <a:solidFill>
                  <a:srgbClr val="CC4125"/>
                </a:solidFill>
              </a:rPr>
              <a:t>glucose</a:t>
            </a:r>
            <a:r>
              <a:rPr lang="en" sz="2120">
                <a:solidFill>
                  <a:schemeClr val="accent3"/>
                </a:solidFill>
              </a:rPr>
              <a:t> </a:t>
            </a:r>
            <a:r>
              <a:rPr lang="en" sz="2120">
                <a:solidFill>
                  <a:srgbClr val="CC4125"/>
                </a:solidFill>
              </a:rPr>
              <a:t>out of range</a:t>
            </a:r>
            <a:r>
              <a:rPr lang="en" sz="2120">
                <a:solidFill>
                  <a:schemeClr val="accent3"/>
                </a:solidFill>
              </a:rPr>
              <a:t> requires frequent adjustments …</a:t>
            </a:r>
            <a:endParaRPr sz="2120">
              <a:solidFill>
                <a:schemeClr val="accent3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89162"/>
            <a:ext cx="8595359" cy="2492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… that could be avoided with a</a:t>
            </a:r>
            <a:r>
              <a:rPr lang="en" sz="2100">
                <a:solidFill>
                  <a:srgbClr val="CC4125"/>
                </a:solidFill>
              </a:rPr>
              <a:t> glucose prediction</a:t>
            </a:r>
            <a:r>
              <a:rPr lang="en" sz="2100">
                <a:solidFill>
                  <a:schemeClr val="accent3"/>
                </a:solidFill>
              </a:rPr>
              <a:t>.</a:t>
            </a:r>
            <a:endParaRPr b="1" sz="2100">
              <a:solidFill>
                <a:srgbClr val="FFFF00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98725"/>
            <a:ext cx="8503921" cy="2645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3"/>
                </a:solidFill>
              </a:rPr>
              <a:t>The best model … </a:t>
            </a:r>
            <a:endParaRPr sz="23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>
                <a:solidFill>
                  <a:schemeClr val="dk1"/>
                </a:solidFill>
              </a:rPr>
              <a:t>Model selection based on </a:t>
            </a:r>
            <a:r>
              <a:rPr lang="en" sz="2600">
                <a:solidFill>
                  <a:srgbClr val="FFFF00"/>
                </a:solidFill>
              </a:rPr>
              <a:t>mean absolute percentage error </a:t>
            </a:r>
            <a:r>
              <a:rPr lang="en" sz="2600">
                <a:solidFill>
                  <a:schemeClr val="dk1"/>
                </a:solidFill>
              </a:rPr>
              <a:t>of predicted vs. actual blood glucose	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SARIMAX: Seasonal AutoRegressive Integrated Moving Average with eXogenous variables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TCN: Temporal Convolutional Network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827750" y="2209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{C7BFEF50-424B-4F26-BE81-ABAA4F64758C}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SARIMAX (2, 1, 1)</a:t>
                      </a:r>
                      <a:endParaRPr sz="2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TCN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31%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3"/>
                </a:solidFill>
              </a:rPr>
              <a:t>… is not good enough, …</a:t>
            </a:r>
            <a:r>
              <a:rPr lang="en"/>
              <a:t> 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A </a:t>
            </a:r>
            <a:r>
              <a:rPr lang="en" sz="2600">
                <a:solidFill>
                  <a:srgbClr val="FFFF00"/>
                </a:solidFill>
              </a:rPr>
              <a:t>30% error</a:t>
            </a:r>
            <a:r>
              <a:rPr lang="en" sz="2600">
                <a:solidFill>
                  <a:schemeClr val="dk1"/>
                </a:solidFill>
              </a:rPr>
              <a:t> can make the difference between </a:t>
            </a:r>
            <a:r>
              <a:rPr lang="en" sz="2600">
                <a:solidFill>
                  <a:srgbClr val="FFFF00"/>
                </a:solidFill>
              </a:rPr>
              <a:t>hyperglycemia vs. hypoglycemia</a:t>
            </a:r>
            <a:endParaRPr sz="2600">
              <a:solidFill>
                <a:srgbClr val="FFFF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The predicted range is too large to determine the exact insulin dose 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42">
                <a:solidFill>
                  <a:schemeClr val="accent3"/>
                </a:solidFill>
              </a:rPr>
              <a:t>… but may still be useful for 2 hours of the forecast.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79185" r="0" t="0"/>
          <a:stretch/>
        </p:blipFill>
        <p:spPr>
          <a:xfrm>
            <a:off x="3869775" y="1138200"/>
            <a:ext cx="2285998" cy="334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0" l="78875" r="0" t="0"/>
          <a:stretch/>
        </p:blipFill>
        <p:spPr>
          <a:xfrm>
            <a:off x="1059228" y="1138200"/>
            <a:ext cx="2285998" cy="337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Using CGM data…</a:t>
            </a:r>
            <a:endParaRPr sz="21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94371"/>
            <a:ext cx="8503921" cy="17858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311700" y="3702525"/>
            <a:ext cx="53805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CGM: continuous glucose monitor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… requires connecting the dots.</a:t>
            </a:r>
            <a:endParaRPr sz="2100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29400" y="1152475"/>
            <a:ext cx="35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9401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16">
                <a:solidFill>
                  <a:schemeClr val="dk1"/>
                </a:solidFill>
              </a:rPr>
              <a:t>Gaps up to 3 hours</a:t>
            </a:r>
            <a:endParaRPr sz="2816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00"/>
              </a:solidFill>
            </a:endParaRPr>
          </a:p>
          <a:p>
            <a:pPr indent="-394017" lvl="0" marL="457200" rtl="0" algn="l"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●"/>
            </a:pPr>
            <a:r>
              <a:rPr lang="en" sz="2816">
                <a:solidFill>
                  <a:srgbClr val="FFFF00"/>
                </a:solidFill>
              </a:rPr>
              <a:t>Resampled at 15 minute intervals with </a:t>
            </a:r>
            <a:r>
              <a:rPr lang="en" sz="2816">
                <a:solidFill>
                  <a:srgbClr val="FFFF00"/>
                </a:solidFill>
              </a:rPr>
              <a:t>linear</a:t>
            </a:r>
            <a:r>
              <a:rPr lang="en" sz="2816">
                <a:solidFill>
                  <a:srgbClr val="FFFF00"/>
                </a:solidFill>
              </a:rPr>
              <a:t> interpolation </a:t>
            </a:r>
            <a:endParaRPr sz="2816">
              <a:solidFill>
                <a:srgbClr val="FFFF00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900" y="1093475"/>
            <a:ext cx="4572000" cy="178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0900" y="2966178"/>
            <a:ext cx="45720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Small ARIMA model order is good enough… </a:t>
            </a:r>
            <a:endParaRPr sz="210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5574"/>
            <a:ext cx="8503921" cy="33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415125" y="4497000"/>
            <a:ext cx="49806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Note: model order for once differenced series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