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FE7F28-4D69-48B4-9A2B-A60A262C3829}">
  <a:tblStyle styleId="{ADFE7F28-4D69-48B4-9A2B-A60A262C3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bcec5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bcec5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more like SARIMA and doesn’t match actual glucose during first 2 hours as well as TCN with just carbs.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b241f12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b241f12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horizon: Try 30 minute intervals (requires only 8 steps)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parameters: try cross validation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borrows </a:t>
            </a:r>
            <a:r>
              <a:rPr lang="en"/>
              <a:t>concepts</a:t>
            </a:r>
            <a:r>
              <a:rPr lang="en"/>
              <a:t> from Transformers for learning short and long term dependencies; it supports multi-horizon forecasts, future and past covariates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bcec5e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bbcec5e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b241f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b241f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 of high blood glucose are undesirable (</a:t>
            </a:r>
            <a:r>
              <a:rPr b="1" lang="en"/>
              <a:t>atherogenic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measure of how well glucose is under control is not just the average blood glucose value, but equally important is the ‘</a:t>
            </a:r>
            <a:r>
              <a:rPr b="1" lang="en"/>
              <a:t>time in target’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next slide, come back to this one…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last peak: three snacks while blood glucose is normal, but rising - insulin is injected after glucose has already risen above 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good forecast of the effects of the first snack, a pre-bolus strategy could have been </a:t>
            </a:r>
            <a:r>
              <a:rPr lang="en"/>
              <a:t>employed</a:t>
            </a:r>
            <a:r>
              <a:rPr lang="en"/>
              <a:t> for the </a:t>
            </a:r>
            <a:r>
              <a:rPr lang="en"/>
              <a:t>remaining snacks,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avoiding the peak altogether.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b241f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b241f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is for last ‘peak’, but if a forecast for the previous peak were available,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proactive strategy (instead of reactive) could have been used to avoid the peak.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previous slide…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bcec5e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bcec5e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MAPE </a:t>
            </a:r>
            <a:r>
              <a:rPr lang="en"/>
              <a:t>is a common performance measure for time series forecasting.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easy to translate what it means in actual units of the time series (as opposed to, e.g., MSE).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bbcec5e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bbcec5e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b241f12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b241f12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bars represent gaps in CGM blood glucose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occur for example when the sensor is changed (every other week),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when the reader or phone has not read sensor data for more than the max number of hours stored.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bcec5e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bcec5e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considerations: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time series fill strategy is, e.g, using the last </a:t>
            </a:r>
            <a:r>
              <a:rPr lang="en"/>
              <a:t>known</a:t>
            </a:r>
            <a:r>
              <a:rPr lang="en"/>
              <a:t>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linear interpolation seemed to be a better fit.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stock data, there are no naturally occuring ‘jumps’ in this physiologic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question this raises is: Does this constitute data leak?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fitting of the model output chunk may contain end of a filled gap. Also, two-sided: cross-contamination.)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bcec5e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bcec5e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choosing the model order, lower model complexity was given preference over marginally better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complexity models better generalize.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ba192e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ba192e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with same model order determined for ARIMA.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(Is this the right approach? Try using covars when finding order.)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four hours are forecast using future covariates,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remainder is one-step-ahead forecast.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Predicting Blood Glucose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TCN model with 3 covariates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accent3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465"/>
            <a:ext cx="9144003" cy="284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A better model is needed…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Salvage current models 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Use smaller forecast horizon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Improve tuning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Try different model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Temporal Fusion Transformer (TFT)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… meanwhile, look at the next two hours.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79185" r="0" t="0"/>
          <a:stretch/>
        </p:blipFill>
        <p:spPr>
          <a:xfrm>
            <a:off x="4822675" y="1262825"/>
            <a:ext cx="1903273" cy="2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78875" r="0" t="0"/>
          <a:stretch/>
        </p:blipFill>
        <p:spPr>
          <a:xfrm>
            <a:off x="2430828" y="1290600"/>
            <a:ext cx="1867223" cy="27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3"/>
                </a:solidFill>
              </a:rPr>
              <a:t>Blood glucose out of range requires frequent adjustments …</a:t>
            </a:r>
            <a:endParaRPr sz="2120"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762"/>
            <a:ext cx="9144003" cy="266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that could be avoided if we had a </a:t>
            </a:r>
            <a:r>
              <a:rPr lang="en" sz="2100">
                <a:solidFill>
                  <a:schemeClr val="accent3"/>
                </a:solidFill>
              </a:rPr>
              <a:t>reliable</a:t>
            </a:r>
            <a:r>
              <a:rPr lang="en" sz="2100">
                <a:solidFill>
                  <a:schemeClr val="accent3"/>
                </a:solidFill>
              </a:rPr>
              <a:t> blood glucose prediction.</a:t>
            </a:r>
            <a:endParaRPr b="1" sz="2100">
              <a:solidFill>
                <a:srgbClr val="FFFF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The best model … 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Model selection based on </a:t>
            </a:r>
            <a:r>
              <a:rPr lang="en" sz="2600">
                <a:solidFill>
                  <a:srgbClr val="FFFF00"/>
                </a:solidFill>
              </a:rPr>
              <a:t>mean absolute percentage error </a:t>
            </a:r>
            <a:r>
              <a:rPr lang="en" sz="2600">
                <a:solidFill>
                  <a:schemeClr val="dk1"/>
                </a:solidFill>
              </a:rPr>
              <a:t>of predicted vs. actual blood glucose	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14400" y="2468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{ADFE7F28-4D69-48B4-9A2B-A60A262C3829}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SARIMAX (2, 1, 1)</a:t>
                      </a:r>
                      <a:endParaRPr sz="2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… is not good enough.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lang="en" sz="2600">
                <a:solidFill>
                  <a:srgbClr val="FFFF00"/>
                </a:solidFill>
              </a:rPr>
              <a:t>30% error</a:t>
            </a:r>
            <a:r>
              <a:rPr lang="en" sz="2600">
                <a:solidFill>
                  <a:schemeClr val="dk1"/>
                </a:solidFill>
              </a:rPr>
              <a:t> can make the difference between </a:t>
            </a:r>
            <a:r>
              <a:rPr lang="en" sz="2600">
                <a:solidFill>
                  <a:srgbClr val="FFFF00"/>
                </a:solidFill>
              </a:rPr>
              <a:t>hyperglycemia vs. hypoglycemia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predicted range is too large to determine the exact insulin dose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Using CGM data…</a:t>
            </a:r>
            <a:endParaRPr sz="21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971"/>
            <a:ext cx="9144003" cy="189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requires connecting the dots.</a:t>
            </a:r>
            <a:endParaRPr sz="21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29400" y="1152475"/>
            <a:ext cx="35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4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16">
                <a:solidFill>
                  <a:schemeClr val="dk1"/>
                </a:solidFill>
              </a:rPr>
              <a:t>Gaps up to 3 hours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-39401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lang="en" sz="2816">
                <a:solidFill>
                  <a:srgbClr val="FFFF00"/>
                </a:solidFill>
              </a:rPr>
              <a:t>Resampled at 15 minute intervals with </a:t>
            </a:r>
            <a:r>
              <a:rPr lang="en" sz="2816">
                <a:solidFill>
                  <a:srgbClr val="FFFF00"/>
                </a:solidFill>
              </a:rPr>
              <a:t>linear</a:t>
            </a:r>
            <a:r>
              <a:rPr lang="en" sz="2816">
                <a:solidFill>
                  <a:srgbClr val="FFFF00"/>
                </a:solidFill>
              </a:rPr>
              <a:t> interpolation </a:t>
            </a:r>
            <a:endParaRPr sz="2816">
              <a:solidFill>
                <a:srgbClr val="FFFF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093475"/>
            <a:ext cx="45720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2966178"/>
            <a:ext cx="4572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Small ARIMA model order is good enough… </a:t>
            </a:r>
            <a:endParaRPr sz="21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271774"/>
            <a:ext cx="7713623" cy="30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91325" y="4497000"/>
            <a:ext cx="4980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Note: model order for once differenced series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.. and used to fit a SARIMAX (2, 1, 1) </a:t>
            </a:r>
            <a:r>
              <a:rPr lang="en" sz="2100">
                <a:solidFill>
                  <a:schemeClr val="accent3"/>
                </a:solidFill>
              </a:rPr>
              <a:t>model with 3 covariates. </a:t>
            </a:r>
            <a:endParaRPr sz="21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7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