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Biodiversity capstone project</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Codecademy Data Analysis intensive course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Objective</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Char char="●"/>
            </a:pPr>
            <a:r>
              <a:rPr lang="en-GB" sz="1200">
                <a:solidFill>
                  <a:srgbClr val="3E3E40"/>
                </a:solidFill>
                <a:highlight>
                  <a:srgbClr val="FFFFFF"/>
                </a:highlight>
                <a:latin typeface="Arial"/>
                <a:ea typeface="Arial"/>
                <a:cs typeface="Arial"/>
                <a:sym typeface="Arial"/>
              </a:rPr>
              <a:t>The National Parks Service would like to perform some analysis on the conservation statuses of the species in their care to </a:t>
            </a:r>
            <a:r>
              <a:rPr lang="en-GB" sz="1200">
                <a:solidFill>
                  <a:srgbClr val="3E3E40"/>
                </a:solidFill>
                <a:highlight>
                  <a:srgbClr val="FFFFFF"/>
                </a:highlight>
                <a:latin typeface="Arial"/>
                <a:ea typeface="Arial"/>
                <a:cs typeface="Arial"/>
                <a:sym typeface="Arial"/>
              </a:rPr>
              <a:t>identify</a:t>
            </a:r>
            <a:r>
              <a:rPr lang="en-GB" sz="1200">
                <a:solidFill>
                  <a:srgbClr val="3E3E40"/>
                </a:solidFill>
                <a:highlight>
                  <a:srgbClr val="FFFFFF"/>
                </a:highlight>
                <a:latin typeface="Arial"/>
                <a:ea typeface="Arial"/>
                <a:cs typeface="Arial"/>
                <a:sym typeface="Arial"/>
              </a:rPr>
              <a:t> whether </a:t>
            </a:r>
            <a:r>
              <a:rPr lang="en-GB" sz="1200">
                <a:solidFill>
                  <a:srgbClr val="3E3E40"/>
                </a:solidFill>
                <a:highlight>
                  <a:srgbClr val="FFFFFF"/>
                </a:highlight>
                <a:latin typeface="Arial"/>
                <a:ea typeface="Arial"/>
                <a:cs typeface="Arial"/>
                <a:sym typeface="Arial"/>
              </a:rPr>
              <a:t>certain</a:t>
            </a:r>
            <a:r>
              <a:rPr lang="en-GB" sz="1200">
                <a:solidFill>
                  <a:srgbClr val="3E3E40"/>
                </a:solidFill>
                <a:highlight>
                  <a:srgbClr val="FFFFFF"/>
                </a:highlight>
                <a:latin typeface="Arial"/>
                <a:ea typeface="Arial"/>
                <a:cs typeface="Arial"/>
                <a:sym typeface="Arial"/>
              </a:rPr>
              <a:t> species are more likely to become endangered. </a:t>
            </a:r>
            <a:endParaRPr sz="1200">
              <a:solidFill>
                <a:srgbClr val="3E3E40"/>
              </a:solidFill>
              <a:highlight>
                <a:srgbClr val="FFFFFF"/>
              </a:highlight>
              <a:latin typeface="Arial"/>
              <a:ea typeface="Arial"/>
              <a:cs typeface="Arial"/>
              <a:sym typeface="Arial"/>
            </a:endParaRPr>
          </a:p>
          <a:p>
            <a:pPr indent="-311150" lvl="0" marL="457200" rtl="0">
              <a:lnSpc>
                <a:spcPct val="150000"/>
              </a:lnSpc>
              <a:spcBef>
                <a:spcPts val="0"/>
              </a:spcBef>
              <a:spcAft>
                <a:spcPts val="0"/>
              </a:spcAft>
              <a:buSzPts val="1300"/>
              <a:buChar char="●"/>
            </a:pPr>
            <a:r>
              <a:rPr lang="en-GB" sz="1200">
                <a:solidFill>
                  <a:srgbClr val="3E3E40"/>
                </a:solidFill>
                <a:highlight>
                  <a:srgbClr val="FFFFFF"/>
                </a:highlight>
                <a:latin typeface="Arial"/>
                <a:ea typeface="Arial"/>
                <a:cs typeface="Arial"/>
                <a:sym typeface="Arial"/>
              </a:rPr>
              <a:t>Track the movement of sheep across several national parks--where are they most likely to be spotted?</a:t>
            </a:r>
            <a:endParaRPr sz="1200">
              <a:solidFill>
                <a:srgbClr val="3E3E40"/>
              </a:solidFill>
              <a:highlight>
                <a:srgbClr val="FFFFFF"/>
              </a:highlight>
              <a:latin typeface="Arial"/>
              <a:ea typeface="Arial"/>
              <a:cs typeface="Arial"/>
              <a:sym typeface="Arial"/>
            </a:endParaRPr>
          </a:p>
          <a:p>
            <a:pPr indent="-304800" lvl="0" marL="457200" rtl="0">
              <a:lnSpc>
                <a:spcPct val="150000"/>
              </a:lnSpc>
              <a:spcBef>
                <a:spcPts val="0"/>
              </a:spcBef>
              <a:spcAft>
                <a:spcPts val="0"/>
              </a:spcAft>
              <a:buClr>
                <a:srgbClr val="3E3E40"/>
              </a:buClr>
              <a:buSzPts val="1200"/>
              <a:buFont typeface="Arial"/>
              <a:buChar char="●"/>
            </a:pPr>
            <a:r>
              <a:rPr lang="en-GB" sz="1200">
                <a:solidFill>
                  <a:srgbClr val="3E3E40"/>
                </a:solidFill>
                <a:highlight>
                  <a:srgbClr val="FFFFFF"/>
                </a:highlight>
                <a:latin typeface="Arial"/>
                <a:ea typeface="Arial"/>
                <a:cs typeface="Arial"/>
                <a:sym typeface="Arial"/>
              </a:rPr>
              <a:t>Park Rangers at Yellowstone National Park have been running a program to reduce the rate of foot and mouth disease at that park. The scientists want to test whether or not this program is working. They want to be able to detect reductions of at least 5 percentage points. </a:t>
            </a:r>
            <a:endParaRPr sz="1200">
              <a:solidFill>
                <a:srgbClr val="3E3E4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Likelihood of becoming endangered</a:t>
            </a:r>
            <a:endParaRPr/>
          </a:p>
        </p:txBody>
      </p:sp>
      <p:pic>
        <p:nvPicPr>
          <p:cNvPr id="99" name="Shape 99"/>
          <p:cNvPicPr preferRelativeResize="0"/>
          <p:nvPr/>
        </p:nvPicPr>
        <p:blipFill rotWithShape="1">
          <a:blip r:embed="rId3">
            <a:alphaModFix/>
          </a:blip>
          <a:srcRect b="16037" l="0" r="0" t="20599"/>
          <a:stretch/>
        </p:blipFill>
        <p:spPr>
          <a:xfrm>
            <a:off x="177225" y="1926475"/>
            <a:ext cx="4415449" cy="2391500"/>
          </a:xfrm>
          <a:prstGeom prst="rect">
            <a:avLst/>
          </a:prstGeom>
          <a:noFill/>
          <a:ln>
            <a:noFill/>
          </a:ln>
        </p:spPr>
      </p:pic>
      <p:sp>
        <p:nvSpPr>
          <p:cNvPr id="100" name="Shape 100"/>
          <p:cNvSpPr txBox="1"/>
          <p:nvPr>
            <p:ph idx="1" type="body"/>
          </p:nvPr>
        </p:nvSpPr>
        <p:spPr>
          <a:xfrm>
            <a:off x="4518200" y="2078875"/>
            <a:ext cx="41376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The majority of species don’t require any intervention.</a:t>
            </a:r>
            <a:endParaRPr/>
          </a:p>
          <a:p>
            <a:pPr indent="-311150" lvl="0" marL="457200" rtl="0">
              <a:spcBef>
                <a:spcPts val="0"/>
              </a:spcBef>
              <a:spcAft>
                <a:spcPts val="0"/>
              </a:spcAft>
              <a:buSzPts val="1300"/>
              <a:buChar char="●"/>
            </a:pPr>
            <a:r>
              <a:rPr lang="en-GB"/>
              <a:t>T</a:t>
            </a:r>
            <a:r>
              <a:rPr lang="en-GB"/>
              <a:t>here was a slight difference in the percentages of birds and mammals that fall into a protected category, but after running the </a:t>
            </a:r>
            <a:r>
              <a:rPr lang="en-GB"/>
              <a:t>chi-squared test, the p-value was ~0.68, so the difference is not significant</a:t>
            </a:r>
            <a:endParaRPr/>
          </a:p>
          <a:p>
            <a:pPr indent="-311150" lvl="0" marL="457200">
              <a:spcBef>
                <a:spcPts val="0"/>
              </a:spcBef>
              <a:spcAft>
                <a:spcPts val="0"/>
              </a:spcAft>
              <a:buSzPts val="1300"/>
              <a:buChar char="●"/>
            </a:pPr>
            <a:r>
              <a:rPr lang="en-GB"/>
              <a:t>The difference of percentages of protected reptiles and mammals was significant, however.</a:t>
            </a:r>
            <a:r>
              <a:rPr lang="en-GB"/>
              <a:t> (p-value was ~0.038).</a:t>
            </a:r>
            <a:br>
              <a:rPr lang="en-GB"/>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Spotting the sheep and disease reduction  </a:t>
            </a:r>
            <a:endParaRPr/>
          </a:p>
        </p:txBody>
      </p:sp>
      <p:sp>
        <p:nvSpPr>
          <p:cNvPr id="106" name="Shape 106"/>
          <p:cNvSpPr txBox="1"/>
          <p:nvPr>
            <p:ph idx="1" type="body"/>
          </p:nvPr>
        </p:nvSpPr>
        <p:spPr>
          <a:xfrm>
            <a:off x="5056100" y="2078875"/>
            <a:ext cx="3717900" cy="22611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Char char="●"/>
            </a:pPr>
            <a:r>
              <a:rPr lang="en-GB"/>
              <a:t>Scientists are more likely to spot sheep at Yellowstone national Park </a:t>
            </a:r>
            <a:endParaRPr/>
          </a:p>
          <a:p>
            <a:pPr indent="-311150" lvl="0" marL="457200">
              <a:lnSpc>
                <a:spcPct val="150000"/>
              </a:lnSpc>
              <a:spcBef>
                <a:spcPts val="0"/>
              </a:spcBef>
              <a:spcAft>
                <a:spcPts val="0"/>
              </a:spcAft>
              <a:buSzPts val="1300"/>
              <a:buChar char="●"/>
            </a:pPr>
            <a:r>
              <a:rPr lang="en-GB"/>
              <a:t>Taking into account </a:t>
            </a:r>
            <a:r>
              <a:rPr lang="en-GB"/>
              <a:t>a baseline of 15% occurrence of foot and mouth disease in sheep at Bryce National Park, for scientists wanted to be sure that a &gt;5% drop in observed cases  of the disease in the sheep at Yellowstone was significant they would have to observe at least 510 sheep.</a:t>
            </a:r>
            <a:br>
              <a:rPr lang="en-GB"/>
            </a:br>
            <a:br>
              <a:rPr lang="en-GB"/>
            </a:br>
            <a:endParaRPr/>
          </a:p>
        </p:txBody>
      </p:sp>
      <p:pic>
        <p:nvPicPr>
          <p:cNvPr id="107" name="Shape 107"/>
          <p:cNvPicPr preferRelativeResize="0"/>
          <p:nvPr/>
        </p:nvPicPr>
        <p:blipFill>
          <a:blip r:embed="rId3">
            <a:alphaModFix/>
          </a:blip>
          <a:stretch>
            <a:fillRect/>
          </a:stretch>
        </p:blipFill>
        <p:spPr>
          <a:xfrm>
            <a:off x="392375" y="2147650"/>
            <a:ext cx="4395475" cy="2123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Recommendations</a:t>
            </a:r>
            <a:endParaRPr/>
          </a:p>
        </p:txBody>
      </p:sp>
      <p:sp>
        <p:nvSpPr>
          <p:cNvPr id="113" name="Shape 113"/>
          <p:cNvSpPr txBox="1"/>
          <p:nvPr>
            <p:ph idx="1" type="body"/>
          </p:nvPr>
        </p:nvSpPr>
        <p:spPr>
          <a:xfrm>
            <a:off x="729450" y="2203425"/>
            <a:ext cx="7688700" cy="14748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AutoNum type="arabicPeriod"/>
            </a:pPr>
            <a:r>
              <a:rPr lang="en-GB"/>
              <a:t>Based on the chi-squared test, </a:t>
            </a:r>
            <a:r>
              <a:rPr lang="en-GB"/>
              <a:t> can conclude that certain types of species are more likely to be endangered than others.</a:t>
            </a:r>
            <a:endParaRPr/>
          </a:p>
          <a:p>
            <a:pPr indent="-311150" lvl="0" marL="457200" rtl="0">
              <a:lnSpc>
                <a:spcPct val="150000"/>
              </a:lnSpc>
              <a:spcBef>
                <a:spcPts val="0"/>
              </a:spcBef>
              <a:spcAft>
                <a:spcPts val="0"/>
              </a:spcAft>
              <a:buSzPts val="1300"/>
              <a:buAutoNum type="arabicPeriod"/>
            </a:pPr>
            <a:r>
              <a:rPr lang="en-GB"/>
              <a:t>For the scientists to spot a significant amount of sheep at the  Yellowstone National Park, they would need to engage in approximately one week of observing, or approximately two weeks in Bryce National Park to see that many sheep.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