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1"/>
    <p:restoredTop sz="94617"/>
  </p:normalViewPr>
  <p:slideViewPr>
    <p:cSldViewPr snapToGrid="0" snapToObjects="1">
      <p:cViewPr varScale="1">
        <p:scale>
          <a:sx n="108" d="100"/>
          <a:sy n="108" d="100"/>
        </p:scale>
        <p:origin x="6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viglink.com/?key=9c219f6b27c7571a83003d3349a56c73&amp;insertId=b8f434c8fdf2d3a7&amp;type=KW&amp;exp=-100:CILITE:12&amp;libId=jpirhkvh01021u9s000DAb2vezt5z&amp;loc=https://www.r-bloggers.com/finding-optimal-number-of-clusters/&amp;v=1&amp;iid=b8f434c8fdf2d3a7&amp;out=https://www.walmart.com/search/?query%3Dcluster&amp;ref=https://www.google.com/&amp;title=Finding%20Optimal%20Number%20of%20Clusters%20|%20R-bloggers&amp;txt=%3cspan%3ecluster%3c/span%3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9caca95a0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9caca95a0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9caca95a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9caca95a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intuitive sense</a:t>
            </a:r>
            <a:endParaRPr/>
          </a:p>
          <a:p>
            <a:pPr marL="0" lvl="0" indent="0" algn="l" rtl="0">
              <a:spcBef>
                <a:spcPts val="0"/>
              </a:spcBef>
              <a:spcAft>
                <a:spcPts val="0"/>
              </a:spcAft>
              <a:buNone/>
            </a:pPr>
            <a:r>
              <a:rPr lang="en"/>
              <a:t>Didnt give good results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9caca95a0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9caca95a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9caca95a0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9caca95a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9caca95a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9caca95a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38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F(x) is the main function to minimize</a:t>
            </a:r>
            <a:endParaRPr sz="10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d(i,j) is the dissimilarity measurement between the entities i and j</a:t>
            </a:r>
            <a:endParaRPr sz="10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zij is a variable that ensures that only the dissimilarity between entities from the same cluster will be computed in the main function</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9caca95a0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9caca95a0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9caca95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9caca95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9caca95a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9caca95a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9caca95a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9caca95a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9caca95a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9caca95a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9caca95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9caca95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a:t>
            </a:r>
            <a:endParaRPr/>
          </a:p>
          <a:p>
            <a:pPr marL="0" lvl="0" indent="0" algn="l" rtl="0">
              <a:spcBef>
                <a:spcPts val="0"/>
              </a:spcBef>
              <a:spcAft>
                <a:spcPts val="0"/>
              </a:spcAft>
              <a:buNone/>
            </a:pPr>
            <a:r>
              <a:rPr lang="en"/>
              <a:t>What it does</a:t>
            </a:r>
            <a:endParaRPr/>
          </a:p>
          <a:p>
            <a:pPr marL="0" lvl="0" indent="0" algn="l" rtl="0">
              <a:spcBef>
                <a:spcPts val="0"/>
              </a:spcBef>
              <a:spcAft>
                <a:spcPts val="0"/>
              </a:spcAft>
              <a:buNone/>
            </a:pPr>
            <a:r>
              <a:rPr lang="en"/>
              <a:t>Got various insights from the clusters. </a:t>
            </a:r>
            <a:endParaRPr/>
          </a:p>
          <a:p>
            <a:pPr marL="0" lvl="0" indent="0" algn="l" rtl="0">
              <a:spcBef>
                <a:spcPts val="0"/>
              </a:spcBef>
              <a:spcAft>
                <a:spcPts val="0"/>
              </a:spcAft>
              <a:buNone/>
            </a:pPr>
            <a:r>
              <a:rPr lang="en"/>
              <a:t>Not a perfecct rec system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caca95a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caca95a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9caca95a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9caca95a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9caca95a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9caca95a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9caca95a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9caca95a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9caca95a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9caca95a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9caca95a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9caca95a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9caca95a0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9caca95a0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9caca95a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9caca95a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9caca95a0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9caca95a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9caca95a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9caca95a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9caca95a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9caca95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9caca95a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9caca95a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9caca95a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9caca95a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9caca95a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9caca95a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9caca95a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9caca95a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Our model is scalable and not data dependant,hence we would broaden the scope of the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9caca95a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9caca95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9caca95a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9caca95a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9caca95a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9caca95a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9caca95a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9caca95a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9caca95a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9caca95a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latin typeface="Times New Roman"/>
                <a:ea typeface="Times New Roman"/>
                <a:cs typeface="Times New Roman"/>
                <a:sym typeface="Times New Roman"/>
              </a:rPr>
              <a:t>The elbow method looks at the percentage of variance explained as a function of the number of clusters: One should choose a number of clusters so that adding another</a:t>
            </a:r>
            <a:r>
              <a:rPr lang="en" sz="1050">
                <a:solidFill>
                  <a:schemeClr val="dk1"/>
                </a:solidFill>
                <a:uFill>
                  <a:noFill/>
                </a:uFill>
                <a:latin typeface="Times New Roman"/>
                <a:ea typeface="Times New Roman"/>
                <a:cs typeface="Times New Roman"/>
                <a:sym typeface="Times New Roman"/>
                <a:hlinkClick r:id="rId3"/>
              </a:rPr>
              <a:t> </a:t>
            </a:r>
            <a:r>
              <a:rPr lang="en" sz="1050">
                <a:solidFill>
                  <a:srgbClr val="205B87"/>
                </a:solidFill>
                <a:uFill>
                  <a:noFill/>
                </a:uFill>
                <a:latin typeface="Times New Roman"/>
                <a:ea typeface="Times New Roman"/>
                <a:cs typeface="Times New Roman"/>
                <a:sym typeface="Times New Roman"/>
                <a:hlinkClick r:id="rId3"/>
              </a:rPr>
              <a:t>cluster</a:t>
            </a:r>
            <a:r>
              <a:rPr lang="en" sz="1050">
                <a:solidFill>
                  <a:schemeClr val="dk1"/>
                </a:solidFill>
                <a:latin typeface="Times New Roman"/>
                <a:ea typeface="Times New Roman"/>
                <a:cs typeface="Times New Roman"/>
                <a:sym typeface="Times New Roman"/>
              </a:rPr>
              <a:t> doesn’t give much better modeling of the data. More precisely, if one plots the percentage of variance explained by the clusters against the number of clusters, the first clusters will add much information (explain a lot of variance), but at some point the marginal gain will drop, giving an angle in the graph. The number of clusters is chosen at this point, hence the “elbow criterion”.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9caca95a0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9caca95a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33333"/>
                </a:solidFill>
              </a:rPr>
              <a:t>For an example (i) in the data, lets define a(i) to be the mean distance of point (i) w.r.t to all the other points in the cluster its assigned (A). We can interpret a(i) as how well the point is assigned to the cluster. Smaller the value better the assignment.</a:t>
            </a:r>
            <a:endParaRPr sz="1200">
              <a:solidFill>
                <a:srgbClr val="333333"/>
              </a:solidFill>
            </a:endParaRPr>
          </a:p>
          <a:p>
            <a:pPr marL="0" lvl="0" indent="0" algn="l" rtl="0">
              <a:lnSpc>
                <a:spcPct val="115000"/>
              </a:lnSpc>
              <a:spcBef>
                <a:spcPts val="1800"/>
              </a:spcBef>
              <a:spcAft>
                <a:spcPts val="0"/>
              </a:spcAft>
              <a:buNone/>
            </a:pPr>
            <a:r>
              <a:rPr lang="en" sz="1200">
                <a:solidFill>
                  <a:srgbClr val="333333"/>
                </a:solidFill>
              </a:rPr>
              <a:t>Similarly, lets define b(i) to be the mean distance of point(i) w.r.t. to other points to its closet neighboring cluster (B). The cluster (B) is the cluster to which point (i) is not assigned to but its distance is closest amongst all other cluster.</a:t>
            </a:r>
            <a:endParaRPr sz="1200">
              <a:solidFill>
                <a:srgbClr val="333333"/>
              </a:solidFill>
            </a:endParaRPr>
          </a:p>
          <a:p>
            <a:pPr marL="0" lvl="0" indent="0" algn="l" rtl="0">
              <a:lnSpc>
                <a:spcPct val="115000"/>
              </a:lnSpc>
              <a:spcBef>
                <a:spcPts val="1800"/>
              </a:spcBef>
              <a:spcAft>
                <a:spcPts val="0"/>
              </a:spcAft>
              <a:buNone/>
            </a:pPr>
            <a:endParaRPr sz="1200">
              <a:solidFill>
                <a:srgbClr val="333333"/>
              </a:solidFill>
            </a:endParaRPr>
          </a:p>
          <a:p>
            <a:pPr marL="457200" lvl="0" indent="-295275" algn="l" rtl="0">
              <a:lnSpc>
                <a:spcPct val="115000"/>
              </a:lnSpc>
              <a:spcBef>
                <a:spcPts val="1800"/>
              </a:spcBef>
              <a:spcAft>
                <a:spcPts val="0"/>
              </a:spcAft>
              <a:buClr>
                <a:srgbClr val="808080"/>
              </a:buClr>
              <a:buSzPts val="1050"/>
              <a:buAutoNum type="arabicPeriod"/>
            </a:pPr>
            <a:r>
              <a:rPr lang="en" sz="1050">
                <a:solidFill>
                  <a:srgbClr val="808080"/>
                </a:solidFill>
              </a:rPr>
              <a:t>For each observation </a:t>
            </a:r>
            <a:r>
              <a:rPr lang="en" sz="1300" i="1">
                <a:solidFill>
                  <a:srgbClr val="808080"/>
                </a:solidFill>
              </a:rPr>
              <a:t>i</a:t>
            </a:r>
            <a:r>
              <a:rPr lang="en" sz="1050">
                <a:solidFill>
                  <a:srgbClr val="808080"/>
                </a:solidFill>
              </a:rPr>
              <a:t>i, calculate the average dissimilarity </a:t>
            </a:r>
            <a:r>
              <a:rPr lang="en" sz="1300" i="1">
                <a:solidFill>
                  <a:srgbClr val="808080"/>
                </a:solidFill>
              </a:rPr>
              <a:t>a</a:t>
            </a:r>
            <a:r>
              <a:rPr lang="en" sz="900" i="1">
                <a:solidFill>
                  <a:srgbClr val="808080"/>
                </a:solidFill>
              </a:rPr>
              <a:t>i</a:t>
            </a:r>
            <a:r>
              <a:rPr lang="en" sz="1050">
                <a:solidFill>
                  <a:srgbClr val="808080"/>
                </a:solidFill>
              </a:rPr>
              <a:t>ai between </a:t>
            </a:r>
            <a:r>
              <a:rPr lang="en" sz="1300" i="1">
                <a:solidFill>
                  <a:srgbClr val="808080"/>
                </a:solidFill>
              </a:rPr>
              <a:t>i</a:t>
            </a:r>
            <a:r>
              <a:rPr lang="en" sz="1050">
                <a:solidFill>
                  <a:srgbClr val="808080"/>
                </a:solidFill>
              </a:rPr>
              <a:t>i and all other points of the cluster to which i belongs.</a:t>
            </a:r>
            <a:endParaRPr sz="1050">
              <a:solidFill>
                <a:srgbClr val="808080"/>
              </a:solidFill>
            </a:endParaRPr>
          </a:p>
          <a:p>
            <a:pPr marL="457200" lvl="0" indent="-295275" algn="l" rtl="0">
              <a:lnSpc>
                <a:spcPct val="115000"/>
              </a:lnSpc>
              <a:spcBef>
                <a:spcPts val="0"/>
              </a:spcBef>
              <a:spcAft>
                <a:spcPts val="0"/>
              </a:spcAft>
              <a:buClr>
                <a:srgbClr val="808080"/>
              </a:buClr>
              <a:buSzPts val="1050"/>
              <a:buAutoNum type="arabicPeriod"/>
            </a:pPr>
            <a:r>
              <a:rPr lang="en" sz="1050">
                <a:solidFill>
                  <a:srgbClr val="808080"/>
                </a:solidFill>
              </a:rPr>
              <a:t>For all other clusters </a:t>
            </a:r>
            <a:r>
              <a:rPr lang="en" sz="1300" i="1">
                <a:solidFill>
                  <a:srgbClr val="808080"/>
                </a:solidFill>
              </a:rPr>
              <a:t>C</a:t>
            </a:r>
            <a:r>
              <a:rPr lang="en" sz="1050">
                <a:solidFill>
                  <a:srgbClr val="808080"/>
                </a:solidFill>
              </a:rPr>
              <a:t>C, to which i does not belong, calculate the average dissimilarity </a:t>
            </a:r>
            <a:r>
              <a:rPr lang="en" sz="1300" i="1">
                <a:solidFill>
                  <a:srgbClr val="808080"/>
                </a:solidFill>
              </a:rPr>
              <a:t>d</a:t>
            </a:r>
            <a:r>
              <a:rPr lang="en" sz="1300">
                <a:solidFill>
                  <a:srgbClr val="808080"/>
                </a:solidFill>
              </a:rPr>
              <a:t>(</a:t>
            </a:r>
            <a:r>
              <a:rPr lang="en" sz="1300" i="1">
                <a:solidFill>
                  <a:srgbClr val="808080"/>
                </a:solidFill>
              </a:rPr>
              <a:t>i</a:t>
            </a:r>
            <a:r>
              <a:rPr lang="en" sz="1300">
                <a:solidFill>
                  <a:srgbClr val="808080"/>
                </a:solidFill>
              </a:rPr>
              <a:t>,</a:t>
            </a:r>
            <a:r>
              <a:rPr lang="en" sz="1300" i="1">
                <a:solidFill>
                  <a:srgbClr val="808080"/>
                </a:solidFill>
              </a:rPr>
              <a:t>C</a:t>
            </a:r>
            <a:r>
              <a:rPr lang="en" sz="1300">
                <a:solidFill>
                  <a:srgbClr val="808080"/>
                </a:solidFill>
              </a:rPr>
              <a:t>)</a:t>
            </a:r>
            <a:r>
              <a:rPr lang="en" sz="1050">
                <a:solidFill>
                  <a:srgbClr val="808080"/>
                </a:solidFill>
              </a:rPr>
              <a:t>d(i,C) of </a:t>
            </a:r>
            <a:r>
              <a:rPr lang="en" sz="1300" i="1">
                <a:solidFill>
                  <a:srgbClr val="808080"/>
                </a:solidFill>
              </a:rPr>
              <a:t>i</a:t>
            </a:r>
            <a:r>
              <a:rPr lang="en" sz="1050">
                <a:solidFill>
                  <a:srgbClr val="808080"/>
                </a:solidFill>
              </a:rPr>
              <a:t>i to all observations of C. The smallest of these </a:t>
            </a:r>
            <a:r>
              <a:rPr lang="en" sz="1300" i="1">
                <a:solidFill>
                  <a:srgbClr val="808080"/>
                </a:solidFill>
              </a:rPr>
              <a:t>d</a:t>
            </a:r>
            <a:r>
              <a:rPr lang="en" sz="1300">
                <a:solidFill>
                  <a:srgbClr val="808080"/>
                </a:solidFill>
              </a:rPr>
              <a:t>(</a:t>
            </a:r>
            <a:r>
              <a:rPr lang="en" sz="1300" i="1">
                <a:solidFill>
                  <a:srgbClr val="808080"/>
                </a:solidFill>
              </a:rPr>
              <a:t>i</a:t>
            </a:r>
            <a:r>
              <a:rPr lang="en" sz="1300">
                <a:solidFill>
                  <a:srgbClr val="808080"/>
                </a:solidFill>
              </a:rPr>
              <a:t>,</a:t>
            </a:r>
            <a:r>
              <a:rPr lang="en" sz="1300" i="1">
                <a:solidFill>
                  <a:srgbClr val="808080"/>
                </a:solidFill>
              </a:rPr>
              <a:t>C</a:t>
            </a:r>
            <a:r>
              <a:rPr lang="en" sz="1300">
                <a:solidFill>
                  <a:srgbClr val="808080"/>
                </a:solidFill>
              </a:rPr>
              <a:t>)</a:t>
            </a:r>
            <a:r>
              <a:rPr lang="en" sz="1050">
                <a:solidFill>
                  <a:srgbClr val="808080"/>
                </a:solidFill>
              </a:rPr>
              <a:t>d(i,C) is defined as </a:t>
            </a:r>
            <a:r>
              <a:rPr lang="en" sz="1300" i="1">
                <a:solidFill>
                  <a:srgbClr val="808080"/>
                </a:solidFill>
              </a:rPr>
              <a:t>b</a:t>
            </a:r>
            <a:r>
              <a:rPr lang="en" sz="900" i="1">
                <a:solidFill>
                  <a:srgbClr val="808080"/>
                </a:solidFill>
              </a:rPr>
              <a:t>i</a:t>
            </a:r>
            <a:r>
              <a:rPr lang="en" sz="1300">
                <a:solidFill>
                  <a:srgbClr val="808080"/>
                </a:solidFill>
              </a:rPr>
              <a:t>=min</a:t>
            </a:r>
            <a:r>
              <a:rPr lang="en" sz="900" i="1">
                <a:solidFill>
                  <a:srgbClr val="808080"/>
                </a:solidFill>
              </a:rPr>
              <a:t>C</a:t>
            </a:r>
            <a:r>
              <a:rPr lang="en" sz="1300" i="1">
                <a:solidFill>
                  <a:srgbClr val="808080"/>
                </a:solidFill>
              </a:rPr>
              <a:t>d</a:t>
            </a:r>
            <a:r>
              <a:rPr lang="en" sz="1300">
                <a:solidFill>
                  <a:srgbClr val="808080"/>
                </a:solidFill>
              </a:rPr>
              <a:t>(</a:t>
            </a:r>
            <a:r>
              <a:rPr lang="en" sz="1300" i="1">
                <a:solidFill>
                  <a:srgbClr val="808080"/>
                </a:solidFill>
              </a:rPr>
              <a:t>i</a:t>
            </a:r>
            <a:r>
              <a:rPr lang="en" sz="1300">
                <a:solidFill>
                  <a:srgbClr val="808080"/>
                </a:solidFill>
              </a:rPr>
              <a:t>,</a:t>
            </a:r>
            <a:r>
              <a:rPr lang="en" sz="1300" i="1">
                <a:solidFill>
                  <a:srgbClr val="808080"/>
                </a:solidFill>
              </a:rPr>
              <a:t>C</a:t>
            </a:r>
            <a:r>
              <a:rPr lang="en" sz="1300">
                <a:solidFill>
                  <a:srgbClr val="808080"/>
                </a:solidFill>
              </a:rPr>
              <a:t>)</a:t>
            </a:r>
            <a:r>
              <a:rPr lang="en" sz="1050">
                <a:solidFill>
                  <a:srgbClr val="808080"/>
                </a:solidFill>
              </a:rPr>
              <a:t>bi=minCd(i,C). The value of </a:t>
            </a:r>
            <a:r>
              <a:rPr lang="en" sz="1300" i="1">
                <a:solidFill>
                  <a:srgbClr val="808080"/>
                </a:solidFill>
              </a:rPr>
              <a:t>b</a:t>
            </a:r>
            <a:r>
              <a:rPr lang="en" sz="900" i="1">
                <a:solidFill>
                  <a:srgbClr val="808080"/>
                </a:solidFill>
              </a:rPr>
              <a:t>i</a:t>
            </a:r>
            <a:r>
              <a:rPr lang="en" sz="1050">
                <a:solidFill>
                  <a:srgbClr val="808080"/>
                </a:solidFill>
              </a:rPr>
              <a:t>bi can be seen as the dissimilarity between </a:t>
            </a:r>
            <a:r>
              <a:rPr lang="en" sz="1300" i="1">
                <a:solidFill>
                  <a:srgbClr val="808080"/>
                </a:solidFill>
              </a:rPr>
              <a:t>i</a:t>
            </a:r>
            <a:r>
              <a:rPr lang="en" sz="1050">
                <a:solidFill>
                  <a:srgbClr val="808080"/>
                </a:solidFill>
              </a:rPr>
              <a:t>i and its “neighbor” cluster, i.e., the nearest one to which it does not belong.</a:t>
            </a:r>
            <a:endParaRPr sz="1050">
              <a:solidFill>
                <a:srgbClr val="808080"/>
              </a:solidFill>
            </a:endParaRPr>
          </a:p>
          <a:p>
            <a:pPr marL="457200" lvl="0" indent="-295275" algn="l" rtl="0">
              <a:lnSpc>
                <a:spcPct val="115000"/>
              </a:lnSpc>
              <a:spcBef>
                <a:spcPts val="0"/>
              </a:spcBef>
              <a:spcAft>
                <a:spcPts val="0"/>
              </a:spcAft>
              <a:buClr>
                <a:srgbClr val="808080"/>
              </a:buClr>
              <a:buSzPts val="1050"/>
              <a:buAutoNum type="arabicPeriod"/>
            </a:pPr>
            <a:r>
              <a:rPr lang="en" sz="1050">
                <a:solidFill>
                  <a:srgbClr val="808080"/>
                </a:solidFill>
              </a:rPr>
              <a:t>Finally the silhouette width of the observation </a:t>
            </a:r>
            <a:r>
              <a:rPr lang="en" sz="1300" i="1">
                <a:solidFill>
                  <a:srgbClr val="808080"/>
                </a:solidFill>
              </a:rPr>
              <a:t>i</a:t>
            </a:r>
            <a:r>
              <a:rPr lang="en" sz="1050">
                <a:solidFill>
                  <a:srgbClr val="808080"/>
                </a:solidFill>
              </a:rPr>
              <a:t>i is defined by the formula: </a:t>
            </a:r>
            <a:r>
              <a:rPr lang="en" sz="1300" i="1">
                <a:solidFill>
                  <a:srgbClr val="808080"/>
                </a:solidFill>
              </a:rPr>
              <a:t>S</a:t>
            </a:r>
            <a:r>
              <a:rPr lang="en" sz="900" i="1">
                <a:solidFill>
                  <a:srgbClr val="808080"/>
                </a:solidFill>
              </a:rPr>
              <a:t>i</a:t>
            </a:r>
            <a:r>
              <a:rPr lang="en" sz="1300">
                <a:solidFill>
                  <a:srgbClr val="808080"/>
                </a:solidFill>
              </a:rPr>
              <a:t>=(</a:t>
            </a:r>
            <a:r>
              <a:rPr lang="en" sz="1300" i="1">
                <a:solidFill>
                  <a:srgbClr val="808080"/>
                </a:solidFill>
              </a:rPr>
              <a:t>b</a:t>
            </a:r>
            <a:r>
              <a:rPr lang="en" sz="900" i="1">
                <a:solidFill>
                  <a:srgbClr val="808080"/>
                </a:solidFill>
              </a:rPr>
              <a:t>i</a:t>
            </a:r>
            <a:r>
              <a:rPr lang="en" sz="1300">
                <a:solidFill>
                  <a:srgbClr val="808080"/>
                </a:solidFill>
              </a:rPr>
              <a:t>−</a:t>
            </a:r>
            <a:r>
              <a:rPr lang="en" sz="1300" i="1">
                <a:solidFill>
                  <a:srgbClr val="808080"/>
                </a:solidFill>
              </a:rPr>
              <a:t>a</a:t>
            </a:r>
            <a:r>
              <a:rPr lang="en" sz="900" i="1">
                <a:solidFill>
                  <a:srgbClr val="808080"/>
                </a:solidFill>
              </a:rPr>
              <a:t>i</a:t>
            </a:r>
            <a:r>
              <a:rPr lang="en" sz="1300">
                <a:solidFill>
                  <a:srgbClr val="808080"/>
                </a:solidFill>
              </a:rPr>
              <a:t>)/</a:t>
            </a:r>
            <a:r>
              <a:rPr lang="en" sz="1300" i="1">
                <a:solidFill>
                  <a:srgbClr val="808080"/>
                </a:solidFill>
              </a:rPr>
              <a:t>max</a:t>
            </a:r>
            <a:r>
              <a:rPr lang="en" sz="1300">
                <a:solidFill>
                  <a:srgbClr val="808080"/>
                </a:solidFill>
              </a:rPr>
              <a:t>(</a:t>
            </a:r>
            <a:r>
              <a:rPr lang="en" sz="1300" i="1">
                <a:solidFill>
                  <a:srgbClr val="808080"/>
                </a:solidFill>
              </a:rPr>
              <a:t>a</a:t>
            </a:r>
            <a:r>
              <a:rPr lang="en" sz="900" i="1">
                <a:solidFill>
                  <a:srgbClr val="808080"/>
                </a:solidFill>
              </a:rPr>
              <a:t>i</a:t>
            </a:r>
            <a:r>
              <a:rPr lang="en" sz="1300">
                <a:solidFill>
                  <a:srgbClr val="808080"/>
                </a:solidFill>
              </a:rPr>
              <a:t>,</a:t>
            </a:r>
            <a:r>
              <a:rPr lang="en" sz="1300" i="1">
                <a:solidFill>
                  <a:srgbClr val="808080"/>
                </a:solidFill>
              </a:rPr>
              <a:t>b</a:t>
            </a:r>
            <a:r>
              <a:rPr lang="en" sz="900" i="1">
                <a:solidFill>
                  <a:srgbClr val="808080"/>
                </a:solidFill>
              </a:rPr>
              <a:t>i</a:t>
            </a:r>
            <a:r>
              <a:rPr lang="en" sz="1300">
                <a:solidFill>
                  <a:srgbClr val="808080"/>
                </a:solidFill>
              </a:rPr>
              <a:t>)</a:t>
            </a:r>
            <a:r>
              <a:rPr lang="en" sz="1050">
                <a:solidFill>
                  <a:srgbClr val="808080"/>
                </a:solidFill>
              </a:rPr>
              <a:t>Si=(bi−ai)/max(ai,bi).</a:t>
            </a:r>
            <a:endParaRPr sz="1050">
              <a:solidFill>
                <a:srgbClr val="808080"/>
              </a:solidFill>
            </a:endParaRPr>
          </a:p>
          <a:p>
            <a:pPr marL="0" lvl="0" indent="0" algn="l" rtl="0">
              <a:lnSpc>
                <a:spcPct val="115000"/>
              </a:lnSpc>
              <a:spcBef>
                <a:spcPts val="1500"/>
              </a:spcBef>
              <a:spcAft>
                <a:spcPts val="0"/>
              </a:spcAft>
              <a:buClr>
                <a:schemeClr val="dk1"/>
              </a:buClr>
              <a:buSzPts val="1100"/>
              <a:buFont typeface="Arial"/>
              <a:buNone/>
            </a:pPr>
            <a:endParaRPr sz="1200">
              <a:solidFill>
                <a:srgbClr val="333333"/>
              </a:solidFill>
            </a:endParaRPr>
          </a:p>
          <a:p>
            <a:pPr marL="0" lvl="0" indent="0" algn="l" rtl="0">
              <a:spcBef>
                <a:spcPts val="18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477775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46164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80837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017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119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1788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207278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48648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59345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50761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931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12/12/2018</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91133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12/12/2018</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12982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12/12/2018</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5770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2.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Hausdorff_dimension"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hyperlink" Target="https://en.wikipedia.org/wiki/Topological_dimens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journal/15684946/13/2"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computer.org/csdl/proceedings/synasc/2012/5026/00/06481072.pdf" TargetMode="External"/><Relationship Id="rId5" Type="http://schemas.openxmlformats.org/officeDocument/2006/relationships/hyperlink" Target="https://www.computer.org/csdl/proceedings/asonam/2012/4799/00/4799a071-abs.html" TargetMode="External"/><Relationship Id="rId4" Type="http://schemas.openxmlformats.org/officeDocument/2006/relationships/hyperlink" Target="https://www.sciencedirect.com/science/article/pii/S1568494612004322#!"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Stock Recommendation System</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Recommending Similar Stocks</a:t>
            </a:r>
            <a:endParaRPr/>
          </a:p>
        </p:txBody>
      </p:sp>
      <p:sp>
        <p:nvSpPr>
          <p:cNvPr id="56" name="Google Shape;56;p13"/>
          <p:cNvSpPr txBox="1"/>
          <p:nvPr/>
        </p:nvSpPr>
        <p:spPr>
          <a:xfrm>
            <a:off x="6321250" y="4148575"/>
            <a:ext cx="25110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Himani Amrish Shah</a:t>
            </a:r>
            <a:endParaRPr/>
          </a:p>
          <a:p>
            <a:pPr marL="0" lvl="0" indent="0" algn="l" rtl="0">
              <a:spcBef>
                <a:spcPts val="0"/>
              </a:spcBef>
              <a:spcAft>
                <a:spcPts val="0"/>
              </a:spcAft>
              <a:buNone/>
            </a:pPr>
            <a:r>
              <a:rPr lang="en"/>
              <a:t>Inavamsi B Enaganti</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299925" y="456450"/>
            <a:ext cx="3999900" cy="25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313131"/>
                </a:solidFill>
              </a:rPr>
              <a:t>Gap Statistic Method</a:t>
            </a:r>
            <a:endParaRPr sz="1900">
              <a:solidFill>
                <a:srgbClr val="313131"/>
              </a:solidFill>
            </a:endParaRPr>
          </a:p>
          <a:p>
            <a:pPr marL="0" lvl="0" indent="0" algn="l" rtl="0">
              <a:spcBef>
                <a:spcPts val="1600"/>
              </a:spcBef>
              <a:spcAft>
                <a:spcPts val="0"/>
              </a:spcAft>
              <a:buNone/>
            </a:pPr>
            <a:r>
              <a:rPr lang="en" sz="1900">
                <a:solidFill>
                  <a:srgbClr val="313131"/>
                </a:solidFill>
              </a:rPr>
              <a:t>Hartigan Method</a:t>
            </a:r>
            <a:endParaRPr sz="1900">
              <a:solidFill>
                <a:srgbClr val="313131"/>
              </a:solidFill>
            </a:endParaRPr>
          </a:p>
          <a:p>
            <a:pPr marL="0" lvl="0" indent="0" algn="l" rtl="0">
              <a:spcBef>
                <a:spcPts val="1600"/>
              </a:spcBef>
              <a:spcAft>
                <a:spcPts val="0"/>
              </a:spcAft>
              <a:buNone/>
            </a:pPr>
            <a:r>
              <a:rPr lang="en" sz="1900">
                <a:solidFill>
                  <a:srgbClr val="313131"/>
                </a:solidFill>
              </a:rPr>
              <a:t>Scott Method</a:t>
            </a:r>
            <a:endParaRPr sz="1900">
              <a:solidFill>
                <a:srgbClr val="313131"/>
              </a:solidFill>
            </a:endParaRPr>
          </a:p>
          <a:p>
            <a:pPr marL="0" lvl="0" indent="0" algn="l" rtl="0">
              <a:spcBef>
                <a:spcPts val="1600"/>
              </a:spcBef>
              <a:spcAft>
                <a:spcPts val="0"/>
              </a:spcAft>
              <a:buNone/>
            </a:pPr>
            <a:r>
              <a:rPr lang="en" sz="1900">
                <a:solidFill>
                  <a:srgbClr val="313131"/>
                </a:solidFill>
              </a:rPr>
              <a:t>Marriot Method</a:t>
            </a:r>
            <a:endParaRPr sz="1900">
              <a:solidFill>
                <a:srgbClr val="313131"/>
              </a:solidFill>
            </a:endParaRPr>
          </a:p>
          <a:p>
            <a:pPr marL="0" lvl="0" indent="0" algn="l" rtl="0">
              <a:spcBef>
                <a:spcPts val="1600"/>
              </a:spcBef>
              <a:spcAft>
                <a:spcPts val="0"/>
              </a:spcAft>
              <a:buNone/>
            </a:pPr>
            <a:r>
              <a:rPr lang="en" sz="1900">
                <a:solidFill>
                  <a:srgbClr val="313131"/>
                </a:solidFill>
              </a:rPr>
              <a:t>Friedman Method</a:t>
            </a:r>
            <a:endParaRPr sz="1900">
              <a:solidFill>
                <a:srgbClr val="313131"/>
              </a:solidFill>
            </a:endParaRPr>
          </a:p>
          <a:p>
            <a:pPr marL="0" lvl="0" indent="0" algn="l" rtl="0">
              <a:spcBef>
                <a:spcPts val="1600"/>
              </a:spcBef>
              <a:spcAft>
                <a:spcPts val="1600"/>
              </a:spcAft>
              <a:buNone/>
            </a:pPr>
            <a:r>
              <a:rPr lang="en" sz="1900">
                <a:solidFill>
                  <a:srgbClr val="313131"/>
                </a:solidFill>
              </a:rPr>
              <a:t>...</a:t>
            </a:r>
            <a:endParaRPr sz="1900">
              <a:solidFill>
                <a:srgbClr val="313131"/>
              </a:solidFill>
            </a:endParaRPr>
          </a:p>
        </p:txBody>
      </p:sp>
      <p:sp>
        <p:nvSpPr>
          <p:cNvPr id="118" name="Google Shape;118;p22"/>
          <p:cNvSpPr txBox="1">
            <a:spLocks noGrp="1"/>
          </p:cNvSpPr>
          <p:nvPr>
            <p:ph type="body" idx="2"/>
          </p:nvPr>
        </p:nvSpPr>
        <p:spPr>
          <a:xfrm>
            <a:off x="4808825" y="3620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0" name="Google Shape;120;p22"/>
          <p:cNvPicPr preferRelativeResize="0"/>
          <p:nvPr/>
        </p:nvPicPr>
        <p:blipFill>
          <a:blip r:embed="rId3">
            <a:alphaModFix/>
          </a:blip>
          <a:stretch>
            <a:fillRect/>
          </a:stretch>
        </p:blipFill>
        <p:spPr>
          <a:xfrm>
            <a:off x="4164350" y="424725"/>
            <a:ext cx="4494624" cy="3291100"/>
          </a:xfrm>
          <a:prstGeom prst="rect">
            <a:avLst/>
          </a:prstGeom>
          <a:noFill/>
          <a:ln>
            <a:noFill/>
          </a:ln>
        </p:spPr>
      </p:pic>
      <p:pic>
        <p:nvPicPr>
          <p:cNvPr id="121" name="Google Shape;121;p22"/>
          <p:cNvPicPr preferRelativeResize="0"/>
          <p:nvPr/>
        </p:nvPicPr>
        <p:blipFill>
          <a:blip r:embed="rId4">
            <a:alphaModFix/>
          </a:blip>
          <a:stretch>
            <a:fillRect/>
          </a:stretch>
        </p:blipFill>
        <p:spPr>
          <a:xfrm>
            <a:off x="117975" y="3916600"/>
            <a:ext cx="5598574" cy="117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Basis of Clustering:</a:t>
            </a:r>
            <a:endParaRPr/>
          </a:p>
        </p:txBody>
      </p:sp>
      <p:sp>
        <p:nvSpPr>
          <p:cNvPr id="127" name="Google Shape;127;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Volatility: Standard deviation over a time frame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Percentage change in key indices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Popularity - Total amount in value traded </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0" algn="l" rtl="0">
              <a:spcBef>
                <a:spcPts val="1600"/>
              </a:spcBef>
              <a:spcAft>
                <a:spcPts val="16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4"/>
          <p:cNvSpPr txBox="1">
            <a:spLocks noGrp="1"/>
          </p:cNvSpPr>
          <p:nvPr>
            <p:ph type="body" idx="1"/>
          </p:nvPr>
        </p:nvSpPr>
        <p:spPr>
          <a:xfrm>
            <a:off x="311700" y="1743150"/>
            <a:ext cx="6513600" cy="288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50" dirty="0">
                <a:solidFill>
                  <a:srgbClr val="333333"/>
                </a:solidFill>
              </a:rPr>
              <a:t>	For each stock,</a:t>
            </a:r>
            <a:endParaRPr sz="1350" dirty="0">
              <a:solidFill>
                <a:srgbClr val="333333"/>
              </a:solidFill>
            </a:endParaRPr>
          </a:p>
          <a:p>
            <a:pPr marL="457200" lvl="0" indent="457200" algn="l" rtl="0">
              <a:lnSpc>
                <a:spcPct val="170000"/>
              </a:lnSpc>
              <a:spcBef>
                <a:spcPts val="1100"/>
              </a:spcBef>
              <a:spcAft>
                <a:spcPts val="0"/>
              </a:spcAft>
              <a:buNone/>
            </a:pPr>
            <a:r>
              <a:rPr lang="en" sz="1350" dirty="0">
                <a:solidFill>
                  <a:srgbClr val="333333"/>
                </a:solidFill>
              </a:rPr>
              <a:t>-Divide the data into period of 4 months </a:t>
            </a:r>
            <a:endParaRPr sz="1350" dirty="0">
              <a:solidFill>
                <a:srgbClr val="333333"/>
              </a:solidFill>
            </a:endParaRPr>
          </a:p>
          <a:p>
            <a:pPr marL="457200" lvl="0" indent="457200" algn="l" rtl="0">
              <a:lnSpc>
                <a:spcPct val="170000"/>
              </a:lnSpc>
              <a:spcBef>
                <a:spcPts val="1100"/>
              </a:spcBef>
              <a:spcAft>
                <a:spcPts val="0"/>
              </a:spcAft>
              <a:buNone/>
            </a:pPr>
            <a:r>
              <a:rPr lang="en" sz="1350" dirty="0">
                <a:solidFill>
                  <a:srgbClr val="333333"/>
                </a:solidFill>
              </a:rPr>
              <a:t>-Determine each period's standard deviation.</a:t>
            </a:r>
            <a:endParaRPr sz="1350" dirty="0">
              <a:solidFill>
                <a:srgbClr val="333333"/>
              </a:solidFill>
            </a:endParaRPr>
          </a:p>
          <a:p>
            <a:pPr marL="457200" lvl="0" indent="457200" algn="l" rtl="0">
              <a:lnSpc>
                <a:spcPct val="170000"/>
              </a:lnSpc>
              <a:spcBef>
                <a:spcPts val="1100"/>
              </a:spcBef>
              <a:spcAft>
                <a:spcPts val="0"/>
              </a:spcAft>
              <a:buNone/>
            </a:pPr>
            <a:r>
              <a:rPr lang="en" sz="1350" dirty="0">
                <a:solidFill>
                  <a:srgbClr val="333333"/>
                </a:solidFill>
              </a:rPr>
              <a:t>-Calculate the mean of these deviations by assigning higher weights to 	the recent deviations to get the final standard deviation for that stock</a:t>
            </a:r>
            <a:endParaRPr sz="1350" dirty="0">
              <a:solidFill>
                <a:srgbClr val="333333"/>
              </a:solidFill>
            </a:endParaRPr>
          </a:p>
          <a:p>
            <a:pPr marL="457200" lvl="0" indent="457200" algn="l" rtl="0">
              <a:lnSpc>
                <a:spcPct val="170000"/>
              </a:lnSpc>
              <a:spcBef>
                <a:spcPts val="1100"/>
              </a:spcBef>
              <a:spcAft>
                <a:spcPts val="0"/>
              </a:spcAft>
              <a:buNone/>
            </a:pPr>
            <a:r>
              <a:rPr lang="en" sz="1350" dirty="0">
                <a:solidFill>
                  <a:srgbClr val="333333"/>
                </a:solidFill>
              </a:rPr>
              <a:t>-Cluster the stocks on basis of this final standard deviation value</a:t>
            </a:r>
            <a:endParaRPr sz="1350" dirty="0">
              <a:solidFill>
                <a:srgbClr val="333333"/>
              </a:solidFill>
            </a:endParaRPr>
          </a:p>
          <a:p>
            <a:pPr marL="0" lvl="0" indent="0" algn="l" rtl="0">
              <a:spcBef>
                <a:spcPts val="1100"/>
              </a:spcBef>
              <a:spcAft>
                <a:spcPts val="1600"/>
              </a:spcAft>
              <a:buNone/>
            </a:pPr>
            <a:endParaRPr dirty="0"/>
          </a:p>
        </p:txBody>
      </p:sp>
      <p:sp>
        <p:nvSpPr>
          <p:cNvPr id="134" name="Google Shape;134;p24"/>
          <p:cNvSpPr txBox="1"/>
          <p:nvPr/>
        </p:nvSpPr>
        <p:spPr>
          <a:xfrm>
            <a:off x="311700" y="1325775"/>
            <a:ext cx="42180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Based on Standard Deviation (Volatility)</a:t>
            </a:r>
            <a:endParaRPr b="1"/>
          </a:p>
        </p:txBody>
      </p:sp>
      <p:sp>
        <p:nvSpPr>
          <p:cNvPr id="135" name="Google Shape;135;p24"/>
          <p:cNvSpPr txBox="1"/>
          <p:nvPr/>
        </p:nvSpPr>
        <p:spPr>
          <a:xfrm>
            <a:off x="5038100" y="1048938"/>
            <a:ext cx="34494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 from KMeans++/KMeans/Hierarchical</a:t>
            </a:r>
            <a:endParaRPr/>
          </a:p>
        </p:txBody>
      </p:sp>
      <p:sp>
        <p:nvSpPr>
          <p:cNvPr id="141" name="Google Shape;141;p25"/>
          <p:cNvSpPr txBox="1">
            <a:spLocks noGrp="1"/>
          </p:cNvSpPr>
          <p:nvPr>
            <p:ph type="body" idx="1"/>
          </p:nvPr>
        </p:nvSpPr>
        <p:spPr>
          <a:xfrm>
            <a:off x="311700" y="1152475"/>
            <a:ext cx="3999900" cy="271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2" name="Google Shape;142;p25"/>
          <p:cNvSpPr txBox="1">
            <a:spLocks noGrp="1"/>
          </p:cNvSpPr>
          <p:nvPr>
            <p:ph type="body" idx="2"/>
          </p:nvPr>
        </p:nvSpPr>
        <p:spPr>
          <a:xfrm>
            <a:off x="4832400" y="1152475"/>
            <a:ext cx="3999900" cy="271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3" name="Google Shape;143;p25"/>
          <p:cNvSpPr txBox="1"/>
          <p:nvPr/>
        </p:nvSpPr>
        <p:spPr>
          <a:xfrm>
            <a:off x="343725" y="4026425"/>
            <a:ext cx="7402200" cy="9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5" name="Google Shape;145;p25"/>
          <p:cNvPicPr preferRelativeResize="0"/>
          <p:nvPr/>
        </p:nvPicPr>
        <p:blipFill>
          <a:blip r:embed="rId3">
            <a:alphaModFix/>
          </a:blip>
          <a:stretch>
            <a:fillRect/>
          </a:stretch>
        </p:blipFill>
        <p:spPr>
          <a:xfrm>
            <a:off x="4875947" y="1077425"/>
            <a:ext cx="3844903" cy="2872838"/>
          </a:xfrm>
          <a:prstGeom prst="rect">
            <a:avLst/>
          </a:prstGeom>
          <a:noFill/>
          <a:ln>
            <a:noFill/>
          </a:ln>
        </p:spPr>
      </p:pic>
      <p:pic>
        <p:nvPicPr>
          <p:cNvPr id="2" name="Picture 1">
            <a:extLst>
              <a:ext uri="{FF2B5EF4-FFF2-40B4-BE49-F238E27FC236}">
                <a16:creationId xmlns:a16="http://schemas.microsoft.com/office/drawing/2014/main" id="{89E55CF3-829B-4BFA-8B4E-EBEA6325573D}"/>
              </a:ext>
            </a:extLst>
          </p:cNvPr>
          <p:cNvPicPr>
            <a:picLocks noChangeAspect="1"/>
          </p:cNvPicPr>
          <p:nvPr/>
        </p:nvPicPr>
        <p:blipFill>
          <a:blip r:embed="rId4"/>
          <a:stretch>
            <a:fillRect/>
          </a:stretch>
        </p:blipFill>
        <p:spPr>
          <a:xfrm>
            <a:off x="453900" y="1314450"/>
            <a:ext cx="3590925" cy="2514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PAM</a:t>
            </a:r>
            <a:endParaRPr/>
          </a:p>
        </p:txBody>
      </p:sp>
      <p:sp>
        <p:nvSpPr>
          <p:cNvPr id="151" name="Google Shape;151;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lnSpc>
                <a:spcPct val="138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Algorithm</a:t>
            </a:r>
            <a:endParaRPr sz="1200" b="1">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Build phase:</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Choose k entities to become the medoids, or in case these entities were provided use them as the medoids;</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Calculate the dissimilarity matrix if it was not informed;</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Assign every entity to its closest medoid;</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Swap phase:</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For each cluster search if any of the entities of the cluster lower the average dissimilarity coefficient, if it does select the entity that lowers this coefficient the most as the medoid for this cluster;</a:t>
            </a:r>
            <a:endParaRPr sz="120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If at least one medoid has changed go to (3), else end the algorithm</a:t>
            </a:r>
            <a:endParaRPr sz="1200"/>
          </a:p>
        </p:txBody>
      </p:sp>
      <p:pic>
        <p:nvPicPr>
          <p:cNvPr id="152" name="Google Shape;152;p26"/>
          <p:cNvPicPr preferRelativeResize="0"/>
          <p:nvPr/>
        </p:nvPicPr>
        <p:blipFill>
          <a:blip r:embed="rId3">
            <a:alphaModFix/>
          </a:blip>
          <a:stretch>
            <a:fillRect/>
          </a:stretch>
        </p:blipFill>
        <p:spPr>
          <a:xfrm>
            <a:off x="5586890" y="1106300"/>
            <a:ext cx="3187700" cy="698500"/>
          </a:xfrm>
          <a:prstGeom prst="rect">
            <a:avLst/>
          </a:prstGeom>
          <a:noFill/>
          <a:ln>
            <a:noFill/>
          </a:ln>
        </p:spPr>
      </p:pic>
      <p:sp>
        <p:nvSpPr>
          <p:cNvPr id="153" name="Google Shape;153;p26"/>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6"/>
          <p:cNvPicPr preferRelativeResize="0"/>
          <p:nvPr/>
        </p:nvPicPr>
        <p:blipFill>
          <a:blip r:embed="rId4">
            <a:alphaModFix/>
          </a:blip>
          <a:stretch>
            <a:fillRect/>
          </a:stretch>
        </p:blipFill>
        <p:spPr>
          <a:xfrm>
            <a:off x="5751827" y="1804800"/>
            <a:ext cx="2718825" cy="320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Popularity</a:t>
            </a:r>
            <a:endParaRPr/>
          </a:p>
        </p:txBody>
      </p:sp>
      <p:sp>
        <p:nvSpPr>
          <p:cNvPr id="160" name="Google Shape;160;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1" name="Google Shape;161;p27"/>
          <p:cNvPicPr preferRelativeResize="0"/>
          <p:nvPr/>
        </p:nvPicPr>
        <p:blipFill>
          <a:blip r:embed="rId3">
            <a:alphaModFix/>
          </a:blip>
          <a:stretch>
            <a:fillRect/>
          </a:stretch>
        </p:blipFill>
        <p:spPr>
          <a:xfrm>
            <a:off x="311700" y="1203975"/>
            <a:ext cx="3579000" cy="2454175"/>
          </a:xfrm>
          <a:prstGeom prst="rect">
            <a:avLst/>
          </a:prstGeom>
          <a:noFill/>
          <a:ln>
            <a:noFill/>
          </a:ln>
        </p:spPr>
      </p:pic>
      <p:pic>
        <p:nvPicPr>
          <p:cNvPr id="162" name="Google Shape;162;p27"/>
          <p:cNvPicPr preferRelativeResize="0"/>
          <p:nvPr/>
        </p:nvPicPr>
        <p:blipFill>
          <a:blip r:embed="rId4">
            <a:alphaModFix/>
          </a:blip>
          <a:stretch>
            <a:fillRect/>
          </a:stretch>
        </p:blipFill>
        <p:spPr>
          <a:xfrm>
            <a:off x="4095800" y="1134275"/>
            <a:ext cx="4134950" cy="2874950"/>
          </a:xfrm>
          <a:prstGeom prst="rect">
            <a:avLst/>
          </a:prstGeom>
          <a:noFill/>
          <a:ln>
            <a:noFill/>
          </a:ln>
        </p:spPr>
      </p:pic>
      <p:sp>
        <p:nvSpPr>
          <p:cNvPr id="163" name="Google Shape;163;p27"/>
          <p:cNvSpPr txBox="1"/>
          <p:nvPr/>
        </p:nvSpPr>
        <p:spPr>
          <a:xfrm>
            <a:off x="687425" y="3731800"/>
            <a:ext cx="3579000" cy="8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Popular stocks are</a:t>
            </a:r>
            <a:endParaRPr/>
          </a:p>
          <a:p>
            <a:pPr marL="0" lvl="0" indent="0" algn="l" rtl="0">
              <a:spcBef>
                <a:spcPts val="0"/>
              </a:spcBef>
              <a:spcAft>
                <a:spcPts val="0"/>
              </a:spcAft>
              <a:buNone/>
            </a:pPr>
            <a:r>
              <a:rPr lang="en"/>
              <a:t>AAPL,AMZN,FB,GOOGL,MSFT,TSLA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Swarm Clustering</a:t>
            </a:r>
            <a:endParaRPr/>
          </a:p>
        </p:txBody>
      </p:sp>
      <p:sp>
        <p:nvSpPr>
          <p:cNvPr id="169" name="Google Shape;169;p28"/>
          <p:cNvSpPr txBox="1">
            <a:spLocks noGrp="1"/>
          </p:cNvSpPr>
          <p:nvPr>
            <p:ph type="body" idx="1"/>
          </p:nvPr>
        </p:nvSpPr>
        <p:spPr>
          <a:xfrm>
            <a:off x="1062225" y="3473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Cohesion 	   	             	Separation		              Alignment</a:t>
            </a:r>
            <a:endParaRPr dirty="0"/>
          </a:p>
        </p:txBody>
      </p:sp>
      <p:pic>
        <p:nvPicPr>
          <p:cNvPr id="170" name="Google Shape;170;p28"/>
          <p:cNvPicPr preferRelativeResize="0"/>
          <p:nvPr/>
        </p:nvPicPr>
        <p:blipFill>
          <a:blip r:embed="rId3">
            <a:alphaModFix/>
          </a:blip>
          <a:stretch>
            <a:fillRect/>
          </a:stretch>
        </p:blipFill>
        <p:spPr>
          <a:xfrm>
            <a:off x="389400" y="1280100"/>
            <a:ext cx="2743200" cy="2095500"/>
          </a:xfrm>
          <a:prstGeom prst="rect">
            <a:avLst/>
          </a:prstGeom>
          <a:noFill/>
          <a:ln>
            <a:noFill/>
          </a:ln>
        </p:spPr>
      </p:pic>
      <p:pic>
        <p:nvPicPr>
          <p:cNvPr id="171" name="Google Shape;171;p28"/>
          <p:cNvPicPr preferRelativeResize="0"/>
          <p:nvPr/>
        </p:nvPicPr>
        <p:blipFill>
          <a:blip r:embed="rId4">
            <a:alphaModFix/>
          </a:blip>
          <a:stretch>
            <a:fillRect/>
          </a:stretch>
        </p:blipFill>
        <p:spPr>
          <a:xfrm>
            <a:off x="3308063" y="1280100"/>
            <a:ext cx="2743200" cy="2095500"/>
          </a:xfrm>
          <a:prstGeom prst="rect">
            <a:avLst/>
          </a:prstGeom>
          <a:noFill/>
          <a:ln>
            <a:noFill/>
          </a:ln>
        </p:spPr>
      </p:pic>
      <p:pic>
        <p:nvPicPr>
          <p:cNvPr id="172" name="Google Shape;172;p28"/>
          <p:cNvPicPr preferRelativeResize="0"/>
          <p:nvPr/>
        </p:nvPicPr>
        <p:blipFill>
          <a:blip r:embed="rId5">
            <a:alphaModFix/>
          </a:blip>
          <a:stretch>
            <a:fillRect/>
          </a:stretch>
        </p:blipFill>
        <p:spPr>
          <a:xfrm>
            <a:off x="6226750" y="1280100"/>
            <a:ext cx="2743200" cy="209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Innovations</a:t>
            </a:r>
            <a:endParaRPr/>
          </a:p>
        </p:txBody>
      </p:sp>
      <p:sp>
        <p:nvSpPr>
          <p:cNvPr id="178" name="Google Shape;178;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Torus</a:t>
            </a:r>
            <a:endParaRPr/>
          </a:p>
          <a:p>
            <a:pPr marL="0" lvl="0" indent="0" algn="l" rtl="0">
              <a:spcBef>
                <a:spcPts val="1600"/>
              </a:spcBef>
              <a:spcAft>
                <a:spcPts val="0"/>
              </a:spcAft>
              <a:buNone/>
            </a:pPr>
            <a:r>
              <a:rPr lang="en"/>
              <a:t>Momentum</a:t>
            </a:r>
            <a:endParaRPr/>
          </a:p>
          <a:p>
            <a:pPr marL="0" lvl="0" indent="0" algn="l" rtl="0">
              <a:spcBef>
                <a:spcPts val="1600"/>
              </a:spcBef>
              <a:spcAft>
                <a:spcPts val="0"/>
              </a:spcAft>
              <a:buNone/>
            </a:pPr>
            <a:r>
              <a:rPr lang="en"/>
              <a:t>Adjusting Separation Distance</a:t>
            </a:r>
            <a:endParaRPr/>
          </a:p>
          <a:p>
            <a:pPr marL="0" lvl="0" indent="0" algn="l" rtl="0">
              <a:spcBef>
                <a:spcPts val="1600"/>
              </a:spcBef>
              <a:spcAft>
                <a:spcPts val="1600"/>
              </a:spcAft>
              <a:buNone/>
            </a:pPr>
            <a:r>
              <a:rPr lang="en"/>
              <a:t>Visibility distance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5" name="Google Shape;185;p30"/>
          <p:cNvPicPr preferRelativeResize="0"/>
          <p:nvPr/>
        </p:nvPicPr>
        <p:blipFill>
          <a:blip r:embed="rId3">
            <a:alphaModFix/>
          </a:blip>
          <a:stretch>
            <a:fillRect/>
          </a:stretch>
        </p:blipFill>
        <p:spPr>
          <a:xfrm>
            <a:off x="1754025" y="306125"/>
            <a:ext cx="4734225" cy="3219975"/>
          </a:xfrm>
          <a:prstGeom prst="rect">
            <a:avLst/>
          </a:prstGeom>
          <a:noFill/>
          <a:ln>
            <a:noFill/>
          </a:ln>
        </p:spPr>
      </p:pic>
      <p:pic>
        <p:nvPicPr>
          <p:cNvPr id="186" name="Google Shape;186;p30"/>
          <p:cNvPicPr preferRelativeResize="0"/>
          <p:nvPr/>
        </p:nvPicPr>
        <p:blipFill>
          <a:blip r:embed="rId4">
            <a:alphaModFix/>
          </a:blip>
          <a:stretch>
            <a:fillRect/>
          </a:stretch>
        </p:blipFill>
        <p:spPr>
          <a:xfrm>
            <a:off x="3262900" y="4088250"/>
            <a:ext cx="2238375"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Momentum</a:t>
            </a:r>
            <a:endParaRPr/>
          </a:p>
        </p:txBody>
      </p:sp>
      <p:sp>
        <p:nvSpPr>
          <p:cNvPr id="192" name="Google Shape;192;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Swirling effect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200"/>
          </a:p>
          <a:p>
            <a:pPr marL="0" lvl="0" indent="0" algn="l" rtl="0">
              <a:spcBef>
                <a:spcPts val="1600"/>
              </a:spcBef>
              <a:spcAft>
                <a:spcPts val="0"/>
              </a:spcAft>
              <a:buClr>
                <a:schemeClr val="dk1"/>
              </a:buClr>
              <a:buSzPts val="1100"/>
              <a:buFont typeface="Arial"/>
              <a:buNone/>
            </a:pPr>
            <a:endParaRPr sz="12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93" name="Google Shape;193;p31"/>
          <p:cNvPicPr preferRelativeResize="0"/>
          <p:nvPr/>
        </p:nvPicPr>
        <p:blipFill>
          <a:blip r:embed="rId3">
            <a:alphaModFix/>
          </a:blip>
          <a:stretch>
            <a:fillRect/>
          </a:stretch>
        </p:blipFill>
        <p:spPr>
          <a:xfrm>
            <a:off x="3003948" y="1895800"/>
            <a:ext cx="5789050" cy="3247700"/>
          </a:xfrm>
          <a:prstGeom prst="rect">
            <a:avLst/>
          </a:prstGeom>
          <a:noFill/>
          <a:ln>
            <a:noFill/>
          </a:ln>
        </p:spPr>
      </p:pic>
      <p:sp>
        <p:nvSpPr>
          <p:cNvPr id="194" name="Google Shape;194;p31"/>
          <p:cNvSpPr txBox="1"/>
          <p:nvPr/>
        </p:nvSpPr>
        <p:spPr>
          <a:xfrm>
            <a:off x="261500" y="3227775"/>
            <a:ext cx="2402400" cy="116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2"/>
                </a:solidFill>
              </a:rPr>
              <a:t>Reason</a:t>
            </a:r>
            <a:endParaRPr sz="1800">
              <a:solidFill>
                <a:schemeClr val="dk2"/>
              </a:solidFill>
            </a:endParaRPr>
          </a:p>
          <a:p>
            <a:pPr marL="0" lvl="0" indent="0" algn="l" rtl="0">
              <a:lnSpc>
                <a:spcPct val="115000"/>
              </a:lnSpc>
              <a:spcBef>
                <a:spcPts val="1600"/>
              </a:spcBef>
              <a:spcAft>
                <a:spcPts val="1600"/>
              </a:spcAft>
              <a:buClr>
                <a:schemeClr val="dk1"/>
              </a:buClr>
              <a:buSzPts val="1100"/>
              <a:buFont typeface="Arial"/>
              <a:buNone/>
            </a:pPr>
            <a:r>
              <a:rPr lang="en" sz="1200">
                <a:solidFill>
                  <a:schemeClr val="dk2"/>
                </a:solidFill>
              </a:rPr>
              <a:t>Dec 24 2015 - March 24 2016</a:t>
            </a:r>
            <a:endParaRPr/>
          </a:p>
        </p:txBody>
      </p:sp>
      <p:pic>
        <p:nvPicPr>
          <p:cNvPr id="195" name="Google Shape;195;p31"/>
          <p:cNvPicPr preferRelativeResize="0"/>
          <p:nvPr/>
        </p:nvPicPr>
        <p:blipFill>
          <a:blip r:embed="rId4">
            <a:alphaModFix/>
          </a:blip>
          <a:stretch>
            <a:fillRect/>
          </a:stretch>
        </p:blipFill>
        <p:spPr>
          <a:xfrm>
            <a:off x="710275" y="4074550"/>
            <a:ext cx="948551" cy="754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Research Project</a:t>
            </a:r>
            <a:endParaRPr/>
          </a:p>
          <a:p>
            <a:pPr marL="457200" lvl="0" indent="-342900" algn="l" rtl="0">
              <a:spcBef>
                <a:spcPts val="0"/>
              </a:spcBef>
              <a:spcAft>
                <a:spcPts val="0"/>
              </a:spcAft>
              <a:buSzPts val="1800"/>
              <a:buAutoNum type="arabicPeriod"/>
            </a:pPr>
            <a:r>
              <a:rPr lang="en"/>
              <a:t>Lot of Math</a:t>
            </a:r>
            <a:endParaRPr/>
          </a:p>
          <a:p>
            <a:pPr marL="457200" lvl="0" indent="-342900" algn="l" rtl="0">
              <a:spcBef>
                <a:spcPts val="0"/>
              </a:spcBef>
              <a:spcAft>
                <a:spcPts val="0"/>
              </a:spcAft>
              <a:buSzPts val="1800"/>
              <a:buAutoNum type="arabicPeriod"/>
            </a:pPr>
            <a:r>
              <a:rPr lang="en"/>
              <a:t>Quite a few Failures</a:t>
            </a:r>
            <a:endParaRPr/>
          </a:p>
          <a:p>
            <a:pPr marL="457200" lvl="0" indent="-342900" algn="l" rtl="0">
              <a:spcBef>
                <a:spcPts val="0"/>
              </a:spcBef>
              <a:spcAft>
                <a:spcPts val="0"/>
              </a:spcAft>
              <a:buSzPts val="1800"/>
              <a:buAutoNum type="arabicPeriod"/>
            </a:pPr>
            <a:r>
              <a:rPr lang="en"/>
              <a:t>Some successes and insights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63" name="Google Shape;63;p14"/>
          <p:cNvSpPr txBox="1"/>
          <p:nvPr/>
        </p:nvSpPr>
        <p:spPr>
          <a:xfrm>
            <a:off x="5728275" y="3178750"/>
            <a:ext cx="2794800" cy="1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Input</a:t>
            </a:r>
            <a:r>
              <a:rPr lang="en" sz="1800"/>
              <a:t>: Set of Stocks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b="1"/>
              <a:t>Output</a:t>
            </a:r>
            <a:r>
              <a:rPr lang="en" sz="1800"/>
              <a:t>: Similar Stocks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Adjusting Minimum Separation Distance</a:t>
            </a:r>
            <a:endParaRPr/>
          </a:p>
        </p:txBody>
      </p:sp>
      <p:sp>
        <p:nvSpPr>
          <p:cNvPr id="201" name="Google Shape;201;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 N x N grid</a:t>
            </a:r>
            <a:endParaRPr/>
          </a:p>
          <a:p>
            <a:pPr marL="0" lvl="0" indent="0" algn="l" rtl="0">
              <a:spcBef>
                <a:spcPts val="1600"/>
              </a:spcBef>
              <a:spcAft>
                <a:spcPts val="0"/>
              </a:spcAft>
              <a:buNone/>
            </a:pPr>
            <a:r>
              <a:rPr lang="en"/>
              <a:t>Every cell in the grid was scaled to the size of Minimum Separation distance.</a:t>
            </a:r>
            <a:endParaRPr/>
          </a:p>
          <a:p>
            <a:pPr marL="0" lvl="0" indent="0" algn="l" rtl="0">
              <a:spcBef>
                <a:spcPts val="1600"/>
              </a:spcBef>
              <a:spcAft>
                <a:spcPts val="0"/>
              </a:spcAft>
              <a:buNone/>
            </a:pPr>
            <a:endParaRPr/>
          </a:p>
          <a:p>
            <a:pPr marL="0" lvl="0" indent="0" algn="l" rtl="0">
              <a:spcBef>
                <a:spcPts val="1600"/>
              </a:spcBef>
              <a:spcAft>
                <a:spcPts val="0"/>
              </a:spcAft>
              <a:buNone/>
            </a:pPr>
            <a:r>
              <a:rPr lang="en"/>
              <a:t>Problems</a:t>
            </a:r>
            <a:endParaRPr/>
          </a:p>
          <a:p>
            <a:pPr marL="457200" lvl="0" indent="-342900" algn="l" rtl="0">
              <a:spcBef>
                <a:spcPts val="1600"/>
              </a:spcBef>
              <a:spcAft>
                <a:spcPts val="0"/>
              </a:spcAft>
              <a:buSzPts val="1800"/>
              <a:buChar char="-"/>
            </a:pPr>
            <a:r>
              <a:rPr lang="en"/>
              <a:t>Speed Affected</a:t>
            </a:r>
            <a:endParaRPr/>
          </a:p>
          <a:p>
            <a:pPr marL="457200" lvl="0" indent="-342900" algn="l" rtl="0">
              <a:spcBef>
                <a:spcPts val="0"/>
              </a:spcBef>
              <a:spcAft>
                <a:spcPts val="0"/>
              </a:spcAft>
              <a:buSzPts val="1800"/>
              <a:buChar char="-"/>
            </a:pPr>
            <a:r>
              <a:rPr lang="en"/>
              <a:t>Direction Affected ( Limited to only 4)</a:t>
            </a:r>
            <a:endParaRPr/>
          </a:p>
          <a:p>
            <a:pPr marL="0" lvl="0" indent="0" algn="l" rtl="0">
              <a:spcBef>
                <a:spcPts val="1600"/>
              </a:spcBef>
              <a:spcAft>
                <a:spcPts val="0"/>
              </a:spcAft>
              <a:buNone/>
            </a:pPr>
            <a:r>
              <a:rPr lang="en"/>
              <a:t>Solution</a:t>
            </a:r>
            <a:endParaRPr/>
          </a:p>
          <a:p>
            <a:pPr marL="457200" lvl="0" indent="-342900" algn="l" rtl="0">
              <a:spcBef>
                <a:spcPts val="1600"/>
              </a:spcBef>
              <a:spcAft>
                <a:spcPts val="0"/>
              </a:spcAft>
              <a:buSzPts val="1800"/>
              <a:buChar char="-"/>
            </a:pPr>
            <a:r>
              <a:rPr lang="en"/>
              <a:t>Sampling and Monte Carlo 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8" name="Google Shape;208;p33"/>
          <p:cNvPicPr preferRelativeResize="0"/>
          <p:nvPr/>
        </p:nvPicPr>
        <p:blipFill>
          <a:blip r:embed="rId3">
            <a:alphaModFix/>
          </a:blip>
          <a:stretch>
            <a:fillRect/>
          </a:stretch>
        </p:blipFill>
        <p:spPr>
          <a:xfrm>
            <a:off x="1964130" y="0"/>
            <a:ext cx="5215741"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Swarming.mp4">
            <a:hlinkClick r:id="" action="ppaction://media"/>
            <a:extLst>
              <a:ext uri="{FF2B5EF4-FFF2-40B4-BE49-F238E27FC236}">
                <a16:creationId xmlns:a16="http://schemas.microsoft.com/office/drawing/2014/main" id="{2F804BF4-AF6D-B745-BC41-1B17275F5C8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582738" y="0"/>
            <a:ext cx="5976937"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8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Based on Fractal Dimension</a:t>
            </a:r>
            <a:endParaRPr/>
          </a:p>
        </p:txBody>
      </p:sp>
      <p:sp>
        <p:nvSpPr>
          <p:cNvPr id="221" name="Google Shape;221;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000000"/>
                </a:solidFill>
              </a:rPr>
              <a:t>Fractal</a:t>
            </a:r>
            <a:r>
              <a:rPr lang="en" sz="1600" dirty="0">
                <a:solidFill>
                  <a:srgbClr val="000000"/>
                </a:solidFill>
              </a:rPr>
              <a:t> is a detailed, recursive, and infinitely self-similar mathematical set </a:t>
            </a:r>
            <a:r>
              <a:rPr lang="en" sz="1600" dirty="0">
                <a:solidFill>
                  <a:schemeClr val="tx1"/>
                </a:solidFill>
              </a:rPr>
              <a:t>whose </a:t>
            </a:r>
            <a:r>
              <a:rPr lang="en" sz="1600" dirty="0">
                <a:solidFill>
                  <a:schemeClr val="tx1"/>
                </a:solidFill>
                <a:uFill>
                  <a:noFill/>
                </a:uFill>
                <a:hlinkClick r:id="rId3">
                  <a:extLst>
                    <a:ext uri="{A12FA001-AC4F-418D-AE19-62706E023703}">
                      <ahyp:hlinkClr xmlns:ahyp="http://schemas.microsoft.com/office/drawing/2018/hyperlinkcolor" val="tx"/>
                    </a:ext>
                  </a:extLst>
                </a:hlinkClick>
              </a:rPr>
              <a:t>Hausdorff dimension</a:t>
            </a:r>
            <a:r>
              <a:rPr lang="en" sz="1600" dirty="0">
                <a:solidFill>
                  <a:schemeClr val="tx1"/>
                </a:solidFill>
              </a:rPr>
              <a:t> strictly exceeds its </a:t>
            </a:r>
            <a:r>
              <a:rPr lang="en" sz="1600" dirty="0">
                <a:solidFill>
                  <a:schemeClr val="tx1"/>
                </a:solidFill>
                <a:uFill>
                  <a:noFill/>
                </a:uFill>
                <a:hlinkClick r:id="rId4">
                  <a:extLst>
                    <a:ext uri="{A12FA001-AC4F-418D-AE19-62706E023703}">
                      <ahyp:hlinkClr xmlns:ahyp="http://schemas.microsoft.com/office/drawing/2018/hyperlinkcolor" val="tx"/>
                    </a:ext>
                  </a:extLst>
                </a:hlinkClick>
              </a:rPr>
              <a:t>topological dimension</a:t>
            </a:r>
            <a:r>
              <a:rPr lang="en" sz="1600" dirty="0">
                <a:solidFill>
                  <a:srgbClr val="000000"/>
                </a:solidFill>
              </a:rPr>
              <a:t>.</a:t>
            </a:r>
            <a:endParaRPr sz="1600" b="1" dirty="0">
              <a:solidFill>
                <a:srgbClr val="000000"/>
              </a:solidFill>
            </a:endParaRPr>
          </a:p>
          <a:p>
            <a:pPr marL="0" lvl="0" indent="0" algn="l" rtl="0">
              <a:spcBef>
                <a:spcPts val="1600"/>
              </a:spcBef>
              <a:spcAft>
                <a:spcPts val="0"/>
              </a:spcAft>
              <a:buNone/>
            </a:pPr>
            <a:endParaRPr sz="1600" b="1" dirty="0">
              <a:solidFill>
                <a:srgbClr val="000000"/>
              </a:solidFill>
            </a:endParaRPr>
          </a:p>
          <a:p>
            <a:pPr marL="0" lvl="0" indent="0" algn="l" rtl="0">
              <a:spcBef>
                <a:spcPts val="1600"/>
              </a:spcBef>
              <a:spcAft>
                <a:spcPts val="0"/>
              </a:spcAft>
              <a:buNone/>
            </a:pPr>
            <a:r>
              <a:rPr lang="en" sz="1600" b="1" dirty="0">
                <a:solidFill>
                  <a:srgbClr val="000000"/>
                </a:solidFill>
              </a:rPr>
              <a:t>Fractal Dimension</a:t>
            </a:r>
            <a:r>
              <a:rPr lang="en" sz="1600" dirty="0">
                <a:solidFill>
                  <a:srgbClr val="000000"/>
                </a:solidFill>
              </a:rPr>
              <a:t> : Ratio measuring a statistical index of how details of an object changes with scale.</a:t>
            </a:r>
            <a:endParaRPr sz="1600"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8" name="Google Shape;228;p36"/>
          <p:cNvPicPr preferRelativeResize="0"/>
          <p:nvPr/>
        </p:nvPicPr>
        <p:blipFill>
          <a:blip r:embed="rId3">
            <a:alphaModFix/>
          </a:blip>
          <a:stretch>
            <a:fillRect/>
          </a:stretch>
        </p:blipFill>
        <p:spPr>
          <a:xfrm>
            <a:off x="0" y="325135"/>
            <a:ext cx="9144000" cy="2466680"/>
          </a:xfrm>
          <a:prstGeom prst="rect">
            <a:avLst/>
          </a:prstGeom>
          <a:noFill/>
          <a:ln>
            <a:noFill/>
          </a:ln>
        </p:spPr>
      </p:pic>
      <p:pic>
        <p:nvPicPr>
          <p:cNvPr id="229" name="Google Shape;229;p36"/>
          <p:cNvPicPr preferRelativeResize="0"/>
          <p:nvPr/>
        </p:nvPicPr>
        <p:blipFill>
          <a:blip r:embed="rId4">
            <a:alphaModFix/>
          </a:blip>
          <a:stretch>
            <a:fillRect/>
          </a:stretch>
        </p:blipFill>
        <p:spPr>
          <a:xfrm>
            <a:off x="1552575" y="2876075"/>
            <a:ext cx="6038850" cy="1352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body" idx="1"/>
          </p:nvPr>
        </p:nvSpPr>
        <p:spPr>
          <a:xfrm>
            <a:off x="42025" y="329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Methods</a:t>
            </a:r>
            <a:endParaRPr u="sng"/>
          </a:p>
          <a:p>
            <a:pPr marL="0" lvl="0" indent="0" algn="l" rtl="0">
              <a:spcBef>
                <a:spcPts val="1600"/>
              </a:spcBef>
              <a:spcAft>
                <a:spcPts val="0"/>
              </a:spcAft>
              <a:buNone/>
            </a:pPr>
            <a:r>
              <a:rPr lang="en"/>
              <a:t>Simulation using the Shadow Method.</a:t>
            </a:r>
            <a:endParaRPr/>
          </a:p>
          <a:p>
            <a:pPr marL="0" lvl="0" indent="0" algn="l" rtl="0">
              <a:spcBef>
                <a:spcPts val="1600"/>
              </a:spcBef>
              <a:spcAft>
                <a:spcPts val="0"/>
              </a:spcAft>
              <a:buNone/>
            </a:pPr>
            <a:r>
              <a:rPr lang="en"/>
              <a:t>Neural Net</a:t>
            </a:r>
            <a:endParaRPr/>
          </a:p>
          <a:p>
            <a:pPr marL="0" lvl="0" indent="0" algn="l" rtl="0">
              <a:spcBef>
                <a:spcPts val="1600"/>
              </a:spcBef>
              <a:spcAft>
                <a:spcPts val="0"/>
              </a:spcAft>
              <a:buNone/>
            </a:pPr>
            <a:r>
              <a:rPr lang="en"/>
              <a:t>Slope method - Richardson effect</a:t>
            </a:r>
            <a:endParaRPr/>
          </a:p>
          <a:p>
            <a:pPr marL="0" lvl="0" indent="0" algn="ctr" rtl="0">
              <a:spcBef>
                <a:spcPts val="1600"/>
              </a:spcBef>
              <a:spcAft>
                <a:spcPts val="0"/>
              </a:spcAft>
              <a:buNone/>
            </a:pPr>
            <a:r>
              <a:rPr lang="en">
                <a:solidFill>
                  <a:srgbClr val="000000"/>
                </a:solidFill>
              </a:rPr>
              <a:t>----------------------------------------------</a:t>
            </a:r>
            <a:endParaRPr>
              <a:solidFill>
                <a:srgbClr val="000000"/>
              </a:solidFill>
            </a:endParaRPr>
          </a:p>
          <a:p>
            <a:pPr marL="0" lvl="0" indent="0" algn="l" rtl="0">
              <a:spcBef>
                <a:spcPts val="1600"/>
              </a:spcBef>
              <a:spcAft>
                <a:spcPts val="0"/>
              </a:spcAft>
              <a:buNone/>
            </a:pPr>
            <a:r>
              <a:rPr lang="en" u="sng"/>
              <a:t>Dimension Calculation</a:t>
            </a:r>
            <a:endParaRPr u="sng"/>
          </a:p>
          <a:p>
            <a:pPr marL="0" lvl="0" indent="0" algn="l" rtl="0">
              <a:spcBef>
                <a:spcPts val="1600"/>
              </a:spcBef>
              <a:spcAft>
                <a:spcPts val="0"/>
              </a:spcAft>
              <a:buNone/>
            </a:pPr>
            <a:r>
              <a:rPr lang="en"/>
              <a:t>Higuchi Dimension</a:t>
            </a:r>
            <a:endParaRPr/>
          </a:p>
          <a:p>
            <a:pPr marL="0" lvl="0" indent="0" algn="l" rtl="0">
              <a:spcBef>
                <a:spcPts val="1600"/>
              </a:spcBef>
              <a:spcAft>
                <a:spcPts val="0"/>
              </a:spcAft>
              <a:buNone/>
            </a:pPr>
            <a:r>
              <a:rPr lang="en"/>
              <a:t>Box Counting Dimension</a:t>
            </a:r>
            <a:endParaRPr/>
          </a:p>
          <a:p>
            <a:pPr marL="0" lvl="0" indent="0" algn="l" rtl="0">
              <a:spcBef>
                <a:spcPts val="1600"/>
              </a:spcBef>
              <a:spcAft>
                <a:spcPts val="0"/>
              </a:spcAft>
              <a:buNone/>
            </a:pPr>
            <a:r>
              <a:rPr lang="en"/>
              <a:t>Information Dimension</a:t>
            </a:r>
            <a:endParaRPr/>
          </a:p>
          <a:p>
            <a:pPr marL="0" lvl="0" indent="0" algn="l" rtl="0">
              <a:spcBef>
                <a:spcPts val="1600"/>
              </a:spcBef>
              <a:spcAft>
                <a:spcPts val="1600"/>
              </a:spcAft>
              <a:buNone/>
            </a:pPr>
            <a:r>
              <a:rPr lang="en"/>
              <a:t>Correlation Dimension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Higuchi Dimension</a:t>
            </a:r>
            <a:endParaRPr/>
          </a:p>
        </p:txBody>
      </p:sp>
      <p:sp>
        <p:nvSpPr>
          <p:cNvPr id="240" name="Google Shape;240;p3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 = log(L(k)) / log k</a:t>
            </a:r>
            <a:endParaRPr/>
          </a:p>
          <a:p>
            <a:pPr marL="0" lvl="0" indent="0" algn="l" rtl="0">
              <a:spcBef>
                <a:spcPts val="1600"/>
              </a:spcBef>
              <a:spcAft>
                <a:spcPts val="0"/>
              </a:spcAft>
              <a:buNone/>
            </a:pPr>
            <a:r>
              <a:rPr lang="en"/>
              <a:t>L(k)  - Total length (Time series is 1 Dimensional)</a:t>
            </a:r>
            <a:endParaRPr/>
          </a:p>
          <a:p>
            <a:pPr marL="0" lvl="0" indent="0" algn="l" rtl="0">
              <a:spcBef>
                <a:spcPts val="1600"/>
              </a:spcBef>
              <a:spcAft>
                <a:spcPts val="0"/>
              </a:spcAft>
              <a:buNone/>
            </a:pPr>
            <a:r>
              <a:rPr lang="en"/>
              <a:t>K - Scale</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r>
              <a:rPr lang="en"/>
              <a:t>Parameter Used</a:t>
            </a:r>
            <a:endParaRPr/>
          </a:p>
          <a:p>
            <a:pPr marL="0" lvl="0" indent="0" algn="l" rtl="0">
              <a:spcBef>
                <a:spcPts val="1600"/>
              </a:spcBef>
              <a:spcAft>
                <a:spcPts val="0"/>
              </a:spcAft>
              <a:buNone/>
            </a:pPr>
            <a:r>
              <a:rPr lang="en"/>
              <a:t>Scale size : k= 2</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3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7" name="Google Shape;247;p39"/>
          <p:cNvPicPr preferRelativeResize="0"/>
          <p:nvPr/>
        </p:nvPicPr>
        <p:blipFill>
          <a:blip r:embed="rId3">
            <a:alphaModFix/>
          </a:blip>
          <a:stretch>
            <a:fillRect/>
          </a:stretch>
        </p:blipFill>
        <p:spPr>
          <a:xfrm>
            <a:off x="3982321" y="1152475"/>
            <a:ext cx="4849981" cy="1800075"/>
          </a:xfrm>
          <a:prstGeom prst="rect">
            <a:avLst/>
          </a:prstGeom>
          <a:noFill/>
          <a:ln>
            <a:noFill/>
          </a:ln>
        </p:spPr>
      </p:pic>
      <p:pic>
        <p:nvPicPr>
          <p:cNvPr id="248" name="Google Shape;248;p39"/>
          <p:cNvPicPr preferRelativeResize="0"/>
          <p:nvPr/>
        </p:nvPicPr>
        <p:blipFill>
          <a:blip r:embed="rId4">
            <a:alphaModFix/>
          </a:blip>
          <a:stretch>
            <a:fillRect/>
          </a:stretch>
        </p:blipFill>
        <p:spPr>
          <a:xfrm>
            <a:off x="4157675" y="3137880"/>
            <a:ext cx="4920976" cy="1696050"/>
          </a:xfrm>
          <a:prstGeom prst="rect">
            <a:avLst/>
          </a:prstGeom>
          <a:noFill/>
          <a:ln>
            <a:noFill/>
          </a:ln>
        </p:spPr>
      </p:pic>
      <p:pic>
        <p:nvPicPr>
          <p:cNvPr id="249" name="Google Shape;249;p39"/>
          <p:cNvPicPr preferRelativeResize="0"/>
          <p:nvPr/>
        </p:nvPicPr>
        <p:blipFill>
          <a:blip r:embed="rId5">
            <a:alphaModFix/>
          </a:blip>
          <a:stretch>
            <a:fillRect/>
          </a:stretch>
        </p:blipFill>
        <p:spPr>
          <a:xfrm>
            <a:off x="311706" y="0"/>
            <a:ext cx="3214686" cy="51434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40"/>
          <p:cNvPicPr preferRelativeResize="0"/>
          <p:nvPr/>
        </p:nvPicPr>
        <p:blipFill>
          <a:blip r:embed="rId3">
            <a:alphaModFix/>
          </a:blip>
          <a:stretch>
            <a:fillRect/>
          </a:stretch>
        </p:blipFill>
        <p:spPr>
          <a:xfrm>
            <a:off x="4693275" y="1043075"/>
            <a:ext cx="4009875" cy="3131624"/>
          </a:xfrm>
          <a:prstGeom prst="rect">
            <a:avLst/>
          </a:prstGeom>
          <a:noFill/>
          <a:ln>
            <a:noFill/>
          </a:ln>
        </p:spPr>
      </p:pic>
      <p:pic>
        <p:nvPicPr>
          <p:cNvPr id="257" name="Google Shape;257;p40"/>
          <p:cNvPicPr preferRelativeResize="0"/>
          <p:nvPr/>
        </p:nvPicPr>
        <p:blipFill>
          <a:blip r:embed="rId4">
            <a:alphaModFix/>
          </a:blip>
          <a:stretch>
            <a:fillRect/>
          </a:stretch>
        </p:blipFill>
        <p:spPr>
          <a:xfrm>
            <a:off x="65375" y="980588"/>
            <a:ext cx="4294675" cy="3182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br>
              <a:rPr lang="en" dirty="0"/>
            </a:br>
            <a:r>
              <a:rPr lang="en" dirty="0"/>
              <a:t>Why care about the Fractal Dimension?</a:t>
            </a:r>
            <a:endParaRPr dirty="0"/>
          </a:p>
        </p:txBody>
      </p:sp>
      <p:sp>
        <p:nvSpPr>
          <p:cNvPr id="263" name="Google Shape;263;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Stocks follow the power law.</a:t>
            </a:r>
            <a:endParaRPr dirty="0"/>
          </a:p>
          <a:p>
            <a:pPr marL="0" lvl="0" indent="0" algn="l" rtl="0">
              <a:spcBef>
                <a:spcPts val="1600"/>
              </a:spcBef>
              <a:spcAft>
                <a:spcPts val="0"/>
              </a:spcAft>
              <a:buNone/>
            </a:pPr>
            <a:r>
              <a:rPr lang="en" dirty="0"/>
              <a:t>Clustering based on slope : 6 Clusters, 4 Outliers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Structure of a stock is maintained throughout.</a:t>
            </a:r>
            <a:endParaRPr dirty="0"/>
          </a:p>
          <a:p>
            <a:pPr marL="0" lvl="0" indent="0" algn="l" rtl="0">
              <a:spcBef>
                <a:spcPts val="1600"/>
              </a:spcBef>
              <a:spcAft>
                <a:spcPts val="0"/>
              </a:spcAft>
              <a:buClr>
                <a:schemeClr val="dk1"/>
              </a:buClr>
              <a:buSzPts val="1100"/>
              <a:buFont typeface="Arial"/>
              <a:buNone/>
            </a:pPr>
            <a:r>
              <a:rPr lang="en" dirty="0"/>
              <a:t>Daily fluctuations can forecast the weekly trend.</a:t>
            </a:r>
            <a:endParaRPr dirty="0"/>
          </a:p>
          <a:p>
            <a:pPr marL="0" lvl="0" indent="0" algn="l" rtl="0">
              <a:spcBef>
                <a:spcPts val="1600"/>
              </a:spcBef>
              <a:spcAft>
                <a:spcPts val="0"/>
              </a:spcAft>
              <a:buClr>
                <a:schemeClr val="dk1"/>
              </a:buClr>
              <a:buSzPts val="1100"/>
              <a:buFont typeface="Arial"/>
              <a:buNone/>
            </a:pPr>
            <a:r>
              <a:rPr lang="en" dirty="0"/>
              <a:t>Stocks with similar dimension will follow a similar trend.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survey</a:t>
            </a:r>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lnSpc>
                <a:spcPct val="165562"/>
              </a:lnSpc>
              <a:spcBef>
                <a:spcPts val="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[1]”A stock market portfolio recommender system based on association rule mining”, Applied Soft Computing,</a:t>
            </a:r>
            <a:r>
              <a:rPr lang="en" sz="1000" dirty="0">
                <a:solidFill>
                  <a:schemeClr val="dk1"/>
                </a:solidFill>
                <a:latin typeface="Times New Roman"/>
                <a:cs typeface="Times New Roman"/>
                <a:sym typeface="Times New Roman"/>
                <a:hlinkClick r:id="rId3">
                  <a:extLst>
                    <a:ext uri="{A12FA001-AC4F-418D-AE19-62706E023703}">
                      <ahyp:hlinkClr xmlns:ahyp="http://schemas.microsoft.com/office/drawing/2018/hyperlinkcolor" val="tx"/>
                    </a:ext>
                  </a:extLst>
                </a:hlinkClick>
              </a:rPr>
              <a:t> Volume 13, Issue 2</a:t>
            </a:r>
            <a:r>
              <a:rPr lang="en" sz="1000" dirty="0">
                <a:solidFill>
                  <a:schemeClr val="dk1"/>
                </a:solidFill>
                <a:latin typeface="Times New Roman"/>
                <a:cs typeface="Times New Roman"/>
                <a:sym typeface="Times New Roman"/>
              </a:rPr>
              <a:t>, February 2013, Pages 1055-1063,by</a:t>
            </a:r>
            <a:r>
              <a:rPr lang="en" sz="1000" dirty="0">
                <a:solidFill>
                  <a:schemeClr val="dk1"/>
                </a:solidFill>
                <a:latin typeface="Times New Roman"/>
                <a:cs typeface="Times New Roman"/>
                <a:sym typeface="Times New Roman"/>
                <a:hlinkClick r:id="rId4">
                  <a:extLst>
                    <a:ext uri="{A12FA001-AC4F-418D-AE19-62706E023703}">
                      <ahyp:hlinkClr xmlns:ahyp="http://schemas.microsoft.com/office/drawing/2018/hyperlinkcolor" val="tx"/>
                    </a:ext>
                  </a:extLst>
                </a:hlinkClick>
              </a:rPr>
              <a:t> PreetiParanjape-Vodite and UmeshDeshpande</a:t>
            </a:r>
            <a:endParaRPr sz="1000" dirty="0">
              <a:solidFill>
                <a:schemeClr val="dk1"/>
              </a:solidFill>
              <a:latin typeface="Times New Roman"/>
              <a:cs typeface="Times New Roman"/>
              <a:sym typeface="Times New Roman"/>
              <a:hlinkClick r:id="rId4">
                <a:extLst>
                  <a:ext uri="{A12FA001-AC4F-418D-AE19-62706E023703}">
                    <ahyp:hlinkClr xmlns:ahyp="http://schemas.microsoft.com/office/drawing/2018/hyperlinkcolor" val="tx"/>
                  </a:ext>
                </a:extLst>
              </a:hlinkClick>
            </a:endParaRPr>
          </a:p>
          <a:p>
            <a:pPr marL="0" lvl="0" indent="0" algn="just" rtl="0">
              <a:lnSpc>
                <a:spcPct val="165562"/>
              </a:lnSpc>
              <a:spcBef>
                <a:spcPts val="160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[2]”Stock Market Investment Advice: A Social Network Approach”,N. Koochakzadeh ,</a:t>
            </a:r>
            <a:r>
              <a:rPr lang="en" sz="1000" dirty="0">
                <a:solidFill>
                  <a:schemeClr val="dk1"/>
                </a:solidFill>
                <a:latin typeface="Times New Roman"/>
                <a:cs typeface="Times New Roman"/>
                <a:sym typeface="Times New Roman"/>
                <a:hlinkClick r:id="rId5">
                  <a:extLst>
                    <a:ext uri="{A12FA001-AC4F-418D-AE19-62706E023703}">
                      <ahyp:hlinkClr xmlns:ahyp="http://schemas.microsoft.com/office/drawing/2018/hyperlinkcolor" val="tx"/>
                    </a:ext>
                  </a:extLst>
                </a:hlinkClick>
              </a:rPr>
              <a:t> K. Kianmehr ,A. Sarraf ,R. Alhajj</a:t>
            </a:r>
            <a:r>
              <a:rPr lang="en" sz="1000" dirty="0">
                <a:solidFill>
                  <a:schemeClr val="dk1"/>
                </a:solidFill>
                <a:latin typeface="Times New Roman"/>
                <a:cs typeface="Times New Roman"/>
                <a:sym typeface="Times New Roman"/>
              </a:rPr>
              <a:t> ,</a:t>
            </a:r>
            <a:endParaRPr sz="1000" dirty="0">
              <a:solidFill>
                <a:schemeClr val="dk1"/>
              </a:solidFill>
              <a:latin typeface="Times New Roman"/>
              <a:cs typeface="Times New Roman"/>
              <a:sym typeface="Times New Roman"/>
              <a:hlinkClick r:id="rId6">
                <a:extLst>
                  <a:ext uri="{A12FA001-AC4F-418D-AE19-62706E023703}">
                    <ahyp:hlinkClr xmlns:ahyp="http://schemas.microsoft.com/office/drawing/2018/hyperlinkcolor" val="tx"/>
                  </a:ext>
                </a:extLst>
              </a:hlinkClick>
            </a:endParaRPr>
          </a:p>
          <a:p>
            <a:pPr marL="0" lvl="0" indent="0" algn="just" rtl="0">
              <a:lnSpc>
                <a:spcPct val="165562"/>
              </a:lnSpc>
              <a:spcBef>
                <a:spcPts val="160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[3]”Clustering in stock market based on fractal theory” ,Zeng Zhen, Peng Hong, Zeng </a:t>
            </a:r>
            <a:r>
              <a:rPr lang="en" sz="1000" dirty="0" err="1">
                <a:solidFill>
                  <a:schemeClr val="dk1"/>
                </a:solidFill>
                <a:latin typeface="Times New Roman"/>
                <a:cs typeface="Times New Roman"/>
                <a:sym typeface="Times New Roman"/>
              </a:rPr>
              <a:t>Hiu</a:t>
            </a:r>
            <a:endParaRPr sz="1000" dirty="0">
              <a:solidFill>
                <a:schemeClr val="dk1"/>
              </a:solidFill>
              <a:latin typeface="Times New Roman"/>
              <a:cs typeface="Times New Roman"/>
              <a:sym typeface="Times New Roman"/>
            </a:endParaRPr>
          </a:p>
          <a:p>
            <a:pPr marL="0" lvl="0" indent="0" algn="just" rtl="0">
              <a:lnSpc>
                <a:spcPct val="138000"/>
              </a:lnSpc>
              <a:spcBef>
                <a:spcPts val="160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[4]”Clustering Stock Market Companies via K- Means algorithm” ,Mansoor </a:t>
            </a:r>
            <a:r>
              <a:rPr lang="en" sz="1000" dirty="0" err="1">
                <a:solidFill>
                  <a:schemeClr val="dk1"/>
                </a:solidFill>
                <a:latin typeface="Times New Roman"/>
                <a:cs typeface="Times New Roman"/>
                <a:sym typeface="Times New Roman"/>
              </a:rPr>
              <a:t>Momeni</a:t>
            </a:r>
            <a:r>
              <a:rPr lang="en" sz="1000" dirty="0">
                <a:solidFill>
                  <a:schemeClr val="dk1"/>
                </a:solidFill>
                <a:latin typeface="Times New Roman"/>
                <a:cs typeface="Times New Roman"/>
                <a:sym typeface="Times New Roman"/>
              </a:rPr>
              <a:t>, Maryam </a:t>
            </a:r>
            <a:r>
              <a:rPr lang="en" sz="1000" dirty="0" err="1">
                <a:solidFill>
                  <a:schemeClr val="dk1"/>
                </a:solidFill>
                <a:latin typeface="Times New Roman"/>
                <a:cs typeface="Times New Roman"/>
                <a:sym typeface="Times New Roman"/>
              </a:rPr>
              <a:t>Mohseni</a:t>
            </a:r>
            <a:r>
              <a:rPr lang="en" sz="1000" dirty="0">
                <a:solidFill>
                  <a:schemeClr val="dk1"/>
                </a:solidFill>
                <a:latin typeface="Times New Roman"/>
                <a:cs typeface="Times New Roman"/>
                <a:sym typeface="Times New Roman"/>
              </a:rPr>
              <a:t>, Mansour </a:t>
            </a:r>
            <a:r>
              <a:rPr lang="en" sz="1000" dirty="0" err="1">
                <a:solidFill>
                  <a:schemeClr val="dk1"/>
                </a:solidFill>
                <a:latin typeface="Times New Roman"/>
                <a:cs typeface="Times New Roman"/>
                <a:sym typeface="Times New Roman"/>
              </a:rPr>
              <a:t>Soofi</a:t>
            </a:r>
            <a:endParaRPr sz="1000" dirty="0">
              <a:solidFill>
                <a:schemeClr val="dk1"/>
              </a:solidFill>
              <a:latin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000" dirty="0">
              <a:solidFill>
                <a:schemeClr val="dk1"/>
              </a:solidFill>
              <a:latin typeface="Times New Roman"/>
              <a:cs typeface="Times New Roman"/>
            </a:endParaRPr>
          </a:p>
          <a:p>
            <a:pPr marL="0" lvl="0" indent="0" algn="just" rtl="0">
              <a:lnSpc>
                <a:spcPct val="138000"/>
              </a:lnSpc>
              <a:spcBef>
                <a:spcPts val="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[5]” Stock Price Prediction based on Stock Big Data and Pattern Graph Analysis”, </a:t>
            </a:r>
            <a:r>
              <a:rPr lang="en" sz="1000" dirty="0" err="1">
                <a:solidFill>
                  <a:schemeClr val="dk1"/>
                </a:solidFill>
                <a:latin typeface="Times New Roman"/>
                <a:cs typeface="Times New Roman"/>
                <a:sym typeface="Times New Roman"/>
              </a:rPr>
              <a:t>Seungwoo</a:t>
            </a:r>
            <a:r>
              <a:rPr lang="en" sz="1000" dirty="0">
                <a:solidFill>
                  <a:schemeClr val="dk1"/>
                </a:solidFill>
                <a:latin typeface="Times New Roman"/>
                <a:cs typeface="Times New Roman"/>
                <a:sym typeface="Times New Roman"/>
              </a:rPr>
              <a:t> Jeon1, </a:t>
            </a:r>
            <a:r>
              <a:rPr lang="en" sz="1000" dirty="0" err="1">
                <a:solidFill>
                  <a:schemeClr val="dk1"/>
                </a:solidFill>
                <a:latin typeface="Times New Roman"/>
                <a:cs typeface="Times New Roman"/>
                <a:sym typeface="Times New Roman"/>
              </a:rPr>
              <a:t>Bonghee</a:t>
            </a:r>
            <a:r>
              <a:rPr lang="en" sz="1000" dirty="0">
                <a:solidFill>
                  <a:schemeClr val="dk1"/>
                </a:solidFill>
                <a:latin typeface="Times New Roman"/>
                <a:cs typeface="Times New Roman"/>
                <a:sym typeface="Times New Roman"/>
              </a:rPr>
              <a:t> Hong1, </a:t>
            </a:r>
            <a:r>
              <a:rPr lang="en" sz="1000" dirty="0" err="1">
                <a:solidFill>
                  <a:schemeClr val="dk1"/>
                </a:solidFill>
                <a:latin typeface="Times New Roman"/>
                <a:cs typeface="Times New Roman"/>
                <a:sym typeface="Times New Roman"/>
              </a:rPr>
              <a:t>Juhyeong</a:t>
            </a:r>
            <a:r>
              <a:rPr lang="en" sz="1000" dirty="0">
                <a:solidFill>
                  <a:schemeClr val="dk1"/>
                </a:solidFill>
                <a:latin typeface="Times New Roman"/>
                <a:cs typeface="Times New Roman"/>
                <a:sym typeface="Times New Roman"/>
              </a:rPr>
              <a:t> Kim1 and Hyun-</a:t>
            </a:r>
            <a:r>
              <a:rPr lang="en" sz="1000" dirty="0" err="1">
                <a:solidFill>
                  <a:schemeClr val="dk1"/>
                </a:solidFill>
                <a:latin typeface="Times New Roman"/>
                <a:cs typeface="Times New Roman"/>
                <a:sym typeface="Times New Roman"/>
              </a:rPr>
              <a:t>jik</a:t>
            </a:r>
            <a:r>
              <a:rPr lang="en" sz="1000" dirty="0">
                <a:solidFill>
                  <a:schemeClr val="dk1"/>
                </a:solidFill>
                <a:latin typeface="Times New Roman"/>
                <a:cs typeface="Times New Roman"/>
                <a:sym typeface="Times New Roman"/>
              </a:rPr>
              <a:t> Lee2</a:t>
            </a:r>
            <a:endParaRPr sz="1000" dirty="0">
              <a:solidFill>
                <a:schemeClr val="dk1"/>
              </a:solidFill>
              <a:latin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000" dirty="0">
              <a:solidFill>
                <a:schemeClr val="dk1"/>
              </a:solidFill>
              <a:latin typeface="Times New Roman"/>
              <a:cs typeface="Times New Roman"/>
            </a:endParaRPr>
          </a:p>
          <a:p>
            <a:pPr marL="0" lvl="0" indent="0" algn="just" rtl="0">
              <a:lnSpc>
                <a:spcPct val="138000"/>
              </a:lnSpc>
              <a:spcBef>
                <a:spcPts val="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[6]”Flock by Leader” - </a:t>
            </a:r>
            <a:r>
              <a:rPr lang="en" sz="1000" dirty="0" err="1">
                <a:solidFill>
                  <a:schemeClr val="dk1"/>
                </a:solidFill>
                <a:latin typeface="Times New Roman"/>
                <a:cs typeface="Times New Roman"/>
                <a:sym typeface="Times New Roman"/>
              </a:rPr>
              <a:t>Abdelghani</a:t>
            </a:r>
            <a:r>
              <a:rPr lang="en" sz="1000" dirty="0">
                <a:solidFill>
                  <a:schemeClr val="dk1"/>
                </a:solidFill>
                <a:latin typeface="Times New Roman"/>
                <a:cs typeface="Times New Roman"/>
                <a:sym typeface="Times New Roman"/>
              </a:rPr>
              <a:t> </a:t>
            </a:r>
            <a:r>
              <a:rPr lang="en" sz="1000" dirty="0" err="1">
                <a:solidFill>
                  <a:schemeClr val="dk1"/>
                </a:solidFill>
                <a:latin typeface="Times New Roman"/>
                <a:cs typeface="Times New Roman"/>
                <a:sym typeface="Times New Roman"/>
              </a:rPr>
              <a:t>Bellaachia</a:t>
            </a:r>
            <a:r>
              <a:rPr lang="en" sz="1000" dirty="0">
                <a:solidFill>
                  <a:schemeClr val="dk1"/>
                </a:solidFill>
                <a:latin typeface="Times New Roman"/>
                <a:cs typeface="Times New Roman"/>
                <a:sym typeface="Times New Roman"/>
              </a:rPr>
              <a:t>, </a:t>
            </a:r>
            <a:r>
              <a:rPr lang="en" sz="1000" dirty="0" err="1">
                <a:solidFill>
                  <a:schemeClr val="dk1"/>
                </a:solidFill>
                <a:latin typeface="Times New Roman"/>
                <a:cs typeface="Times New Roman"/>
                <a:sym typeface="Times New Roman"/>
              </a:rPr>
              <a:t>Anasse</a:t>
            </a:r>
            <a:r>
              <a:rPr lang="en" sz="1000" dirty="0">
                <a:solidFill>
                  <a:schemeClr val="dk1"/>
                </a:solidFill>
                <a:latin typeface="Times New Roman"/>
                <a:cs typeface="Times New Roman"/>
                <a:sym typeface="Times New Roman"/>
              </a:rPr>
              <a:t> Bari</a:t>
            </a:r>
            <a:endParaRPr sz="1000" dirty="0">
              <a:solidFill>
                <a:schemeClr val="dk1"/>
              </a:solidFill>
              <a:latin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000" dirty="0">
              <a:solidFill>
                <a:schemeClr val="dk1"/>
              </a:solidFill>
              <a:latin typeface="Times New Roman"/>
              <a:cs typeface="Times New Roman"/>
            </a:endParaRPr>
          </a:p>
          <a:p>
            <a:pPr marL="0" lvl="0" indent="0" algn="just" rtl="0">
              <a:lnSpc>
                <a:spcPct val="138000"/>
              </a:lnSpc>
              <a:spcBef>
                <a:spcPts val="0"/>
              </a:spcBef>
              <a:spcAft>
                <a:spcPts val="0"/>
              </a:spcAft>
              <a:buClr>
                <a:schemeClr val="dk1"/>
              </a:buClr>
              <a:buSzPts val="1100"/>
              <a:buFont typeface="Arial"/>
              <a:buNone/>
            </a:pPr>
            <a:r>
              <a:rPr lang="en" sz="1000" dirty="0">
                <a:solidFill>
                  <a:schemeClr val="dk1"/>
                </a:solidFill>
                <a:latin typeface="Times New Roman"/>
                <a:cs typeface="Times New Roman"/>
                <a:sym typeface="Times New Roman"/>
              </a:rPr>
              <a:t>[7]”Fractional Differencing” JRM Hosking 1981</a:t>
            </a:r>
            <a:endParaRPr sz="1000" dirty="0">
              <a:solidFill>
                <a:schemeClr val="dk1"/>
              </a:solidFill>
              <a:latin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System </a:t>
            </a:r>
            <a:r>
              <a:rPr lang="en" sz="1800">
                <a:solidFill>
                  <a:schemeClr val="dk2"/>
                </a:solidFill>
              </a:rPr>
              <a:t>(Content based filtering)</a:t>
            </a:r>
            <a:endParaRPr/>
          </a:p>
        </p:txBody>
      </p:sp>
      <p:sp>
        <p:nvSpPr>
          <p:cNvPr id="269" name="Google Shape;269;p42"/>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1. Obtain a huge number of clusters.</a:t>
            </a:r>
            <a:endParaRPr dirty="0"/>
          </a:p>
          <a:p>
            <a:pPr marL="457200" lvl="0" indent="0" algn="l" rtl="0">
              <a:spcBef>
                <a:spcPts val="1600"/>
              </a:spcBef>
              <a:spcAft>
                <a:spcPts val="0"/>
              </a:spcAft>
              <a:buNone/>
            </a:pPr>
            <a:endParaRPr dirty="0"/>
          </a:p>
          <a:p>
            <a:pPr marL="114300" lvl="0" indent="0" algn="l" rtl="0">
              <a:spcBef>
                <a:spcPts val="1600"/>
              </a:spcBef>
              <a:spcAft>
                <a:spcPts val="0"/>
              </a:spcAft>
              <a:buSzPts val="1800"/>
              <a:buNone/>
            </a:pPr>
            <a:r>
              <a:rPr lang="en" dirty="0"/>
              <a:t>2.  We mine association rules and store them beforehand.</a:t>
            </a:r>
            <a:endParaRPr dirty="0"/>
          </a:p>
          <a:p>
            <a:pPr marL="114300" lvl="0" indent="0" algn="l" rtl="0">
              <a:spcBef>
                <a:spcPts val="1600"/>
              </a:spcBef>
              <a:spcAft>
                <a:spcPts val="0"/>
              </a:spcAft>
              <a:buSzPts val="1800"/>
              <a:buNone/>
            </a:pPr>
            <a:endParaRPr lang="en" dirty="0"/>
          </a:p>
          <a:p>
            <a:pPr marL="114300" lvl="0" indent="0" algn="l" rtl="0">
              <a:spcBef>
                <a:spcPts val="1600"/>
              </a:spcBef>
              <a:spcAft>
                <a:spcPts val="0"/>
              </a:spcAft>
              <a:buSzPts val="1800"/>
              <a:buNone/>
            </a:pPr>
            <a:r>
              <a:rPr lang="en" dirty="0"/>
              <a:t>3. Given an input set of Stocks, we recommend similar stocks using the association rules.</a:t>
            </a:r>
            <a:endParaRPr dirty="0"/>
          </a:p>
          <a:p>
            <a:pPr marL="0" lvl="0" indent="0" algn="l" rtl="0">
              <a:spcBef>
                <a:spcPts val="1600"/>
              </a:spcBef>
              <a:spcAft>
                <a:spcPts val="16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Obtaining the Association Rules </a:t>
            </a:r>
            <a:endParaRPr/>
          </a:p>
        </p:txBody>
      </p:sp>
      <p:sp>
        <p:nvSpPr>
          <p:cNvPr id="275" name="Google Shape;275;p4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Assign a weight to each cluster based on duplicates and relevance. (requires a lot of business understanding)</a:t>
            </a:r>
            <a:endParaRPr dirty="0"/>
          </a:p>
          <a:p>
            <a:pPr marL="0" lvl="0" indent="0" algn="l" rtl="0">
              <a:spcBef>
                <a:spcPts val="1600"/>
              </a:spcBef>
              <a:spcAft>
                <a:spcPts val="0"/>
              </a:spcAft>
              <a:buNone/>
            </a:pPr>
            <a:r>
              <a:rPr lang="en" dirty="0"/>
              <a:t>We apply weighted Apriori.</a:t>
            </a:r>
            <a:endParaRPr dirty="0"/>
          </a:p>
          <a:p>
            <a:pPr marL="457200" lvl="0" indent="-342900" algn="l" rtl="0">
              <a:spcBef>
                <a:spcPts val="1600"/>
              </a:spcBef>
              <a:spcAft>
                <a:spcPts val="0"/>
              </a:spcAft>
              <a:buSzPts val="1800"/>
              <a:buChar char="●"/>
            </a:pPr>
            <a:r>
              <a:rPr lang="en" dirty="0"/>
              <a:t>Each cluster is treated as a transaction</a:t>
            </a:r>
            <a:endParaRPr dirty="0"/>
          </a:p>
          <a:p>
            <a:pPr marL="457200" lvl="0" indent="-342900" algn="l" rtl="0">
              <a:spcBef>
                <a:spcPts val="0"/>
              </a:spcBef>
              <a:spcAft>
                <a:spcPts val="0"/>
              </a:spcAft>
              <a:buSzPts val="1800"/>
              <a:buChar char="●"/>
            </a:pPr>
            <a:r>
              <a:rPr lang="en" dirty="0"/>
              <a:t>Normal Apriori - weight of each transaction is 1, here it is according to the clustering algorithm used to create cluster.</a:t>
            </a:r>
            <a:endParaRPr dirty="0"/>
          </a:p>
          <a:p>
            <a:pPr marL="457200" lvl="0" indent="-342900" algn="l" rtl="0">
              <a:spcBef>
                <a:spcPts val="0"/>
              </a:spcBef>
              <a:spcAft>
                <a:spcPts val="0"/>
              </a:spcAft>
              <a:buSzPts val="1800"/>
              <a:buChar char="●"/>
            </a:pPr>
            <a:r>
              <a:rPr lang="en" dirty="0"/>
              <a:t>Obtain frequently occuring subsets </a:t>
            </a:r>
            <a:endParaRPr dirty="0"/>
          </a:p>
          <a:p>
            <a:pPr marL="457200" lvl="0" indent="-342900" algn="l" rtl="0">
              <a:spcBef>
                <a:spcPts val="0"/>
              </a:spcBef>
              <a:spcAft>
                <a:spcPts val="0"/>
              </a:spcAft>
              <a:buSzPts val="1800"/>
              <a:buChar char="●"/>
            </a:pPr>
            <a:r>
              <a:rPr lang="en" dirty="0"/>
              <a:t>Mine associations from frequently occuring subsets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a:t>
            </a:r>
            <a:endParaRPr/>
          </a:p>
          <a:p>
            <a:pPr marL="0" lvl="0" indent="0" algn="l" rtl="0">
              <a:spcBef>
                <a:spcPts val="0"/>
              </a:spcBef>
              <a:spcAft>
                <a:spcPts val="0"/>
              </a:spcAft>
              <a:buNone/>
            </a:pPr>
            <a:endParaRPr/>
          </a:p>
        </p:txBody>
      </p:sp>
      <p:sp>
        <p:nvSpPr>
          <p:cNvPr id="281" name="Google Shape;281;p4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Don’t buy Tesla unless you are feeling lucky. (Outlier in almost all clusters)</a:t>
            </a:r>
          </a:p>
          <a:p>
            <a:pPr marL="457200" lvl="0" indent="-342900" algn="l" rtl="0">
              <a:spcBef>
                <a:spcPts val="0"/>
              </a:spcBef>
              <a:spcAft>
                <a:spcPts val="0"/>
              </a:spcAft>
              <a:buSzPts val="1800"/>
              <a:buChar char="●"/>
            </a:pPr>
            <a:r>
              <a:rPr lang="en" dirty="0"/>
              <a:t>We can use this model to detect anomalies in the stock Market.</a:t>
            </a:r>
          </a:p>
          <a:p>
            <a:pPr marL="114300" lvl="0" indent="0" algn="l" rtl="0">
              <a:spcBef>
                <a:spcPts val="0"/>
              </a:spcBef>
              <a:spcAft>
                <a:spcPts val="0"/>
              </a:spcAft>
              <a:buSzPts val="1800"/>
              <a:buNone/>
            </a:pPr>
            <a:endParaRPr sz="2800" dirty="0">
              <a:solidFill>
                <a:schemeClr val="dk1"/>
              </a:solidFill>
            </a:endParaRPr>
          </a:p>
          <a:p>
            <a:pPr marL="0" lvl="0" indent="0" algn="l" rtl="0">
              <a:lnSpc>
                <a:spcPct val="100000"/>
              </a:lnSpc>
              <a:spcBef>
                <a:spcPts val="0"/>
              </a:spcBef>
              <a:spcAft>
                <a:spcPts val="0"/>
              </a:spcAft>
              <a:buNone/>
            </a:pPr>
            <a:r>
              <a:rPr lang="en" sz="2800" dirty="0">
                <a:solidFill>
                  <a:schemeClr val="dk1"/>
                </a:solidFill>
              </a:rPr>
              <a:t>A few of the association rules:</a:t>
            </a:r>
            <a:endParaRPr sz="2800" dirty="0">
              <a:solidFill>
                <a:schemeClr val="dk1"/>
              </a:solidFill>
            </a:endParaRPr>
          </a:p>
          <a:p>
            <a:pPr marL="0" lvl="0" indent="0" algn="l" rtl="0">
              <a:lnSpc>
                <a:spcPct val="100000"/>
              </a:lnSpc>
              <a:spcBef>
                <a:spcPts val="0"/>
              </a:spcBef>
              <a:spcAft>
                <a:spcPts val="0"/>
              </a:spcAft>
              <a:buNone/>
            </a:pPr>
            <a:endParaRPr sz="2800" dirty="0">
              <a:solidFill>
                <a:schemeClr val="dk1"/>
              </a:solidFill>
            </a:endParaRPr>
          </a:p>
          <a:p>
            <a:pPr marL="0" lvl="0" indent="0" algn="l" rtl="0">
              <a:lnSpc>
                <a:spcPct val="100000"/>
              </a:lnSpc>
              <a:spcBef>
                <a:spcPts val="0"/>
              </a:spcBef>
              <a:spcAft>
                <a:spcPts val="0"/>
              </a:spcAft>
              <a:buNone/>
            </a:pPr>
            <a:r>
              <a:rPr lang="en-IN" dirty="0">
                <a:solidFill>
                  <a:schemeClr val="dk1"/>
                </a:solidFill>
              </a:rPr>
              <a:t>M</a:t>
            </a:r>
            <a:r>
              <a:rPr lang="en" dirty="0" err="1">
                <a:solidFill>
                  <a:schemeClr val="dk1"/>
                </a:solidFill>
              </a:rPr>
              <a:t>inimum</a:t>
            </a:r>
            <a:r>
              <a:rPr lang="en" dirty="0">
                <a:solidFill>
                  <a:schemeClr val="dk1"/>
                </a:solidFill>
              </a:rPr>
              <a:t> Support=sqrt(N), Confidence=60%</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a:p>
            <a:pPr marL="457200" lvl="0" indent="-342900" algn="l" rtl="0">
              <a:spcBef>
                <a:spcPts val="0"/>
              </a:spcBef>
              <a:spcAft>
                <a:spcPts val="0"/>
              </a:spcAft>
              <a:buSzPts val="1800"/>
              <a:buChar char="●"/>
            </a:pPr>
            <a:r>
              <a:rPr lang="en" dirty="0"/>
              <a:t>GOOGL &lt;=&gt; AMZN</a:t>
            </a:r>
            <a:endParaRPr dirty="0"/>
          </a:p>
          <a:p>
            <a:pPr marL="457200" lvl="0" indent="-342900" algn="l" rtl="0">
              <a:spcBef>
                <a:spcPts val="0"/>
              </a:spcBef>
              <a:spcAft>
                <a:spcPts val="0"/>
              </a:spcAft>
              <a:buSzPts val="1800"/>
              <a:buChar char="●"/>
            </a:pPr>
            <a:r>
              <a:rPr lang="en" dirty="0"/>
              <a:t>APPL =&gt; INTC, J&amp;J</a:t>
            </a:r>
          </a:p>
          <a:p>
            <a:pPr marL="457200" lvl="0" indent="-342900" algn="l" rtl="0">
              <a:spcBef>
                <a:spcPts val="0"/>
              </a:spcBef>
              <a:spcAft>
                <a:spcPts val="0"/>
              </a:spcAft>
              <a:buSzPts val="1800"/>
              <a:buChar char="●"/>
            </a:pPr>
            <a:r>
              <a:rPr lang="en" dirty="0"/>
              <a:t>BA=&gt;HSBC,KO</a:t>
            </a:r>
          </a:p>
          <a:p>
            <a:pPr marL="457200" lvl="0" indent="-342900" algn="l" rtl="0">
              <a:spcBef>
                <a:spcPts val="0"/>
              </a:spcBef>
              <a:spcAft>
                <a:spcPts val="0"/>
              </a:spcAft>
              <a:buSzPts val="1800"/>
              <a:buChar char="●"/>
            </a:pPr>
            <a:r>
              <a:rPr lang="en" dirty="0"/>
              <a:t>WFC&lt;= &gt;</a:t>
            </a:r>
            <a:r>
              <a:rPr lang="en-IN" dirty="0"/>
              <a:t>WMT,XOM</a:t>
            </a:r>
            <a:endParaRPr lang="en" dirty="0"/>
          </a:p>
          <a:p>
            <a:pPr marL="457200" lvl="0" indent="-342900" algn="l" rtl="0">
              <a:spcBef>
                <a:spcPts val="0"/>
              </a:spcBef>
              <a:spcAft>
                <a:spcPts val="0"/>
              </a:spcAft>
              <a:buSzPts val="1800"/>
              <a:buChar char="●"/>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287" name="Google Shape;287;p4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1. Scale</a:t>
            </a:r>
            <a:endParaRPr dirty="0"/>
          </a:p>
          <a:p>
            <a:pPr marL="0" lvl="0" indent="0" algn="l" rtl="0">
              <a:spcBef>
                <a:spcPts val="1600"/>
              </a:spcBef>
              <a:spcAft>
                <a:spcPts val="0"/>
              </a:spcAft>
              <a:buNone/>
            </a:pPr>
            <a:r>
              <a:rPr lang="en" dirty="0"/>
              <a:t>2. Extend to Futures, Options and Securities. </a:t>
            </a:r>
            <a:endParaRPr dirty="0"/>
          </a:p>
          <a:p>
            <a:pPr marL="0" lvl="0" indent="0" algn="l" rtl="0">
              <a:spcBef>
                <a:spcPts val="1600"/>
              </a:spcBef>
              <a:spcAft>
                <a:spcPts val="0"/>
              </a:spcAft>
              <a:buNone/>
            </a:pPr>
            <a:r>
              <a:rPr lang="en" dirty="0"/>
              <a:t>3. A full Investment portfolio</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t>
            </a:r>
            <a:endParaRPr/>
          </a:p>
        </p:txBody>
      </p:sp>
      <p:sp>
        <p:nvSpPr>
          <p:cNvPr id="75" name="Google Shape;75;p16"/>
          <p:cNvSpPr txBox="1">
            <a:spLocks noGrp="1"/>
          </p:cNvSpPr>
          <p:nvPr>
            <p:ph type="body" idx="1"/>
          </p:nvPr>
        </p:nvSpPr>
        <p:spPr>
          <a:xfrm>
            <a:off x="311700" y="1341225"/>
            <a:ext cx="8520600" cy="3967500"/>
          </a:xfrm>
          <a:prstGeom prst="rect">
            <a:avLst/>
          </a:prstGeom>
        </p:spPr>
        <p:txBody>
          <a:bodyPr spcFirstLastPara="1" wrap="square" lIns="91425" tIns="91425" rIns="91425" bIns="91425" anchor="t" anchorCtr="0">
            <a:noAutofit/>
          </a:bodyPr>
          <a:lstStyle/>
          <a:p>
            <a:pPr marL="0" lvl="0" indent="0" algn="just" rtl="0">
              <a:lnSpc>
                <a:spcPct val="138000"/>
              </a:lnSpc>
              <a:spcBef>
                <a:spcPts val="0"/>
              </a:spcBef>
              <a:spcAft>
                <a:spcPts val="0"/>
              </a:spcAft>
              <a:buNone/>
            </a:pPr>
            <a:r>
              <a:rPr lang="en" sz="1400" dirty="0">
                <a:solidFill>
                  <a:schemeClr val="dk1"/>
                </a:solidFill>
                <a:latin typeface="Times New Roman"/>
                <a:ea typeface="Times New Roman"/>
                <a:cs typeface="Times New Roman"/>
                <a:sym typeface="Times New Roman"/>
              </a:rPr>
              <a:t>NASDAQ and NYSE data of 27 stocks has been used in this project. </a:t>
            </a:r>
            <a:endParaRPr sz="14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None/>
            </a:pPr>
            <a:r>
              <a:rPr lang="en" sz="1400" dirty="0">
                <a:solidFill>
                  <a:schemeClr val="dk1"/>
                </a:solidFill>
                <a:latin typeface="Times New Roman"/>
                <a:ea typeface="Times New Roman"/>
                <a:cs typeface="Times New Roman"/>
                <a:sym typeface="Times New Roman"/>
              </a:rPr>
              <a:t>The dataset has daily data for the past 5 years.</a:t>
            </a:r>
            <a:endParaRPr sz="14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And has attributes like Date, Highest price, </a:t>
            </a:r>
            <a:endParaRPr sz="14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Lowest price, Opening price, Closing price and Volume traded.</a:t>
            </a:r>
          </a:p>
          <a:p>
            <a:pPr marL="0" lvl="0" indent="0" algn="just" rtl="0">
              <a:lnSpc>
                <a:spcPct val="138000"/>
              </a:lnSpc>
              <a:spcBef>
                <a:spcPts val="0"/>
              </a:spcBef>
              <a:spcAft>
                <a:spcPts val="0"/>
              </a:spcAft>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dirty="0"/>
          </a:p>
        </p:txBody>
      </p:sp>
      <p:pic>
        <p:nvPicPr>
          <p:cNvPr id="76" name="Google Shape;76;p16"/>
          <p:cNvPicPr preferRelativeResize="0"/>
          <p:nvPr/>
        </p:nvPicPr>
        <p:blipFill>
          <a:blip r:embed="rId3">
            <a:alphaModFix/>
          </a:blip>
          <a:stretch>
            <a:fillRect/>
          </a:stretch>
        </p:blipFill>
        <p:spPr>
          <a:xfrm>
            <a:off x="5637019" y="1341225"/>
            <a:ext cx="3029000" cy="35475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82" name="Google Shape;82;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38000"/>
              </a:lnSpc>
              <a:spcBef>
                <a:spcPts val="0"/>
              </a:spcBef>
              <a:spcAft>
                <a:spcPts val="0"/>
              </a:spcAft>
              <a:buNone/>
            </a:pPr>
            <a:r>
              <a:rPr lang="en" sz="1400">
                <a:solidFill>
                  <a:schemeClr val="dk1"/>
                </a:solidFill>
                <a:latin typeface="Times New Roman"/>
                <a:ea typeface="Times New Roman"/>
                <a:cs typeface="Times New Roman"/>
                <a:sym typeface="Times New Roman"/>
              </a:rPr>
              <a:t>1. Preprocess data</a:t>
            </a:r>
            <a:endParaRPr sz="1400">
              <a:solidFill>
                <a:schemeClr val="dk1"/>
              </a:solidFill>
              <a:latin typeface="Times New Roman"/>
              <a:ea typeface="Times New Roman"/>
              <a:cs typeface="Times New Roman"/>
              <a:sym typeface="Times New Roman"/>
            </a:endParaRPr>
          </a:p>
          <a:p>
            <a:pPr marL="457200" lvl="0" indent="-317500" algn="l" rtl="0">
              <a:lnSpc>
                <a:spcPct val="137925"/>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Clean Data by removing Missing Values</a:t>
            </a:r>
            <a:endParaRPr sz="1400">
              <a:solidFill>
                <a:schemeClr val="dk1"/>
              </a:solidFill>
              <a:latin typeface="Times New Roman"/>
              <a:ea typeface="Times New Roman"/>
              <a:cs typeface="Times New Roman"/>
              <a:sym typeface="Times New Roman"/>
            </a:endParaRPr>
          </a:p>
          <a:p>
            <a:pPr marL="457200" lvl="0" indent="-317500" algn="l" rtl="0">
              <a:lnSpc>
                <a:spcPct val="137925"/>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Feature Selection</a:t>
            </a:r>
            <a:endParaRPr sz="1400">
              <a:solidFill>
                <a:schemeClr val="dk1"/>
              </a:solidFill>
              <a:latin typeface="Times New Roman"/>
              <a:ea typeface="Times New Roman"/>
              <a:cs typeface="Times New Roman"/>
              <a:sym typeface="Times New Roman"/>
            </a:endParaRPr>
          </a:p>
          <a:p>
            <a:pPr marL="457200" lvl="0" indent="-317500" algn="l" rtl="0">
              <a:lnSpc>
                <a:spcPct val="137925"/>
              </a:lnSpc>
              <a:spcBef>
                <a:spcPts val="0"/>
              </a:spcBef>
              <a:spcAft>
                <a:spcPts val="0"/>
              </a:spcAft>
              <a:buClr>
                <a:schemeClr val="dk1"/>
              </a:buClr>
              <a:buSzPts val="1400"/>
              <a:buFont typeface="Times New Roman"/>
              <a:buAutoNum type="alphaLcPeriod"/>
            </a:pPr>
            <a:r>
              <a:rPr lang="en" sz="1400">
                <a:solidFill>
                  <a:schemeClr val="dk1"/>
                </a:solidFill>
                <a:latin typeface="Times New Roman"/>
                <a:ea typeface="Times New Roman"/>
                <a:cs typeface="Times New Roman"/>
                <a:sym typeface="Times New Roman"/>
              </a:rPr>
              <a:t>Standardize the Data</a:t>
            </a:r>
            <a:endParaRPr sz="1400">
              <a:solidFill>
                <a:schemeClr val="dk1"/>
              </a:solidFill>
              <a:latin typeface="Times New Roman"/>
              <a:ea typeface="Times New Roman"/>
              <a:cs typeface="Times New Roman"/>
              <a:sym typeface="Times New Roman"/>
            </a:endParaRPr>
          </a:p>
          <a:p>
            <a:pPr marL="457200" lvl="0" indent="0" algn="l" rtl="0">
              <a:lnSpc>
                <a:spcPct val="137925"/>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lnSpc>
                <a:spcPct val="138000"/>
              </a:lnSpc>
              <a:spcBef>
                <a:spcPts val="0"/>
              </a:spcBef>
              <a:spcAft>
                <a:spcPts val="0"/>
              </a:spcAft>
              <a:buNone/>
            </a:pPr>
            <a:r>
              <a:rPr lang="en" sz="1400">
                <a:solidFill>
                  <a:schemeClr val="dk1"/>
                </a:solidFill>
                <a:latin typeface="Times New Roman"/>
                <a:ea typeface="Times New Roman"/>
                <a:cs typeface="Times New Roman"/>
                <a:sym typeface="Times New Roman"/>
              </a:rPr>
              <a:t>3. Apply Clustering algorithms like K-Means, Hierarchical Clustering, Swarm Clustering, KMedoids/PAM clustering, KMeans++, MeanShift Clustering and Fractal Dimensions using different measures.</a:t>
            </a:r>
            <a:endParaRPr sz="1400">
              <a:solidFill>
                <a:schemeClr val="dk1"/>
              </a:solidFill>
              <a:latin typeface="Times New Roman"/>
              <a:ea typeface="Times New Roman"/>
              <a:cs typeface="Times New Roman"/>
              <a:sym typeface="Times New Roman"/>
            </a:endParaRPr>
          </a:p>
          <a:p>
            <a:pPr marL="0" lvl="0" indent="0" algn="l" rtl="0">
              <a:lnSpc>
                <a:spcPct val="138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lnSpc>
                <a:spcPct val="138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4. Mining Association rules from weighted clusters to recommend.</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88" name="Google Shape;88;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Missing Values</a:t>
            </a:r>
            <a:endParaRPr/>
          </a:p>
          <a:p>
            <a:pPr marL="0" lvl="0" indent="0" algn="l" rtl="0">
              <a:spcBef>
                <a:spcPts val="1600"/>
              </a:spcBef>
              <a:spcAft>
                <a:spcPts val="0"/>
              </a:spcAft>
              <a:buNone/>
            </a:pPr>
            <a:r>
              <a:rPr lang="en"/>
              <a:t>Feature Selection-Closing Price</a:t>
            </a:r>
            <a:endParaRPr/>
          </a:p>
          <a:p>
            <a:pPr marL="0" lvl="0" indent="0" algn="l" rtl="0">
              <a:spcBef>
                <a:spcPts val="1600"/>
              </a:spcBef>
              <a:spcAft>
                <a:spcPts val="1600"/>
              </a:spcAft>
              <a:buNone/>
            </a:pPr>
            <a:endParaRPr/>
          </a:p>
        </p:txBody>
      </p:sp>
      <p:sp>
        <p:nvSpPr>
          <p:cNvPr id="90" name="Google Shape;90;p18"/>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Data Normalization</a:t>
            </a:r>
            <a:endParaRPr sz="1200" dirty="0">
              <a:solidFill>
                <a:schemeClr val="dk1"/>
              </a:solidFill>
              <a:latin typeface="Times New Roman"/>
              <a:ea typeface="Times New Roman"/>
              <a:cs typeface="Times New Roman"/>
              <a:sym typeface="Times New Roman"/>
            </a:endParaRPr>
          </a:p>
          <a:p>
            <a:pPr marL="0" lvl="0" indent="0" algn="just" rtl="0">
              <a:lnSpc>
                <a:spcPct val="138000"/>
              </a:lnSpc>
              <a:spcBef>
                <a:spcPts val="16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1 Percentage change in price</a:t>
            </a:r>
            <a:endParaRPr sz="12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2 Min-Max scaling:</a:t>
            </a:r>
            <a:endParaRPr sz="12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rtl="0">
              <a:lnSpc>
                <a:spcPct val="138000"/>
              </a:lnSpc>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3. Standardization scaling</a:t>
            </a:r>
            <a:endParaRPr sz="1100" dirty="0">
              <a:solidFill>
                <a:schemeClr val="dk1"/>
              </a:solidFill>
            </a:endParaRPr>
          </a:p>
          <a:p>
            <a:pPr marL="0" lvl="0" indent="0" algn="l" rtl="0">
              <a:spcBef>
                <a:spcPts val="0"/>
              </a:spcBef>
              <a:spcAft>
                <a:spcPts val="1600"/>
              </a:spcAft>
              <a:buNone/>
            </a:pPr>
            <a:endParaRPr dirty="0"/>
          </a:p>
        </p:txBody>
      </p:sp>
      <p:pic>
        <p:nvPicPr>
          <p:cNvPr id="89" name="Google Shape;89;p18"/>
          <p:cNvPicPr preferRelativeResize="0"/>
          <p:nvPr/>
        </p:nvPicPr>
        <p:blipFill>
          <a:blip r:embed="rId3">
            <a:alphaModFix/>
          </a:blip>
          <a:stretch>
            <a:fillRect/>
          </a:stretch>
        </p:blipFill>
        <p:spPr>
          <a:xfrm>
            <a:off x="194038" y="2272513"/>
            <a:ext cx="4391025"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Model</a:t>
            </a:r>
            <a:endParaRPr/>
          </a:p>
        </p:txBody>
      </p:sp>
      <p:sp>
        <p:nvSpPr>
          <p:cNvPr id="96" name="Google Shape;96;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K-Means / K-Means++</a:t>
            </a:r>
            <a:endParaRPr sz="1400">
              <a:solidFill>
                <a:schemeClr val="dk1"/>
              </a:solidFill>
              <a:latin typeface="Times New Roman"/>
              <a:ea typeface="Times New Roman"/>
              <a:cs typeface="Times New Roman"/>
              <a:sym typeface="Times New Roman"/>
            </a:endParaRPr>
          </a:p>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Hierarchical</a:t>
            </a:r>
            <a:endParaRPr sz="1400">
              <a:solidFill>
                <a:schemeClr val="dk1"/>
              </a:solidFill>
              <a:latin typeface="Times New Roman"/>
              <a:ea typeface="Times New Roman"/>
              <a:cs typeface="Times New Roman"/>
              <a:sym typeface="Times New Roman"/>
            </a:endParaRPr>
          </a:p>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MeanShift Clustering</a:t>
            </a:r>
            <a:endParaRPr sz="1400">
              <a:solidFill>
                <a:schemeClr val="dk1"/>
              </a:solidFill>
              <a:latin typeface="Times New Roman"/>
              <a:ea typeface="Times New Roman"/>
              <a:cs typeface="Times New Roman"/>
              <a:sym typeface="Times New Roman"/>
            </a:endParaRPr>
          </a:p>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PAM Clustering</a:t>
            </a:r>
            <a:endParaRPr sz="1400">
              <a:solidFill>
                <a:schemeClr val="dk1"/>
              </a:solidFill>
              <a:latin typeface="Times New Roman"/>
              <a:ea typeface="Times New Roman"/>
              <a:cs typeface="Times New Roman"/>
              <a:sym typeface="Times New Roman"/>
            </a:endParaRPr>
          </a:p>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Swarm Clustering</a:t>
            </a:r>
            <a:endParaRPr sz="1400">
              <a:solidFill>
                <a:schemeClr val="dk1"/>
              </a:solidFill>
              <a:latin typeface="Times New Roman"/>
              <a:ea typeface="Times New Roman"/>
              <a:cs typeface="Times New Roman"/>
              <a:sym typeface="Times New Roman"/>
            </a:endParaRPr>
          </a:p>
          <a:p>
            <a:pPr marL="457200" lvl="0" indent="-317500" algn="just" rtl="0">
              <a:lnSpc>
                <a:spcPct val="137925"/>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Clustering based on Fractal Dimension</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32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Optimal K value</a:t>
            </a:r>
            <a:endParaRPr/>
          </a:p>
        </p:txBody>
      </p:sp>
      <p:sp>
        <p:nvSpPr>
          <p:cNvPr id="102" name="Google Shape;102;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Elbow Method</a:t>
            </a:r>
            <a:endParaRPr/>
          </a:p>
          <a:p>
            <a:pPr marL="0" lvl="0" indent="0" algn="l" rtl="0">
              <a:spcBef>
                <a:spcPts val="160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5012800" y="1390725"/>
            <a:ext cx="3657600" cy="698500"/>
          </a:xfrm>
          <a:prstGeom prst="rect">
            <a:avLst/>
          </a:prstGeom>
          <a:noFill/>
          <a:ln>
            <a:noFill/>
          </a:ln>
        </p:spPr>
      </p:pic>
      <p:sp>
        <p:nvSpPr>
          <p:cNvPr id="104" name="Google Shape;104;p20"/>
          <p:cNvSpPr txBox="1"/>
          <p:nvPr/>
        </p:nvSpPr>
        <p:spPr>
          <a:xfrm>
            <a:off x="375575" y="1816750"/>
            <a:ext cx="3564600" cy="3021600"/>
          </a:xfrm>
          <a:prstGeom prst="rect">
            <a:avLst/>
          </a:prstGeom>
          <a:noFill/>
          <a:ln>
            <a:noFill/>
          </a:ln>
        </p:spPr>
        <p:txBody>
          <a:bodyPr spcFirstLastPara="1" wrap="square" lIns="91425" tIns="91425" rIns="91425" bIns="91425" anchor="ctr" anchorCtr="0">
            <a:noAutofit/>
          </a:bodyPr>
          <a:lstStyle/>
          <a:p>
            <a:pPr marL="457200" lvl="0" indent="-304800" algn="l" rtl="0">
              <a:lnSpc>
                <a:spcPct val="138000"/>
              </a:lnSpc>
              <a:spcBef>
                <a:spcPts val="900"/>
              </a:spcBef>
              <a:spcAft>
                <a:spcPts val="0"/>
              </a:spcAft>
              <a:buSzPts val="1200"/>
              <a:buFont typeface="Times New Roman"/>
              <a:buAutoNum type="arabicPeriod"/>
            </a:pPr>
            <a:r>
              <a:rPr lang="en" sz="1200">
                <a:latin typeface="Times New Roman"/>
                <a:ea typeface="Times New Roman"/>
                <a:cs typeface="Times New Roman"/>
                <a:sym typeface="Times New Roman"/>
              </a:rPr>
              <a:t>Compute clustering algorithm (e.g., k-means clustering) for different values of k. For instance, by varying k from 1 to 10 clusters</a:t>
            </a:r>
            <a:endParaRPr sz="1200">
              <a:latin typeface="Times New Roman"/>
              <a:ea typeface="Times New Roman"/>
              <a:cs typeface="Times New Roman"/>
              <a:sym typeface="Times New Roman"/>
            </a:endParaRPr>
          </a:p>
          <a:p>
            <a:pPr marL="457200" lvl="0" indent="-304800" algn="l" rtl="0">
              <a:lnSpc>
                <a:spcPct val="138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For each k, calculate the total within-cluster sum of square (wss)</a:t>
            </a:r>
            <a:endParaRPr sz="1200">
              <a:latin typeface="Times New Roman"/>
              <a:ea typeface="Times New Roman"/>
              <a:cs typeface="Times New Roman"/>
              <a:sym typeface="Times New Roman"/>
            </a:endParaRPr>
          </a:p>
          <a:p>
            <a:pPr marL="457200" lvl="0" indent="-304800" algn="l" rtl="0">
              <a:lnSpc>
                <a:spcPct val="138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Plot the curve of </a:t>
            </a:r>
            <a:r>
              <a:rPr lang="en" sz="1200" b="1">
                <a:latin typeface="Times New Roman"/>
                <a:ea typeface="Times New Roman"/>
                <a:cs typeface="Times New Roman"/>
                <a:sym typeface="Times New Roman"/>
              </a:rPr>
              <a:t>wss</a:t>
            </a:r>
            <a:r>
              <a:rPr lang="en" sz="1200">
                <a:latin typeface="Times New Roman"/>
                <a:ea typeface="Times New Roman"/>
                <a:cs typeface="Times New Roman"/>
                <a:sym typeface="Times New Roman"/>
              </a:rPr>
              <a:t> according to the number of clusters k.</a:t>
            </a:r>
            <a:endParaRPr sz="1200">
              <a:latin typeface="Times New Roman"/>
              <a:ea typeface="Times New Roman"/>
              <a:cs typeface="Times New Roman"/>
              <a:sym typeface="Times New Roman"/>
            </a:endParaRPr>
          </a:p>
          <a:p>
            <a:pPr marL="457200" lvl="0" indent="-304800" algn="l" rtl="0">
              <a:lnSpc>
                <a:spcPct val="138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The location of a bend (knee) in the plot is generally considered as an indicator of the appropriate number of clusters.</a:t>
            </a:r>
            <a:endParaRPr sz="1200">
              <a:latin typeface="Times New Roman"/>
              <a:ea typeface="Times New Roman"/>
              <a:cs typeface="Times New Roman"/>
              <a:sym typeface="Times New Roman"/>
            </a:endParaRPr>
          </a:p>
          <a:p>
            <a:pPr marL="0" lvl="0" indent="0" algn="l" rtl="0">
              <a:lnSpc>
                <a:spcPct val="115000"/>
              </a:lnSpc>
              <a:spcBef>
                <a:spcPts val="900"/>
              </a:spcBef>
              <a:spcAft>
                <a:spcPts val="0"/>
              </a:spcAft>
              <a:buNone/>
            </a:pPr>
            <a:endParaRPr sz="1100"/>
          </a:p>
        </p:txBody>
      </p:sp>
      <p:pic>
        <p:nvPicPr>
          <p:cNvPr id="105" name="Google Shape;105;p20"/>
          <p:cNvPicPr preferRelativeResize="0"/>
          <p:nvPr/>
        </p:nvPicPr>
        <p:blipFill>
          <a:blip r:embed="rId4">
            <a:alphaModFix/>
          </a:blip>
          <a:stretch>
            <a:fillRect/>
          </a:stretch>
        </p:blipFill>
        <p:spPr>
          <a:xfrm>
            <a:off x="4259775" y="2155925"/>
            <a:ext cx="4662950" cy="286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250325" y="57295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Average silhouette method</a:t>
            </a:r>
            <a:endParaRPr/>
          </a:p>
          <a:p>
            <a:pPr marL="457200" lvl="0" indent="-304800" algn="just" rtl="0">
              <a:lnSpc>
                <a:spcPct val="138000"/>
              </a:lnSpc>
              <a:spcBef>
                <a:spcPts val="160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Compute clustering algorithm (e.g., k-means clustering) for different values of k. For instance, by varying k from 1 to 10 clusters</a:t>
            </a:r>
            <a:endParaRPr sz="1200">
              <a:solidFill>
                <a:schemeClr val="dk1"/>
              </a:solidFill>
              <a:latin typeface="Times New Roman"/>
              <a:ea typeface="Times New Roman"/>
              <a:cs typeface="Times New Roman"/>
              <a:sym typeface="Times New Roman"/>
            </a:endParaRPr>
          </a:p>
          <a:p>
            <a:pPr marL="457200" lvl="0" indent="-304800" algn="just" rtl="0">
              <a:lnSpc>
                <a:spcPct val="138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For each k, calculate the average silhouette of observations (</a:t>
            </a:r>
            <a:r>
              <a:rPr lang="en" sz="1200" b="1">
                <a:solidFill>
                  <a:schemeClr val="dk1"/>
                </a:solidFill>
                <a:latin typeface="Times New Roman"/>
                <a:ea typeface="Times New Roman"/>
                <a:cs typeface="Times New Roman"/>
                <a:sym typeface="Times New Roman"/>
              </a:rPr>
              <a:t>avg.sil</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457200" lvl="0" indent="-304800" algn="just" rtl="0">
              <a:lnSpc>
                <a:spcPct val="138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Plot the curve of </a:t>
            </a:r>
            <a:r>
              <a:rPr lang="en" sz="1200" b="1">
                <a:solidFill>
                  <a:schemeClr val="dk1"/>
                </a:solidFill>
                <a:latin typeface="Times New Roman"/>
                <a:ea typeface="Times New Roman"/>
                <a:cs typeface="Times New Roman"/>
                <a:sym typeface="Times New Roman"/>
              </a:rPr>
              <a:t>avg.sil</a:t>
            </a:r>
            <a:r>
              <a:rPr lang="en" sz="1200">
                <a:solidFill>
                  <a:schemeClr val="dk1"/>
                </a:solidFill>
                <a:latin typeface="Times New Roman"/>
                <a:ea typeface="Times New Roman"/>
                <a:cs typeface="Times New Roman"/>
                <a:sym typeface="Times New Roman"/>
              </a:rPr>
              <a:t> according to the number of clusters k.</a:t>
            </a:r>
            <a:endParaRPr sz="1200">
              <a:solidFill>
                <a:schemeClr val="dk1"/>
              </a:solidFill>
              <a:latin typeface="Times New Roman"/>
              <a:ea typeface="Times New Roman"/>
              <a:cs typeface="Times New Roman"/>
              <a:sym typeface="Times New Roman"/>
            </a:endParaRPr>
          </a:p>
          <a:p>
            <a:pPr marL="457200" lvl="0" indent="-304800" algn="just" rtl="0">
              <a:lnSpc>
                <a:spcPct val="138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 location of the maximum is considered as the appropriate number of clusters.</a:t>
            </a:r>
            <a:endParaRPr sz="1200">
              <a:solidFill>
                <a:schemeClr val="dk1"/>
              </a:solidFill>
              <a:latin typeface="Times New Roman"/>
              <a:ea typeface="Times New Roman"/>
              <a:cs typeface="Times New Roman"/>
              <a:sym typeface="Times New Roman"/>
            </a:endParaRPr>
          </a:p>
          <a:p>
            <a:pPr marL="0" lvl="0" indent="0" algn="l" rtl="0">
              <a:spcBef>
                <a:spcPts val="9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4402625" y="1965000"/>
            <a:ext cx="4588975" cy="2666664"/>
          </a:xfrm>
          <a:prstGeom prst="rect">
            <a:avLst/>
          </a:prstGeom>
          <a:noFill/>
          <a:ln>
            <a:noFill/>
          </a:ln>
        </p:spPr>
      </p:pic>
      <p:sp>
        <p:nvSpPr>
          <p:cNvPr id="112" name="Google Shape;112;p21"/>
          <p:cNvSpPr txBox="1"/>
          <p:nvPr/>
        </p:nvSpPr>
        <p:spPr>
          <a:xfrm>
            <a:off x="4873425" y="650600"/>
            <a:ext cx="3523200" cy="10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Coeff = b(i)- a(i) / max(a(i),b(i))</a:t>
            </a:r>
            <a:endParaRPr sz="180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{17353E5A-3A29-2546-8361-315D9171BA01}tf10001120</Template>
  <TotalTime>142</TotalTime>
  <Words>1610</Words>
  <Application>Microsoft Office PowerPoint</Application>
  <PresentationFormat>On-screen Show (16:9)</PresentationFormat>
  <Paragraphs>216</Paragraphs>
  <Slides>33</Slides>
  <Notes>33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Gill Sans MT</vt:lpstr>
      <vt:lpstr>Times New Roman</vt:lpstr>
      <vt:lpstr>Parcel</vt:lpstr>
      <vt:lpstr>Stock Recommendation System</vt:lpstr>
      <vt:lpstr>Introduction</vt:lpstr>
      <vt:lpstr>Literature survey</vt:lpstr>
      <vt:lpstr>Data </vt:lpstr>
      <vt:lpstr>Workflow</vt:lpstr>
      <vt:lpstr>Preprocessing</vt:lpstr>
      <vt:lpstr>Clustering Model</vt:lpstr>
      <vt:lpstr>Optimal K value</vt:lpstr>
      <vt:lpstr>PowerPoint Presentation</vt:lpstr>
      <vt:lpstr>PowerPoint Presentation</vt:lpstr>
      <vt:lpstr>Basis of Clustering:</vt:lpstr>
      <vt:lpstr>PowerPoint Presentation</vt:lpstr>
      <vt:lpstr>Output from KMeans++/KMeans/Hierarchical</vt:lpstr>
      <vt:lpstr>PAM</vt:lpstr>
      <vt:lpstr>Based on Popularity</vt:lpstr>
      <vt:lpstr>Swarm Clustering</vt:lpstr>
      <vt:lpstr>Innovations</vt:lpstr>
      <vt:lpstr>PowerPoint Presentation</vt:lpstr>
      <vt:lpstr>Momentum</vt:lpstr>
      <vt:lpstr>Adjusting Minimum Separation Distance</vt:lpstr>
      <vt:lpstr>PowerPoint Presentation</vt:lpstr>
      <vt:lpstr>PowerPoint Presentation</vt:lpstr>
      <vt:lpstr>Clustering Based on Fractal Dimension</vt:lpstr>
      <vt:lpstr>PowerPoint Presentation</vt:lpstr>
      <vt:lpstr>PowerPoint Presentation</vt:lpstr>
      <vt:lpstr>Higuchi Dimension</vt:lpstr>
      <vt:lpstr>PowerPoint Presentation</vt:lpstr>
      <vt:lpstr>PowerPoint Presentation</vt:lpstr>
      <vt:lpstr>Insights      Why care about the Fractal Dimension?</vt:lpstr>
      <vt:lpstr>Recommendation System (Content based filtering)</vt:lpstr>
      <vt:lpstr>Obtaining the Association Rules </vt:lpstr>
      <vt:lpstr>Result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Recommendation System</dc:title>
  <cp:lastModifiedBy>HIMANI SHAH</cp:lastModifiedBy>
  <cp:revision>8</cp:revision>
  <dcterms:modified xsi:type="dcterms:W3CDTF">2018-12-12T23:53:07Z</dcterms:modified>
</cp:coreProperties>
</file>