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22"/>
  </p:notesMasterIdLst>
  <p:sldIdLst>
    <p:sldId id="269" r:id="rId6"/>
    <p:sldId id="270" r:id="rId7"/>
    <p:sldId id="271" r:id="rId8"/>
    <p:sldId id="272" r:id="rId9"/>
    <p:sldId id="273" r:id="rId10"/>
    <p:sldId id="267" r:id="rId11"/>
    <p:sldId id="274" r:id="rId12"/>
    <p:sldId id="275" r:id="rId13"/>
    <p:sldId id="276" r:id="rId14"/>
    <p:sldId id="277" r:id="rId15"/>
    <p:sldId id="278" r:id="rId16"/>
    <p:sldId id="264" r:id="rId17"/>
    <p:sldId id="266" r:id="rId18"/>
    <p:sldId id="265" r:id="rId19"/>
    <p:sldId id="268" r:id="rId20"/>
    <p:sldId id="279" r:id="rId21"/>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23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42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44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65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850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github.com/mauriciotoro/ST0245-Eafit/tree/master/proyecto/datasets/csv/paraEntrenarYProbarLaIA"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hyperlink" Target="http://github.co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sin_p%C3%A9rdida" TargetMode="External"/><Relationship Id="rId5" Type="http://schemas.openxmlformats.org/officeDocument/2006/relationships/hyperlink" Target="https://es.wikipedia.org/wiki/Algoritmo_de_compresi%C3%B3n_con_p%C3%A9rdid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sisbib.unmsm.edu.pe/BibVirtual/publicaciones/risi/2009_n1/v6n1/a04v6n1.pdf"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sisbib.unmsm.edu.pe/BibVirtual/publicaciones/risi/2009_n1/v6n1/a04v6n1.pdf" TargetMode="External"/><Relationship Id="rId5" Type="http://schemas.openxmlformats.org/officeDocument/2006/relationships/image" Target="../media/image13.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2520" y="-999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3" name="Google Shape;193;p1"/>
          <p:cNvSpPr/>
          <p:nvPr/>
        </p:nvSpPr>
        <p:spPr>
          <a:xfrm>
            <a:off x="5994209" y="2114550"/>
            <a:ext cx="5045266" cy="82954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4800" b="0" i="1" u="none" strike="noStrike" cap="none">
                <a:solidFill>
                  <a:schemeClr val="tx1"/>
                </a:solidFill>
                <a:latin typeface="+mj-lt"/>
                <a:ea typeface="Arial"/>
                <a:cs typeface="Arial"/>
                <a:sym typeface="Arial"/>
              </a:rPr>
              <a:t>Proyecto </a:t>
            </a:r>
            <a:r>
              <a:rPr lang="en-US" sz="4800" b="0" i="1" u="none" strike="noStrike" cap="none" err="1">
                <a:solidFill>
                  <a:schemeClr val="tx1"/>
                </a:solidFill>
                <a:latin typeface="+mj-lt"/>
                <a:ea typeface="Arial"/>
                <a:cs typeface="Arial"/>
                <a:sym typeface="Arial"/>
              </a:rPr>
              <a:t>Vacas</a:t>
            </a:r>
            <a:endParaRPr sz="4800" b="0" i="0" u="none" strike="noStrike" cap="none">
              <a:solidFill>
                <a:schemeClr val="tx1"/>
              </a:solidFill>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0" y="1509204"/>
            <a:ext cx="12118019" cy="616964"/>
          </a:xfrm>
          <a:prstGeom prst="rect">
            <a:avLst/>
          </a:prstGeom>
          <a:noFill/>
        </p:spPr>
        <p:txBody>
          <a:bodyPr wrap="square" rtlCol="0">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FD44DC3B-20C3-40D7-B82D-C756C6D52469}"/>
              </a:ext>
            </a:extLst>
          </p:cNvPr>
          <p:cNvSpPr txBox="1"/>
          <p:nvPr/>
        </p:nvSpPr>
        <p:spPr>
          <a:xfrm>
            <a:off x="141422" y="1605553"/>
            <a:ext cx="11835173" cy="4030847"/>
          </a:xfrm>
          <a:prstGeom prst="rect">
            <a:avLst/>
          </a:prstGeom>
          <a:noFill/>
        </p:spPr>
        <p:txBody>
          <a:bodyPr wrap="square" lIns="91440" tIns="45720" rIns="91440" bIns="45720" rtlCol="0" anchor="t">
            <a:spAutoFit/>
          </a:bodyPr>
          <a:lstStyle/>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a:solidFill>
                  <a:srgbClr val="000000"/>
                </a:solidFill>
                <a:effectLst/>
                <a:ea typeface="Times New Roman" panose="02020603050405020304" pitchFamily="18" charset="0"/>
                <a:cs typeface="Times New Roman"/>
              </a:rPr>
              <a:t>Reducir el </a:t>
            </a:r>
            <a:r>
              <a:rPr lang="es-CO" sz="1800" b="1" u="none" strike="noStrike">
                <a:solidFill>
                  <a:srgbClr val="000000"/>
                </a:solidFill>
                <a:effectLst/>
                <a:ea typeface="Times New Roman" panose="02020603050405020304" pitchFamily="18" charset="0"/>
                <a:cs typeface="Times New Roman"/>
              </a:rPr>
              <a:t>espacio de color</a:t>
            </a:r>
            <a:r>
              <a:rPr lang="es-CO" sz="1800" b="1">
                <a:solidFill>
                  <a:srgbClr val="000000"/>
                </a:solidFill>
                <a:effectLst/>
                <a:ea typeface="Times New Roman" panose="02020603050405020304" pitchFamily="18" charset="0"/>
                <a:cs typeface="Times New Roman"/>
              </a:rPr>
              <a:t> a los colores más comunes en la imagen:</a:t>
            </a:r>
            <a:r>
              <a:rPr lang="es-CO" sz="1800">
                <a:solidFill>
                  <a:srgbClr val="000000"/>
                </a:solidFill>
                <a:effectLst/>
                <a:ea typeface="Times New Roman" panose="02020603050405020304" pitchFamily="18" charset="0"/>
                <a:cs typeface="Times New Roman"/>
              </a:rPr>
              <a:t> Los colores seleccionados son especificados en la paleta de colores en la cabecera de la imagen comprimida. Cada píxel referencia el índice de un color en la paleta. Este método puede combinarse con </a:t>
            </a:r>
            <a:r>
              <a:rPr lang="es-CO" sz="1800" u="none" strike="noStrike">
                <a:solidFill>
                  <a:srgbClr val="000000"/>
                </a:solidFill>
                <a:effectLst/>
                <a:ea typeface="Times New Roman" panose="02020603050405020304" pitchFamily="18" charset="0"/>
                <a:cs typeface="Times New Roman"/>
              </a:rPr>
              <a:t>interpolación aleatoria</a:t>
            </a:r>
            <a:r>
              <a:rPr lang="es-CO" sz="1800">
                <a:solidFill>
                  <a:srgbClr val="000000"/>
                </a:solidFill>
                <a:effectLst/>
                <a:ea typeface="Times New Roman" panose="02020603050405020304" pitchFamily="18" charset="0"/>
                <a:cs typeface="Times New Roman"/>
              </a:rPr>
              <a:t> para evitar la </a:t>
            </a:r>
            <a:r>
              <a:rPr lang="es-CO" sz="1800" u="none" strike="noStrike">
                <a:solidFill>
                  <a:srgbClr val="000000"/>
                </a:solidFill>
                <a:effectLst/>
                <a:ea typeface="Times New Roman" panose="02020603050405020304" pitchFamily="18" charset="0"/>
                <a:cs typeface="Times New Roman"/>
              </a:rPr>
              <a:t>posterización</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err="1">
                <a:solidFill>
                  <a:srgbClr val="000000"/>
                </a:solidFill>
                <a:effectLst/>
                <a:ea typeface="Times New Roman" panose="02020603050405020304" pitchFamily="18" charset="0"/>
                <a:cs typeface="Times New Roman"/>
              </a:rPr>
              <a:t>Chroma</a:t>
            </a:r>
            <a:r>
              <a:rPr lang="es-CO" sz="1800" b="1" u="none" strike="noStrike">
                <a:solidFill>
                  <a:srgbClr val="000000"/>
                </a:solidFill>
                <a:effectLst/>
                <a:ea typeface="Times New Roman" panose="02020603050405020304" pitchFamily="18" charset="0"/>
                <a:cs typeface="Times New Roman"/>
              </a:rPr>
              <a:t> </a:t>
            </a:r>
            <a:r>
              <a:rPr lang="es-CO" sz="1800" b="1" u="none" strike="noStrike" err="1">
                <a:solidFill>
                  <a:srgbClr val="000000"/>
                </a:solidFill>
                <a:effectLst/>
                <a:ea typeface="Times New Roman" panose="02020603050405020304" pitchFamily="18" charset="0"/>
                <a:cs typeface="Times New Roman"/>
              </a:rPr>
              <a:t>subsampling</a:t>
            </a:r>
            <a:r>
              <a:rPr lang="es-CO" sz="1800" b="1" u="none" strike="noStrike">
                <a:ea typeface="Times New Roman" panose="02020603050405020304" pitchFamily="18" charset="0"/>
                <a:cs typeface="Times New Roman"/>
              </a:rPr>
              <a:t>:</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Este método promedia y elimina parte de la información cromática de la imagen. Toma ventaja de que el ojo humano percibe los cambios de brillo más nítidamente que los cambios de color,</a:t>
            </a:r>
            <a:endParaRPr lang="en-US" sz="1800">
              <a:effectLst/>
              <a:ea typeface="Calibri" panose="020F0502020204030204" pitchFamily="34" charset="0"/>
              <a:cs typeface="Times New Roman"/>
            </a:endParaRPr>
          </a:p>
          <a:p>
            <a:pPr marL="45720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701040" marR="0">
              <a:lnSpc>
                <a:spcPct val="107000"/>
              </a:lnSpc>
              <a:spcBef>
                <a:spcPts val="0"/>
              </a:spcBef>
              <a:spcAft>
                <a:spcPts val="12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r>
              <a:rPr lang="es-CO" sz="1800" b="1" u="none" strike="noStrike">
                <a:solidFill>
                  <a:srgbClr val="000000"/>
                </a:solidFill>
                <a:effectLst/>
                <a:ea typeface="Times New Roman" panose="02020603050405020304" pitchFamily="18" charset="0"/>
                <a:cs typeface="Times New Roman"/>
              </a:rPr>
              <a:t>Codificación por transformación</a:t>
            </a:r>
            <a:r>
              <a:rPr lang="es-CO" sz="1800" b="1">
                <a:solidFill>
                  <a:srgbClr val="000000"/>
                </a:solidFill>
                <a:effectLst/>
                <a:ea typeface="Times New Roman" panose="02020603050405020304" pitchFamily="18" charset="0"/>
                <a:cs typeface="Times New Roman"/>
              </a:rPr>
              <a:t>: </a:t>
            </a:r>
            <a:r>
              <a:rPr lang="es-CO" sz="1800">
                <a:solidFill>
                  <a:srgbClr val="000000"/>
                </a:solidFill>
                <a:effectLst/>
                <a:ea typeface="Times New Roman" panose="02020603050405020304" pitchFamily="18" charset="0"/>
                <a:cs typeface="Times New Roman"/>
              </a:rPr>
              <a:t>Es el método más utilizado. Se aplica a la </a:t>
            </a:r>
            <a:r>
              <a:rPr lang="es-CO" sz="1800" u="none" strike="noStrike">
                <a:solidFill>
                  <a:srgbClr val="000000"/>
                </a:solidFill>
                <a:effectLst/>
                <a:ea typeface="Times New Roman" panose="02020603050405020304" pitchFamily="18" charset="0"/>
                <a:cs typeface="Times New Roman"/>
              </a:rPr>
              <a:t>transformada de Fourier-relacionada</a:t>
            </a:r>
            <a:r>
              <a:rPr lang="es-CO" sz="1800">
                <a:solidFill>
                  <a:srgbClr val="000000"/>
                </a:solidFill>
                <a:effectLst/>
                <a:ea typeface="Times New Roman" panose="02020603050405020304" pitchFamily="18" charset="0"/>
                <a:cs typeface="Times New Roman"/>
              </a:rPr>
              <a:t> tal como la </a:t>
            </a:r>
            <a:r>
              <a:rPr lang="es-CO" sz="1800" u="none" strike="noStrike">
                <a:solidFill>
                  <a:srgbClr val="000000"/>
                </a:solidFill>
                <a:effectLst/>
                <a:ea typeface="Times New Roman" panose="02020603050405020304" pitchFamily="18" charset="0"/>
                <a:cs typeface="Times New Roman"/>
              </a:rPr>
              <a:t>transformada de coseno discreta</a:t>
            </a:r>
            <a:r>
              <a:rPr lang="es-CO" sz="1800">
                <a:solidFill>
                  <a:srgbClr val="000000"/>
                </a:solidFill>
                <a:effectLst/>
                <a:ea typeface="Times New Roman" panose="02020603050405020304" pitchFamily="18" charset="0"/>
                <a:cs typeface="Times New Roman"/>
              </a:rPr>
              <a:t> o la </a:t>
            </a:r>
            <a:r>
              <a:rPr lang="es-CO" sz="1800" u="none" strike="noStrike">
                <a:solidFill>
                  <a:srgbClr val="000000"/>
                </a:solidFill>
                <a:effectLst/>
                <a:ea typeface="Times New Roman" panose="02020603050405020304" pitchFamily="18" charset="0"/>
                <a:cs typeface="Times New Roman"/>
              </a:rPr>
              <a:t>transformada de ondula</a:t>
            </a:r>
            <a:r>
              <a:rPr lang="es-CO" sz="1800">
                <a:solidFill>
                  <a:srgbClr val="000000"/>
                </a:solidFill>
                <a:effectLst/>
                <a:ea typeface="Times New Roman" panose="02020603050405020304" pitchFamily="18" charset="0"/>
                <a:cs typeface="Times New Roman"/>
              </a:rPr>
              <a:t>, seguida de la </a:t>
            </a:r>
            <a:r>
              <a:rPr lang="es-CO" sz="1800" u="none" strike="noStrike">
                <a:solidFill>
                  <a:srgbClr val="000000"/>
                </a:solidFill>
                <a:effectLst/>
                <a:ea typeface="Times New Roman" panose="02020603050405020304" pitchFamily="18" charset="0"/>
                <a:cs typeface="Times New Roman"/>
              </a:rPr>
              <a:t>cuantificación</a:t>
            </a:r>
            <a:r>
              <a:rPr lang="es-CO" sz="1800">
                <a:solidFill>
                  <a:srgbClr val="000000"/>
                </a:solidFill>
                <a:effectLst/>
                <a:ea typeface="Times New Roman" panose="02020603050405020304" pitchFamily="18" charset="0"/>
                <a:cs typeface="Times New Roman"/>
              </a:rPr>
              <a:t> y la </a:t>
            </a:r>
            <a:r>
              <a:rPr lang="es-CO" sz="1800" u="none" strike="noStrike">
                <a:solidFill>
                  <a:srgbClr val="000000"/>
                </a:solidFill>
                <a:effectLst/>
                <a:ea typeface="Times New Roman" panose="02020603050405020304" pitchFamily="18" charset="0"/>
                <a:cs typeface="Times New Roman"/>
              </a:rPr>
              <a:t>codificación entrópica</a:t>
            </a:r>
            <a:r>
              <a:rPr lang="es-CO" sz="1800">
                <a:solidFill>
                  <a:srgbClr val="000000"/>
                </a:solidFill>
                <a:effectLst/>
                <a:ea typeface="Times New Roman" panose="02020603050405020304" pitchFamily="18" charset="0"/>
                <a:cs typeface="Times New Roman"/>
              </a:rPr>
              <a:t>.</a:t>
            </a:r>
            <a:endParaRPr lang="en-US" sz="1800">
              <a:effectLst/>
              <a:ea typeface="Calibri" panose="020F0502020204030204" pitchFamily="34" charset="0"/>
              <a:cs typeface="Times New Roman"/>
            </a:endParaRPr>
          </a:p>
          <a:p>
            <a:endParaRPr lang="en-US"/>
          </a:p>
        </p:txBody>
      </p:sp>
    </p:spTree>
    <p:extLst>
      <p:ext uri="{BB962C8B-B14F-4D97-AF65-F5344CB8AC3E}">
        <p14:creationId xmlns:p14="http://schemas.microsoft.com/office/powerpoint/2010/main" val="260824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4080" y="935700"/>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con perdida</a:t>
            </a:r>
            <a:endParaRPr lang="es-CO"/>
          </a:p>
        </p:txBody>
      </p:sp>
      <p:sp>
        <p:nvSpPr>
          <p:cNvPr id="9" name="Google Shape;217;p2">
            <a:extLst>
              <a:ext uri="{FF2B5EF4-FFF2-40B4-BE49-F238E27FC236}">
                <a16:creationId xmlns:a16="http://schemas.microsoft.com/office/drawing/2014/main" id="{BEEC4A3A-C433-4F43-BDEB-36BEDB149D97}"/>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8A612713-6B1C-4ABF-8F82-DBC11D742BB5}"/>
              </a:ext>
            </a:extLst>
          </p:cNvPr>
          <p:cNvSpPr txBox="1"/>
          <p:nvPr/>
        </p:nvSpPr>
        <p:spPr>
          <a:xfrm>
            <a:off x="171720" y="1455353"/>
            <a:ext cx="12118019" cy="4705327"/>
          </a:xfrm>
          <a:prstGeom prst="rect">
            <a:avLst/>
          </a:prstGeom>
          <a:noFill/>
        </p:spPr>
        <p:txBody>
          <a:bodyPr wrap="square" rtlCol="0">
            <a:spAutoFit/>
          </a:bodyPr>
          <a:lstStyle/>
          <a:p>
            <a:pPr marR="0" lvl="0">
              <a:lnSpc>
                <a:spcPct val="107000"/>
              </a:lnSpc>
              <a:spcBef>
                <a:spcPts val="0"/>
              </a:spcBef>
              <a:spcAft>
                <a:spcPts val="120"/>
              </a:spcAft>
              <a:buSzPts val="1000"/>
              <a:tabLst>
                <a:tab pos="457200" algn="l"/>
              </a:tabLst>
            </a:pPr>
            <a:r>
              <a:rPr lang="en-US" sz="2400" b="1" err="1">
                <a:effectLst/>
                <a:latin typeface="Arial" panose="020B0604020202020204" pitchFamily="34" charset="0"/>
                <a:ea typeface="Times New Roman" panose="02020603050405020304" pitchFamily="18" charset="0"/>
                <a:cs typeface="Times New Roman" panose="02020603050405020304" pitchFamily="18" charset="0"/>
              </a:rPr>
              <a:t>Formatos</a:t>
            </a:r>
            <a:r>
              <a:rPr lang="en-US" sz="2400" b="1">
                <a:effectLst/>
                <a:latin typeface="Arial" panose="020B0604020202020204" pitchFamily="34" charset="0"/>
                <a:ea typeface="Times New Roman" panose="02020603050405020304" pitchFamily="18" charset="0"/>
                <a:cs typeface="Times New Roman" panose="02020603050405020304" pitchFamily="18" charset="0"/>
              </a:rPr>
              <a:t> de imagen: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Si se requiere de animación. Dibujos de lineales y gráficos simples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sin mucho contraste. Capturas de pantalla, especialmente de películas, juegos, o contenido similar.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Arte lineal, ilustraciones. Fotos con alto contraste. Transparencia, especialmente el canal alfa. Capturas de pantalla de aplicaciones o diagramas detallados.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360"/>
              </a:spcBef>
              <a:spcAft>
                <a:spcPts val="300"/>
              </a:spcAft>
            </a:pPr>
            <a:r>
              <a:rPr lang="es-CO"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Evitar usar los formatos para</a:t>
            </a:r>
            <a:r>
              <a:rPr lang="es-CO" sz="1800">
                <a:solidFill>
                  <a:srgbClr val="54595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GIF</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gradientes. Fotos.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JPEG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Imágenes con alto contraste. Imágenes detalladas, específicamente diagramas. Gráficos simples (el tamaño de los archivos es más largo).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s-CO" sz="1800" b="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PNG</a:t>
            </a:r>
            <a:r>
              <a:rPr lang="es-CO" sz="180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Fotos con bajo contraste.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
              </a:spcAft>
              <a:buSzPts val="1000"/>
              <a:buFont typeface="Symbol" panose="05050102010706020507" pitchFamily="18" charset="2"/>
              <a:buChar char=""/>
              <a:tabLst>
                <a:tab pos="457200" algn="l"/>
              </a:tabLs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1865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0" name="Google Shape;199;p2">
            <a:extLst>
              <a:ext uri="{FF2B5EF4-FFF2-40B4-BE49-F238E27FC236}">
                <a16:creationId xmlns:a16="http://schemas.microsoft.com/office/drawing/2014/main" id="{6604BA90-15C3-412F-BC29-D20512D46E55}"/>
              </a:ext>
            </a:extLst>
          </p:cNvPr>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1" i="0" dirty="0">
                <a:solidFill>
                  <a:srgbClr val="202122"/>
                </a:solidFill>
                <a:effectLst/>
                <a:latin typeface="Arial" panose="020B0604020202020204" pitchFamily="34" charset="0"/>
              </a:rPr>
              <a:t> Que es el aprendizaje automático</a:t>
            </a:r>
            <a:endParaRPr lang="es-CO" b="1" dirty="0"/>
          </a:p>
        </p:txBody>
      </p:sp>
      <p:sp>
        <p:nvSpPr>
          <p:cNvPr id="4" name="TextBox 3">
            <a:extLst>
              <a:ext uri="{FF2B5EF4-FFF2-40B4-BE49-F238E27FC236}">
                <a16:creationId xmlns:a16="http://schemas.microsoft.com/office/drawing/2014/main" id="{77726594-890E-47CC-8DB1-B8D20AD914F5}"/>
              </a:ext>
            </a:extLst>
          </p:cNvPr>
          <p:cNvSpPr txBox="1"/>
          <p:nvPr/>
        </p:nvSpPr>
        <p:spPr>
          <a:xfrm>
            <a:off x="590365" y="1602163"/>
            <a:ext cx="8783524" cy="1815882"/>
          </a:xfrm>
          <a:prstGeom prst="rect">
            <a:avLst/>
          </a:prstGeom>
          <a:noFill/>
        </p:spPr>
        <p:txBody>
          <a:bodyPr wrap="square" rtlCol="0">
            <a:spAutoFit/>
          </a:bodyPr>
          <a:lstStyle/>
          <a:p>
            <a:r>
              <a:rPr lang="es-ES" dirty="0"/>
              <a:t>El aprendizaje automático es capacidad que tiene un sistema para recibir un alto número de datos y poder sacar conclusiones/ resolver problemas específicos sin la necesidad de requerir intervención humana</a:t>
            </a:r>
            <a:r>
              <a:rPr lang="es-ES" b="1" dirty="0"/>
              <a:t>. </a:t>
            </a:r>
          </a:p>
          <a:p>
            <a:endParaRPr lang="es-ES" b="1" dirty="0"/>
          </a:p>
          <a:p>
            <a:r>
              <a:rPr lang="es-ES" dirty="0"/>
              <a:t>Es decir, las máquinas son capaces de identificar patrones/ crear una conexión entre los datos a través de la inteligencia artificial. Esto sirve no solo para resolver problemas, sino llegar  a través de la inteligencia artificial entender la conexión entre ellos y realizar tareas de forma automática.</a:t>
            </a:r>
          </a:p>
          <a:p>
            <a:r>
              <a:rPr lang="es-ES" dirty="0"/>
              <a:t> </a:t>
            </a:r>
          </a:p>
          <a:p>
            <a:endParaRPr lang="en-US" dirty="0"/>
          </a:p>
        </p:txBody>
      </p:sp>
      <p:sp>
        <p:nvSpPr>
          <p:cNvPr id="16" name="TextBox 15">
            <a:extLst>
              <a:ext uri="{FF2B5EF4-FFF2-40B4-BE49-F238E27FC236}">
                <a16:creationId xmlns:a16="http://schemas.microsoft.com/office/drawing/2014/main" id="{9B80A49A-92DE-4043-A373-A9D18FD51985}"/>
              </a:ext>
            </a:extLst>
          </p:cNvPr>
          <p:cNvSpPr txBox="1"/>
          <p:nvPr/>
        </p:nvSpPr>
        <p:spPr>
          <a:xfrm>
            <a:off x="590365" y="3108597"/>
            <a:ext cx="6187736" cy="954107"/>
          </a:xfrm>
          <a:prstGeom prst="rect">
            <a:avLst/>
          </a:prstGeom>
          <a:noFill/>
        </p:spPr>
        <p:txBody>
          <a:bodyPr wrap="square">
            <a:spAutoFit/>
          </a:bodyPr>
          <a:lstStyle/>
          <a:p>
            <a:r>
              <a:rPr lang="es-ES" dirty="0"/>
              <a:t>Aprendizaje Deductivo (o “por instrucción”): Funciona cuando un individuo tiene el conocimiento necesario para poder transferírselo al sistema. No se considera como aprendizaje sino enseñanza con el fin de que el sistema resuelva un problema.</a:t>
            </a:r>
            <a:endParaRPr lang="en-US" dirty="0"/>
          </a:p>
        </p:txBody>
      </p:sp>
      <p:sp>
        <p:nvSpPr>
          <p:cNvPr id="18" name="TextBox 17">
            <a:extLst>
              <a:ext uri="{FF2B5EF4-FFF2-40B4-BE49-F238E27FC236}">
                <a16:creationId xmlns:a16="http://schemas.microsoft.com/office/drawing/2014/main" id="{9A586220-B4B1-49BE-ACC1-BC31FB5385F7}"/>
              </a:ext>
            </a:extLst>
          </p:cNvPr>
          <p:cNvSpPr txBox="1"/>
          <p:nvPr/>
        </p:nvSpPr>
        <p:spPr>
          <a:xfrm>
            <a:off x="590365" y="4278736"/>
            <a:ext cx="6249878" cy="738664"/>
          </a:xfrm>
          <a:prstGeom prst="rect">
            <a:avLst/>
          </a:prstGeom>
          <a:noFill/>
        </p:spPr>
        <p:txBody>
          <a:bodyPr wrap="square">
            <a:spAutoFit/>
          </a:bodyPr>
          <a:lstStyle/>
          <a:p>
            <a:r>
              <a:rPr lang="es-ES" dirty="0"/>
              <a:t>Aprendizaje Inductivo (o “a partir de ejemplos”): El sistema tiene muy poco conocimiento/datos antes de resolver el problema y tiene que conectar u encontrar patrones en los datos para llegar a resolver su tarea.</a:t>
            </a:r>
          </a:p>
        </p:txBody>
      </p:sp>
      <p:sp>
        <p:nvSpPr>
          <p:cNvPr id="21" name="Google Shape;217;p2">
            <a:extLst>
              <a:ext uri="{FF2B5EF4-FFF2-40B4-BE49-F238E27FC236}">
                <a16:creationId xmlns:a16="http://schemas.microsoft.com/office/drawing/2014/main" id="{9164F0EB-18B8-4FAE-BEEA-AE61F1D3466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50112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5383" y="-5984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10" name="TextBox 9">
            <a:extLst>
              <a:ext uri="{FF2B5EF4-FFF2-40B4-BE49-F238E27FC236}">
                <a16:creationId xmlns:a16="http://schemas.microsoft.com/office/drawing/2014/main" id="{7EC31CBC-3FA6-40E1-9FA8-75AC805E750F}"/>
              </a:ext>
            </a:extLst>
          </p:cNvPr>
          <p:cNvSpPr txBox="1"/>
          <p:nvPr/>
        </p:nvSpPr>
        <p:spPr>
          <a:xfrm>
            <a:off x="815039" y="2029655"/>
            <a:ext cx="7707524" cy="1645699"/>
          </a:xfrm>
          <a:prstGeom prst="rect">
            <a:avLst/>
          </a:prstGeom>
          <a:noFill/>
        </p:spPr>
        <p:txBody>
          <a:bodyPr wrap="square">
            <a:spAutoFit/>
          </a:bodyPr>
          <a:lstStyle/>
          <a:p>
            <a:r>
              <a:rPr lang="es-ES" b="0" i="0" dirty="0">
                <a:solidFill>
                  <a:schemeClr val="tx1"/>
                </a:solidFill>
                <a:effectLst/>
                <a:latin typeface="+mn-lt"/>
              </a:rPr>
              <a:t>Se aplica mediante el reconocimiento de pixeles, cada pixel de la imagen corresponde a una neural, y cada pixel tiene un numero específico asignado dependiendo de la escala de gris en la que se encuentra el pixel. Los pixeles están representados por números desde 0,01 para pixeles negros y 1,00 para pixeles blancos, esto que acabamos de explicar representa la primera capa de la red neuronal para el reconocimiento de </a:t>
            </a:r>
            <a:r>
              <a:rPr lang="es-ES" dirty="0">
                <a:solidFill>
                  <a:schemeClr val="tx1"/>
                </a:solidFill>
                <a:latin typeface="+mn-lt"/>
              </a:rPr>
              <a:t>imágenes</a:t>
            </a:r>
            <a:r>
              <a:rPr lang="es-ES" b="0" i="0" dirty="0">
                <a:solidFill>
                  <a:schemeClr val="tx1"/>
                </a:solidFill>
                <a:effectLst/>
                <a:latin typeface="+mn-lt"/>
              </a:rPr>
              <a:t>. Cada capa de la red neuronal repercute directamente en las activaciones neural de la siguiente capa y así es como se va aplicando el reconocimiento de imágenes.</a:t>
            </a:r>
            <a:endParaRPr lang="en-US" dirty="0">
              <a:solidFill>
                <a:schemeClr val="tx1"/>
              </a:solidFill>
              <a:latin typeface="+mn-lt"/>
            </a:endParaRPr>
          </a:p>
        </p:txBody>
      </p:sp>
      <p:sp>
        <p:nvSpPr>
          <p:cNvPr id="12" name="Google Shape;217;p2">
            <a:extLst>
              <a:ext uri="{FF2B5EF4-FFF2-40B4-BE49-F238E27FC236}">
                <a16:creationId xmlns:a16="http://schemas.microsoft.com/office/drawing/2014/main" id="{5ED9D6AE-5908-49AA-968C-E66D64BDD62F}"/>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6802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618978" y="1390989"/>
            <a:ext cx="11127545" cy="738664"/>
          </a:xfrm>
          <a:prstGeom prst="rect">
            <a:avLst/>
          </a:prstGeom>
          <a:noFill/>
        </p:spPr>
        <p:txBody>
          <a:bodyPr wrap="square" rtlCol="0">
            <a:spAutoFit/>
          </a:bodyPr>
          <a:lstStyle/>
          <a:p>
            <a:r>
              <a:rPr lang="es-ES" b="1" dirty="0"/>
              <a:t>Qué son conjuntos(set)  de entrenamiento, validación y prueba </a:t>
            </a:r>
          </a:p>
          <a:p>
            <a:endParaRPr lang="es-ES" dirty="0"/>
          </a:p>
          <a:p>
            <a:endParaRPr lang="es-CO" dirty="0"/>
          </a:p>
        </p:txBody>
      </p:sp>
      <p:sp>
        <p:nvSpPr>
          <p:cNvPr id="10" name="TextBox 9">
            <a:extLst>
              <a:ext uri="{FF2B5EF4-FFF2-40B4-BE49-F238E27FC236}">
                <a16:creationId xmlns:a16="http://schemas.microsoft.com/office/drawing/2014/main" id="{90E5B1A5-2B23-464E-A3F1-90C8BA5DC559}"/>
              </a:ext>
            </a:extLst>
          </p:cNvPr>
          <p:cNvSpPr txBox="1"/>
          <p:nvPr/>
        </p:nvSpPr>
        <p:spPr>
          <a:xfrm>
            <a:off x="618978" y="2748316"/>
            <a:ext cx="6218808" cy="1815882"/>
          </a:xfrm>
          <a:prstGeom prst="rect">
            <a:avLst/>
          </a:prstGeom>
          <a:noFill/>
        </p:spPr>
        <p:txBody>
          <a:bodyPr wrap="square">
            <a:spAutoFit/>
          </a:bodyPr>
          <a:lstStyle/>
          <a:p>
            <a:pPr marL="285750" indent="-285750">
              <a:buFont typeface="Arial" panose="020B0604020202020204" pitchFamily="34" charset="0"/>
              <a:buChar char="•"/>
            </a:pPr>
            <a:r>
              <a:rPr lang="es-ES" b="0" i="0" dirty="0">
                <a:solidFill>
                  <a:schemeClr val="tx1"/>
                </a:solidFill>
                <a:effectLst/>
                <a:latin typeface="+mj-lt"/>
              </a:rPr>
              <a:t>El conjunto de entrenamiento es en el que ajustaremos los parámetros de un modelo/red neuronal. </a:t>
            </a:r>
          </a:p>
          <a:p>
            <a:pPr marL="285750" indent="-285750">
              <a:buFont typeface="Arial" panose="020B0604020202020204" pitchFamily="34" charset="0"/>
              <a:buChar char="•"/>
            </a:pPr>
            <a:r>
              <a:rPr lang="es-ES" b="0" i="0" dirty="0">
                <a:solidFill>
                  <a:schemeClr val="tx1"/>
                </a:solidFill>
                <a:effectLst/>
                <a:latin typeface="+mj-lt"/>
              </a:rPr>
              <a:t>El conjunto de validación es el que se encarga de evaluar y ajustar los </a:t>
            </a:r>
            <a:r>
              <a:rPr lang="es-ES" b="0" i="0" dirty="0" err="1">
                <a:solidFill>
                  <a:schemeClr val="tx1"/>
                </a:solidFill>
                <a:effectLst/>
                <a:latin typeface="+mj-lt"/>
              </a:rPr>
              <a:t>hiperparámetros</a:t>
            </a:r>
            <a:r>
              <a:rPr lang="es-ES" b="0" i="0" dirty="0">
                <a:solidFill>
                  <a:schemeClr val="tx1"/>
                </a:solidFill>
                <a:effectLst/>
                <a:latin typeface="+mj-lt"/>
              </a:rPr>
              <a:t> del modelo, como el número de capaz de la red neuronal, la taza de aprendizaje y el numero de neuronas por capa. </a:t>
            </a:r>
          </a:p>
          <a:p>
            <a:pPr marL="285750" indent="-285750">
              <a:buFont typeface="Arial" panose="020B0604020202020204" pitchFamily="34" charset="0"/>
              <a:buChar char="•"/>
            </a:pPr>
            <a:r>
              <a:rPr lang="es-ES" b="0" i="0" dirty="0">
                <a:solidFill>
                  <a:schemeClr val="tx1"/>
                </a:solidFill>
                <a:effectLst/>
                <a:latin typeface="+mj-lt"/>
              </a:rPr>
              <a:t>El conjunto de prueba se encarga de evaluar el rendimiento del modelo de entrenamiento, en otras palabras, se encarga de ver que tan bien o mal funciona el conjunto de entrenamiento.</a:t>
            </a:r>
            <a:endParaRPr lang="en-US" dirty="0">
              <a:solidFill>
                <a:schemeClr val="tx1"/>
              </a:solidFill>
              <a:latin typeface="+mj-lt"/>
            </a:endParaRPr>
          </a:p>
        </p:txBody>
      </p:sp>
      <p:sp>
        <p:nvSpPr>
          <p:cNvPr id="11" name="Google Shape;217;p2">
            <a:extLst>
              <a:ext uri="{FF2B5EF4-FFF2-40B4-BE49-F238E27FC236}">
                <a16:creationId xmlns:a16="http://schemas.microsoft.com/office/drawing/2014/main" id="{208AA961-45DB-4028-AE6C-D3BC8379C7B3}"/>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6033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6921"/>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757561" y="775089"/>
            <a:ext cx="10630559" cy="1815882"/>
          </a:xfrm>
          <a:prstGeom prst="rect">
            <a:avLst/>
          </a:prstGeom>
          <a:noFill/>
        </p:spPr>
        <p:txBody>
          <a:bodyPr wrap="square" rtlCol="0">
            <a:spAutoFit/>
          </a:bodyPr>
          <a:lstStyle/>
          <a:p>
            <a:endParaRPr lang="es-ES" dirty="0"/>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 </a:t>
            </a:r>
            <a:r>
              <a:rPr lang="es-ES" dirty="0" err="1"/>
              <a:t>lmenos</a:t>
            </a:r>
            <a:r>
              <a:rPr lang="es-ES" dirty="0"/>
              <a:t> un archivo de cada una de las carpetas</a:t>
            </a:r>
          </a:p>
          <a:p>
            <a:r>
              <a:rPr lang="es-CO" dirty="0">
                <a:hlinkClick r:id="rId5"/>
              </a:rPr>
              <a:t>ST0245-Eafit/proyecto/</a:t>
            </a:r>
            <a:r>
              <a:rPr lang="es-CO" dirty="0" err="1">
                <a:hlinkClick r:id="rId5"/>
              </a:rPr>
              <a:t>datasets</a:t>
            </a:r>
            <a:r>
              <a:rPr lang="es-CO" dirty="0">
                <a:hlinkClick r:id="rId5"/>
              </a:rPr>
              <a:t>/</a:t>
            </a:r>
            <a:r>
              <a:rPr lang="es-CO" dirty="0" err="1">
                <a:hlinkClick r:id="rId5"/>
              </a:rPr>
              <a:t>csv</a:t>
            </a:r>
            <a:r>
              <a:rPr lang="es-CO" dirty="0">
                <a:hlinkClick r:id="rId5"/>
              </a:rPr>
              <a:t>/</a:t>
            </a:r>
            <a:r>
              <a:rPr lang="es-CO" dirty="0" err="1">
                <a:hlinkClick r:id="rId5"/>
              </a:rPr>
              <a:t>paraEntrenarYProbarLaIA</a:t>
            </a:r>
            <a:r>
              <a:rPr lang="es-CO" dirty="0">
                <a:hlinkClick r:id="rId5"/>
              </a:rPr>
              <a:t> at master · </a:t>
            </a:r>
            <a:r>
              <a:rPr lang="es-CO" dirty="0" err="1">
                <a:hlinkClick r:id="rId5"/>
              </a:rPr>
              <a:t>mauriciotoro</a:t>
            </a:r>
            <a:r>
              <a:rPr lang="es-CO" dirty="0">
                <a:hlinkClick r:id="rId5"/>
              </a:rPr>
              <a:t>/ST0245-Eafit (github.com)</a:t>
            </a:r>
            <a:endParaRPr lang="es-ES" dirty="0"/>
          </a:p>
          <a:p>
            <a:endParaRPr lang="es-ES" dirty="0"/>
          </a:p>
          <a:p>
            <a:endParaRPr lang="es-ES" dirty="0"/>
          </a:p>
          <a:p>
            <a:pPr marL="285750" indent="-285750">
              <a:buFont typeface="Arial" panose="020B0604020202020204" pitchFamily="34" charset="0"/>
              <a:buChar char="•"/>
            </a:pPr>
            <a:endParaRPr lang="es-CO" dirty="0"/>
          </a:p>
        </p:txBody>
      </p:sp>
      <p:sp>
        <p:nvSpPr>
          <p:cNvPr id="19" name="TextBox 18">
            <a:extLst>
              <a:ext uri="{FF2B5EF4-FFF2-40B4-BE49-F238E27FC236}">
                <a16:creationId xmlns:a16="http://schemas.microsoft.com/office/drawing/2014/main" id="{F34D71A1-DC6F-40F7-8C23-51A85B4A5E5E}"/>
              </a:ext>
            </a:extLst>
          </p:cNvPr>
          <p:cNvSpPr txBox="1"/>
          <p:nvPr/>
        </p:nvSpPr>
        <p:spPr>
          <a:xfrm>
            <a:off x="1207618" y="4810782"/>
            <a:ext cx="2372337" cy="523220"/>
          </a:xfrm>
          <a:prstGeom prst="rect">
            <a:avLst/>
          </a:prstGeom>
          <a:noFill/>
        </p:spPr>
        <p:txBody>
          <a:bodyPr wrap="square" rtlCol="0">
            <a:spAutoFit/>
          </a:bodyPr>
          <a:lstStyle/>
          <a:p>
            <a:r>
              <a:rPr lang="es-419" dirty="0"/>
              <a:t>Se descarga el archivo </a:t>
            </a:r>
            <a:r>
              <a:rPr lang="es-419" dirty="0" err="1"/>
              <a:t>cvs</a:t>
            </a:r>
            <a:r>
              <a:rPr lang="es-419" dirty="0"/>
              <a:t> y se importa la imagen</a:t>
            </a:r>
            <a:endParaRPr lang="en-US" dirty="0"/>
          </a:p>
        </p:txBody>
      </p:sp>
      <p:sp>
        <p:nvSpPr>
          <p:cNvPr id="20" name="TextBox 19">
            <a:extLst>
              <a:ext uri="{FF2B5EF4-FFF2-40B4-BE49-F238E27FC236}">
                <a16:creationId xmlns:a16="http://schemas.microsoft.com/office/drawing/2014/main" id="{0DEE87B2-1ACC-4D8C-A70F-63A89B7E1381}"/>
              </a:ext>
            </a:extLst>
          </p:cNvPr>
          <p:cNvSpPr txBox="1"/>
          <p:nvPr/>
        </p:nvSpPr>
        <p:spPr>
          <a:xfrm>
            <a:off x="6256338" y="4918503"/>
            <a:ext cx="2794732" cy="307777"/>
          </a:xfrm>
          <a:prstGeom prst="rect">
            <a:avLst/>
          </a:prstGeom>
          <a:noFill/>
        </p:spPr>
        <p:txBody>
          <a:bodyPr wrap="square" rtlCol="0">
            <a:spAutoFit/>
          </a:bodyPr>
          <a:lstStyle/>
          <a:p>
            <a:r>
              <a:rPr lang="es-419" dirty="0"/>
              <a:t>Se crea la matriz y se imprime</a:t>
            </a:r>
            <a:endParaRPr lang="en-US" dirty="0"/>
          </a:p>
        </p:txBody>
      </p:sp>
      <p:sp>
        <p:nvSpPr>
          <p:cNvPr id="21" name="Google Shape;217;p2">
            <a:extLst>
              <a:ext uri="{FF2B5EF4-FFF2-40B4-BE49-F238E27FC236}">
                <a16:creationId xmlns:a16="http://schemas.microsoft.com/office/drawing/2014/main" id="{20D7582E-402E-4D6A-984B-69B26F128178}"/>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pic>
        <p:nvPicPr>
          <p:cNvPr id="10" name="Picture 9">
            <a:extLst>
              <a:ext uri="{FF2B5EF4-FFF2-40B4-BE49-F238E27FC236}">
                <a16:creationId xmlns:a16="http://schemas.microsoft.com/office/drawing/2014/main" id="{CC42A0B9-5EBB-4450-8030-4FC6FCC0E88A}"/>
              </a:ext>
            </a:extLst>
          </p:cNvPr>
          <p:cNvPicPr>
            <a:picLocks noChangeAspect="1"/>
          </p:cNvPicPr>
          <p:nvPr/>
        </p:nvPicPr>
        <p:blipFill>
          <a:blip r:embed="rId6"/>
          <a:stretch>
            <a:fillRect/>
          </a:stretch>
        </p:blipFill>
        <p:spPr>
          <a:xfrm>
            <a:off x="815040" y="2132850"/>
            <a:ext cx="4148081" cy="2508760"/>
          </a:xfrm>
          <a:prstGeom prst="rect">
            <a:avLst/>
          </a:prstGeom>
        </p:spPr>
      </p:pic>
      <p:pic>
        <p:nvPicPr>
          <p:cNvPr id="14" name="Picture 13">
            <a:extLst>
              <a:ext uri="{FF2B5EF4-FFF2-40B4-BE49-F238E27FC236}">
                <a16:creationId xmlns:a16="http://schemas.microsoft.com/office/drawing/2014/main" id="{82753A78-BC23-4C9F-8996-C5C4447A6DE6}"/>
              </a:ext>
            </a:extLst>
          </p:cNvPr>
          <p:cNvPicPr>
            <a:picLocks noChangeAspect="1"/>
          </p:cNvPicPr>
          <p:nvPr/>
        </p:nvPicPr>
        <p:blipFill>
          <a:blip r:embed="rId7"/>
          <a:stretch>
            <a:fillRect/>
          </a:stretch>
        </p:blipFill>
        <p:spPr>
          <a:xfrm>
            <a:off x="5631246" y="2120388"/>
            <a:ext cx="4044916" cy="2521222"/>
          </a:xfrm>
          <a:prstGeom prst="rect">
            <a:avLst/>
          </a:prstGeom>
        </p:spPr>
      </p:pic>
    </p:spTree>
    <p:extLst>
      <p:ext uri="{BB962C8B-B14F-4D97-AF65-F5344CB8AC3E}">
        <p14:creationId xmlns:p14="http://schemas.microsoft.com/office/powerpoint/2010/main" val="189966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9;p2">
            <a:extLst>
              <a:ext uri="{FF2B5EF4-FFF2-40B4-BE49-F238E27FC236}">
                <a16:creationId xmlns:a16="http://schemas.microsoft.com/office/drawing/2014/main" id="{70C3F63F-FD7D-44E4-AC81-38E6F29E0A4D}"/>
              </a:ext>
            </a:extLst>
          </p:cNvPr>
          <p:cNvPicPr preferRelativeResize="0"/>
          <p:nvPr/>
        </p:nvPicPr>
        <p:blipFill rotWithShape="1">
          <a:blip r:embed="rId2">
            <a:alphaModFix/>
          </a:blip>
          <a:srcRect/>
          <a:stretch/>
        </p:blipFill>
        <p:spPr>
          <a:xfrm>
            <a:off x="-204187" y="0"/>
            <a:ext cx="12196080" cy="6855840"/>
          </a:xfrm>
          <a:prstGeom prst="rect">
            <a:avLst/>
          </a:prstGeom>
          <a:noFill/>
          <a:ln>
            <a:noFill/>
          </a:ln>
        </p:spPr>
      </p:pic>
      <p:sp>
        <p:nvSpPr>
          <p:cNvPr id="6" name="CuadroTexto 1">
            <a:extLst>
              <a:ext uri="{FF2B5EF4-FFF2-40B4-BE49-F238E27FC236}">
                <a16:creationId xmlns:a16="http://schemas.microsoft.com/office/drawing/2014/main" id="{363D8B48-BFA3-4022-B96D-4E8CA4D7D4FC}"/>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Conclusiones</a:t>
            </a:r>
            <a:endParaRPr lang="es-CO" sz="1600" b="1" dirty="0"/>
          </a:p>
        </p:txBody>
      </p:sp>
      <p:sp>
        <p:nvSpPr>
          <p:cNvPr id="7" name="TextBox 6">
            <a:extLst>
              <a:ext uri="{FF2B5EF4-FFF2-40B4-BE49-F238E27FC236}">
                <a16:creationId xmlns:a16="http://schemas.microsoft.com/office/drawing/2014/main" id="{7766603A-EAFA-4326-9564-DCDCB9AFBAFE}"/>
              </a:ext>
            </a:extLst>
          </p:cNvPr>
          <p:cNvSpPr txBox="1"/>
          <p:nvPr/>
        </p:nvSpPr>
        <p:spPr>
          <a:xfrm>
            <a:off x="803880" y="2130641"/>
            <a:ext cx="7061736" cy="1815882"/>
          </a:xfrm>
          <a:prstGeom prst="rect">
            <a:avLst/>
          </a:prstGeom>
          <a:noFill/>
        </p:spPr>
        <p:txBody>
          <a:bodyPr wrap="square" rtlCol="0">
            <a:spAutoFit/>
          </a:bodyPr>
          <a:lstStyle/>
          <a:p>
            <a:pPr marL="285750" indent="-285750">
              <a:buFont typeface="Arial" panose="020B0604020202020204" pitchFamily="34" charset="0"/>
              <a:buChar char="•"/>
            </a:pPr>
            <a:r>
              <a:rPr lang="es-419" dirty="0"/>
              <a:t>Con el algoritmo de compresión de imágenes no se puede diferenciar si fue utilizada para una imagen de vaca o de vaca enferma.</a:t>
            </a:r>
          </a:p>
          <a:p>
            <a:pPr marL="285750" indent="-285750">
              <a:buFont typeface="Arial" panose="020B0604020202020204" pitchFamily="34" charset="0"/>
              <a:buChar char="•"/>
            </a:pPr>
            <a:r>
              <a:rPr lang="es-419" dirty="0"/>
              <a:t>Se puede determinar donde se concentra la mayor cantidad de iluminación en la imagen.</a:t>
            </a:r>
          </a:p>
          <a:p>
            <a:pPr marL="285750" indent="-285750">
              <a:buFont typeface="Arial" panose="020B0604020202020204" pitchFamily="34" charset="0"/>
              <a:buChar char="•"/>
            </a:pPr>
            <a:r>
              <a:rPr lang="es-419" dirty="0"/>
              <a:t>Cuántos pixeles a lo largo tiene la imagen.</a:t>
            </a:r>
          </a:p>
          <a:p>
            <a:pPr marL="285750" indent="-285750">
              <a:buFont typeface="Arial" panose="020B0604020202020204" pitchFamily="34" charset="0"/>
              <a:buChar char="•"/>
            </a:pPr>
            <a:r>
              <a:rPr lang="es-419" dirty="0"/>
              <a:t>No se utiliza perdida de datos en la compresión.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Google Shape;217;p2">
            <a:extLst>
              <a:ext uri="{FF2B5EF4-FFF2-40B4-BE49-F238E27FC236}">
                <a16:creationId xmlns:a16="http://schemas.microsoft.com/office/drawing/2014/main" id="{16A9330D-EB59-416B-B52C-0072F992DBE6}"/>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https://github.com/inavarrom/Proyecto-Datos</a:t>
            </a:r>
            <a:endParaRPr sz="2200" b="1" i="0" u="none" strike="noStrike" cap="none" dirty="0">
              <a:solidFill>
                <a:srgbClr val="001E33"/>
              </a:solidFill>
              <a:latin typeface="Arial"/>
              <a:ea typeface="Arial"/>
              <a:cs typeface="Arial"/>
              <a:sym typeface="Arial"/>
            </a:endParaRPr>
          </a:p>
        </p:txBody>
      </p:sp>
      <p:pic>
        <p:nvPicPr>
          <p:cNvPr id="11" name="Google Shape;216;p2">
            <a:extLst>
              <a:ext uri="{FF2B5EF4-FFF2-40B4-BE49-F238E27FC236}">
                <a16:creationId xmlns:a16="http://schemas.microsoft.com/office/drawing/2014/main" id="{D2EEB662-2DA9-45DE-9392-4B88AAFFA3F1}"/>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Tree>
    <p:extLst>
      <p:ext uri="{BB962C8B-B14F-4D97-AF65-F5344CB8AC3E}">
        <p14:creationId xmlns:p14="http://schemas.microsoft.com/office/powerpoint/2010/main" val="18153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3068" y="216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4988592" y="427756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210" name="Google Shape;210;p2"/>
          <p:cNvSpPr/>
          <p:nvPr/>
        </p:nvSpPr>
        <p:spPr>
          <a:xfrm>
            <a:off x="1296791" y="5013315"/>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Camilo Arango </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221" name="Google Shape;221;p2"/>
          <p:cNvSpPr/>
          <p:nvPr/>
        </p:nvSpPr>
        <p:spPr>
          <a:xfrm>
            <a:off x="4943581" y="5062798"/>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a:solidFill>
                  <a:srgbClr val="001E33"/>
                </a:solidFill>
              </a:rPr>
              <a:t>Andr</a:t>
            </a:r>
            <a:r>
              <a:rPr lang="es-ES" sz="2200">
                <a:solidFill>
                  <a:srgbClr val="001E33"/>
                </a:solidFill>
              </a:rPr>
              <a:t>és Restrepo</a:t>
            </a:r>
            <a:endParaRPr sz="2200" b="0" i="0" u="none" strike="noStrike" cap="none">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2" name="AutoShape 2">
            <a:extLst>
              <a:ext uri="{FF2B5EF4-FFF2-40B4-BE49-F238E27FC236}">
                <a16:creationId xmlns:a16="http://schemas.microsoft.com/office/drawing/2014/main" id="{57379585-D606-4737-A492-648DDA2AD1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362A69D-EB9F-463A-AF47-FA16CC4DB8D9}"/>
              </a:ext>
            </a:extLst>
          </p:cNvPr>
          <p:cNvPicPr>
            <a:picLocks noChangeAspect="1"/>
          </p:cNvPicPr>
          <p:nvPr/>
        </p:nvPicPr>
        <p:blipFill>
          <a:blip r:embed="rId5"/>
          <a:stretch>
            <a:fillRect/>
          </a:stretch>
        </p:blipFill>
        <p:spPr>
          <a:xfrm>
            <a:off x="1296791" y="1679990"/>
            <a:ext cx="2192760"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AE519D3B-B1D8-4CC5-BA24-A80EB5956F75}"/>
              </a:ext>
            </a:extLst>
          </p:cNvPr>
          <p:cNvPicPr>
            <a:picLocks noChangeAspect="1"/>
          </p:cNvPicPr>
          <p:nvPr/>
        </p:nvPicPr>
        <p:blipFill>
          <a:blip r:embed="rId6"/>
          <a:stretch>
            <a:fillRect/>
          </a:stretch>
        </p:blipFill>
        <p:spPr>
          <a:xfrm>
            <a:off x="5034280" y="1699386"/>
            <a:ext cx="2229703" cy="29710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C170F273-7268-4FAD-B5F2-CFEE6FCF42A5}"/>
              </a:ext>
            </a:extLst>
          </p:cNvPr>
          <p:cNvPicPr>
            <a:picLocks noChangeAspect="1"/>
          </p:cNvPicPr>
          <p:nvPr/>
        </p:nvPicPr>
        <p:blipFill>
          <a:blip r:embed="rId7"/>
          <a:stretch>
            <a:fillRect/>
          </a:stretch>
        </p:blipFill>
        <p:spPr>
          <a:xfrm>
            <a:off x="8981352" y="1814760"/>
            <a:ext cx="1643748" cy="2923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AutoShape 8">
            <a:extLst>
              <a:ext uri="{FF2B5EF4-FFF2-40B4-BE49-F238E27FC236}">
                <a16:creationId xmlns:a16="http://schemas.microsoft.com/office/drawing/2014/main" id="{5C8A1720-C8F4-4071-AE68-E05BE41FBF6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3015ACE-1E09-4ACC-8CD0-2B66EF325810}"/>
              </a:ext>
            </a:extLst>
          </p:cNvPr>
          <p:cNvPicPr>
            <a:picLocks noChangeAspect="1"/>
          </p:cNvPicPr>
          <p:nvPr/>
        </p:nvPicPr>
        <p:blipFill>
          <a:blip r:embed="rId8"/>
          <a:stretch>
            <a:fillRect/>
          </a:stretch>
        </p:blipFill>
        <p:spPr>
          <a:xfrm>
            <a:off x="8599161" y="5062798"/>
            <a:ext cx="2408129" cy="7925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51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http://github.com/yourUserName/proyecto/.</a:t>
            </a:r>
            <a:r>
              <a:rPr lang="en-US" sz="2200" b="1" i="0" u="none" strike="noStrike" cap="none">
                <a:solidFill>
                  <a:srgbClr val="001E33"/>
                </a:solidFill>
                <a:latin typeface="Arial"/>
                <a:ea typeface="Arial"/>
                <a:cs typeface="Arial"/>
                <a:sym typeface="Arial"/>
              </a:rPr>
              <a:t>..</a:t>
            </a:r>
            <a:endParaRPr sz="2200" b="1" i="0" u="none" strike="noStrike" cap="none">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a:solidFill>
                  <a:srgbClr val="202122"/>
                </a:solidFill>
                <a:effectLst/>
                <a:latin typeface="Arial" panose="020B0604020202020204" pitchFamily="34" charset="0"/>
              </a:rPr>
              <a:t> Objetivo del trabajo</a:t>
            </a:r>
            <a:endParaRPr lang="es-CO" sz="2800" b="1"/>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2054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216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00967"/>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Definición de  La compresión de imagen </a:t>
            </a:r>
            <a:r>
              <a:rPr lang="es-ES" b="0" i="0" u="none" strike="noStrike">
                <a:solidFill>
                  <a:srgbClr val="0645AD"/>
                </a:solidFill>
                <a:effectLst/>
                <a:latin typeface="Arial" panose="020B0604020202020204" pitchFamily="34" charset="0"/>
                <a:hlinkClick r:id="rId5" tooltip="Algoritmo de compresión con pérdida"/>
              </a:rPr>
              <a:t>con pérdida (</a:t>
            </a:r>
            <a:r>
              <a:rPr lang="es-ES" b="0" i="0" u="none" strike="noStrike" err="1">
                <a:solidFill>
                  <a:srgbClr val="0645AD"/>
                </a:solidFill>
                <a:effectLst/>
                <a:latin typeface="Arial" panose="020B0604020202020204" pitchFamily="34" charset="0"/>
                <a:hlinkClick r:id="rId5" tooltip="Algoritmo de compresión con pérdida"/>
              </a:rPr>
              <a:t>Lossy</a:t>
            </a:r>
            <a:r>
              <a:rPr lang="es-ES" b="0" i="0" u="none" strike="noStrike">
                <a:solidFill>
                  <a:srgbClr val="0645AD"/>
                </a:solidFill>
                <a:effectLst/>
                <a:latin typeface="Arial" panose="020B0604020202020204" pitchFamily="34" charset="0"/>
                <a:hlinkClick r:id="rId5" tooltip="Algoritmo de compresión con pérdida"/>
              </a:rPr>
              <a:t>)</a:t>
            </a:r>
            <a:r>
              <a:rPr lang="es-ES" b="0" i="0">
                <a:solidFill>
                  <a:srgbClr val="202122"/>
                </a:solidFill>
                <a:effectLst/>
                <a:latin typeface="Arial" panose="020B0604020202020204" pitchFamily="34" charset="0"/>
              </a:rPr>
              <a:t> o </a:t>
            </a:r>
            <a:r>
              <a:rPr lang="es-ES" b="0" i="0" u="sng">
                <a:solidFill>
                  <a:srgbClr val="0645AD"/>
                </a:solidFill>
                <a:effectLst/>
                <a:latin typeface="Arial" panose="020B0604020202020204" pitchFamily="34" charset="0"/>
                <a:hlinkClick r:id="rId6"/>
              </a:rPr>
              <a:t>sin pérdida (</a:t>
            </a:r>
            <a:r>
              <a:rPr lang="es-ES" b="0" i="0" u="sng" err="1">
                <a:solidFill>
                  <a:srgbClr val="0645AD"/>
                </a:solidFill>
                <a:effectLst/>
                <a:latin typeface="Arial" panose="020B0604020202020204" pitchFamily="34" charset="0"/>
                <a:hlinkClick r:id="rId6"/>
              </a:rPr>
              <a:t>LossLess</a:t>
            </a:r>
            <a:r>
              <a:rPr lang="es-ES" b="0" i="0" u="sng">
                <a:solidFill>
                  <a:srgbClr val="0645AD"/>
                </a:solidFill>
                <a:effectLst/>
                <a:latin typeface="Arial" panose="020B0604020202020204" pitchFamily="34" charset="0"/>
                <a:hlinkClick r:id="rId6"/>
              </a:rPr>
              <a:t>)</a:t>
            </a:r>
            <a:r>
              <a:rPr lang="es-ES" b="0" i="0">
                <a:solidFill>
                  <a:srgbClr val="202122"/>
                </a:solidFill>
                <a:effectLst/>
                <a:latin typeface="Arial" panose="020B0604020202020204" pitchFamily="34" charset="0"/>
              </a:rPr>
              <a:t>.</a:t>
            </a:r>
            <a:endParaRPr lang="es-CO"/>
          </a:p>
        </p:txBody>
      </p:sp>
      <p:sp>
        <p:nvSpPr>
          <p:cNvPr id="3" name="TextBox 2">
            <a:extLst>
              <a:ext uri="{FF2B5EF4-FFF2-40B4-BE49-F238E27FC236}">
                <a16:creationId xmlns:a16="http://schemas.microsoft.com/office/drawing/2014/main" id="{D489A642-1A06-49AF-96BE-2ED51871D957}"/>
              </a:ext>
            </a:extLst>
          </p:cNvPr>
          <p:cNvSpPr txBox="1"/>
          <p:nvPr/>
        </p:nvSpPr>
        <p:spPr>
          <a:xfrm>
            <a:off x="251074" y="1922775"/>
            <a:ext cx="10521021" cy="2954655"/>
          </a:xfrm>
          <a:prstGeom prst="rect">
            <a:avLst/>
          </a:prstGeom>
          <a:noFill/>
        </p:spPr>
        <p:txBody>
          <a:bodyPr wrap="square" rtlCol="0">
            <a:spAutoFit/>
          </a:bodyPr>
          <a:lstStyle/>
          <a:p>
            <a:pPr algn="l" fontAlgn="base"/>
            <a:r>
              <a:rPr lang="es-ES" sz="1800" b="1" i="0">
                <a:solidFill>
                  <a:srgbClr val="21242C"/>
                </a:solidFill>
                <a:effectLst/>
                <a:latin typeface="inherit"/>
              </a:rPr>
              <a:t>Algoritmos de compresión: </a:t>
            </a:r>
          </a:p>
          <a:p>
            <a:pPr algn="l" fontAlgn="base"/>
            <a:endParaRPr lang="es-ES">
              <a:solidFill>
                <a:srgbClr val="21242C"/>
              </a:solidFill>
              <a:latin typeface="inherit"/>
            </a:endParaRPr>
          </a:p>
          <a:p>
            <a:pPr algn="l" fontAlgn="base"/>
            <a:r>
              <a:rPr lang="es-ES" b="1" i="0">
                <a:solidFill>
                  <a:srgbClr val="21242C"/>
                </a:solidFill>
                <a:effectLst/>
                <a:latin typeface="inherit"/>
              </a:rPr>
              <a:t>Sin perdida: </a:t>
            </a:r>
            <a:r>
              <a:rPr lang="es-ES" b="0" i="0">
                <a:solidFill>
                  <a:srgbClr val="21242C"/>
                </a:solidFill>
                <a:effectLst/>
                <a:latin typeface="inherit"/>
              </a:rPr>
              <a:t>no pierden la información</a:t>
            </a:r>
            <a:r>
              <a:rPr lang="es-419" b="0" i="0">
                <a:solidFill>
                  <a:srgbClr val="21242C"/>
                </a:solidFill>
                <a:effectLst/>
                <a:latin typeface="inherit"/>
              </a:rPr>
              <a:t> de los archivos, reduce</a:t>
            </a:r>
            <a:r>
              <a:rPr lang="es-419">
                <a:solidFill>
                  <a:srgbClr val="21242C"/>
                </a:solidFill>
                <a:latin typeface="inherit"/>
              </a:rPr>
              <a:t>n el tamaño del archivo con la posibilidad de  volver a su estado original. Lo que significa que se puede reconstruir el archivo desde su archivo comprimido. </a:t>
            </a:r>
          </a:p>
          <a:p>
            <a:pPr marL="285750" indent="-285750" algn="l" fontAlgn="base">
              <a:buFont typeface="Arial" panose="020B0604020202020204" pitchFamily="34" charset="0"/>
              <a:buChar char="•"/>
            </a:pPr>
            <a:r>
              <a:rPr lang="es-419">
                <a:solidFill>
                  <a:srgbClr val="21242C"/>
                </a:solidFill>
                <a:latin typeface="inherit"/>
              </a:rPr>
              <a:t>Se puede reconstruir el archivo original desde su archivo comprimido.</a:t>
            </a:r>
          </a:p>
          <a:p>
            <a:pPr marL="285750" indent="-285750" algn="l" fontAlgn="base">
              <a:buFont typeface="Arial" panose="020B0604020202020204" pitchFamily="34" charset="0"/>
              <a:buChar char="•"/>
            </a:pPr>
            <a:r>
              <a:rPr lang="es-419">
                <a:solidFill>
                  <a:srgbClr val="21242C"/>
                </a:solidFill>
                <a:latin typeface="inherit"/>
              </a:rPr>
              <a:t>Se reduce el tamaño del archivo, pero no tanto como se reduce con el algoritmo de compresión sin perdida.</a:t>
            </a:r>
          </a:p>
          <a:p>
            <a:pPr algn="l" fontAlgn="base"/>
            <a:endParaRPr lang="es-419">
              <a:solidFill>
                <a:srgbClr val="21242C"/>
              </a:solidFill>
              <a:latin typeface="inherit"/>
            </a:endParaRPr>
          </a:p>
          <a:p>
            <a:pPr algn="l" fontAlgn="base"/>
            <a:r>
              <a:rPr lang="es-ES" b="1" i="0">
                <a:solidFill>
                  <a:srgbClr val="21242C"/>
                </a:solidFill>
                <a:effectLst/>
                <a:latin typeface="inherit"/>
              </a:rPr>
              <a:t>Con pérdida: </a:t>
            </a:r>
            <a:r>
              <a:rPr lang="es-ES" b="0" i="0">
                <a:solidFill>
                  <a:srgbClr val="21242C"/>
                </a:solidFill>
                <a:effectLst/>
                <a:latin typeface="inherit"/>
              </a:rPr>
              <a:t>pierden alguna información de los archivos ya que pierden la información que no es relevante. Esto significa que al comprimir el archivo se perderán </a:t>
            </a:r>
            <a:r>
              <a:rPr lang="es-ES">
                <a:solidFill>
                  <a:srgbClr val="21242C"/>
                </a:solidFill>
                <a:latin typeface="inherit"/>
              </a:rPr>
              <a:t>algunos datos y en base al archivo comprimido no se podrá volver a su estado original. </a:t>
            </a:r>
          </a:p>
          <a:p>
            <a:pPr marL="285750" indent="-285750" algn="l" fontAlgn="base">
              <a:buFont typeface="Arial" panose="020B0604020202020204" pitchFamily="34" charset="0"/>
              <a:buChar char="•"/>
            </a:pPr>
            <a:r>
              <a:rPr lang="es-ES">
                <a:solidFill>
                  <a:srgbClr val="21242C"/>
                </a:solidFill>
                <a:effectLst/>
                <a:latin typeface="inherit"/>
              </a:rPr>
              <a:t>No se puede llegar al archivo original desde su archivo comprimido.</a:t>
            </a:r>
          </a:p>
          <a:p>
            <a:pPr marL="285750" indent="-285750" algn="l" fontAlgn="base">
              <a:buFont typeface="Arial" panose="020B0604020202020204" pitchFamily="34" charset="0"/>
              <a:buChar char="•"/>
            </a:pPr>
            <a:r>
              <a:rPr lang="es-ES">
                <a:solidFill>
                  <a:srgbClr val="21242C"/>
                </a:solidFill>
                <a:latin typeface="inherit"/>
              </a:rPr>
              <a:t>Se reduce el tamaño del archivo.</a:t>
            </a:r>
          </a:p>
          <a:p>
            <a:pPr marL="285750" indent="-285750" algn="l" fontAlgn="base">
              <a:buFont typeface="Arial" panose="020B0604020202020204" pitchFamily="34" charset="0"/>
              <a:buChar char="•"/>
            </a:pPr>
            <a:r>
              <a:rPr lang="es-ES">
                <a:solidFill>
                  <a:srgbClr val="21242C"/>
                </a:solidFill>
                <a:effectLst/>
                <a:latin typeface="inherit"/>
              </a:rPr>
              <a:t>Afecta la calidad del archivo .</a:t>
            </a:r>
          </a:p>
          <a:p>
            <a:endParaRPr lang="en-US"/>
          </a:p>
        </p:txBody>
      </p:sp>
      <p:sp>
        <p:nvSpPr>
          <p:cNvPr id="9" name="Google Shape;217;p2">
            <a:extLst>
              <a:ext uri="{FF2B5EF4-FFF2-40B4-BE49-F238E27FC236}">
                <a16:creationId xmlns:a16="http://schemas.microsoft.com/office/drawing/2014/main" id="{A9D14A74-B2C6-4115-9296-A2E9D15C8A62}"/>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Tree>
    <p:extLst>
      <p:ext uri="{BB962C8B-B14F-4D97-AF65-F5344CB8AC3E}">
        <p14:creationId xmlns:p14="http://schemas.microsoft.com/office/powerpoint/2010/main" val="403249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209551"/>
            <a:ext cx="10727776" cy="2462213"/>
          </a:xfrm>
          <a:prstGeom prst="rect">
            <a:avLst/>
          </a:prstGeom>
          <a:noFill/>
        </p:spPr>
        <p:txBody>
          <a:bodyPr wrap="square" rtlCol="0">
            <a:spAutoFit/>
          </a:bodyPr>
          <a:lstStyle/>
          <a:p>
            <a:r>
              <a:rPr lang="es-ES"/>
              <a:t>“En esta clasificación, las imágenes se consideran basada en la entropía, técnica, que codifica los datos sin necesidad de conocer la naturaleza de éstos, son de propósito general y en donde la imagen reconstruida es exactamente la misma que la imagen original. Estas técnicas se destacan porque emplean métodos estadísticos, basados en la teoría de Shannon, que permite la compresión sin pérdida.”</a:t>
            </a:r>
          </a:p>
          <a:p>
            <a:endParaRPr lang="es-ES"/>
          </a:p>
          <a:p>
            <a:r>
              <a:rPr lang="es-ES" b="1"/>
              <a:t>Técnicas</a:t>
            </a:r>
            <a:r>
              <a:rPr lang="es-419" b="1"/>
              <a:t>:</a:t>
            </a:r>
            <a:endParaRPr lang="es-ES" b="1"/>
          </a:p>
          <a:p>
            <a:pPr marL="285750" indent="-285750">
              <a:buFont typeface="Arial" panose="020B0604020202020204" pitchFamily="34" charset="0"/>
              <a:buChar char="•"/>
            </a:pPr>
            <a:r>
              <a:rPr lang="es-ES"/>
              <a:t>Run-</a:t>
            </a:r>
            <a:r>
              <a:rPr lang="es-ES" err="1"/>
              <a:t>length</a:t>
            </a:r>
            <a:r>
              <a:rPr lang="es-ES"/>
              <a:t> </a:t>
            </a:r>
            <a:r>
              <a:rPr lang="es-ES" err="1"/>
              <a:t>encoding</a:t>
            </a:r>
            <a:r>
              <a:rPr lang="es-ES"/>
              <a:t> (RLE)</a:t>
            </a:r>
          </a:p>
          <a:p>
            <a:pPr marL="285750" indent="-285750">
              <a:buFont typeface="Arial" panose="020B0604020202020204" pitchFamily="34" charset="0"/>
              <a:buChar char="•"/>
            </a:pPr>
            <a:r>
              <a:rPr lang="es-ES"/>
              <a:t>codificación de </a:t>
            </a:r>
            <a:r>
              <a:rPr lang="es-ES" err="1"/>
              <a:t>Huffman</a:t>
            </a:r>
            <a:endParaRPr lang="es-ES"/>
          </a:p>
          <a:p>
            <a:pPr marL="285750" indent="-285750">
              <a:buFont typeface="Arial" panose="020B0604020202020204" pitchFamily="34" charset="0"/>
              <a:buChar char="•"/>
            </a:pPr>
            <a:r>
              <a:rPr lang="es-ES"/>
              <a:t>codificación aritmética</a:t>
            </a:r>
          </a:p>
          <a:p>
            <a:pPr marL="285750" indent="-285750">
              <a:buFont typeface="Arial" panose="020B0604020202020204" pitchFamily="34" charset="0"/>
              <a:buChar char="•"/>
            </a:pPr>
            <a:r>
              <a:rPr lang="es-ES" err="1"/>
              <a:t>Lempel-Ziv</a:t>
            </a:r>
            <a:endParaRPr lang="es-ES"/>
          </a:p>
          <a:p>
            <a:pPr marL="285750" indent="-285750">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id="{978C29D5-860E-4FF2-B5FC-20E2BA88EF5F}"/>
              </a:ext>
            </a:extLst>
          </p:cNvPr>
          <p:cNvSpPr txBox="1"/>
          <p:nvPr/>
        </p:nvSpPr>
        <p:spPr>
          <a:xfrm>
            <a:off x="308649" y="5587176"/>
            <a:ext cx="2520242" cy="307777"/>
          </a:xfrm>
          <a:prstGeom prst="rect">
            <a:avLst/>
          </a:prstGeom>
          <a:noFill/>
        </p:spPr>
        <p:txBody>
          <a:bodyPr wrap="none" rtlCol="0">
            <a:spAutoFit/>
          </a:bodyPr>
          <a:lstStyle/>
          <a:p>
            <a:r>
              <a:rPr lang="pt-BR">
                <a:hlinkClick r:id="rId5"/>
              </a:rPr>
              <a:t>a04v6n1.pdf (unmsm.edu.pe)</a:t>
            </a:r>
            <a:endParaRPr lang="en-US"/>
          </a:p>
        </p:txBody>
      </p:sp>
    </p:spTree>
    <p:extLst>
      <p:ext uri="{BB962C8B-B14F-4D97-AF65-F5344CB8AC3E}">
        <p14:creationId xmlns:p14="http://schemas.microsoft.com/office/powerpoint/2010/main" val="418467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163111"/>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2497800" cy="307777"/>
          </a:xfrm>
          <a:prstGeom prst="rect">
            <a:avLst/>
          </a:prstGeom>
          <a:noFill/>
        </p:spPr>
        <p:txBody>
          <a:bodyPr wrap="none" rtlCol="0">
            <a:spAutoFit/>
          </a:bodyPr>
          <a:lstStyle/>
          <a:p>
            <a:r>
              <a:rPr lang="en-US" b="1"/>
              <a:t>Run-length encoding (RLE)</a:t>
            </a:r>
          </a:p>
        </p:txBody>
      </p:sp>
      <p:sp>
        <p:nvSpPr>
          <p:cNvPr id="4" name="TextBox 3">
            <a:extLst>
              <a:ext uri="{FF2B5EF4-FFF2-40B4-BE49-F238E27FC236}">
                <a16:creationId xmlns:a16="http://schemas.microsoft.com/office/drawing/2014/main" id="{B0E0139E-5A8A-4AE3-9E68-02F0FDB3DDD8}"/>
              </a:ext>
            </a:extLst>
          </p:cNvPr>
          <p:cNvSpPr txBox="1"/>
          <p:nvPr/>
        </p:nvSpPr>
        <p:spPr>
          <a:xfrm>
            <a:off x="308649" y="2128378"/>
            <a:ext cx="10727776" cy="523220"/>
          </a:xfrm>
          <a:prstGeom prst="rect">
            <a:avLst/>
          </a:prstGeom>
          <a:noFill/>
        </p:spPr>
        <p:txBody>
          <a:bodyPr wrap="square" rtlCol="0">
            <a:spAutoFit/>
          </a:bodyPr>
          <a:lstStyle/>
          <a:p>
            <a:r>
              <a:rPr lang="es-ES"/>
              <a:t>Este método se utiliza mucho para almacenar caracteres que se repiten en una secuencia seguido del carácter, este método es el más simple de compresión de imágenes. </a:t>
            </a:r>
            <a:endParaRPr lang="en-US"/>
          </a:p>
        </p:txBody>
      </p:sp>
      <p:pic>
        <p:nvPicPr>
          <p:cNvPr id="6" name="Picture 5">
            <a:extLst>
              <a:ext uri="{FF2B5EF4-FFF2-40B4-BE49-F238E27FC236}">
                <a16:creationId xmlns:a16="http://schemas.microsoft.com/office/drawing/2014/main" id="{E6BA3EBF-525A-4F1B-AFD9-E1DB3AD56FDE}"/>
              </a:ext>
            </a:extLst>
          </p:cNvPr>
          <p:cNvPicPr>
            <a:picLocks noChangeAspect="1"/>
          </p:cNvPicPr>
          <p:nvPr/>
        </p:nvPicPr>
        <p:blipFill>
          <a:blip r:embed="rId5"/>
          <a:stretch>
            <a:fillRect/>
          </a:stretch>
        </p:blipFill>
        <p:spPr>
          <a:xfrm>
            <a:off x="308649" y="3455415"/>
            <a:ext cx="6592140" cy="1476232"/>
          </a:xfrm>
          <a:prstGeom prst="rect">
            <a:avLst/>
          </a:prstGeom>
        </p:spPr>
      </p:pic>
      <p:sp>
        <p:nvSpPr>
          <p:cNvPr id="7" name="TextBox 6">
            <a:extLst>
              <a:ext uri="{FF2B5EF4-FFF2-40B4-BE49-F238E27FC236}">
                <a16:creationId xmlns:a16="http://schemas.microsoft.com/office/drawing/2014/main" id="{E1EF3315-03BC-437B-B457-4A79BBAF4FD3}"/>
              </a:ext>
            </a:extLst>
          </p:cNvPr>
          <p:cNvSpPr txBox="1"/>
          <p:nvPr/>
        </p:nvSpPr>
        <p:spPr>
          <a:xfrm>
            <a:off x="308649" y="3133094"/>
            <a:ext cx="881973" cy="307777"/>
          </a:xfrm>
          <a:prstGeom prst="rect">
            <a:avLst/>
          </a:prstGeom>
          <a:noFill/>
        </p:spPr>
        <p:txBody>
          <a:bodyPr wrap="none" rtlCol="0">
            <a:spAutoFit/>
          </a:bodyPr>
          <a:lstStyle/>
          <a:p>
            <a:r>
              <a:rPr lang="es-419"/>
              <a:t>Ejemplo:</a:t>
            </a:r>
            <a:endParaRPr lang="en-US"/>
          </a:p>
        </p:txBody>
      </p:sp>
    </p:spTree>
    <p:extLst>
      <p:ext uri="{BB962C8B-B14F-4D97-AF65-F5344CB8AC3E}">
        <p14:creationId xmlns:p14="http://schemas.microsoft.com/office/powerpoint/2010/main" val="400081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1909" y="151549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Codificación de </a:t>
            </a:r>
            <a:r>
              <a:rPr lang="es-ES" b="1" i="0" err="1">
                <a:solidFill>
                  <a:srgbClr val="000000"/>
                </a:solidFill>
                <a:effectLst/>
                <a:latin typeface="Arial" panose="020B0604020202020204" pitchFamily="34" charset="0"/>
              </a:rPr>
              <a:t>Huffman</a:t>
            </a:r>
            <a:endParaRPr lang="es-ES" b="1" i="0">
              <a:solidFill>
                <a:srgbClr val="000000"/>
              </a:solidFill>
              <a:effectLst/>
              <a:latin typeface="Arial" panose="020B0604020202020204" pitchFamily="34" charset="0"/>
            </a:endParaRPr>
          </a:p>
          <a:p>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79004" y="1840219"/>
            <a:ext cx="10727776" cy="2462213"/>
          </a:xfrm>
          <a:prstGeom prst="rect">
            <a:avLst/>
          </a:prstGeom>
          <a:noFill/>
        </p:spPr>
        <p:txBody>
          <a:bodyPr wrap="square" lIns="91440" tIns="45720" rIns="91440" bIns="45720" rtlCol="0" anchor="t">
            <a:spAutoFit/>
          </a:bodyPr>
          <a:lstStyle/>
          <a:p>
            <a:r>
              <a:rPr lang="es-ES"/>
              <a:t>Es una técnica que consiste en asignarle un código de bits más cortos a los datos con mayor frecuencia de aparición y códigos más largos a los que aparecen con menos regularidad. Es muy utilizada debido a su simplicidad y alta velocidad. Fue desarrollada por David </a:t>
            </a:r>
            <a:r>
              <a:rPr lang="es-ES" err="1"/>
              <a:t>Huffman</a:t>
            </a:r>
            <a:r>
              <a:rPr lang="es-ES"/>
              <a:t> en 1951. Básicamente su algoritmo consiste en la creación de un árbol binario de abajo hacia arriba: </a:t>
            </a:r>
          </a:p>
          <a:p>
            <a:r>
              <a:rPr lang="es-ES"/>
              <a:t>• “Se toma un alfabeto de n símbolos, cada símbolo tiene una frecuencia de aparición asociada. </a:t>
            </a:r>
          </a:p>
          <a:p>
            <a:r>
              <a:rPr lang="es-ES"/>
              <a:t>• Se colocan los símbolos ordenados de mayor a menor frecuencia, los que constituyen los nodos hojas del árbol binario. </a:t>
            </a:r>
          </a:p>
          <a:p>
            <a:r>
              <a:rPr lang="es-ES"/>
              <a:t>• Se agrupan en pareja los símbolos de menor frecuencia, y se asigna la suma de sus probabilidades al nodo padre. Se procede a realizar esta acción hasta que no quedan nodos hoja por unir a ningún nodo superior, y se ha formado el árbol binario. </a:t>
            </a:r>
          </a:p>
          <a:p>
            <a:r>
              <a:rPr lang="es-ES"/>
              <a:t>• Se etiquetan las aristas de cada rama del árbol, con cero a la izquierda, y con uno a la arista derecha. </a:t>
            </a:r>
          </a:p>
          <a:p>
            <a:r>
              <a:rPr lang="es-ES"/>
              <a:t>• Se produce el código de </a:t>
            </a:r>
            <a:r>
              <a:rPr lang="es-ES" err="1"/>
              <a:t>Huffman</a:t>
            </a:r>
            <a:r>
              <a:rPr lang="es-ES"/>
              <a:t> para ese alfabeto y esas frecuencias, con los bits recorridos desde la raíz hasta las hojas. En el ejemplo de la Figura , se observa el código binario que se genera para el alfabeto que se muestra en la base de la estructura y que aparece junto con sus frecuencias.”</a:t>
            </a:r>
            <a:endParaRPr lang="en-US"/>
          </a:p>
        </p:txBody>
      </p:sp>
      <p:pic>
        <p:nvPicPr>
          <p:cNvPr id="6" name="Picture 5">
            <a:extLst>
              <a:ext uri="{FF2B5EF4-FFF2-40B4-BE49-F238E27FC236}">
                <a16:creationId xmlns:a16="http://schemas.microsoft.com/office/drawing/2014/main" id="{7D1CE0C7-9461-4535-B4A0-1A5251B1387A}"/>
              </a:ext>
            </a:extLst>
          </p:cNvPr>
          <p:cNvPicPr>
            <a:picLocks noChangeAspect="1"/>
          </p:cNvPicPr>
          <p:nvPr/>
        </p:nvPicPr>
        <p:blipFill>
          <a:blip r:embed="rId5"/>
          <a:stretch>
            <a:fillRect/>
          </a:stretch>
        </p:blipFill>
        <p:spPr>
          <a:xfrm>
            <a:off x="4023892" y="4270459"/>
            <a:ext cx="2743200" cy="1548426"/>
          </a:xfrm>
          <a:prstGeom prst="rect">
            <a:avLst/>
          </a:prstGeom>
        </p:spPr>
      </p:pic>
      <p:sp>
        <p:nvSpPr>
          <p:cNvPr id="10" name="CuadroTexto 1">
            <a:extLst>
              <a:ext uri="{FF2B5EF4-FFF2-40B4-BE49-F238E27FC236}">
                <a16:creationId xmlns:a16="http://schemas.microsoft.com/office/drawing/2014/main" id="{C760C65A-440A-4369-A221-1E4ECD8C204A}"/>
              </a:ext>
            </a:extLst>
          </p:cNvPr>
          <p:cNvSpPr txBox="1"/>
          <p:nvPr/>
        </p:nvSpPr>
        <p:spPr>
          <a:xfrm>
            <a:off x="104814" y="1108809"/>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
        <p:nvSpPr>
          <p:cNvPr id="9" name="TextBox 8">
            <a:extLst>
              <a:ext uri="{FF2B5EF4-FFF2-40B4-BE49-F238E27FC236}">
                <a16:creationId xmlns:a16="http://schemas.microsoft.com/office/drawing/2014/main" id="{E5E5695A-0EDC-4BC2-BB71-A1FB691BEB39}"/>
              </a:ext>
            </a:extLst>
          </p:cNvPr>
          <p:cNvSpPr txBox="1"/>
          <p:nvPr/>
        </p:nvSpPr>
        <p:spPr>
          <a:xfrm>
            <a:off x="179004" y="5511108"/>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427067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82880" y="1630856"/>
            <a:ext cx="10801966" cy="307777"/>
          </a:xfrm>
          <a:prstGeom prst="rect">
            <a:avLst/>
          </a:prstGeom>
          <a:noFill/>
        </p:spPr>
        <p:txBody>
          <a:bodyPr wrap="square" rtlCol="0">
            <a:spAutoFit/>
          </a:bodyPr>
          <a:lstStyle/>
          <a:p>
            <a:r>
              <a:rPr lang="es-ES" b="1" i="0">
                <a:solidFill>
                  <a:srgbClr val="000000"/>
                </a:solidFill>
                <a:effectLst/>
                <a:latin typeface="Arial" panose="020B0604020202020204" pitchFamily="34" charset="0"/>
              </a:rPr>
              <a:t>Codificación de aritmética</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24232"/>
            <a:ext cx="12009120"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Codifica una secuencia de símbolos mediante una representación binaria, las secuencias de bits son obtenidos a partir de intervalos que tienen valores reales entre cero y uno. En esta técnica de codificación sin pérdida de información se tiene en cuenta los siguientes pasos: </a:t>
            </a:r>
          </a:p>
          <a:p>
            <a:r>
              <a:rPr lang="es-ES"/>
              <a:t>• Se toma un alfabeto de n símbolos, cada símbolo tiene una frecuencia de aparición asociada o probabilidad de aparición del símbolo.</a:t>
            </a:r>
          </a:p>
          <a:p>
            <a:r>
              <a:rPr lang="es-ES"/>
              <a:t>• Se calcula la probabilidad acumulativa para cada símbolo de una secuencia, probabilidad que se torna para cada símbolo procesado en un valor cada vez más pequeño. </a:t>
            </a:r>
          </a:p>
          <a:p>
            <a:r>
              <a:rPr lang="es-ES"/>
              <a:t>• Se asigna a cada símbolo su rango que tienen como límite superior su probabilidad acumulativa y como límite inferior la probabilidad del símbolo anterior de la secuencia o cero sí es el primer símbolo. </a:t>
            </a:r>
          </a:p>
          <a:p>
            <a:r>
              <a:rPr lang="es-ES"/>
              <a:t>• Se traduce el resultado a código binario. Los símbolos con mayor probabilidad utilizan pocos bits, por ejemplo, 0.875 se traduce a 1110, mientras que 0.25 a 01. </a:t>
            </a:r>
            <a:endParaRPr lang="en-US"/>
          </a:p>
          <a:p>
            <a:r>
              <a:rPr lang="es-ES"/>
              <a:t>Codificación aritmética es una técnica eficiente, sin embargo, es una técnica patentada. En la Figura </a:t>
            </a:r>
            <a:r>
              <a:rPr lang="es-ES" err="1"/>
              <a:t>N.°</a:t>
            </a:r>
            <a:r>
              <a:rPr lang="es-ES"/>
              <a:t> 3, se presenta un ejemplo de codificación aritmética. Se observan los símbolos del alfabeto, su probabilidad, la probabilidad acumulada de cada uno de ellos y el intervalo de probabilidades.</a:t>
            </a:r>
            <a:endParaRPr lang="en-US"/>
          </a:p>
        </p:txBody>
      </p:sp>
      <p:pic>
        <p:nvPicPr>
          <p:cNvPr id="6" name="Picture 5">
            <a:extLst>
              <a:ext uri="{FF2B5EF4-FFF2-40B4-BE49-F238E27FC236}">
                <a16:creationId xmlns:a16="http://schemas.microsoft.com/office/drawing/2014/main" id="{15C48B03-6984-4197-8114-0EF82833FE2D}"/>
              </a:ext>
            </a:extLst>
          </p:cNvPr>
          <p:cNvPicPr>
            <a:picLocks noChangeAspect="1"/>
          </p:cNvPicPr>
          <p:nvPr/>
        </p:nvPicPr>
        <p:blipFill>
          <a:blip r:embed="rId5"/>
          <a:stretch>
            <a:fillRect/>
          </a:stretch>
        </p:blipFill>
        <p:spPr>
          <a:xfrm>
            <a:off x="8103175" y="4572044"/>
            <a:ext cx="2534004" cy="1581371"/>
          </a:xfrm>
          <a:prstGeom prst="rect">
            <a:avLst/>
          </a:prstGeom>
        </p:spPr>
      </p:pic>
      <p:sp>
        <p:nvSpPr>
          <p:cNvPr id="10" name="CuadroTexto 1">
            <a:extLst>
              <a:ext uri="{FF2B5EF4-FFF2-40B4-BE49-F238E27FC236}">
                <a16:creationId xmlns:a16="http://schemas.microsoft.com/office/drawing/2014/main" id="{1187250D-F17B-48B8-A975-891677387626}"/>
              </a:ext>
            </a:extLst>
          </p:cNvPr>
          <p:cNvSpPr txBox="1"/>
          <p:nvPr/>
        </p:nvSpPr>
        <p:spPr>
          <a:xfrm>
            <a:off x="147073" y="113537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spTree>
    <p:extLst>
      <p:ext uri="{BB962C8B-B14F-4D97-AF65-F5344CB8AC3E}">
        <p14:creationId xmlns:p14="http://schemas.microsoft.com/office/powerpoint/2010/main" val="98595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5785" y="1553591"/>
            <a:ext cx="10801966" cy="307777"/>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err="1">
                <a:solidFill>
                  <a:srgbClr val="000000"/>
                </a:solidFill>
                <a:effectLst/>
                <a:latin typeface="Arial" panose="020B0604020202020204" pitchFamily="34" charset="0"/>
              </a:rPr>
              <a:t>Lempel</a:t>
            </a:r>
            <a:r>
              <a:rPr lang="es-ES" b="1" err="1">
                <a:latin typeface="Arial" panose="020B0604020202020204" pitchFamily="34" charset="0"/>
              </a:rPr>
              <a:t>-Ziv</a:t>
            </a:r>
            <a:r>
              <a:rPr lang="es-ES" b="1">
                <a:latin typeface="Arial" panose="020B0604020202020204" pitchFamily="34" charset="0"/>
              </a:rPr>
              <a:t> (LZW)</a:t>
            </a:r>
            <a:endParaRPr lang="es-CO"/>
          </a:p>
        </p:txBody>
      </p:sp>
      <p:sp>
        <p:nvSpPr>
          <p:cNvPr id="8" name="Google Shape;217;p2">
            <a:extLst>
              <a:ext uri="{FF2B5EF4-FFF2-40B4-BE49-F238E27FC236}">
                <a16:creationId xmlns:a16="http://schemas.microsoft.com/office/drawing/2014/main" id="{D873C8FB-E2B7-4EB0-B684-BBF9E4E066DB}"/>
              </a:ext>
            </a:extLst>
          </p:cNvPr>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rPr>
              <a:t>https://github.com/inavarrom/Proyecto-Datos</a:t>
            </a:r>
            <a:endParaRPr sz="2200" b="1" i="0" u="none" strike="noStrike" cap="none">
              <a:solidFill>
                <a:srgbClr val="001E33"/>
              </a:solidFill>
              <a:latin typeface="Arial"/>
              <a:ea typeface="Arial"/>
              <a:cs typeface="Arial"/>
              <a:sym typeface="Arial"/>
            </a:endParaRPr>
          </a:p>
        </p:txBody>
      </p:sp>
      <p:sp>
        <p:nvSpPr>
          <p:cNvPr id="3" name="TextBox 2">
            <a:extLst>
              <a:ext uri="{FF2B5EF4-FFF2-40B4-BE49-F238E27FC236}">
                <a16:creationId xmlns:a16="http://schemas.microsoft.com/office/drawing/2014/main" id="{B761281C-E814-40BC-AB04-6296A701C75C}"/>
              </a:ext>
            </a:extLst>
          </p:cNvPr>
          <p:cNvSpPr txBox="1"/>
          <p:nvPr/>
        </p:nvSpPr>
        <p:spPr>
          <a:xfrm>
            <a:off x="308649" y="1686331"/>
            <a:ext cx="184731" cy="307777"/>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B0E0139E-5A8A-4AE3-9E68-02F0FDB3DDD8}"/>
              </a:ext>
            </a:extLst>
          </p:cNvPr>
          <p:cNvSpPr txBox="1"/>
          <p:nvPr/>
        </p:nvSpPr>
        <p:spPr>
          <a:xfrm>
            <a:off x="182880" y="2003563"/>
            <a:ext cx="10727776" cy="181588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s-ES"/>
              <a:t>“Realiza un análisis de cadenas o palabras de un determinado alfabeto, cuyas longitudes no exceden un prescrito entero L. Posteriormente se asignan estas cadenas o palabras secuencialmente hacia un único código de palabras de longitud fija LZ. Las cadenas son seleccionadas de tal manera que tienen cercana probabilidad de ocurrencia. Como resultado, símbolos que ocurren frecuentemente, tales como espacio y cero, son agrupados en cadenas de longitudes más larga, mientras que símbolos infrecuentes, tales como z, aparecen en cadenas cortas. </a:t>
            </a:r>
          </a:p>
          <a:p>
            <a:pPr marL="285750" indent="-285750">
              <a:buFont typeface="Arial" panose="020B0604020202020204" pitchFamily="34" charset="0"/>
              <a:buChar char="•"/>
            </a:pPr>
            <a:r>
              <a:rPr lang="es-ES"/>
              <a:t>Esta estrategia es efectiva debido a la frecuencia de símbolos, repetición de caracteres y patrones de alto uso. Es una técnica de análisis incremental en el cual el proceso de codificación es llevado a cabo con un proceso de aprendizaje para características de fuentes que varían.”</a:t>
            </a:r>
            <a:endParaRPr lang="en-US"/>
          </a:p>
        </p:txBody>
      </p:sp>
      <p:sp>
        <p:nvSpPr>
          <p:cNvPr id="10" name="CuadroTexto 1">
            <a:extLst>
              <a:ext uri="{FF2B5EF4-FFF2-40B4-BE49-F238E27FC236}">
                <a16:creationId xmlns:a16="http://schemas.microsoft.com/office/drawing/2014/main" id="{4EDD5094-5E1F-4C3B-B28D-63C920AB0966}"/>
              </a:ext>
            </a:extLst>
          </p:cNvPr>
          <p:cNvSpPr txBox="1"/>
          <p:nvPr/>
        </p:nvSpPr>
        <p:spPr>
          <a:xfrm>
            <a:off x="145785" y="1158994"/>
            <a:ext cx="10801966" cy="523220"/>
          </a:xfrm>
          <a:prstGeom prst="rect">
            <a:avLst/>
          </a:prstGeom>
          <a:noFill/>
        </p:spPr>
        <p:txBody>
          <a:bodyPr wrap="square" rtlCol="0">
            <a:spAutoFit/>
          </a:bodyPr>
          <a:lstStyle/>
          <a:p>
            <a:r>
              <a:rPr lang="es-ES" b="0" i="0">
                <a:solidFill>
                  <a:srgbClr val="202122"/>
                </a:solidFill>
                <a:effectLst/>
                <a:latin typeface="Arial" panose="020B0604020202020204" pitchFamily="34" charset="0"/>
              </a:rPr>
              <a:t> </a:t>
            </a:r>
            <a:r>
              <a:rPr lang="es-ES" b="1" i="0">
                <a:solidFill>
                  <a:srgbClr val="000000"/>
                </a:solidFill>
                <a:effectLst/>
                <a:latin typeface="Arial" panose="020B0604020202020204" pitchFamily="34" charset="0"/>
              </a:rPr>
              <a:t>Los métodos para la compresión de imagen sin pérdida </a:t>
            </a:r>
          </a:p>
          <a:p>
            <a:endParaRPr lang="es-CO"/>
          </a:p>
        </p:txBody>
      </p:sp>
      <p:pic>
        <p:nvPicPr>
          <p:cNvPr id="7" name="Picture 6" descr="Text&#10;&#10;Description automatically generated">
            <a:extLst>
              <a:ext uri="{FF2B5EF4-FFF2-40B4-BE49-F238E27FC236}">
                <a16:creationId xmlns:a16="http://schemas.microsoft.com/office/drawing/2014/main" id="{BF670A1F-A0C8-4E32-85E7-F003C88EB481}"/>
              </a:ext>
            </a:extLst>
          </p:cNvPr>
          <p:cNvPicPr>
            <a:picLocks noChangeAspect="1"/>
          </p:cNvPicPr>
          <p:nvPr/>
        </p:nvPicPr>
        <p:blipFill>
          <a:blip r:embed="rId5"/>
          <a:stretch>
            <a:fillRect/>
          </a:stretch>
        </p:blipFill>
        <p:spPr>
          <a:xfrm>
            <a:off x="1255747" y="3998177"/>
            <a:ext cx="4048125" cy="1838325"/>
          </a:xfrm>
          <a:prstGeom prst="rect">
            <a:avLst/>
          </a:prstGeom>
        </p:spPr>
      </p:pic>
      <p:sp>
        <p:nvSpPr>
          <p:cNvPr id="11" name="TextBox 10">
            <a:extLst>
              <a:ext uri="{FF2B5EF4-FFF2-40B4-BE49-F238E27FC236}">
                <a16:creationId xmlns:a16="http://schemas.microsoft.com/office/drawing/2014/main" id="{470CA139-2419-4B6B-B3FB-8EAD266D35FD}"/>
              </a:ext>
            </a:extLst>
          </p:cNvPr>
          <p:cNvSpPr txBox="1"/>
          <p:nvPr/>
        </p:nvSpPr>
        <p:spPr>
          <a:xfrm>
            <a:off x="182880" y="3828900"/>
            <a:ext cx="889987" cy="338554"/>
          </a:xfrm>
          <a:prstGeom prst="rect">
            <a:avLst/>
          </a:prstGeom>
          <a:noFill/>
        </p:spPr>
        <p:txBody>
          <a:bodyPr wrap="none" rtlCol="0">
            <a:spAutoFit/>
          </a:bodyPr>
          <a:lstStyle/>
          <a:p>
            <a:r>
              <a:rPr lang="es-419"/>
              <a:t>Ejemplo</a:t>
            </a:r>
            <a:r>
              <a:rPr lang="es-419" sz="1600"/>
              <a:t>:</a:t>
            </a:r>
            <a:endParaRPr lang="en-US"/>
          </a:p>
        </p:txBody>
      </p:sp>
      <p:sp>
        <p:nvSpPr>
          <p:cNvPr id="16" name="TextBox 15">
            <a:extLst>
              <a:ext uri="{FF2B5EF4-FFF2-40B4-BE49-F238E27FC236}">
                <a16:creationId xmlns:a16="http://schemas.microsoft.com/office/drawing/2014/main" id="{F5F75EF6-2638-45E9-B48E-8F2F85F65EF4}"/>
              </a:ext>
            </a:extLst>
          </p:cNvPr>
          <p:cNvSpPr txBox="1"/>
          <p:nvPr/>
        </p:nvSpPr>
        <p:spPr>
          <a:xfrm>
            <a:off x="8464604" y="5545117"/>
            <a:ext cx="2520242" cy="307777"/>
          </a:xfrm>
          <a:prstGeom prst="rect">
            <a:avLst/>
          </a:prstGeom>
          <a:noFill/>
        </p:spPr>
        <p:txBody>
          <a:bodyPr wrap="none" rtlCol="0">
            <a:spAutoFit/>
          </a:bodyPr>
          <a:lstStyle/>
          <a:p>
            <a:r>
              <a:rPr lang="pt-BR">
                <a:hlinkClick r:id="rId6"/>
              </a:rPr>
              <a:t>a04v6n1.pdf (unmsm.edu.pe)</a:t>
            </a:r>
            <a:endParaRPr lang="en-US"/>
          </a:p>
        </p:txBody>
      </p:sp>
    </p:spTree>
    <p:extLst>
      <p:ext uri="{BB962C8B-B14F-4D97-AF65-F5344CB8AC3E}">
        <p14:creationId xmlns:p14="http://schemas.microsoft.com/office/powerpoint/2010/main" val="39316388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4c700674-c650-4ce4-921b-e4757c16856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FB1FA9D77F6FD458381C064A02C7050" ma:contentTypeVersion="1" ma:contentTypeDescription="Crear nuevo documento." ma:contentTypeScope="" ma:versionID="ff2a5ee2e502921164b7f3b42b0b793f">
  <xsd:schema xmlns:xsd="http://www.w3.org/2001/XMLSchema" xmlns:xs="http://www.w3.org/2001/XMLSchema" xmlns:p="http://schemas.microsoft.com/office/2006/metadata/properties" xmlns:ns2="4c700674-c650-4ce4-921b-e4757c168561" targetNamespace="http://schemas.microsoft.com/office/2006/metadata/properties" ma:root="true" ma:fieldsID="14ed1d0d109a6b021e8da842f70f7e09" ns2:_="">
    <xsd:import namespace="4c700674-c650-4ce4-921b-e4757c168561"/>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700674-c650-4ce4-921b-e4757c16856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181F56-C156-4438-8395-5A296144E014}">
  <ds:schemaRefs>
    <ds:schemaRef ds:uri="http://schemas.microsoft.com/sharepoint/v3/contenttype/forms"/>
  </ds:schemaRefs>
</ds:datastoreItem>
</file>

<file path=customXml/itemProps2.xml><?xml version="1.0" encoding="utf-8"?>
<ds:datastoreItem xmlns:ds="http://schemas.openxmlformats.org/officeDocument/2006/customXml" ds:itemID="{D1BEFDCD-0EF8-4F9E-B23B-FE486467DEAA}">
  <ds:schemaRefs>
    <ds:schemaRef ds:uri="http://purl.org/dc/elements/1.1/"/>
    <ds:schemaRef ds:uri="http://schemas.microsoft.com/office/infopath/2007/PartnerControls"/>
    <ds:schemaRef ds:uri="http://schemas.microsoft.com/office/2006/documentManagement/types"/>
    <ds:schemaRef ds:uri="http://purl.org/dc/terms/"/>
    <ds:schemaRef ds:uri="4c700674-c650-4ce4-921b-e4757c168561"/>
    <ds:schemaRef ds:uri="http://schemas.openxmlformats.org/package/2006/metadata/core-properties"/>
    <ds:schemaRef ds:uri="http://schemas.microsoft.com/office/2006/metadata/properties"/>
    <ds:schemaRef ds:uri="http://purl.org/dc/dcmitype/"/>
    <ds:schemaRef ds:uri="http://www.w3.org/XML/1998/namespace"/>
  </ds:schemaRefs>
</ds:datastoreItem>
</file>

<file path=customXml/itemProps3.xml><?xml version="1.0" encoding="utf-8"?>
<ds:datastoreItem xmlns:ds="http://schemas.openxmlformats.org/officeDocument/2006/customXml" ds:itemID="{C3052B51-F80E-4211-895F-1F33EAD445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700674-c650-4ce4-921b-e4757c1685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432</TotalTime>
  <Words>1914</Words>
  <Application>Microsoft Office PowerPoint</Application>
  <PresentationFormat>Widescreen</PresentationFormat>
  <Paragraphs>111</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inherit</vt:lpstr>
      <vt:lpst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Isabella Navarro Munera</cp:lastModifiedBy>
  <cp:revision>17</cp:revision>
  <dcterms:created xsi:type="dcterms:W3CDTF">2020-06-26T14:36:07Z</dcterms:created>
  <dcterms:modified xsi:type="dcterms:W3CDTF">2021-11-28T20:50:56Z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0x0101009FB1FA9D77F6FD458381C064A02C7050</vt:lpwstr>
  </property>
</Properties>
</file>