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5"/>
  </p:notesMasterIdLst>
  <p:sldIdLst>
    <p:sldId id="261" r:id="rId4"/>
    <p:sldId id="358" r:id="rId5"/>
    <p:sldId id="357" r:id="rId6"/>
    <p:sldId id="328" r:id="rId7"/>
    <p:sldId id="362" r:id="rId8"/>
    <p:sldId id="361" r:id="rId9"/>
    <p:sldId id="363" r:id="rId10"/>
    <p:sldId id="290" r:id="rId11"/>
    <p:sldId id="364" r:id="rId12"/>
    <p:sldId id="365" r:id="rId13"/>
    <p:sldId id="350" r:id="rId14"/>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4460" autoAdjust="0"/>
  </p:normalViewPr>
  <p:slideViewPr>
    <p:cSldViewPr snapToGrid="0">
      <p:cViewPr varScale="1">
        <p:scale>
          <a:sx n="43" d="100"/>
          <a:sy n="43" d="100"/>
        </p:scale>
        <p:origin x="1116" y="54"/>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2017/11/22</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2875326"/>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2991914"/>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110796"/>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3816973"/>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hyperlink" Target="http://www.typicons.com/" TargetMode="External"/><Relationship Id="rId3" Type="http://schemas.openxmlformats.org/officeDocument/2006/relationships/hyperlink" Target="http://dotcolon.net/font/route159/" TargetMode="External"/><Relationship Id="rId7" Type="http://schemas.openxmlformats.org/officeDocument/2006/relationships/hyperlink" Target="http://www.flaticon.com/packs/typicons" TargetMode="External"/><Relationship Id="rId2" Type="http://schemas.openxmlformats.org/officeDocument/2006/relationships/hyperlink" Target="http://thepopp.com/" TargetMode="External"/><Relationship Id="rId1" Type="http://schemas.openxmlformats.org/officeDocument/2006/relationships/slideLayout" Target="../slideLayouts/slideLayout71.xml"/><Relationship Id="rId6" Type="http://schemas.openxmlformats.org/officeDocument/2006/relationships/hyperlink" Target="http://fontawesome.io/" TargetMode="External"/><Relationship Id="rId5" Type="http://schemas.openxmlformats.org/officeDocument/2006/relationships/hyperlink" Target="http://www.flaticon.com/packs/font-awesome" TargetMode="External"/><Relationship Id="rId4" Type="http://schemas.openxmlformats.org/officeDocument/2006/relationships/hyperlink" Target="https://www.google.com/fonts/specimen/Open+Sa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en-US" altLang="ja-JP" dirty="0" smtClean="0"/>
              <a:t>KELOMPOK 3</a:t>
            </a:r>
            <a:endParaRPr kumimoji="1" lang="ja-JP" altLang="en-US" dirty="0"/>
          </a:p>
        </p:txBody>
      </p:sp>
      <p:sp>
        <p:nvSpPr>
          <p:cNvPr id="9" name="テキスト プレースホルダー 8"/>
          <p:cNvSpPr>
            <a:spLocks noGrp="1"/>
          </p:cNvSpPr>
          <p:nvPr>
            <p:ph type="body" sz="quarter" idx="10"/>
          </p:nvPr>
        </p:nvSpPr>
        <p:spPr/>
        <p:txBody>
          <a:bodyPr/>
          <a:lstStyle/>
          <a:p>
            <a:r>
              <a:rPr lang="en-US" altLang="ja-JP" dirty="0" smtClean="0"/>
              <a:t>REMOTE PROCEDURE CALL (RPC) AND REMOTE METHOD INVOCATION (RMI)</a:t>
            </a:r>
            <a:endParaRPr kumimoji="1" lang="ja-JP" altLang="en-US" dirty="0"/>
          </a:p>
        </p:txBody>
      </p:sp>
      <p:sp>
        <p:nvSpPr>
          <p:cNvPr id="8" name="サブタイトル 7"/>
          <p:cNvSpPr>
            <a:spLocks noGrp="1"/>
          </p:cNvSpPr>
          <p:nvPr>
            <p:ph type="subTitle" idx="1"/>
          </p:nvPr>
        </p:nvSpPr>
        <p:spPr/>
        <p:txBody>
          <a:bodyPr/>
          <a:lstStyle/>
          <a:p>
            <a:r>
              <a:rPr kumimoji="1" lang="en-US" altLang="ja-JP" dirty="0"/>
              <a:t>Jun Akizaki</a:t>
            </a:r>
            <a:br>
              <a:rPr kumimoji="1" lang="en-US" altLang="ja-JP" dirty="0"/>
            </a:br>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4"/>
          </p:nvPr>
        </p:nvSpPr>
        <p:spPr/>
        <p:txBody>
          <a:bodyPr/>
          <a:lstStyle/>
          <a:p>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10</a:t>
            </a:fld>
            <a:endParaRPr lang="ja-JP" altLang="en-US"/>
          </a:p>
        </p:txBody>
      </p:sp>
      <p:sp>
        <p:nvSpPr>
          <p:cNvPr id="2" name="図プレースホルダー 1"/>
          <p:cNvSpPr>
            <a:spLocks noGrp="1"/>
          </p:cNvSpPr>
          <p:nvPr>
            <p:ph type="pic" sz="quarter" idx="12"/>
          </p:nvPr>
        </p:nvSpPr>
        <p:spPr/>
      </p:sp>
      <p:sp>
        <p:nvSpPr>
          <p:cNvPr id="4" name="Title 3"/>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674757" y="357725"/>
            <a:ext cx="7850363" cy="4727231"/>
          </a:xfrm>
          <a:prstGeom prst="rect">
            <a:avLst/>
          </a:prstGeom>
        </p:spPr>
      </p:pic>
      <p:pic>
        <p:nvPicPr>
          <p:cNvPr id="5" name="Picture 4"/>
          <p:cNvPicPr>
            <a:picLocks noChangeAspect="1"/>
          </p:cNvPicPr>
          <p:nvPr/>
        </p:nvPicPr>
        <p:blipFill>
          <a:blip r:embed="rId3"/>
          <a:stretch>
            <a:fillRect/>
          </a:stretch>
        </p:blipFill>
        <p:spPr>
          <a:xfrm>
            <a:off x="179558" y="5285678"/>
            <a:ext cx="8773884" cy="4694798"/>
          </a:xfrm>
          <a:prstGeom prst="rect">
            <a:avLst/>
          </a:prstGeom>
        </p:spPr>
      </p:pic>
      <p:pic>
        <p:nvPicPr>
          <p:cNvPr id="8" name="Picture 7"/>
          <p:cNvPicPr>
            <a:picLocks noChangeAspect="1"/>
          </p:cNvPicPr>
          <p:nvPr/>
        </p:nvPicPr>
        <p:blipFill>
          <a:blip r:embed="rId4"/>
          <a:stretch>
            <a:fillRect/>
          </a:stretch>
        </p:blipFill>
        <p:spPr>
          <a:xfrm>
            <a:off x="9413654" y="357725"/>
            <a:ext cx="8549710" cy="3500217"/>
          </a:xfrm>
          <a:prstGeom prst="rect">
            <a:avLst/>
          </a:prstGeom>
        </p:spPr>
      </p:pic>
      <p:pic>
        <p:nvPicPr>
          <p:cNvPr id="10" name="Picture 9"/>
          <p:cNvPicPr>
            <a:picLocks noChangeAspect="1"/>
          </p:cNvPicPr>
          <p:nvPr/>
        </p:nvPicPr>
        <p:blipFill>
          <a:blip r:embed="rId5"/>
          <a:stretch>
            <a:fillRect/>
          </a:stretch>
        </p:blipFill>
        <p:spPr>
          <a:xfrm>
            <a:off x="9413654" y="4097562"/>
            <a:ext cx="8549710" cy="5068186"/>
          </a:xfrm>
          <a:prstGeom prst="rect">
            <a:avLst/>
          </a:prstGeom>
        </p:spPr>
      </p:pic>
    </p:spTree>
    <p:extLst>
      <p:ext uri="{BB962C8B-B14F-4D97-AF65-F5344CB8AC3E}">
        <p14:creationId xmlns:p14="http://schemas.microsoft.com/office/powerpoint/2010/main" val="862605542"/>
      </p:ext>
    </p:extLst>
  </p:cSld>
  <p:clrMapOvr>
    <a:masterClrMapping/>
  </p:clrMapOvr>
  <p:transition spd="slow" advTm="3434">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Thank You for Watching!</a:t>
            </a:r>
            <a:endParaRPr kumimoji="1" lang="ja-JP" altLang="en-US" dirty="0"/>
          </a:p>
        </p:txBody>
      </p:sp>
      <p:sp>
        <p:nvSpPr>
          <p:cNvPr id="17" name="サブタイトル 16"/>
          <p:cNvSpPr>
            <a:spLocks noGrp="1"/>
          </p:cNvSpPr>
          <p:nvPr>
            <p:ph type="subTitle" idx="1"/>
          </p:nvPr>
        </p:nvSpPr>
        <p:spPr/>
        <p:txBody>
          <a:bodyPr/>
          <a:lstStyle/>
          <a:p>
            <a:r>
              <a:rPr lang="en-US" altLang="ja-JP" dirty="0"/>
              <a:t>Jun Akizaki - </a:t>
            </a:r>
            <a:r>
              <a:rPr lang="en-US" altLang="ja-JP" dirty="0">
                <a:hlinkClick r:id="rId2"/>
              </a:rPr>
              <a:t>http://thepopp.com</a:t>
            </a:r>
            <a:endParaRPr lang="en-US" altLang="ja-JP" dirty="0"/>
          </a:p>
          <a:p>
            <a:r>
              <a:rPr lang="en-US" altLang="ja-JP" dirty="0"/>
              <a:t>Used Font: </a:t>
            </a:r>
            <a:r>
              <a:rPr lang="en-US" altLang="ja-JP" dirty="0">
                <a:hlinkClick r:id="rId3"/>
              </a:rPr>
              <a:t>Route 159 Family</a:t>
            </a:r>
            <a:r>
              <a:rPr lang="en-US" altLang="ja-JP" dirty="0"/>
              <a:t> &amp; </a:t>
            </a:r>
            <a:r>
              <a:rPr lang="en-US" altLang="ja-JP" dirty="0">
                <a:hlinkClick r:id="rId4"/>
              </a:rPr>
              <a:t>Open Sans Family</a:t>
            </a:r>
            <a:endParaRPr lang="en-US" altLang="ja-JP" dirty="0"/>
          </a:p>
          <a:p>
            <a:r>
              <a:rPr lang="en-US" altLang="ja-JP" dirty="0"/>
              <a:t>Icon: </a:t>
            </a:r>
            <a:r>
              <a:rPr lang="en-US" altLang="ja-JP" dirty="0">
                <a:hlinkClick r:id="rId5"/>
              </a:rPr>
              <a:t>Font Awesome</a:t>
            </a:r>
            <a:r>
              <a:rPr lang="en-US" altLang="ja-JP" dirty="0"/>
              <a:t>, the author is </a:t>
            </a:r>
            <a:r>
              <a:rPr lang="en-US" altLang="ja-JP" dirty="0">
                <a:hlinkClick r:id="rId6" tooltip="Font Awesome by Dave Gandy"/>
              </a:rPr>
              <a:t>Dave Gandy</a:t>
            </a:r>
            <a:r>
              <a:rPr lang="en-US" altLang="ja-JP" dirty="0"/>
              <a:t> (Changed the color by Photoshop)</a:t>
            </a:r>
            <a:br>
              <a:rPr lang="en-US" altLang="ja-JP" dirty="0"/>
            </a:br>
            <a:r>
              <a:rPr lang="en-US" altLang="ja-JP" dirty="0">
                <a:hlinkClick r:id="rId7"/>
              </a:rPr>
              <a:t>Typicons</a:t>
            </a:r>
            <a:r>
              <a:rPr lang="en-US" altLang="ja-JP" dirty="0"/>
              <a:t>, the author is </a:t>
            </a:r>
            <a:r>
              <a:rPr lang="en-US" altLang="ja-JP" dirty="0">
                <a:hlinkClick r:id="rId8"/>
              </a:rPr>
              <a:t>Stephen Hutchings</a:t>
            </a:r>
            <a:r>
              <a:rPr lang="en-US" altLang="ja-JP" dirty="0"/>
              <a:t> (Changed the color by Photoshop)</a:t>
            </a:r>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smtClean="0"/>
              <a:t>ANGGOTA</a:t>
            </a:r>
            <a:endParaRPr kumimoji="1" lang="ja-JP" altLang="en-US" dirty="0"/>
          </a:p>
        </p:txBody>
      </p:sp>
      <p:sp>
        <p:nvSpPr>
          <p:cNvPr id="6" name="サブタイトル 5"/>
          <p:cNvSpPr>
            <a:spLocks noGrp="1"/>
          </p:cNvSpPr>
          <p:nvPr>
            <p:ph type="subTitle" idx="1"/>
          </p:nvPr>
        </p:nvSpPr>
        <p:spPr/>
        <p:txBody>
          <a:bodyPr/>
          <a:lstStyle/>
          <a:p>
            <a:r>
              <a:rPr lang="en-US" altLang="ja-JP" dirty="0"/>
              <a:t>Jun Akizaki</a:t>
            </a:r>
            <a:br>
              <a:rPr lang="en-US" altLang="ja-JP" dirty="0"/>
            </a:br>
            <a:r>
              <a:rPr lang="en-US" altLang="ja-JP" dirty="0"/>
              <a:t>The Power of PowerPoint – thepopp.com</a:t>
            </a:r>
            <a:endParaRPr lang="ja-JP" altLang="en-US" dirty="0"/>
          </a:p>
          <a:p>
            <a:endParaRPr kumimoji="1" lang="ja-JP" altLang="en-US" dirty="0"/>
          </a:p>
        </p:txBody>
      </p:sp>
      <p:sp>
        <p:nvSpPr>
          <p:cNvPr id="7" name="テキスト プレースホルダー 6"/>
          <p:cNvSpPr>
            <a:spLocks noGrp="1"/>
          </p:cNvSpPr>
          <p:nvPr>
            <p:ph type="body" sz="quarter" idx="10"/>
          </p:nvPr>
        </p:nvSpPr>
        <p:spPr>
          <a:xfrm>
            <a:off x="1366342" y="5503589"/>
            <a:ext cx="15553728" cy="2569894"/>
          </a:xfrm>
        </p:spPr>
        <p:txBody>
          <a:bodyPr/>
          <a:lstStyle/>
          <a:p>
            <a:r>
              <a:rPr lang="en-US" altLang="ja-JP" dirty="0" smtClean="0"/>
              <a:t>A. INAYAH AULIYAH</a:t>
            </a:r>
          </a:p>
          <a:p>
            <a:r>
              <a:rPr lang="en-US" altLang="ja-JP" dirty="0" smtClean="0"/>
              <a:t>HARDIANTI ORYZA RAHMAT</a:t>
            </a:r>
          </a:p>
          <a:p>
            <a:r>
              <a:rPr lang="en-US" altLang="ja-JP" dirty="0" smtClean="0"/>
              <a:t>DIAN SUSANTI</a:t>
            </a:r>
            <a:endParaRPr lang="ja-JP" altLang="en-US" dirty="0"/>
          </a:p>
        </p:txBody>
      </p:sp>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endParaRPr lang="en-US" dirty="0"/>
          </a:p>
        </p:txBody>
      </p:sp>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smtClean="0"/>
              <a:t>Pendahuluan </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5" name="テキスト プレースホルダー 12"/>
          <p:cNvSpPr txBox="1">
            <a:spLocks/>
          </p:cNvSpPr>
          <p:nvPr/>
        </p:nvSpPr>
        <p:spPr>
          <a:xfrm>
            <a:off x="8068026" y="4027025"/>
            <a:ext cx="9603353" cy="4825238"/>
          </a:xfrm>
        </p:spPr>
        <p:txBody>
          <a:bodyPr>
            <a:normAutofit fontScale="92500"/>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just"/>
            <a:r>
              <a:rPr lang="en-US" dirty="0"/>
              <a:t>Alternatif lain dari socket adalah dengan menggunakan </a:t>
            </a:r>
            <a:r>
              <a:rPr lang="en-US" i="1" dirty="0"/>
              <a:t>Remote Procedure Call</a:t>
            </a:r>
            <a:r>
              <a:rPr lang="en-US" dirty="0"/>
              <a:t> (RPC), yang mengabstraksi interface komunikasi ke level pemanggilan procedure. Programmer tidak akan menangani socket secara langsung, dan seolah-olah memanggil prosedur lokal, padahal argumen dari prosedur lokal tersebut dipaketkan dan dikirimkan ke tujuan jarak jauh. Tapi RPC tidak bisa langsung dipakai dalam sistem objek terdistribusi. Dalam sistem objek terdistribusi, diperlukan komunikasi antara objek-objek yang ada di level program, yang berada dibanyak tempat. Oleh karena itu, sistem objek terdistribusi memerlukan suatu </a:t>
            </a:r>
            <a:r>
              <a:rPr lang="en-US" i="1" dirty="0"/>
              <a:t>Remote Method Invocation</a:t>
            </a:r>
            <a:r>
              <a:rPr lang="en-US" dirty="0"/>
              <a:t> (RMI). Pada sistem yang memakai RMI, sebuah objek lokal yang dinamakan stub mengurus pemanggilan method pada objek jarak jauh.</a:t>
            </a:r>
            <a:endParaRPr lang="ja-JP" altLang="en-US" dirty="0"/>
          </a:p>
        </p:txBody>
      </p:sp>
      <p:sp>
        <p:nvSpPr>
          <p:cNvPr id="18" name="テキスト プレースホルダー 12"/>
          <p:cNvSpPr txBox="1">
            <a:spLocks/>
          </p:cNvSpPr>
          <p:nvPr/>
        </p:nvSpPr>
        <p:spPr>
          <a:xfrm>
            <a:off x="7670318" y="589421"/>
            <a:ext cx="9603353" cy="4825238"/>
          </a:xfrm>
        </p:spPr>
        <p:txBody>
          <a:bodyPr>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just"/>
            <a:r>
              <a:rPr lang="en-US" sz="2200" dirty="0"/>
              <a:t>Sistem komputasi terdistribusi yang bekerja di banyak tempat mengharuskan beberapa komputer untuk bisa berkomunikasi satu sama lain. Untuk komunikasi, bahasa Java mendukung pemakaian socket yang sifatnya fleksibel dan mencukupi untuk keperluan komunikasi umum. Tapi di sisi lain, untuk membuat socket, klien dan server harus terhubung melalui protokol pada application level untuk meng-encode dan men-decode data-data yang akan dikirimkan. Protokol itu sendiri ternyata sulit untuk dibuat dan bisa menjadi rentan terhadap error.</a:t>
            </a:r>
            <a:endParaRPr lang="ja-JP" altLang="en-US" sz="2200" dirty="0"/>
          </a:p>
        </p:txBody>
      </p:sp>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solidFill>
                  <a:schemeClr val="accent1"/>
                </a:solidFill>
                <a:latin typeface="Route 159 Bold" pitchFamily="50" charset="0"/>
              </a:rPr>
              <a:t>Remote Procedure Call </a:t>
            </a:r>
            <a:r>
              <a:rPr lang="en-US" altLang="ja-JP" dirty="0" smtClean="0">
                <a:solidFill>
                  <a:schemeClr val="accent3"/>
                </a:solidFill>
                <a:latin typeface="Route 159 Bold" pitchFamily="50" charset="0"/>
              </a:rPr>
              <a:t>(RPC)</a:t>
            </a:r>
            <a:endParaRPr kumimoji="1" lang="ja-JP" altLang="en-US" dirty="0">
              <a:solidFill>
                <a:schemeClr val="accent3"/>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lang="en-US" altLang="ja-JP" dirty="0" smtClean="0"/>
              <a:t>Kelompok 3</a:t>
            </a:r>
            <a:endParaRPr lang="ja-JP" altLang="en-US" dirty="0"/>
          </a:p>
          <a:p>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smtClean="0"/>
              <a:t>Definisi RPC</a:t>
            </a:r>
            <a:endParaRPr lang="ja-JP" altLang="en-US" dirty="0"/>
          </a:p>
        </p:txBody>
      </p:sp>
      <p:sp>
        <p:nvSpPr>
          <p:cNvPr id="10" name="テキスト プレースホルダー 9"/>
          <p:cNvSpPr>
            <a:spLocks noGrp="1"/>
          </p:cNvSpPr>
          <p:nvPr>
            <p:ph type="body" sz="quarter" idx="14"/>
          </p:nvPr>
        </p:nvSpPr>
        <p:spPr/>
        <p:txBody>
          <a:bodyPr>
            <a:normAutofit/>
          </a:bodyPr>
          <a:lstStyle/>
          <a:p>
            <a:r>
              <a:rPr lang="en-US" dirty="0"/>
              <a:t>Remote Procedure Call (RPC) adalah sebuah metode yang memungkinkan kita untuk mengakses sebuah prosedur yang berada di komputer lain. Untuk dapat melakukan ini sebuah server harus menyediakan layanan remote procedure. Pendekatan yang dilakuan adalah sebuah server membuka socket, lalu menunggu client yang meminta prosedur yang disediakan oleh server</a:t>
            </a:r>
            <a:r>
              <a:rPr lang="en-US" dirty="0" smtClean="0"/>
              <a:t>.</a:t>
            </a:r>
          </a:p>
          <a:p>
            <a:r>
              <a:rPr lang="en-US" dirty="0"/>
              <a:t>RPC masih menggunakan cara primitif dalam pemrograman, yaitu menggunakan paradigma procedural programming. Hal itu membuat kita sulit ketika menyediakan banyak remote procedure. RPC menggunakan socket untuk berkomunikasi dengan proses lainnya. </a:t>
            </a:r>
            <a:endParaRPr kumimoji="1" lang="ja-JP" altLang="en-US" dirty="0"/>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solidFill>
                  <a:schemeClr val="accent1"/>
                </a:solidFill>
                <a:latin typeface="Route 159 Bold" pitchFamily="50" charset="0"/>
              </a:rPr>
              <a:t>Remote Procedure Call </a:t>
            </a:r>
            <a:r>
              <a:rPr lang="en-US" altLang="ja-JP" dirty="0" smtClean="0">
                <a:solidFill>
                  <a:schemeClr val="accent3"/>
                </a:solidFill>
                <a:latin typeface="Route 159 Bold" pitchFamily="50" charset="0"/>
              </a:rPr>
              <a:t>(RPC)</a:t>
            </a:r>
            <a:endParaRPr kumimoji="1" lang="ja-JP" altLang="en-US" dirty="0">
              <a:solidFill>
                <a:schemeClr val="accent3"/>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lang="en-US" altLang="ja-JP" dirty="0" smtClean="0"/>
              <a:t>Kelompok 3</a:t>
            </a:r>
            <a:endParaRPr lang="ja-JP" altLang="en-US" dirty="0"/>
          </a:p>
          <a:p>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smtClean="0"/>
              <a:t>Kelebihan dan Kekurangan</a:t>
            </a:r>
            <a:endParaRPr lang="ja-JP" altLang="en-US" dirty="0"/>
          </a:p>
        </p:txBody>
      </p:sp>
      <p:sp>
        <p:nvSpPr>
          <p:cNvPr id="10" name="テキスト プレースホルダー 9"/>
          <p:cNvSpPr>
            <a:spLocks noGrp="1"/>
          </p:cNvSpPr>
          <p:nvPr>
            <p:ph type="body" sz="quarter" idx="14"/>
          </p:nvPr>
        </p:nvSpPr>
        <p:spPr>
          <a:xfrm>
            <a:off x="2709065" y="3901148"/>
            <a:ext cx="14787069" cy="4414832"/>
          </a:xfrm>
        </p:spPr>
        <p:txBody>
          <a:bodyPr>
            <a:normAutofit/>
          </a:bodyPr>
          <a:lstStyle/>
          <a:p>
            <a:r>
              <a:rPr lang="en-US" dirty="0" smtClean="0"/>
              <a:t>Kelebihan :</a:t>
            </a:r>
          </a:p>
          <a:p>
            <a:pPr marL="342900" indent="-342900">
              <a:buFont typeface="Arial" panose="020B0604020202020204" pitchFamily="34" charset="0"/>
              <a:buChar char="•"/>
            </a:pPr>
            <a:r>
              <a:rPr lang="en-US" dirty="0" smtClean="0"/>
              <a:t>Relatif </a:t>
            </a:r>
            <a:r>
              <a:rPr lang="en-US" dirty="0"/>
              <a:t>mudah digunakan : Pemanggilan remote procedure tidak jauh berbeda dibandingkan pemanggilan local procedure. Sehingga pemrogram dapat berkonsentrasi pada software logic, tidak perlu memikirkan low level details seperti socket, marshalling &amp; </a:t>
            </a:r>
            <a:r>
              <a:rPr lang="en-US" dirty="0" smtClean="0"/>
              <a:t>unmarshalling.</a:t>
            </a:r>
          </a:p>
          <a:p>
            <a:pPr marL="342900" indent="-342900">
              <a:buFont typeface="Arial" panose="020B0604020202020204" pitchFamily="34" charset="0"/>
              <a:buChar char="•"/>
            </a:pPr>
            <a:r>
              <a:rPr lang="en-US" dirty="0" smtClean="0"/>
              <a:t>Robust </a:t>
            </a:r>
            <a:r>
              <a:rPr lang="en-US" dirty="0"/>
              <a:t>(Sempurna): Sejak th 1980-an RPC telah banyak digunakan dlm pengembangan mission- critical application yg memerlukan scalability, fault tolerance, &amp; reliability</a:t>
            </a:r>
            <a:r>
              <a:rPr lang="en-US" dirty="0" smtClean="0"/>
              <a:t>.</a:t>
            </a:r>
          </a:p>
          <a:p>
            <a:r>
              <a:rPr kumimoji="1" lang="en-US" altLang="ja-JP" dirty="0" smtClean="0"/>
              <a:t>Kekurangan :</a:t>
            </a:r>
          </a:p>
          <a:p>
            <a:pPr marL="342900" indent="-342900">
              <a:buFont typeface="Arial" panose="020B0604020202020204" pitchFamily="34" charset="0"/>
              <a:buChar char="•"/>
            </a:pPr>
            <a:r>
              <a:rPr lang="en-US" dirty="0"/>
              <a:t>Tidak fleksibel terhadap perubahan: - Static relationship between client &amp; server at run-time. </a:t>
            </a:r>
            <a:endParaRPr lang="en-US" dirty="0" smtClean="0"/>
          </a:p>
          <a:p>
            <a:pPr marL="342900" indent="-342900">
              <a:buFont typeface="Arial" panose="020B0604020202020204" pitchFamily="34" charset="0"/>
              <a:buChar char="•"/>
            </a:pPr>
            <a:r>
              <a:rPr lang="en-US" dirty="0" smtClean="0"/>
              <a:t>Berdasarkan </a:t>
            </a:r>
            <a:r>
              <a:rPr lang="en-US" dirty="0"/>
              <a:t>prosedural/structured programming yang sudah ketinggalan jaman dibandingkan OOP</a:t>
            </a:r>
            <a:endParaRPr kumimoji="1" lang="ja-JP" altLang="en-US" dirty="0"/>
          </a:p>
        </p:txBody>
      </p:sp>
    </p:spTree>
    <p:extLst>
      <p:ext uri="{BB962C8B-B14F-4D97-AF65-F5344CB8AC3E}">
        <p14:creationId xmlns:p14="http://schemas.microsoft.com/office/powerpoint/2010/main" val="2406163269"/>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solidFill>
                  <a:schemeClr val="accent1"/>
                </a:solidFill>
                <a:latin typeface="Route 159 Bold" pitchFamily="50" charset="0"/>
              </a:rPr>
              <a:t>Remote Method Invocation </a:t>
            </a:r>
            <a:r>
              <a:rPr lang="en-US" altLang="ja-JP" dirty="0" smtClean="0">
                <a:solidFill>
                  <a:schemeClr val="accent3"/>
                </a:solidFill>
                <a:latin typeface="Route 159 Bold" pitchFamily="50" charset="0"/>
              </a:rPr>
              <a:t>(RMI)</a:t>
            </a:r>
            <a:endParaRPr kumimoji="1" lang="ja-JP" altLang="en-US" dirty="0">
              <a:solidFill>
                <a:schemeClr val="accent3"/>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lang="en-US" altLang="ja-JP" dirty="0" smtClean="0"/>
              <a:t>Kelompok 3</a:t>
            </a:r>
            <a:endParaRPr lang="ja-JP" altLang="en-US" dirty="0"/>
          </a:p>
          <a:p>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smtClean="0"/>
              <a:t>Definisi RMI</a:t>
            </a:r>
            <a:endParaRPr lang="ja-JP" altLang="en-US" dirty="0"/>
          </a:p>
        </p:txBody>
      </p:sp>
      <p:sp>
        <p:nvSpPr>
          <p:cNvPr id="10" name="テキスト プレースホルダー 9"/>
          <p:cNvSpPr>
            <a:spLocks noGrp="1"/>
          </p:cNvSpPr>
          <p:nvPr>
            <p:ph type="body" sz="quarter" idx="14"/>
          </p:nvPr>
        </p:nvSpPr>
        <p:spPr>
          <a:xfrm>
            <a:off x="2709065" y="3901148"/>
            <a:ext cx="14787069" cy="4022950"/>
          </a:xfrm>
        </p:spPr>
        <p:txBody>
          <a:bodyPr>
            <a:noAutofit/>
          </a:bodyPr>
          <a:lstStyle/>
          <a:p>
            <a:pPr algn="just"/>
            <a:r>
              <a:rPr lang="en-US" dirty="0"/>
              <a:t>Munurut George Coulouris, Remote Method Invocation (RMI) adalah perluasan dari local method invocation yang memungkinkan sebuah objek yang hidup dalam satu proses untuk memohon method objek yang berada di proses lain. RMI menggunakan paradigma pemrograman berorientasi obyek (Object Oriented Programming) yang memungkinkan kita untuk mengirim obyek sebagai parameter dari remote method. Dengan dibolehkannya program Java memanggil method pada remote obyek, RMI membuat pengguna dapat mengembangkan aplikasi Java yang terdistribusi pada jaringan. Dalam java, RMI adalah salah satu bagian dari J2SE yang digunakan untuk membangun aplikasi terdistribusi menggunakan bahasa Java. RMI adalah kumpulan kelas dalam Java yang digunakan untuk menangani pemanggilan (invocation) method secara jarak jauh (remote) dalam suatu jaringan atau Internet.</a:t>
            </a:r>
          </a:p>
          <a:p>
            <a:pPr algn="just"/>
            <a:r>
              <a:rPr lang="en-US" dirty="0"/>
              <a:t>Aplikasi RMI biasanya mencakup dua program berupa server dan client. Program pada server membuat remote objects kemudian membuat referensi ke object dan menunggu client untuk memanggil methods pada server. Program pada client menentukan referensi ke satu atau lebih remote objects pada server dan kemudian memanggil methods-methods pada server yang bisa terakses. RMI pada intinya merupakan sebuah mekanisme dimana server dan client berkomunikasi dan saling memberikan informasi.</a:t>
            </a:r>
          </a:p>
        </p:txBody>
      </p:sp>
    </p:spTree>
    <p:extLst>
      <p:ext uri="{BB962C8B-B14F-4D97-AF65-F5344CB8AC3E}">
        <p14:creationId xmlns:p14="http://schemas.microsoft.com/office/powerpoint/2010/main" val="3483633219"/>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solidFill>
                  <a:schemeClr val="accent1"/>
                </a:solidFill>
                <a:latin typeface="Route 159 Bold" pitchFamily="50" charset="0"/>
              </a:rPr>
              <a:t>Remote Method Invocation </a:t>
            </a:r>
            <a:r>
              <a:rPr lang="en-US" altLang="ja-JP" dirty="0" smtClean="0">
                <a:solidFill>
                  <a:schemeClr val="accent3"/>
                </a:solidFill>
                <a:latin typeface="Route 159 Bold" pitchFamily="50" charset="0"/>
              </a:rPr>
              <a:t>(RMI)</a:t>
            </a:r>
            <a:endParaRPr kumimoji="1" lang="ja-JP" altLang="en-US" dirty="0">
              <a:solidFill>
                <a:schemeClr val="accent3"/>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lang="en-US" altLang="ja-JP" dirty="0" smtClean="0"/>
              <a:t>Kelompok 3</a:t>
            </a:r>
            <a:endParaRPr lang="ja-JP" altLang="en-US" dirty="0"/>
          </a:p>
          <a:p>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smtClean="0"/>
              <a:t>Kelebihan dan Kekurangan</a:t>
            </a:r>
            <a:endParaRPr lang="ja-JP" altLang="en-US" dirty="0"/>
          </a:p>
        </p:txBody>
      </p:sp>
      <p:sp>
        <p:nvSpPr>
          <p:cNvPr id="10" name="テキスト プレースホルダー 9"/>
          <p:cNvSpPr>
            <a:spLocks noGrp="1"/>
          </p:cNvSpPr>
          <p:nvPr>
            <p:ph type="body" sz="quarter" idx="14"/>
          </p:nvPr>
        </p:nvSpPr>
        <p:spPr>
          <a:xfrm>
            <a:off x="2709065" y="3901148"/>
            <a:ext cx="14787069" cy="4022950"/>
          </a:xfrm>
        </p:spPr>
        <p:txBody>
          <a:bodyPr>
            <a:noAutofit/>
          </a:bodyPr>
          <a:lstStyle/>
          <a:p>
            <a:pPr algn="just"/>
            <a:r>
              <a:rPr lang="en-US" dirty="0" smtClean="0"/>
              <a:t>Kelebihan :</a:t>
            </a:r>
          </a:p>
          <a:p>
            <a:pPr marL="342900" indent="-342900" algn="just">
              <a:buFont typeface="Arial" panose="020B0604020202020204" pitchFamily="34" charset="0"/>
              <a:buChar char="•"/>
            </a:pPr>
            <a:r>
              <a:rPr lang="en-US" dirty="0" smtClean="0"/>
              <a:t>Salah satu </a:t>
            </a:r>
            <a:r>
              <a:rPr lang="en-US" dirty="0"/>
              <a:t>keuntungan RMI adalah kemampuan untuk download zytecodes (code) dari suatu object’s class, jika class tsb tidak terdefinisikan di VM-nya </a:t>
            </a:r>
            <a:r>
              <a:rPr lang="en-US" dirty="0" smtClean="0"/>
              <a:t>penerima.</a:t>
            </a:r>
          </a:p>
          <a:p>
            <a:pPr marL="342900" indent="-342900" algn="just">
              <a:buFont typeface="Arial" panose="020B0604020202020204" pitchFamily="34" charset="0"/>
              <a:buChar char="•"/>
            </a:pPr>
            <a:r>
              <a:rPr lang="en-US" dirty="0" smtClean="0"/>
              <a:t>Type-type </a:t>
            </a:r>
            <a:r>
              <a:rPr lang="en-US" dirty="0"/>
              <a:t>dan metode-metode object (class), yang terletak dalam satu VM, dapat dikirim ke VM yang lain, yang mungkin </a:t>
            </a:r>
            <a:r>
              <a:rPr lang="en-US" dirty="0" smtClean="0"/>
              <a:t>saja remote.</a:t>
            </a:r>
          </a:p>
          <a:p>
            <a:pPr marL="342900" indent="-342900" algn="just">
              <a:buFont typeface="Arial" panose="020B0604020202020204" pitchFamily="34" charset="0"/>
              <a:buChar char="•"/>
            </a:pPr>
            <a:r>
              <a:rPr lang="en-US" dirty="0" smtClean="0"/>
              <a:t>Sifat-sifat </a:t>
            </a:r>
            <a:r>
              <a:rPr lang="en-US" dirty="0"/>
              <a:t>object yang terkirim ini tidak berubah sama </a:t>
            </a:r>
            <a:r>
              <a:rPr lang="en-US" dirty="0" smtClean="0"/>
              <a:t>sekali</a:t>
            </a:r>
          </a:p>
          <a:p>
            <a:pPr algn="just"/>
            <a:r>
              <a:rPr lang="en-US" dirty="0" smtClean="0"/>
              <a:t>Kekurangan : </a:t>
            </a:r>
          </a:p>
          <a:p>
            <a:pPr algn="just"/>
            <a:r>
              <a:rPr lang="en-US" dirty="0"/>
              <a:t>P</a:t>
            </a:r>
            <a:r>
              <a:rPr lang="en-US" dirty="0" smtClean="0"/>
              <a:t>roses </a:t>
            </a:r>
            <a:r>
              <a:rPr lang="en-US" dirty="0"/>
              <a:t>pembukaan socket yang kadang-kadang tidak dapat diimplementasikan lewat jaringan internet, tapi hal ini bisa diatasi dengan menggunakan Spring HttpInvoker, sama persis dengan RMI tapi lewat protokol HTTP.</a:t>
            </a:r>
          </a:p>
        </p:txBody>
      </p:sp>
    </p:spTree>
    <p:extLst>
      <p:ext uri="{BB962C8B-B14F-4D97-AF65-F5344CB8AC3E}">
        <p14:creationId xmlns:p14="http://schemas.microsoft.com/office/powerpoint/2010/main" val="1819812441"/>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4"/>
          </p:nvPr>
        </p:nvSpPr>
        <p:spPr/>
        <p:txBody>
          <a:bodyPr/>
          <a:lstStyle/>
          <a:p>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8</a:t>
            </a:fld>
            <a:endParaRPr lang="ja-JP" altLang="en-US"/>
          </a:p>
        </p:txBody>
      </p:sp>
      <p:sp>
        <p:nvSpPr>
          <p:cNvPr id="2" name="図プレースホルダー 1"/>
          <p:cNvSpPr>
            <a:spLocks noGrp="1"/>
          </p:cNvSpPr>
          <p:nvPr>
            <p:ph type="pic" sz="quarter" idx="12"/>
          </p:nvPr>
        </p:nvSpPr>
        <p:spPr/>
      </p:sp>
      <p:pic>
        <p:nvPicPr>
          <p:cNvPr id="3" name="Picture 2"/>
          <p:cNvPicPr>
            <a:picLocks noChangeAspect="1"/>
          </p:cNvPicPr>
          <p:nvPr/>
        </p:nvPicPr>
        <p:blipFill rotWithShape="1">
          <a:blip r:embed="rId2"/>
          <a:srcRect l="6128" r="5256"/>
          <a:stretch/>
        </p:blipFill>
        <p:spPr>
          <a:xfrm>
            <a:off x="321797" y="2185533"/>
            <a:ext cx="8497230" cy="5915933"/>
          </a:xfrm>
          <a:prstGeom prst="rect">
            <a:avLst/>
          </a:prstGeom>
        </p:spPr>
      </p:pic>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3"/>
          <a:stretch>
            <a:fillRect/>
          </a:stretch>
        </p:blipFill>
        <p:spPr>
          <a:xfrm>
            <a:off x="9575253" y="1686295"/>
            <a:ext cx="7990959" cy="6906704"/>
          </a:xfrm>
          <a:prstGeom prst="rect">
            <a:avLst/>
          </a:prstGeom>
        </p:spPr>
      </p:pic>
    </p:spTree>
    <p:extLst>
      <p:ext uri="{BB962C8B-B14F-4D97-AF65-F5344CB8AC3E}">
        <p14:creationId xmlns:p14="http://schemas.microsoft.com/office/powerpoint/2010/main" val="1914679235"/>
      </p:ext>
    </p:extLst>
  </p:cSld>
  <p:clrMapOvr>
    <a:masterClrMapping/>
  </p:clrMapOvr>
  <p:transition spd="slow" advTm="3434">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4"/>
          </p:nvPr>
        </p:nvSpPr>
        <p:spPr/>
        <p:txBody>
          <a:bodyPr/>
          <a:lstStyle/>
          <a:p>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9</a:t>
            </a:fld>
            <a:endParaRPr lang="ja-JP" altLang="en-US"/>
          </a:p>
        </p:txBody>
      </p:sp>
      <p:sp>
        <p:nvSpPr>
          <p:cNvPr id="2" name="図プレースホルダー 1"/>
          <p:cNvSpPr>
            <a:spLocks noGrp="1"/>
          </p:cNvSpPr>
          <p:nvPr>
            <p:ph type="pic" sz="quarter" idx="12"/>
          </p:nvPr>
        </p:nvSpPr>
        <p:spPr/>
      </p:sp>
      <p:sp>
        <p:nvSpPr>
          <p:cNvPr id="4" name="Title 3"/>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304334" y="1772317"/>
            <a:ext cx="8390520" cy="6914410"/>
          </a:xfrm>
          <a:prstGeom prst="rect">
            <a:avLst/>
          </a:prstGeom>
        </p:spPr>
      </p:pic>
      <p:pic>
        <p:nvPicPr>
          <p:cNvPr id="7" name="Picture 6"/>
          <p:cNvPicPr>
            <a:picLocks noChangeAspect="1"/>
          </p:cNvPicPr>
          <p:nvPr/>
        </p:nvPicPr>
        <p:blipFill>
          <a:blip r:embed="rId3"/>
          <a:stretch>
            <a:fillRect/>
          </a:stretch>
        </p:blipFill>
        <p:spPr>
          <a:xfrm>
            <a:off x="9379363" y="170245"/>
            <a:ext cx="8590872" cy="2388196"/>
          </a:xfrm>
          <a:prstGeom prst="rect">
            <a:avLst/>
          </a:prstGeom>
        </p:spPr>
      </p:pic>
      <p:pic>
        <p:nvPicPr>
          <p:cNvPr id="9" name="Picture 8"/>
          <p:cNvPicPr>
            <a:picLocks noChangeAspect="1"/>
          </p:cNvPicPr>
          <p:nvPr/>
        </p:nvPicPr>
        <p:blipFill>
          <a:blip r:embed="rId4"/>
          <a:stretch>
            <a:fillRect/>
          </a:stretch>
        </p:blipFill>
        <p:spPr>
          <a:xfrm>
            <a:off x="10079124" y="2558441"/>
            <a:ext cx="7191349" cy="6915184"/>
          </a:xfrm>
          <a:prstGeom prst="rect">
            <a:avLst/>
          </a:prstGeom>
        </p:spPr>
      </p:pic>
    </p:spTree>
    <p:extLst>
      <p:ext uri="{BB962C8B-B14F-4D97-AF65-F5344CB8AC3E}">
        <p14:creationId xmlns:p14="http://schemas.microsoft.com/office/powerpoint/2010/main" val="2406123679"/>
      </p:ext>
    </p:extLst>
  </p:cSld>
  <p:clrMapOvr>
    <a:masterClrMapping/>
  </p:clrMapOvr>
  <p:transition spd="slow" advTm="3434">
    <p:cover/>
  </p:transition>
  <p:timing>
    <p:tnLst>
      <p:par>
        <p:cTn id="1" dur="indefinite" restart="never" nodeType="tmRoot"/>
      </p:par>
    </p:tn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15906</TotalTime>
  <Words>718</Words>
  <Application>Microsoft Office PowerPoint</Application>
  <PresentationFormat>Custom</PresentationFormat>
  <Paragraphs>59</Paragraphs>
  <Slides>11</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11</vt:i4>
      </vt:variant>
    </vt:vector>
  </HeadingPairs>
  <TitlesOfParts>
    <vt:vector size="27"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KELOMPOK 3</vt:lpstr>
      <vt:lpstr>ANGGOTA</vt:lpstr>
      <vt:lpstr>PowerPoint Presentation</vt:lpstr>
      <vt:lpstr>Remote Procedure Call (RPC)</vt:lpstr>
      <vt:lpstr>Remote Procedure Call (RPC)</vt:lpstr>
      <vt:lpstr>Remote Method Invocation (RMI)</vt:lpstr>
      <vt:lpstr>Remote Method Invocation (RMI)</vt:lpstr>
      <vt:lpstr>PowerPoint Presentation</vt:lpstr>
      <vt:lpstr>PowerPoint Presentation</vt:lpstr>
      <vt:lpstr>PowerPoint Presentation</vt:lpstr>
      <vt:lpstr>Thank You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Rizaldi Ridwan</cp:lastModifiedBy>
  <cp:revision>350</cp:revision>
  <dcterms:created xsi:type="dcterms:W3CDTF">2015-09-05T11:42:45Z</dcterms:created>
  <dcterms:modified xsi:type="dcterms:W3CDTF">2017-11-22T15:56:56Z</dcterms:modified>
</cp:coreProperties>
</file>