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2" r:id="rId6"/>
    <p:sldId id="259" r:id="rId7"/>
    <p:sldId id="260" r:id="rId8"/>
    <p:sldId id="258" r:id="rId9"/>
    <p:sldId id="261" r:id="rId10"/>
    <p:sldId id="270" r:id="rId11"/>
    <p:sldId id="271" r:id="rId12"/>
    <p:sldId id="268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48" autoAdjust="0"/>
    <p:restoredTop sz="93374" autoAdjust="0"/>
  </p:normalViewPr>
  <p:slideViewPr>
    <p:cSldViewPr>
      <p:cViewPr>
        <p:scale>
          <a:sx n="90" d="100"/>
          <a:sy n="90" d="100"/>
        </p:scale>
        <p:origin x="-9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A9775-4F7F-4578-AA65-68EB06E047F2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0B1F7-A4CC-408D-A01A-5F7B2DEBF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40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0B1F7-A4CC-408D-A01A-5F7B2DEBFAF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66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866041-5987-4187-9681-9C500A3B3E62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C89F-7C3E-4B78-9BF1-7DC9BBCB4247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0939-E6D9-4CAD-9107-BF633317E78A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B830-7339-4364-8C23-B64D5112C6D4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43FA37D-8C69-401F-8E45-53ED04634809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B23E-1963-4C36-A835-134BD6253814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FA6-6CB0-4F90-81AF-3A47FBA3953C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0917-B81E-4913-8707-1DA534075177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2182-978A-4FA7-95B2-F0D572612E8E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4D87-8E60-4C04-93FC-08C3B682A43B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9366-F9DC-45D7-BB27-22244E1B8C21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9AAB94-1385-48FD-BD60-E00B2B17053E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A032FC-B3E1-4632-90CE-390D10CB30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Oracle DB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김 혜 경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13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DataBase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DB </a:t>
            </a:r>
            <a:r>
              <a:rPr lang="ko-KR" altLang="en-US" dirty="0" smtClean="0"/>
              <a:t>소통하는 언어 </a:t>
            </a:r>
            <a:r>
              <a:rPr lang="en-US" altLang="ko-KR" dirty="0" smtClean="0"/>
              <a:t>: SQL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SQL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marL="788670" lvl="1" indent="-514350">
              <a:buAutoNum type="arabicPeriod"/>
            </a:pPr>
            <a:r>
              <a:rPr lang="en-US" altLang="ko-KR" dirty="0" err="1" smtClean="0"/>
              <a:t>DML</a:t>
            </a:r>
            <a:r>
              <a:rPr lang="en-US" altLang="ko-KR" dirty="0" smtClean="0"/>
              <a:t> </a:t>
            </a:r>
          </a:p>
          <a:p>
            <a:pPr marL="1062990" lvl="2" indent="-514350">
              <a:buAutoNum type="arabicPeriod"/>
            </a:pPr>
            <a:r>
              <a:rPr lang="ko-KR" altLang="en-US" dirty="0" smtClean="0"/>
              <a:t>데이터 조작 언어</a:t>
            </a:r>
            <a:endParaRPr lang="en-US" altLang="ko-KR" dirty="0" smtClean="0"/>
          </a:p>
          <a:p>
            <a:pPr marL="1062990" lvl="2" indent="-514350">
              <a:buAutoNum type="arabicPeriod"/>
            </a:pPr>
            <a:r>
              <a:rPr lang="en-US" altLang="ko-KR" dirty="0" smtClean="0"/>
              <a:t>insert/update/delete</a:t>
            </a:r>
            <a:endParaRPr lang="en-US" altLang="ko-KR" dirty="0"/>
          </a:p>
          <a:p>
            <a:pPr marL="788670" lvl="1" indent="-514350">
              <a:buAutoNum type="arabicPeriod"/>
            </a:pPr>
            <a:r>
              <a:rPr lang="en-US" altLang="ko-KR" dirty="0" err="1" smtClean="0"/>
              <a:t>DDL</a:t>
            </a:r>
            <a:endParaRPr lang="en-US" altLang="ko-KR" dirty="0" smtClean="0"/>
          </a:p>
          <a:p>
            <a:pPr marL="1062990" lvl="2" indent="-514350">
              <a:buAutoNum type="arabicPeriod"/>
            </a:pPr>
            <a:r>
              <a:rPr lang="ko-KR" altLang="en-US" dirty="0" smtClean="0"/>
              <a:t>데이터 정의 언어</a:t>
            </a:r>
            <a:endParaRPr lang="en-US" altLang="ko-KR" dirty="0" smtClean="0"/>
          </a:p>
          <a:p>
            <a:pPr marL="1062990" lvl="2" indent="-514350">
              <a:buAutoNum type="arabicPeriod"/>
            </a:pPr>
            <a:r>
              <a:rPr lang="en-US" altLang="ko-KR" dirty="0" smtClean="0"/>
              <a:t>table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존재하는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1062990" lvl="2" indent="-514350">
              <a:buAutoNum type="arabicPeriod"/>
            </a:pPr>
            <a:r>
              <a:rPr lang="en-US" altLang="ko-KR" dirty="0" smtClean="0"/>
              <a:t>create/drop</a:t>
            </a:r>
          </a:p>
          <a:p>
            <a:pPr marL="788670" lvl="1" indent="-514350">
              <a:buAutoNum type="arabicPeriod"/>
            </a:pPr>
            <a:r>
              <a:rPr lang="en-US" altLang="ko-KR" dirty="0" smtClean="0"/>
              <a:t>Query</a:t>
            </a:r>
          </a:p>
          <a:p>
            <a:pPr marL="1062990" lvl="2" indent="-514350">
              <a:buAutoNum type="arabicPeriod"/>
            </a:pPr>
            <a:r>
              <a:rPr lang="ko-KR" altLang="en-US" dirty="0" smtClean="0"/>
              <a:t>데이터 질의 언어</a:t>
            </a:r>
            <a:endParaRPr lang="en-US" altLang="ko-KR" dirty="0" smtClean="0"/>
          </a:p>
          <a:p>
            <a:pPr marL="1062990" lvl="2" indent="-514350">
              <a:buAutoNum type="arabicPeriod"/>
            </a:pPr>
            <a:r>
              <a:rPr lang="en-US" altLang="ko-KR" b="1" dirty="0" smtClean="0">
                <a:solidFill>
                  <a:srgbClr val="FF0000"/>
                </a:solidFill>
              </a:rPr>
              <a:t>select </a:t>
            </a:r>
          </a:p>
          <a:p>
            <a:pPr marL="788670" lvl="1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75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학습전</a:t>
            </a:r>
            <a:r>
              <a:rPr lang="ko-KR" altLang="en-US" dirty="0" smtClean="0"/>
              <a:t> 암기 사항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b="1" dirty="0" err="1" smtClean="0"/>
              <a:t>sql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문자열 표현 </a:t>
            </a:r>
            <a:r>
              <a:rPr lang="en-US" altLang="ko-KR" b="1" dirty="0" smtClean="0"/>
              <a:t>:  ‘ ‘</a:t>
            </a:r>
          </a:p>
          <a:p>
            <a:pPr marL="514350" indent="-514350">
              <a:buAutoNum type="arabicPeriod"/>
            </a:pPr>
            <a:r>
              <a:rPr lang="en-US" altLang="ko-KR" b="1" dirty="0" err="1" smtClean="0"/>
              <a:t>sql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문장</a:t>
            </a:r>
            <a:endParaRPr lang="en-US" altLang="ko-KR" b="1" dirty="0" smtClean="0"/>
          </a:p>
          <a:p>
            <a:pPr marL="788670" lvl="1" indent="-514350">
              <a:buAutoNum type="arabicPeriod"/>
            </a:pPr>
            <a:r>
              <a:rPr lang="ko-KR" altLang="en-US" b="1" dirty="0" smtClean="0"/>
              <a:t>직관적</a:t>
            </a:r>
            <a:endParaRPr lang="en-US" altLang="ko-KR" b="1" dirty="0" smtClean="0"/>
          </a:p>
          <a:p>
            <a:pPr marL="788670" lvl="1" indent="-514350">
              <a:buAutoNum type="arabicPeriod"/>
            </a:pPr>
            <a:r>
              <a:rPr lang="ko-KR" altLang="en-US" b="1" dirty="0" err="1" smtClean="0"/>
              <a:t>연산식</a:t>
            </a:r>
            <a:r>
              <a:rPr lang="ko-KR" altLang="en-US" b="1" dirty="0" smtClean="0"/>
              <a:t> 가능</a:t>
            </a:r>
            <a:endParaRPr lang="en-US" altLang="ko-KR" b="1" dirty="0" smtClean="0"/>
          </a:p>
          <a:p>
            <a:pPr marL="788670" lvl="1" indent="-514350">
              <a:buAutoNum type="arabicPeriod"/>
            </a:pPr>
            <a:r>
              <a:rPr lang="en-US" altLang="ko-KR" b="1" dirty="0" err="1" smtClean="0"/>
              <a:t>db</a:t>
            </a:r>
            <a:r>
              <a:rPr lang="ko-KR" altLang="en-US" b="1" dirty="0" smtClean="0"/>
              <a:t>마다 함수 지원 </a:t>
            </a:r>
            <a:endParaRPr lang="en-US" altLang="ko-KR" b="1" dirty="0" smtClean="0"/>
          </a:p>
          <a:p>
            <a:pPr marL="788670" lvl="1" indent="-514350">
              <a:buAutoNum type="arabicPeriod"/>
            </a:pPr>
            <a:r>
              <a:rPr lang="ko-KR" altLang="en-US" dirty="0" smtClean="0"/>
              <a:t>사용자 정의 함수 </a:t>
            </a:r>
            <a:endParaRPr lang="en-US" altLang="ko-KR" dirty="0" smtClean="0"/>
          </a:p>
          <a:p>
            <a:pPr marL="1062990" lvl="2" indent="-514350">
              <a:buAutoNum type="arabicPeriod"/>
            </a:pPr>
            <a:r>
              <a:rPr lang="ko-KR" altLang="en-US" dirty="0" smtClean="0"/>
              <a:t>저장 프로시저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프로시저</a:t>
            </a:r>
            <a:r>
              <a:rPr lang="en-US" altLang="ko-KR" dirty="0" smtClean="0"/>
              <a:t>)</a:t>
            </a:r>
          </a:p>
          <a:p>
            <a:pPr marL="1062990" lvl="2" indent="-514350">
              <a:buAutoNum type="arabicPeriod"/>
            </a:pPr>
            <a:r>
              <a:rPr lang="en-US" altLang="ko-KR" dirty="0" smtClean="0"/>
              <a:t>PL SQL</a:t>
            </a:r>
          </a:p>
          <a:p>
            <a:pPr marL="1062990" lvl="2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17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287" y="1671368"/>
            <a:ext cx="3171825" cy="19716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484784"/>
            <a:ext cx="3381375" cy="3829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851920" y="3861048"/>
            <a:ext cx="5040560" cy="18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40</a:t>
            </a:r>
            <a:r>
              <a:rPr lang="ko-KR" altLang="en-US" dirty="0" smtClean="0"/>
              <a:t>번 부서 정보가 없는 </a:t>
            </a:r>
            <a:r>
              <a:rPr lang="en-US" altLang="ko-KR" dirty="0" smtClean="0"/>
              <a:t>table? </a:t>
            </a:r>
            <a:r>
              <a:rPr lang="en-US" altLang="ko-KR" dirty="0" err="1" smtClean="0"/>
              <a:t>emp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e.ename</a:t>
            </a:r>
            <a:r>
              <a:rPr lang="en-US" altLang="ko-KR" dirty="0"/>
              <a:t>, </a:t>
            </a:r>
            <a:r>
              <a:rPr lang="en-US" altLang="ko-KR" dirty="0" err="1"/>
              <a:t>d.deptno</a:t>
            </a:r>
            <a:r>
              <a:rPr lang="en-US" altLang="ko-KR" dirty="0"/>
              <a:t>, </a:t>
            </a:r>
            <a:r>
              <a:rPr lang="en-US" altLang="ko-KR" dirty="0" err="1"/>
              <a:t>d.dname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emp</a:t>
            </a:r>
            <a:r>
              <a:rPr lang="en-US" altLang="ko-KR" dirty="0"/>
              <a:t> e, </a:t>
            </a:r>
            <a:r>
              <a:rPr lang="en-US" altLang="ko-KR" dirty="0" err="1"/>
              <a:t>dept</a:t>
            </a:r>
            <a:r>
              <a:rPr lang="en-US" altLang="ko-KR" dirty="0"/>
              <a:t> d</a:t>
            </a:r>
          </a:p>
          <a:p>
            <a:r>
              <a:rPr lang="en-US" altLang="ko-KR" dirty="0"/>
              <a:t>where </a:t>
            </a:r>
            <a:r>
              <a:rPr lang="en-US" altLang="ko-KR" dirty="0" err="1"/>
              <a:t>e.deptno</a:t>
            </a:r>
            <a:r>
              <a:rPr lang="en-US" altLang="ko-KR" dirty="0"/>
              <a:t>(+)=</a:t>
            </a:r>
            <a:r>
              <a:rPr lang="en-US" altLang="ko-KR" dirty="0" err="1"/>
              <a:t>d.deptno</a:t>
            </a:r>
            <a:r>
              <a:rPr lang="en-US" altLang="ko-KR" dirty="0" smtClean="0"/>
              <a:t>;</a:t>
            </a:r>
          </a:p>
          <a:p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55575" y="404664"/>
            <a:ext cx="33123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outer </a:t>
            </a:r>
            <a:r>
              <a:rPr lang="ko-KR" altLang="en-US" dirty="0" err="1" smtClean="0"/>
              <a:t>조인시</a:t>
            </a:r>
            <a:r>
              <a:rPr lang="ko-KR" altLang="en-US" dirty="0" smtClean="0"/>
              <a:t> 참고 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26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527685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20888"/>
            <a:ext cx="54959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740165" y="980728"/>
            <a:ext cx="5040560" cy="18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null </a:t>
            </a:r>
            <a:r>
              <a:rPr lang="ko-KR" altLang="en-US" dirty="0" err="1" smtClean="0"/>
              <a:t>사번</a:t>
            </a:r>
            <a:r>
              <a:rPr lang="ko-KR" altLang="en-US" dirty="0" smtClean="0"/>
              <a:t> 정보가 없는 </a:t>
            </a:r>
            <a:r>
              <a:rPr lang="en-US" altLang="ko-KR" dirty="0" smtClean="0"/>
              <a:t>table? </a:t>
            </a:r>
            <a:r>
              <a:rPr lang="ko-KR" altLang="en-US" dirty="0" err="1" smtClean="0"/>
              <a:t>메니저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e.ename</a:t>
            </a:r>
            <a:r>
              <a:rPr lang="en-US" altLang="ko-KR" dirty="0"/>
              <a:t> </a:t>
            </a:r>
            <a:r>
              <a:rPr lang="ko-KR" altLang="en-US" dirty="0"/>
              <a:t>사원명</a:t>
            </a:r>
            <a:r>
              <a:rPr lang="en-US" altLang="ko-KR" dirty="0"/>
              <a:t>, </a:t>
            </a:r>
            <a:r>
              <a:rPr lang="en-US" altLang="ko-KR" dirty="0" err="1"/>
              <a:t>m.ename</a:t>
            </a:r>
            <a:r>
              <a:rPr lang="en-US" altLang="ko-KR" dirty="0"/>
              <a:t> </a:t>
            </a:r>
            <a:r>
              <a:rPr lang="ko-KR" altLang="en-US" dirty="0" err="1"/>
              <a:t>메니저명</a:t>
            </a:r>
            <a:endParaRPr lang="ko-KR" altLang="en-US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emp</a:t>
            </a:r>
            <a:r>
              <a:rPr lang="en-US" altLang="ko-KR" dirty="0"/>
              <a:t> e, </a:t>
            </a:r>
            <a:r>
              <a:rPr lang="en-US" altLang="ko-KR" dirty="0" err="1"/>
              <a:t>emp</a:t>
            </a:r>
            <a:r>
              <a:rPr lang="en-US" altLang="ko-KR" dirty="0"/>
              <a:t> m</a:t>
            </a:r>
          </a:p>
          <a:p>
            <a:r>
              <a:rPr lang="en-US" altLang="ko-KR" dirty="0"/>
              <a:t>where </a:t>
            </a:r>
            <a:r>
              <a:rPr lang="en-US" altLang="ko-KR" dirty="0" err="1"/>
              <a:t>e.mgr</a:t>
            </a:r>
            <a:r>
              <a:rPr lang="en-US" altLang="ko-KR" dirty="0"/>
              <a:t> = </a:t>
            </a:r>
            <a:r>
              <a:rPr lang="en-US" altLang="ko-KR" dirty="0" err="1" smtClean="0"/>
              <a:t>m.empno</a:t>
            </a:r>
            <a:r>
              <a:rPr lang="en-US" altLang="ko-KR" dirty="0" smtClean="0"/>
              <a:t>(+);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020272" y="4869160"/>
            <a:ext cx="64807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5373216"/>
            <a:ext cx="2232248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메니저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table</a:t>
            </a:r>
          </a:p>
          <a:p>
            <a:r>
              <a:rPr lang="en-US" altLang="ko-KR" dirty="0" smtClean="0"/>
              <a:t>null</a:t>
            </a:r>
            <a:r>
              <a:rPr lang="ko-KR" altLang="en-US" dirty="0" err="1" smtClean="0"/>
              <a:t>사번에</a:t>
            </a:r>
            <a:r>
              <a:rPr lang="ko-KR" altLang="en-US" dirty="0" smtClean="0"/>
              <a:t> 해당하는 정보가 없음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44321" y="5442177"/>
            <a:ext cx="2232248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사</a:t>
            </a:r>
            <a:r>
              <a:rPr lang="ko-KR" altLang="en-US" dirty="0"/>
              <a:t>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table</a:t>
            </a:r>
          </a:p>
          <a:p>
            <a:r>
              <a:rPr lang="ko-KR" altLang="en-US" dirty="0" err="1" smtClean="0"/>
              <a:t>메니저가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 사원도 있음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260648"/>
            <a:ext cx="29523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outer </a:t>
            </a:r>
            <a:r>
              <a:rPr lang="ko-KR" altLang="en-US" dirty="0" err="1" smtClean="0"/>
              <a:t>조인시</a:t>
            </a:r>
            <a:r>
              <a:rPr lang="ko-KR" altLang="en-US" dirty="0" smtClean="0"/>
              <a:t> 참고 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28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</a:t>
            </a:r>
            <a:r>
              <a:rPr lang="en-US" altLang="ko-KR" smtClean="0"/>
              <a:t>atabase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 </a:t>
            </a:r>
            <a:r>
              <a:rPr lang="ko-KR" altLang="en-US" smtClean="0"/>
              <a:t>목적 </a:t>
            </a:r>
            <a:endParaRPr lang="en-US" altLang="ko-KR" smtClean="0"/>
          </a:p>
          <a:p>
            <a:pPr lvl="1"/>
            <a:r>
              <a:rPr lang="ko-KR" altLang="en-US" smtClean="0"/>
              <a:t>데이터를 </a:t>
            </a:r>
            <a:r>
              <a:rPr lang="ko-KR" altLang="en-US" dirty="0" smtClean="0"/>
              <a:t>구조화해서 영구적으로 저장 및 </a:t>
            </a:r>
            <a:r>
              <a:rPr lang="ko-KR" altLang="en-US" smtClean="0"/>
              <a:t>관리하기 </a:t>
            </a:r>
            <a:r>
              <a:rPr lang="ko-KR" altLang="en-US" smtClean="0"/>
              <a:t>위함</a:t>
            </a:r>
            <a:endParaRPr lang="en-US" altLang="ko-KR" smtClean="0"/>
          </a:p>
          <a:p>
            <a:endParaRPr lang="en-US" altLang="ko-KR" dirty="0" smtClean="0"/>
          </a:p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smtClean="0"/>
              <a:t>유효한 데이터 </a:t>
            </a:r>
            <a:r>
              <a:rPr lang="ko-KR" altLang="en-US" smtClean="0"/>
              <a:t>저장 </a:t>
            </a:r>
            <a:r>
              <a:rPr lang="ko-KR" altLang="en-US" smtClean="0"/>
              <a:t>및 </a:t>
            </a:r>
            <a:r>
              <a:rPr lang="ko-KR" altLang="en-US" smtClean="0"/>
              <a:t>관리</a:t>
            </a:r>
            <a:endParaRPr lang="en-US" altLang="ko-KR" smtClean="0"/>
          </a:p>
          <a:p>
            <a:pPr lvl="1"/>
            <a:r>
              <a:rPr lang="ko-KR" altLang="en-US" smtClean="0"/>
              <a:t>중복 데이터 제거</a:t>
            </a:r>
            <a:endParaRPr lang="en-US" altLang="ko-KR" dirty="0" smtClean="0"/>
          </a:p>
          <a:p>
            <a:pPr lvl="1"/>
            <a:r>
              <a:rPr lang="ko-KR" altLang="en-US"/>
              <a:t>데이터를 </a:t>
            </a:r>
            <a:r>
              <a:rPr lang="ko-KR" altLang="en-US" smtClean="0"/>
              <a:t>구조화</a:t>
            </a:r>
            <a:endParaRPr lang="en-US" altLang="ko-KR" smtClean="0"/>
          </a:p>
          <a:p>
            <a:pPr lvl="1"/>
            <a:r>
              <a:rPr lang="ko-KR" altLang="en-US" smtClean="0"/>
              <a:t>영구적으로 </a:t>
            </a:r>
            <a:r>
              <a:rPr lang="ko-KR" altLang="en-US" dirty="0"/>
              <a:t>저장 및 </a:t>
            </a:r>
            <a:r>
              <a:rPr lang="ko-KR" altLang="en-US"/>
              <a:t>관리하기 </a:t>
            </a:r>
            <a:r>
              <a:rPr lang="ko-KR" altLang="en-US" smtClean="0"/>
              <a:t>위함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5191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608641" y="1781066"/>
            <a:ext cx="1961231" cy="1368152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Oracle</a:t>
            </a:r>
          </a:p>
          <a:p>
            <a:pPr marL="285750" indent="-285750" algn="ctr">
              <a:buFontTx/>
              <a:buChar char="-"/>
            </a:pPr>
            <a:r>
              <a:rPr lang="en-US" altLang="ko-KR" smtClean="0">
                <a:solidFill>
                  <a:srgbClr val="002060"/>
                </a:solidFill>
              </a:rPr>
              <a:t>Oracle </a:t>
            </a:r>
            <a:r>
              <a:rPr lang="ko-KR" altLang="en-US" smtClean="0">
                <a:solidFill>
                  <a:srgbClr val="002060"/>
                </a:solidFill>
              </a:rPr>
              <a:t>벤더사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" name="원통 5"/>
          <p:cNvSpPr/>
          <p:nvPr/>
        </p:nvSpPr>
        <p:spPr>
          <a:xfrm>
            <a:off x="3347864" y="1868690"/>
            <a:ext cx="1944216" cy="1152128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My </a:t>
            </a:r>
            <a:r>
              <a:rPr lang="en-US" altLang="ko-KR" dirty="0" err="1" smtClean="0">
                <a:solidFill>
                  <a:srgbClr val="002060"/>
                </a:solidFill>
              </a:rPr>
              <a:t>Sql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ctr"/>
            <a:r>
              <a:rPr lang="en-US" altLang="ko-KR" smtClean="0">
                <a:solidFill>
                  <a:srgbClr val="002060"/>
                </a:solidFill>
              </a:rPr>
              <a:t>- </a:t>
            </a:r>
            <a:r>
              <a:rPr lang="en-US" altLang="ko-KR" smtClean="0">
                <a:solidFill>
                  <a:srgbClr val="002060"/>
                </a:solidFill>
              </a:rPr>
              <a:t>Oracle </a:t>
            </a:r>
            <a:r>
              <a:rPr lang="ko-KR" altLang="en-US" smtClean="0">
                <a:solidFill>
                  <a:srgbClr val="002060"/>
                </a:solidFill>
              </a:rPr>
              <a:t>벤더사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원통 6"/>
          <p:cNvSpPr/>
          <p:nvPr/>
        </p:nvSpPr>
        <p:spPr>
          <a:xfrm>
            <a:off x="3321609" y="3512631"/>
            <a:ext cx="1944216" cy="1152128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2060"/>
                </a:solidFill>
              </a:rPr>
              <a:t>DB2</a:t>
            </a:r>
          </a:p>
          <a:p>
            <a:pPr algn="ctr"/>
            <a:r>
              <a:rPr lang="en-US" altLang="ko-KR" smtClean="0">
                <a:solidFill>
                  <a:srgbClr val="002060"/>
                </a:solidFill>
              </a:rPr>
              <a:t>- IBM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원통 7"/>
          <p:cNvSpPr/>
          <p:nvPr/>
        </p:nvSpPr>
        <p:spPr>
          <a:xfrm>
            <a:off x="625656" y="3501008"/>
            <a:ext cx="1944216" cy="1152128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002060"/>
                </a:solidFill>
              </a:rPr>
              <a:t>Ms</a:t>
            </a:r>
            <a:r>
              <a:rPr lang="en-US" altLang="ko-KR" dirty="0" smtClean="0">
                <a:solidFill>
                  <a:srgbClr val="002060"/>
                </a:solidFill>
              </a:rPr>
              <a:t> SQL</a:t>
            </a:r>
          </a:p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- MS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원통 8"/>
          <p:cNvSpPr/>
          <p:nvPr/>
        </p:nvSpPr>
        <p:spPr>
          <a:xfrm>
            <a:off x="3419872" y="5215596"/>
            <a:ext cx="1944216" cy="1152128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스마트 기기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- SQL light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원통 9"/>
          <p:cNvSpPr/>
          <p:nvPr/>
        </p:nvSpPr>
        <p:spPr>
          <a:xfrm>
            <a:off x="625656" y="4941168"/>
            <a:ext cx="1944216" cy="1440160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브라우저 내부에도 </a:t>
            </a:r>
            <a:r>
              <a:rPr lang="en-US" altLang="ko-KR" dirty="0" smtClean="0">
                <a:solidFill>
                  <a:srgbClr val="002060"/>
                </a:solidFill>
              </a:rPr>
              <a:t>DB</a:t>
            </a:r>
            <a:r>
              <a:rPr lang="ko-KR" altLang="en-US" dirty="0" smtClean="0">
                <a:solidFill>
                  <a:srgbClr val="002060"/>
                </a:solidFill>
              </a:rPr>
              <a:t>내장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6372202" y="1853074"/>
            <a:ext cx="1944216" cy="129614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2060"/>
                </a:solidFill>
              </a:rPr>
              <a:t>큐브리드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ctr"/>
            <a:r>
              <a:rPr lang="en-US" altLang="ko-KR" smtClean="0">
                <a:solidFill>
                  <a:srgbClr val="002060"/>
                </a:solidFill>
              </a:rPr>
              <a:t>-</a:t>
            </a:r>
            <a:r>
              <a:rPr lang="ko-KR" altLang="en-US" smtClean="0">
                <a:solidFill>
                  <a:srgbClr val="002060"/>
                </a:solidFill>
              </a:rPr>
              <a:t>국산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(oracle, </a:t>
            </a:r>
            <a:r>
              <a:rPr lang="en-US" altLang="ko-KR" dirty="0" err="1" smtClean="0">
                <a:solidFill>
                  <a:srgbClr val="002060"/>
                </a:solidFill>
              </a:rPr>
              <a:t>db2</a:t>
            </a:r>
            <a:r>
              <a:rPr lang="en-US" altLang="ko-KR" dirty="0" smtClean="0">
                <a:solidFill>
                  <a:srgbClr val="002060"/>
                </a:solidFill>
              </a:rPr>
              <a:t>, </a:t>
            </a:r>
            <a:r>
              <a:rPr lang="en-US" altLang="ko-KR" dirty="0" err="1" smtClean="0">
                <a:solidFill>
                  <a:srgbClr val="002060"/>
                </a:solidFill>
              </a:rPr>
              <a:t>ms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 err="1" smtClean="0">
                <a:solidFill>
                  <a:srgbClr val="002060"/>
                </a:solidFill>
              </a:rPr>
              <a:t>sql</a:t>
            </a:r>
            <a:r>
              <a:rPr lang="en-US" altLang="ko-KR" dirty="0" smtClean="0">
                <a:solidFill>
                  <a:srgbClr val="002060"/>
                </a:solidFill>
              </a:rPr>
              <a:t>, my </a:t>
            </a:r>
            <a:r>
              <a:rPr lang="en-US" altLang="ko-KR" err="1" smtClean="0">
                <a:solidFill>
                  <a:srgbClr val="002060"/>
                </a:solidFill>
              </a:rPr>
              <a:t>sql</a:t>
            </a:r>
            <a:r>
              <a:rPr lang="en-US" altLang="ko-KR" smtClean="0">
                <a:solidFill>
                  <a:srgbClr val="002060"/>
                </a:solidFill>
              </a:rPr>
              <a:t> </a:t>
            </a:r>
            <a:r>
              <a:rPr lang="ko-KR" altLang="en-US" smtClean="0">
                <a:solidFill>
                  <a:srgbClr val="002060"/>
                </a:solidFill>
              </a:rPr>
              <a:t>장점 </a:t>
            </a:r>
            <a:r>
              <a:rPr lang="ko-KR" altLang="en-US" dirty="0" smtClean="0">
                <a:solidFill>
                  <a:srgbClr val="002060"/>
                </a:solidFill>
              </a:rPr>
              <a:t>보유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2" name="원통 11"/>
          <p:cNvSpPr/>
          <p:nvPr/>
        </p:nvSpPr>
        <p:spPr>
          <a:xfrm>
            <a:off x="6372201" y="4021928"/>
            <a:ext cx="1944216" cy="1152128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2060"/>
                </a:solidFill>
              </a:rPr>
              <a:t>- IBM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6696236" y="4525984"/>
            <a:ext cx="1944216" cy="1152128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rgbClr val="002060"/>
              </a:solidFill>
            </a:endParaRPr>
          </a:p>
          <a:p>
            <a:pPr algn="ctr"/>
            <a:r>
              <a:rPr lang="en-US" altLang="ko-KR" smtClean="0">
                <a:solidFill>
                  <a:srgbClr val="002060"/>
                </a:solidFill>
              </a:rPr>
              <a:t>- IBM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원통 13"/>
          <p:cNvSpPr/>
          <p:nvPr/>
        </p:nvSpPr>
        <p:spPr>
          <a:xfrm>
            <a:off x="7056276" y="5185679"/>
            <a:ext cx="1944216" cy="1152128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2060"/>
                </a:solidFill>
              </a:rPr>
              <a:t>...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oracle DB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학습용 </a:t>
            </a:r>
            <a:r>
              <a:rPr lang="en-US" altLang="ko-KR" dirty="0" smtClean="0"/>
              <a:t>DB</a:t>
            </a:r>
          </a:p>
          <a:p>
            <a:r>
              <a:rPr lang="en-US" altLang="ko-KR" dirty="0" err="1" smtClean="0"/>
              <a:t>XE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상용으로는 절대 사용 불가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64bit</a:t>
            </a:r>
            <a:r>
              <a:rPr lang="ko-KR" altLang="en-US" dirty="0" smtClean="0"/>
              <a:t>용 </a:t>
            </a:r>
            <a:r>
              <a:rPr lang="en-US" altLang="ko-KR" smtClean="0"/>
              <a:t>DB</a:t>
            </a:r>
            <a:r>
              <a:rPr lang="ko-KR" altLang="en-US" smtClean="0"/>
              <a:t>설치</a:t>
            </a:r>
            <a:endParaRPr lang="en-US" altLang="ko-KR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설치 시 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admin </a:t>
            </a:r>
            <a:r>
              <a:rPr lang="ko-KR" altLang="en-US" dirty="0" smtClean="0"/>
              <a:t>계정 </a:t>
            </a:r>
            <a:r>
              <a:rPr lang="en-US" altLang="ko-KR" dirty="0" smtClean="0"/>
              <a:t>: system</a:t>
            </a:r>
          </a:p>
          <a:p>
            <a:pPr lvl="1"/>
            <a:r>
              <a:rPr lang="en-US" altLang="ko-KR" dirty="0" smtClean="0"/>
              <a:t>pw</a:t>
            </a:r>
            <a:r>
              <a:rPr lang="ko-KR" altLang="en-US" dirty="0" smtClean="0"/>
              <a:t>만 </a:t>
            </a:r>
            <a:r>
              <a:rPr lang="ko-KR" altLang="en-US" dirty="0" err="1" smtClean="0"/>
              <a:t>설치시</a:t>
            </a:r>
            <a:r>
              <a:rPr lang="ko-KR" altLang="en-US" dirty="0" smtClean="0"/>
              <a:t> 설정하게 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manager : </a:t>
            </a:r>
            <a:r>
              <a:rPr lang="ko-KR" altLang="en-US" dirty="0" smtClean="0"/>
              <a:t>업계에서 첫 </a:t>
            </a:r>
            <a:r>
              <a:rPr lang="en-US" altLang="ko-KR" dirty="0" err="1" smtClean="0"/>
              <a:t>db</a:t>
            </a:r>
            <a:r>
              <a:rPr lang="ko-KR" altLang="en-US" dirty="0" err="1" smtClean="0"/>
              <a:t>설치시</a:t>
            </a:r>
            <a:r>
              <a:rPr lang="ko-KR" altLang="en-US" dirty="0" smtClean="0"/>
              <a:t> 부여하는 기본 </a:t>
            </a:r>
            <a:r>
              <a:rPr lang="en-US" altLang="ko-KR" dirty="0" smtClean="0"/>
              <a:t>pw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78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실습시</a:t>
            </a:r>
            <a:r>
              <a:rPr lang="ko-KR" altLang="en-US" dirty="0" smtClean="0"/>
              <a:t> 사용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ID/PW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SCOTT/TIGER</a:t>
            </a:r>
            <a:r>
              <a:rPr lang="ko-KR" altLang="en-US" dirty="0" smtClean="0"/>
              <a:t>로 사용 가능한 </a:t>
            </a:r>
            <a:r>
              <a:rPr lang="en-US" altLang="ko-KR" dirty="0" smtClean="0"/>
              <a:t>table</a:t>
            </a:r>
            <a:endParaRPr lang="en-US" altLang="ko-KR" dirty="0"/>
          </a:p>
          <a:p>
            <a:pPr lvl="1"/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습득용으로 최상 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emp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직원 정보 보유 </a:t>
            </a:r>
            <a:r>
              <a:rPr lang="en-US" altLang="ko-KR" dirty="0" smtClean="0"/>
              <a:t>table</a:t>
            </a:r>
          </a:p>
          <a:p>
            <a:pPr lvl="1"/>
            <a:r>
              <a:rPr lang="en-US" altLang="ko-KR" err="1" smtClean="0"/>
              <a:t>mgr</a:t>
            </a:r>
            <a:r>
              <a:rPr lang="en-US" altLang="ko-KR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내 </a:t>
            </a:r>
            <a:r>
              <a:rPr lang="ko-KR" altLang="en-US" dirty="0" smtClean="0"/>
              <a:t>상사의 </a:t>
            </a:r>
            <a:r>
              <a:rPr lang="ko-KR" altLang="en-US" dirty="0" err="1" smtClean="0"/>
              <a:t>사번은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empno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사번과</a:t>
            </a:r>
            <a:r>
              <a:rPr lang="ko-KR" altLang="en-US" dirty="0" smtClean="0"/>
              <a:t> 일치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deptno</a:t>
            </a:r>
            <a:r>
              <a:rPr lang="en-US" altLang="ko-KR" dirty="0" smtClean="0"/>
              <a:t> :  </a:t>
            </a:r>
            <a:r>
              <a:rPr lang="ko-KR" altLang="en-US" dirty="0" smtClean="0"/>
              <a:t>직원이 소속된 부서 정보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부서번호일뿐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dept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부서</a:t>
            </a:r>
            <a:r>
              <a:rPr lang="en-US" altLang="ko-KR" dirty="0"/>
              <a:t> </a:t>
            </a:r>
            <a:r>
              <a:rPr lang="ko-KR" altLang="en-US" dirty="0" smtClean="0"/>
              <a:t>정보 보유 </a:t>
            </a:r>
            <a:r>
              <a:rPr lang="en-US" altLang="ko-KR" dirty="0" smtClean="0"/>
              <a:t>table</a:t>
            </a:r>
          </a:p>
          <a:p>
            <a:pPr lvl="1"/>
            <a:r>
              <a:rPr lang="ko-KR" altLang="en-US" dirty="0" smtClean="0"/>
              <a:t>부서번호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부서위치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salgrade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급여 등급 보유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1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emp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288050" cy="403244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403647" y="2492896"/>
            <a:ext cx="3207921" cy="360040"/>
          </a:xfrm>
          <a:prstGeom prst="roundRect">
            <a:avLst/>
          </a:prstGeom>
          <a:solidFill>
            <a:srgbClr val="BCCFE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사번</a:t>
            </a:r>
            <a:r>
              <a:rPr lang="ko-KR" altLang="en-US" dirty="0" smtClean="0"/>
              <a:t>   </a:t>
            </a:r>
            <a:r>
              <a:rPr lang="en-US" altLang="ko-KR" dirty="0" smtClean="0"/>
              <a:t>: 	4</a:t>
            </a:r>
            <a:r>
              <a:rPr lang="ko-KR" altLang="en-US" dirty="0" smtClean="0"/>
              <a:t>자리 정수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2852936"/>
            <a:ext cx="2592288" cy="360040"/>
          </a:xfrm>
          <a:prstGeom prst="roundRect">
            <a:avLst/>
          </a:prstGeom>
          <a:solidFill>
            <a:srgbClr val="BCCFE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사원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3212976"/>
            <a:ext cx="2592288" cy="360040"/>
          </a:xfrm>
          <a:prstGeom prst="roundRect">
            <a:avLst/>
          </a:prstGeom>
          <a:solidFill>
            <a:srgbClr val="BCCFE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직무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475656" y="3573016"/>
            <a:ext cx="3528392" cy="360040"/>
          </a:xfrm>
          <a:prstGeom prst="roundRect">
            <a:avLst/>
          </a:prstGeom>
          <a:solidFill>
            <a:srgbClr val="BCCFE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나의 </a:t>
            </a:r>
            <a:r>
              <a:rPr lang="ko-KR" altLang="en-US" dirty="0" err="1" smtClean="0"/>
              <a:t>메니저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4</a:t>
            </a:r>
            <a:r>
              <a:rPr lang="ko-KR" altLang="en-US" dirty="0" smtClean="0"/>
              <a:t>자리 정수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475656" y="3933056"/>
            <a:ext cx="5256584" cy="360040"/>
          </a:xfrm>
          <a:prstGeom prst="roundRect">
            <a:avLst/>
          </a:prstGeom>
          <a:solidFill>
            <a:srgbClr val="BCCFE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입사일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날짜형식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년월일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yymmdd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yyyymmdd</a:t>
            </a:r>
            <a:r>
              <a:rPr lang="en-US" altLang="ko-KR" dirty="0" smtClean="0"/>
              <a:t>]</a:t>
            </a:r>
            <a:endParaRPr lang="ko-KR" altLang="en-US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03648" y="4293096"/>
            <a:ext cx="2592288" cy="360040"/>
          </a:xfrm>
          <a:prstGeom prst="roundRect">
            <a:avLst/>
          </a:prstGeom>
          <a:solidFill>
            <a:srgbClr val="BCCFE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급여 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월급여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03648" y="4653136"/>
            <a:ext cx="5184576" cy="360040"/>
          </a:xfrm>
          <a:prstGeom prst="roundRect">
            <a:avLst/>
          </a:prstGeom>
          <a:solidFill>
            <a:srgbClr val="BCCFE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보너스</a:t>
            </a:r>
            <a:r>
              <a:rPr lang="en-US" altLang="ko-KR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영업부 사원만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연중에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03648" y="5013176"/>
            <a:ext cx="4320480" cy="360040"/>
          </a:xfrm>
          <a:prstGeom prst="roundRect">
            <a:avLst/>
          </a:prstGeom>
          <a:solidFill>
            <a:srgbClr val="BCCFE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소속부서번호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자리 정수</a:t>
            </a: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77711" y="5577692"/>
            <a:ext cx="3096344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연봉 계산 </a:t>
            </a:r>
            <a:endParaRPr lang="en-US" altLang="ko-KR" dirty="0"/>
          </a:p>
          <a:p>
            <a:pPr algn="ctr"/>
            <a:r>
              <a:rPr lang="en-US" altLang="ko-KR" dirty="0" smtClean="0"/>
              <a:t>- (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* 12) + </a:t>
            </a:r>
            <a:r>
              <a:rPr lang="en-US" altLang="ko-KR" dirty="0" err="1" smtClean="0"/>
              <a:t>comm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1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dept table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7600950" cy="266429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799692" y="3068960"/>
            <a:ext cx="2484276" cy="36004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부서번호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자리 정수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99692" y="3515207"/>
            <a:ext cx="2484276" cy="36004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부서명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  <a:endParaRPr lang="ko-KR" altLang="en-US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99692" y="4041068"/>
            <a:ext cx="2484276" cy="36004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지역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EMP</a:t>
            </a:r>
            <a:r>
              <a:rPr lang="en-US" altLang="ko-KR" dirty="0" smtClean="0"/>
              <a:t> table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288050" cy="403244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6732240" y="2420888"/>
            <a:ext cx="1872208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660232" y="3861048"/>
            <a:ext cx="1872208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660232" y="3140968"/>
            <a:ext cx="1872208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588224" y="4653136"/>
            <a:ext cx="1872208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63688" y="2917439"/>
            <a:ext cx="3600400" cy="79208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문자열 표현 타입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9byte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한글은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개가 최대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63688" y="3861048"/>
            <a:ext cx="3600400" cy="79208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날짜 표현 타입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63688" y="1973343"/>
            <a:ext cx="3600400" cy="79208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정수 표현 타입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정수 </a:t>
            </a:r>
            <a:r>
              <a:rPr lang="ko-KR" altLang="en-US" dirty="0" err="1" smtClean="0"/>
              <a:t>자리수</a:t>
            </a:r>
            <a:r>
              <a:rPr lang="en-US" altLang="ko-KR" smtClean="0"/>
              <a:t>) </a:t>
            </a:r>
            <a:endParaRPr lang="ko-KR" altLang="en-US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42457" y="4869160"/>
            <a:ext cx="3600400" cy="144016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실수 표현 타입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자리수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소수점 </a:t>
            </a:r>
            <a:r>
              <a:rPr lang="ko-KR" altLang="en-US" dirty="0" err="1" smtClean="0"/>
              <a:t>이하자리수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number(7, </a:t>
            </a:r>
            <a:r>
              <a:rPr lang="en-US" altLang="ko-KR" smtClean="0"/>
              <a:t>2</a:t>
            </a:r>
            <a:r>
              <a:rPr lang="en-US" altLang="ko-KR" smtClean="0"/>
              <a:t>)</a:t>
            </a:r>
            <a:endParaRPr lang="en-US" altLang="ko-KR" dirty="0" smtClean="0"/>
          </a:p>
        </p:txBody>
      </p:sp>
      <p:cxnSp>
        <p:nvCxnSpPr>
          <p:cNvPr id="14" name="직선 연결선 13"/>
          <p:cNvCxnSpPr>
            <a:stCxn id="9" idx="3"/>
          </p:cNvCxnSpPr>
          <p:nvPr/>
        </p:nvCxnSpPr>
        <p:spPr>
          <a:xfrm>
            <a:off x="5364088" y="3313483"/>
            <a:ext cx="1296144" cy="115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3"/>
            <a:endCxn id="6" idx="1"/>
          </p:cNvCxnSpPr>
          <p:nvPr/>
        </p:nvCxnSpPr>
        <p:spPr>
          <a:xfrm flipV="1">
            <a:off x="5364088" y="4149080"/>
            <a:ext cx="1296144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</p:cNvCxnSpPr>
          <p:nvPr/>
        </p:nvCxnSpPr>
        <p:spPr>
          <a:xfrm>
            <a:off x="5364088" y="2369387"/>
            <a:ext cx="136815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2" idx="3"/>
            <a:endCxn id="8" idx="1"/>
          </p:cNvCxnSpPr>
          <p:nvPr/>
        </p:nvCxnSpPr>
        <p:spPr>
          <a:xfrm flipV="1">
            <a:off x="5342857" y="4941168"/>
            <a:ext cx="1245367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36781"/>
            <a:ext cx="8229600" cy="990600"/>
          </a:xfrm>
        </p:spPr>
        <p:txBody>
          <a:bodyPr/>
          <a:lstStyle/>
          <a:p>
            <a:r>
              <a:rPr lang="en-US" altLang="ko-KR" smtClean="0"/>
              <a:t>Table</a:t>
            </a:r>
            <a:r>
              <a:rPr lang="ko-KR" altLang="en-US" smtClean="0"/>
              <a:t>간의 관계</a:t>
            </a:r>
            <a:endParaRPr lang="ko-KR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703445"/>
            <a:ext cx="2000250" cy="280831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75454"/>
            <a:ext cx="3024336" cy="446449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1691680" y="1127381"/>
            <a:ext cx="1872208" cy="64807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latin typeface="+mn-ea"/>
              </a:rPr>
              <a:t>emp</a:t>
            </a:r>
            <a:r>
              <a:rPr lang="en-US" altLang="ko-KR" sz="2400" b="1" dirty="0" smtClean="0">
                <a:latin typeface="+mn-ea"/>
              </a:rPr>
              <a:t> table</a:t>
            </a:r>
            <a:endParaRPr lang="ko-KR" altLang="en-US" sz="2400" b="1" dirty="0" smtClean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36096" y="1127381"/>
            <a:ext cx="2016224" cy="50141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latin typeface="+mn-ea"/>
              </a:rPr>
              <a:t>dept</a:t>
            </a:r>
            <a:r>
              <a:rPr lang="en-US" altLang="ko-KR" sz="2400" b="1" dirty="0" smtClean="0">
                <a:latin typeface="+mn-ea"/>
              </a:rPr>
              <a:t> table</a:t>
            </a:r>
            <a:endParaRPr lang="ko-KR" altLang="en-US" sz="2400" b="1" dirty="0" smtClean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27584" y="5663885"/>
            <a:ext cx="180020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220072" y="2927581"/>
            <a:ext cx="158417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11" name="Shape 10"/>
          <p:cNvCxnSpPr>
            <a:stCxn id="8" idx="3"/>
            <a:endCxn id="9" idx="1"/>
          </p:cNvCxnSpPr>
          <p:nvPr/>
        </p:nvCxnSpPr>
        <p:spPr>
          <a:xfrm flipV="1">
            <a:off x="2627784" y="3179609"/>
            <a:ext cx="2592288" cy="273630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32FC-B3E1-4632-90CE-390D10CB301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55776" y="5989240"/>
            <a:ext cx="1368152" cy="50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부서 번호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04248" y="2924944"/>
            <a:ext cx="1368152" cy="50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부서 번호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560" y="4048195"/>
            <a:ext cx="1800200" cy="50405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1560" y="2924944"/>
            <a:ext cx="1800200" cy="50405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cxnSp>
        <p:nvCxnSpPr>
          <p:cNvPr id="13" name="꺾인 연결선 12"/>
          <p:cNvCxnSpPr/>
          <p:nvPr/>
        </p:nvCxnSpPr>
        <p:spPr>
          <a:xfrm rot="5400000" flipH="1" flipV="1">
            <a:off x="116270" y="3739916"/>
            <a:ext cx="1120614" cy="12700"/>
          </a:xfrm>
          <a:prstGeom prst="bentConnector3">
            <a:avLst>
              <a:gd name="adj1" fmla="val 50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2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288</TotalTime>
  <Words>439</Words>
  <Application>Microsoft Office PowerPoint</Application>
  <PresentationFormat>화면 슬라이드 쇼(4:3)</PresentationFormat>
  <Paragraphs>133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원본</vt:lpstr>
      <vt:lpstr>Oracle DB</vt:lpstr>
      <vt:lpstr>Database</vt:lpstr>
      <vt:lpstr>DB 종류</vt:lpstr>
      <vt:lpstr>oracle DB </vt:lpstr>
      <vt:lpstr>실습시 사용 table</vt:lpstr>
      <vt:lpstr>emp table</vt:lpstr>
      <vt:lpstr>dept table</vt:lpstr>
      <vt:lpstr>EMP table 분석</vt:lpstr>
      <vt:lpstr>Table간의 관계</vt:lpstr>
      <vt:lpstr>DataBase </vt:lpstr>
      <vt:lpstr>sql 학습전 암기 사항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KimHyeKyung</dc:creator>
  <cp:lastModifiedBy>KimHyeKyung</cp:lastModifiedBy>
  <cp:revision>65</cp:revision>
  <dcterms:created xsi:type="dcterms:W3CDTF">2013-09-08T15:51:29Z</dcterms:created>
  <dcterms:modified xsi:type="dcterms:W3CDTF">2017-03-26T14:18:03Z</dcterms:modified>
</cp:coreProperties>
</file>