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73" r:id="rId6"/>
    <p:sldId id="276" r:id="rId7"/>
    <p:sldId id="277" r:id="rId8"/>
    <p:sldId id="260" r:id="rId9"/>
    <p:sldId id="261" r:id="rId10"/>
    <p:sldId id="263" r:id="rId11"/>
    <p:sldId id="262" r:id="rId12"/>
    <p:sldId id="278" r:id="rId13"/>
    <p:sldId id="264" r:id="rId14"/>
    <p:sldId id="265" r:id="rId15"/>
    <p:sldId id="274" r:id="rId16"/>
    <p:sldId id="271" r:id="rId17"/>
    <p:sldId id="266" r:id="rId18"/>
    <p:sldId id="272" r:id="rId19"/>
    <p:sldId id="267" r:id="rId20"/>
    <p:sldId id="279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%20Data\inbal.tlGIP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%20Data\inbal.tlGIP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am\Download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bal.tlgip\Downloads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bal.tlgip\Downloads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am\Downloads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Sheet1!$C$15:$E$16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0.54468454891919904</c:v>
                </c:pt>
                <c:pt idx="1">
                  <c:v>0.75510918030337004</c:v>
                </c:pt>
                <c:pt idx="2">
                  <c:v>0.82122162711699997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F-4546-B7A1-98F72AFEAF82}"/>
            </c:ext>
          </c:extLst>
        </c:ser>
        <c:ser>
          <c:idx val="1"/>
          <c:order val="1"/>
          <c:tx>
            <c:strRef>
              <c:f>Sheet1!$B$18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Sheet1!$C$15:$E$16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Sheet1!$C$18:$E$18</c:f>
              <c:numCache>
                <c:formatCode>General</c:formatCode>
                <c:ptCount val="3"/>
                <c:pt idx="0">
                  <c:v>0.72</c:v>
                </c:pt>
                <c:pt idx="1">
                  <c:v>0.79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F-4546-B7A1-98F72AFEA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5676584"/>
        <c:axId val="295675408"/>
      </c:barChart>
      <c:catAx>
        <c:axId val="29567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95675408"/>
        <c:crosses val="autoZero"/>
        <c:auto val="1"/>
        <c:lblAlgn val="ctr"/>
        <c:lblOffset val="100"/>
        <c:noMultiLvlLbl val="0"/>
      </c:catAx>
      <c:valAx>
        <c:axId val="29567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9567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Sheet1!$C$24:$E$24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Sheet1!$C$25:$E$25</c:f>
              <c:numCache>
                <c:formatCode>General</c:formatCode>
                <c:ptCount val="3"/>
                <c:pt idx="0">
                  <c:v>0.50864781973959705</c:v>
                </c:pt>
                <c:pt idx="1">
                  <c:v>0.82824206935588696</c:v>
                </c:pt>
                <c:pt idx="2">
                  <c:v>0.98700389418327195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0-4858-921B-E64D492A2E38}"/>
            </c:ext>
          </c:extLst>
        </c:ser>
        <c:ser>
          <c:idx val="1"/>
          <c:order val="1"/>
          <c:tx>
            <c:strRef>
              <c:f>Sheet1!$B$26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Sheet1!$C$24:$E$24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Sheet1!$C$26:$E$26</c:f>
              <c:numCache>
                <c:formatCode>General</c:formatCode>
                <c:ptCount val="3"/>
                <c:pt idx="0">
                  <c:v>0.65</c:v>
                </c:pt>
                <c:pt idx="1">
                  <c:v>0.72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F0-4858-921B-E64D492A2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5674232"/>
        <c:axId val="295670312"/>
      </c:barChart>
      <c:catAx>
        <c:axId val="29567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95670312"/>
        <c:crosses val="autoZero"/>
        <c:auto val="1"/>
        <c:lblAlgn val="ctr"/>
        <c:lblOffset val="100"/>
        <c:noMultiLvlLbl val="0"/>
      </c:catAx>
      <c:valAx>
        <c:axId val="29567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9567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F1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Semantic Segmentation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(Sheet1!$A$2,Sheet1!$A$4,Sheet1!$A$6)</c:f>
              <c:strCache>
                <c:ptCount val="3"/>
                <c:pt idx="0">
                  <c:v> IOU threshold 0.5</c:v>
                </c:pt>
                <c:pt idx="1">
                  <c:v> 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(Sheet1!$D$2,Sheet1!$D$4,Sheet1!$D$6)</c:f>
              <c:numCache>
                <c:formatCode>General</c:formatCode>
                <c:ptCount val="3"/>
                <c:pt idx="0">
                  <c:v>0.52604973794998156</c:v>
                </c:pt>
                <c:pt idx="1">
                  <c:v>0.78998666937444484</c:v>
                </c:pt>
                <c:pt idx="2">
                  <c:v>0.89651311122867727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93-AF18-D888E9546E6A}"/>
            </c:ext>
          </c:extLst>
        </c:ser>
        <c:ser>
          <c:idx val="1"/>
          <c:order val="1"/>
          <c:tx>
            <c:v>GAN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(Sheet1!$A$2,Sheet1!$A$4,Sheet1!$A$6)</c:f>
              <c:strCache>
                <c:ptCount val="3"/>
                <c:pt idx="0">
                  <c:v> IOU threshold 0.5</c:v>
                </c:pt>
                <c:pt idx="1">
                  <c:v> 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(Sheet1!$F$2,Sheet1!$F$4,Sheet1!$F$6)</c:f>
              <c:numCache>
                <c:formatCode>General</c:formatCode>
                <c:ptCount val="3"/>
                <c:pt idx="0">
                  <c:v>0.68321167883211664</c:v>
                </c:pt>
                <c:pt idx="1">
                  <c:v>0.75337748344370858</c:v>
                </c:pt>
                <c:pt idx="2">
                  <c:v>0.88955056179775283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93-AF18-D888E9546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555416"/>
        <c:axId val="518116184"/>
      </c:barChart>
      <c:catAx>
        <c:axId val="51655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18116184"/>
        <c:crosses val="autoZero"/>
        <c:auto val="1"/>
        <c:lblAlgn val="ctr"/>
        <c:lblOffset val="100"/>
        <c:noMultiLvlLbl val="0"/>
      </c:catAx>
      <c:valAx>
        <c:axId val="51811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1655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[results.xlsx]Sheet1!$C$1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[results.xlsx]Sheet1!$C$3,[results.xlsx]Sheet1!$C$6,[results.xlsx]Sheet1!$C$9</c:f>
              <c:numCache>
                <c:formatCode>General</c:formatCode>
                <c:ptCount val="3"/>
                <c:pt idx="0">
                  <c:v>0.50864781973959705</c:v>
                </c:pt>
                <c:pt idx="1">
                  <c:v>0.82824206935588696</c:v>
                </c:pt>
                <c:pt idx="2">
                  <c:v>0.98700389418327195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B-42E0-A62D-F861F09AAF4B}"/>
            </c:ext>
          </c:extLst>
        </c:ser>
        <c:ser>
          <c:idx val="1"/>
          <c:order val="1"/>
          <c:tx>
            <c:strRef>
              <c:f>[results.xlsx]Sheet1!$D$1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[results.xlsx]Sheet1!$D$3,[results.xlsx]Sheet1!$D$6,[results.xlsx]Sheet1!$D$9</c:f>
              <c:numCache>
                <c:formatCode>General</c:formatCode>
                <c:ptCount val="3"/>
                <c:pt idx="0">
                  <c:v>0.65</c:v>
                </c:pt>
                <c:pt idx="1">
                  <c:v>0.72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B-42E0-A62D-F861F09AAF4B}"/>
            </c:ext>
          </c:extLst>
        </c:ser>
        <c:ser>
          <c:idx val="2"/>
          <c:order val="2"/>
          <c:tx>
            <c:strRef>
              <c:f>[results.xlsx]Sheet1!$E$1</c:f>
              <c:strCache>
                <c:ptCount val="1"/>
                <c:pt idx="0">
                  <c:v>GAP localization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[results.xlsx]Sheet1!$E$3,[results.xlsx]Sheet1!$E$6,[results.xlsx]Sheet1!$E$9</c:f>
              <c:numCache>
                <c:formatCode>General</c:formatCode>
                <c:ptCount val="3"/>
                <c:pt idx="0">
                  <c:v>0.289030334753968</c:v>
                </c:pt>
                <c:pt idx="1">
                  <c:v>0.72410963069494905</c:v>
                </c:pt>
                <c:pt idx="2">
                  <c:v>0.93954602574482304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CB-42E0-A62D-F861F09AA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5628744"/>
        <c:axId val="295625216"/>
      </c:barChart>
      <c:catAx>
        <c:axId val="29562874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95625216"/>
        <c:crosses val="autoZero"/>
        <c:auto val="1"/>
        <c:lblAlgn val="ctr"/>
        <c:lblOffset val="100"/>
        <c:noMultiLvlLbl val="0"/>
      </c:catAx>
      <c:valAx>
        <c:axId val="29562521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9562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[results.xlsx]Sheet1!$C$1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[results.xlsx]Sheet1!$C$4,[results.xlsx]Sheet1!$C$7,[results.xlsx]Sheet1!$C$10</c:f>
              <c:numCache>
                <c:formatCode>General</c:formatCode>
                <c:ptCount val="3"/>
                <c:pt idx="0">
                  <c:v>0.54468454891919904</c:v>
                </c:pt>
                <c:pt idx="1">
                  <c:v>0.75510918030337004</c:v>
                </c:pt>
                <c:pt idx="2">
                  <c:v>0.82122162711699997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8-4E76-A4B1-3769423CE2D1}"/>
            </c:ext>
          </c:extLst>
        </c:ser>
        <c:ser>
          <c:idx val="1"/>
          <c:order val="1"/>
          <c:tx>
            <c:strRef>
              <c:f>[results.xlsx]Sheet1!$D$1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[results.xlsx]Sheet1!$D$4,[results.xlsx]Sheet1!$D$7,[results.xlsx]Sheet1!$D$10</c:f>
              <c:numCache>
                <c:formatCode>General</c:formatCode>
                <c:ptCount val="3"/>
                <c:pt idx="0">
                  <c:v>0.72</c:v>
                </c:pt>
                <c:pt idx="1">
                  <c:v>0.79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8-4E76-A4B1-3769423CE2D1}"/>
            </c:ext>
          </c:extLst>
        </c:ser>
        <c:ser>
          <c:idx val="2"/>
          <c:order val="2"/>
          <c:tx>
            <c:strRef>
              <c:f>[results.xlsx]Sheet1!$E$1</c:f>
              <c:strCache>
                <c:ptCount val="1"/>
                <c:pt idx="0">
                  <c:v>GAP localization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[results.xlsx]Sheet1!$F$15:$F$17</c:f>
              <c:strCache>
                <c:ptCount val="3"/>
                <c:pt idx="0">
                  <c:v>IOU Threshold 0.5</c:v>
                </c:pt>
                <c:pt idx="1">
                  <c:v>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[results.xlsx]Sheet1!$E$4,[results.xlsx]Sheet1!$E$7,[results.xlsx]Sheet1!$E$10</c:f>
              <c:numCache>
                <c:formatCode>General</c:formatCode>
                <c:ptCount val="3"/>
                <c:pt idx="0">
                  <c:v>0.71614989461663903</c:v>
                </c:pt>
                <c:pt idx="1">
                  <c:v>0.847188934876834</c:v>
                </c:pt>
                <c:pt idx="2">
                  <c:v>0.86148336436761896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88-4E76-A4B1-3769423CE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1549096"/>
        <c:axId val="371555368"/>
      </c:barChart>
      <c:catAx>
        <c:axId val="37154909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1555368"/>
        <c:crosses val="autoZero"/>
        <c:auto val="1"/>
        <c:lblAlgn val="ctr"/>
        <c:lblOffset val="100"/>
        <c:noMultiLvlLbl val="0"/>
      </c:catAx>
      <c:valAx>
        <c:axId val="371555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1549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F1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Semantic Segmentation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(Sheet1!$A$2,Sheet1!$A$4,Sheet1!$A$6)</c:f>
              <c:strCache>
                <c:ptCount val="3"/>
                <c:pt idx="0">
                  <c:v> IOU threshold 0.5</c:v>
                </c:pt>
                <c:pt idx="1">
                  <c:v> 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(Sheet1!$D$2,Sheet1!$D$4,Sheet1!$D$6)</c:f>
              <c:numCache>
                <c:formatCode>General</c:formatCode>
                <c:ptCount val="3"/>
                <c:pt idx="0">
                  <c:v>0.52604973794998156</c:v>
                </c:pt>
                <c:pt idx="1">
                  <c:v>0.78998666937444484</c:v>
                </c:pt>
                <c:pt idx="2">
                  <c:v>0.89651311122867727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2-47B2-9DD6-0755714AA467}"/>
            </c:ext>
          </c:extLst>
        </c:ser>
        <c:ser>
          <c:idx val="1"/>
          <c:order val="1"/>
          <c:tx>
            <c:v>GAN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(Sheet1!$A$2,Sheet1!$A$4,Sheet1!$A$6)</c:f>
              <c:strCache>
                <c:ptCount val="3"/>
                <c:pt idx="0">
                  <c:v> IOU threshold 0.5</c:v>
                </c:pt>
                <c:pt idx="1">
                  <c:v> IOU threshold 0.3</c:v>
                </c:pt>
                <c:pt idx="2">
                  <c:v>IOU threshold 0.1</c:v>
                </c:pt>
              </c:strCache>
            </c:strRef>
          </c:cat>
          <c:val>
            <c:numRef>
              <c:f>(Sheet1!$F$2,Sheet1!$F$4,Sheet1!$F$6)</c:f>
              <c:numCache>
                <c:formatCode>General</c:formatCode>
                <c:ptCount val="3"/>
                <c:pt idx="0">
                  <c:v>0.68321167883211664</c:v>
                </c:pt>
                <c:pt idx="1">
                  <c:v>0.75337748344370858</c:v>
                </c:pt>
                <c:pt idx="2">
                  <c:v>0.88955056179775283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D2-47B2-9DD6-0755714AA467}"/>
            </c:ext>
          </c:extLst>
        </c:ser>
        <c:ser>
          <c:idx val="2"/>
          <c:order val="2"/>
          <c:tx>
            <c:v>GAP localization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(Sheet1!$H$2,Sheet1!$H$4,Sheet1!$H$6)</c:f>
              <c:numCache>
                <c:formatCode>General</c:formatCode>
                <c:ptCount val="3"/>
                <c:pt idx="0">
                  <c:v>0.42352941176470588</c:v>
                </c:pt>
                <c:pt idx="1">
                  <c:v>0.78068491406747298</c:v>
                </c:pt>
                <c:pt idx="2">
                  <c:v>0.89881093836757353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D2-47B2-9DD6-0755714AA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555416"/>
        <c:axId val="518116184"/>
      </c:barChart>
      <c:catAx>
        <c:axId val="51655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18116184"/>
        <c:crosses val="autoZero"/>
        <c:auto val="1"/>
        <c:lblAlgn val="ctr"/>
        <c:lblOffset val="100"/>
        <c:noMultiLvlLbl val="0"/>
      </c:catAx>
      <c:valAx>
        <c:axId val="51811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1655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93BD-4170-49A3-8F74-6D68B9BD76A1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2EFD-BC16-4EC2-905C-6B6CEE29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5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Recall</a:t>
            </a:r>
            <a:r>
              <a:rPr lang="en-US" baseline="0" dirty="0"/>
              <a:t> </a:t>
            </a:r>
            <a:r>
              <a:rPr lang="he-IL" baseline="0" dirty="0"/>
              <a:t>יותר חשוב מ</a:t>
            </a:r>
            <a:r>
              <a:rPr lang="en-US" baseline="0" dirty="0"/>
              <a:t> precision</a:t>
            </a:r>
            <a:r>
              <a:rPr lang="he-IL" baseline="0" dirty="0"/>
              <a:t> טל</a:t>
            </a:r>
          </a:p>
          <a:p>
            <a:pPr algn="r" rtl="1"/>
            <a:r>
              <a:rPr lang="he-IL" baseline="0" dirty="0"/>
              <a:t>הפרסיזן יותר נמוך – יש יותר </a:t>
            </a:r>
            <a:r>
              <a:rPr lang="en-US" baseline="0" dirty="0"/>
              <a:t>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ענבל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9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ענבל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56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ענבל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0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4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93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איילת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איילת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איילת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איילת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איילת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איילת</a:t>
            </a:r>
          </a:p>
          <a:p>
            <a:r>
              <a:rPr lang="he-IL" dirty="0"/>
              <a:t>מצומד = </a:t>
            </a:r>
            <a:r>
              <a:rPr lang="en-US" dirty="0"/>
              <a:t> </a:t>
            </a:r>
            <a:r>
              <a:rPr lang="en-US" dirty="0" err="1"/>
              <a:t>unpard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ענבל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7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ענבל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איילת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iff"/><Relationship Id="rId13" Type="http://schemas.openxmlformats.org/officeDocument/2006/relationships/image" Target="../media/image31.tiff"/><Relationship Id="rId18" Type="http://schemas.openxmlformats.org/officeDocument/2006/relationships/image" Target="../media/image35.jpg"/><Relationship Id="rId3" Type="http://schemas.openxmlformats.org/officeDocument/2006/relationships/image" Target="../media/image21.tiff"/><Relationship Id="rId7" Type="http://schemas.openxmlformats.org/officeDocument/2006/relationships/image" Target="../media/image25.tiff"/><Relationship Id="rId12" Type="http://schemas.openxmlformats.org/officeDocument/2006/relationships/image" Target="../media/image30.tiff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11" Type="http://schemas.openxmlformats.org/officeDocument/2006/relationships/image" Target="../media/image29.tiff"/><Relationship Id="rId5" Type="http://schemas.openxmlformats.org/officeDocument/2006/relationships/image" Target="../media/image23.tiff"/><Relationship Id="rId15" Type="http://schemas.openxmlformats.org/officeDocument/2006/relationships/image" Target="../media/image33.tiff"/><Relationship Id="rId10" Type="http://schemas.openxmlformats.org/officeDocument/2006/relationships/image" Target="../media/image28.tiff"/><Relationship Id="rId4" Type="http://schemas.openxmlformats.org/officeDocument/2006/relationships/image" Target="../media/image22.tiff"/><Relationship Id="rId9" Type="http://schemas.openxmlformats.org/officeDocument/2006/relationships/image" Target="../media/image27.tiff"/><Relationship Id="rId14" Type="http://schemas.openxmlformats.org/officeDocument/2006/relationships/image" Target="../media/image3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7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jpg"/><Relationship Id="rId10" Type="http://schemas.openxmlformats.org/officeDocument/2006/relationships/image" Target="../media/image42.png"/><Relationship Id="rId4" Type="http://schemas.openxmlformats.org/officeDocument/2006/relationships/image" Target="../media/image38.jpg"/><Relationship Id="rId9" Type="http://schemas.openxmlformats.org/officeDocument/2006/relationships/image" Target="../media/image4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10" Type="http://schemas.openxmlformats.org/officeDocument/2006/relationships/image" Target="../media/image50.png"/><Relationship Id="rId4" Type="http://schemas.openxmlformats.org/officeDocument/2006/relationships/image" Target="../media/image44.jpg"/><Relationship Id="rId9" Type="http://schemas.openxmlformats.org/officeDocument/2006/relationships/image" Target="../media/image4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גילוי שינויים מתמונות אוויריות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81378"/>
          </a:xfrm>
        </p:spPr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chemeClr val="tx2"/>
                </a:solidFill>
              </a:rPr>
              <a:t>פרויקט בהנחיית אלכס גולץ</a:t>
            </a:r>
          </a:p>
          <a:p>
            <a:pPr algn="r" rtl="1"/>
            <a:r>
              <a:rPr lang="he-IL" sz="2000" b="1" dirty="0">
                <a:solidFill>
                  <a:schemeClr val="tx2"/>
                </a:solidFill>
              </a:rPr>
              <a:t>טל אמיר, איילת אלון וענבל ציפרמן לוטן</a:t>
            </a:r>
          </a:p>
          <a:p>
            <a:pPr algn="r" rtl="1"/>
            <a:r>
              <a:rPr lang="he-IL" sz="2000" b="1" dirty="0">
                <a:solidFill>
                  <a:schemeClr val="tx2"/>
                </a:solidFill>
              </a:rPr>
              <a:t>סמסטר חורף 2020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1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50" y="199072"/>
            <a:ext cx="8911687" cy="805565"/>
          </a:xfrm>
        </p:spPr>
        <p:txBody>
          <a:bodyPr/>
          <a:lstStyle/>
          <a:p>
            <a:pPr algn="r" rtl="1"/>
            <a:r>
              <a:rPr lang="he-IL" dirty="0"/>
              <a:t>בחינת המודל על פי מדדי </a:t>
            </a:r>
            <a:r>
              <a:rPr lang="en-US" dirty="0"/>
              <a:t>Precision,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" r="1124"/>
          <a:stretch/>
        </p:blipFill>
        <p:spPr>
          <a:xfrm>
            <a:off x="9874036" y="2861026"/>
            <a:ext cx="1789294" cy="1693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55" y="2740225"/>
            <a:ext cx="1800450" cy="180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52" y="2775797"/>
            <a:ext cx="1800450" cy="1800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52" y="4951048"/>
            <a:ext cx="1849441" cy="1764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36" y="4951048"/>
            <a:ext cx="1755935" cy="1768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55" y="4885428"/>
            <a:ext cx="1800450" cy="183999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427831" y="3600614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789237" y="3640450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767632" y="5596248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27831" y="5688877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4372" y="4429750"/>
            <a:ext cx="17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Components.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7004" y="4152751"/>
            <a:ext cx="243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tight square.</a:t>
            </a:r>
          </a:p>
          <a:p>
            <a:r>
              <a:rPr lang="en-US" dirty="0"/>
              <a:t>merge overlapping squares.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B28B8-CBF5-4B0D-AD17-D354D5F4593C}"/>
              </a:ext>
            </a:extLst>
          </p:cNvPr>
          <p:cNvSpPr txBox="1"/>
          <p:nvPr/>
        </p:nvSpPr>
        <p:spPr>
          <a:xfrm>
            <a:off x="3359850" y="1064072"/>
            <a:ext cx="8316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עבור כל מפה בינארית שהאלגוריתם הוציא או מה- </a:t>
            </a:r>
            <a:r>
              <a:rPr lang="en-US" dirty="0"/>
              <a:t>ground truth</a:t>
            </a:r>
            <a:r>
              <a:rPr lang="he-IL" dirty="0"/>
              <a:t> עשינו </a:t>
            </a:r>
            <a:r>
              <a:rPr lang="en-US" dirty="0"/>
              <a:t>connected components</a:t>
            </a:r>
            <a:r>
              <a:rPr lang="he-IL" dirty="0"/>
              <a:t> על מנת לזהות את איזורי השנוי.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לאחר מכן לכל רכיב חישבנו </a:t>
            </a:r>
            <a:r>
              <a:rPr lang="en-US" dirty="0"/>
              <a:t>IOU</a:t>
            </a:r>
            <a:r>
              <a:rPr lang="he-IL" dirty="0"/>
              <a:t> במלבן שתוחם אותו. הגדרנו סף מינימלי שעבור ערך גדול ממנו נאמר כי מצאנו את השינוי.</a:t>
            </a:r>
            <a:endParaRPr lang="he-IL" dirty="0">
              <a:highlight>
                <a:srgbClr val="FFFF00"/>
              </a:highlight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חישבנו את מדדעי ה- </a:t>
            </a:r>
            <a:r>
              <a:rPr lang="en-US" dirty="0"/>
              <a:t>recall, Precision</a:t>
            </a:r>
            <a:r>
              <a:rPr lang="he-IL" dirty="0"/>
              <a:t> על מנת להשוות למערכת ה- </a:t>
            </a:r>
            <a:r>
              <a:rPr lang="en-US" dirty="0"/>
              <a:t>GAN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647" y="341601"/>
            <a:ext cx="5051058" cy="793272"/>
          </a:xfrm>
        </p:spPr>
        <p:txBody>
          <a:bodyPr/>
          <a:lstStyle/>
          <a:p>
            <a:pPr algn="r" rtl="1"/>
            <a:r>
              <a:rPr lang="he-IL" dirty="0"/>
              <a:t>תוצאות- השוואה ל</a:t>
            </a:r>
            <a:r>
              <a:rPr lang="en-US" dirty="0"/>
              <a:t>GAN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25832157"/>
              </p:ext>
            </p:extLst>
          </p:nvPr>
        </p:nvGraphicFramePr>
        <p:xfrm>
          <a:off x="2215482" y="3596456"/>
          <a:ext cx="5170170" cy="298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56860309"/>
              </p:ext>
            </p:extLst>
          </p:nvPr>
        </p:nvGraphicFramePr>
        <p:xfrm>
          <a:off x="1940960" y="509810"/>
          <a:ext cx="5444692" cy="297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2025" y="1138934"/>
            <a:ext cx="3864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מדד ה</a:t>
            </a:r>
            <a:r>
              <a:rPr lang="en-US" dirty="0"/>
              <a:t>Recall</a:t>
            </a:r>
            <a:r>
              <a:rPr lang="he-IL" dirty="0"/>
              <a:t> מתאר כמה שינויים גילה האלגוריתם מתוך כל השינויים הקיימים.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מדד ה</a:t>
            </a:r>
            <a:r>
              <a:rPr lang="en-US" dirty="0"/>
              <a:t>Precision</a:t>
            </a:r>
            <a:r>
              <a:rPr lang="he-IL" dirty="0"/>
              <a:t> מתאר כמה מתוך השינויים שגילה האלגוריתם הינם רלונטים.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במדד ה</a:t>
            </a:r>
            <a:r>
              <a:rPr lang="en-US" dirty="0"/>
              <a:t>Recall</a:t>
            </a:r>
            <a:r>
              <a:rPr lang="he-IL" dirty="0"/>
              <a:t> התקבלנו ביצועים טובים יותר ביחס למערכת ה</a:t>
            </a:r>
            <a:r>
              <a:rPr lang="en-US" dirty="0"/>
              <a:t>GAN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במדד ה</a:t>
            </a:r>
            <a:r>
              <a:rPr lang="en-US" dirty="0"/>
              <a:t>Precision</a:t>
            </a:r>
            <a:r>
              <a:rPr lang="he-IL" dirty="0"/>
              <a:t> התקבלנו ביצועים נמוכים מעט ממערכת ה</a:t>
            </a:r>
            <a:r>
              <a:rPr lang="en-US" dirty="0"/>
              <a:t>GAN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7"/>
          <a:stretch/>
        </p:blipFill>
        <p:spPr>
          <a:xfrm>
            <a:off x="10512344" y="6180330"/>
            <a:ext cx="1984535" cy="793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24"/>
          <a:stretch/>
        </p:blipFill>
        <p:spPr>
          <a:xfrm>
            <a:off x="10383252" y="3915912"/>
            <a:ext cx="1886953" cy="22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C490-E9F3-468A-9715-95211B4C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F1</a:t>
            </a:r>
            <a:r>
              <a:rPr lang="he-IL" dirty="0"/>
              <a:t> - שקלול ה- </a:t>
            </a:r>
            <a:r>
              <a:rPr lang="en-US" dirty="0"/>
              <a:t>Recall , Precision</a:t>
            </a:r>
            <a:endParaRPr lang="LID4096" dirty="0"/>
          </a:p>
        </p:txBody>
      </p:sp>
      <p:graphicFrame>
        <p:nvGraphicFramePr>
          <p:cNvPr id="5" name="תרשים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884525"/>
              </p:ext>
            </p:extLst>
          </p:nvPr>
        </p:nvGraphicFramePr>
        <p:xfrm>
          <a:off x="1866508" y="3139127"/>
          <a:ext cx="5476325" cy="347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62A58F-3F9E-47BA-A945-09DC097F8173}"/>
                  </a:ext>
                </a:extLst>
              </p:cNvPr>
              <p:cNvSpPr txBox="1"/>
              <p:nvPr/>
            </p:nvSpPr>
            <p:spPr>
              <a:xfrm>
                <a:off x="5495827" y="1435840"/>
                <a:ext cx="6217635" cy="223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F1 =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במדד ה-</a:t>
                </a:r>
                <a:r>
                  <a:rPr lang="en-US" dirty="0"/>
                  <a:t>F1 </a:t>
                </a:r>
                <a:r>
                  <a:rPr lang="he-IL" dirty="0"/>
                  <a:t> המשקלל את מדדי ה </a:t>
                </a:r>
                <a:r>
                  <a:rPr lang="en-US" dirty="0"/>
                  <a:t>recall</a:t>
                </a:r>
                <a:r>
                  <a:rPr lang="he-IL" dirty="0"/>
                  <a:t> וה-</a:t>
                </a:r>
                <a:r>
                  <a:rPr lang="en-US" dirty="0"/>
                  <a:t> precision</a:t>
                </a:r>
                <a:r>
                  <a:rPr lang="he-IL" dirty="0"/>
                  <a:t> התקבלו תוצאות טובות יותר</a:t>
                </a:r>
                <a:r>
                  <a:rPr lang="en-US" dirty="0"/>
                  <a:t> </a:t>
                </a:r>
                <a:r>
                  <a:rPr lang="he-IL" dirty="0"/>
                  <a:t>מאלגוריתם ה- </a:t>
                </a:r>
                <a:r>
                  <a:rPr lang="en-US" dirty="0"/>
                  <a:t>GAN</a:t>
                </a:r>
                <a:r>
                  <a:rPr lang="he-IL" dirty="0"/>
                  <a:t> בערכי סף 0.3, 0.1 .</a:t>
                </a:r>
                <a:endParaRPr lang="en-US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62A58F-3F9E-47BA-A945-09DC097F8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27" y="1435840"/>
                <a:ext cx="6217635" cy="2239909"/>
              </a:xfrm>
              <a:prstGeom prst="rect">
                <a:avLst/>
              </a:prstGeom>
              <a:blipFill>
                <a:blip r:embed="rId4"/>
                <a:stretch>
                  <a:fillRect r="-14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חלק ב מטרה</a:t>
            </a:r>
            <a:r>
              <a:rPr lang="en-US" dirty="0"/>
              <a:t>,</a:t>
            </a:r>
            <a:r>
              <a:rPr lang="he-IL" dirty="0"/>
              <a:t> בסיס נתונים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2349" y="1464845"/>
            <a:ext cx="8482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/>
              <a:t>מטרה: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הפשטה של תהליך בניית בסיס הנתונים, בכך שלא יהיה צורך בייצור מפות השינויים הבינאריות המהוות את ה</a:t>
            </a:r>
            <a:r>
              <a:rPr lang="en-US" sz="2000" dirty="0"/>
              <a:t>ground truth</a:t>
            </a:r>
            <a:r>
              <a:rPr lang="he-IL" sz="2000" dirty="0"/>
              <a:t> בחלק א.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בניית מסווג, ושימוש ב</a:t>
            </a:r>
            <a:r>
              <a:rPr lang="en-US" sz="2000" dirty="0"/>
              <a:t>Global Average Pooling</a:t>
            </a:r>
            <a:r>
              <a:rPr lang="he-IL" sz="2000" dirty="0"/>
              <a:t> על מנת לקבל את מיקומם של השינויים.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4838" y="3429000"/>
            <a:ext cx="8482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/>
              <a:t>בסיס הנתונים: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/>
              <a:t>52,000</a:t>
            </a:r>
            <a:r>
              <a:rPr lang="he-IL" sz="2000" dirty="0"/>
              <a:t> צמדי תמונות לוויין, ותווית בינארית שמתארת אם היה שינוי.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2000" dirty="0"/>
              <a:t>40,000</a:t>
            </a:r>
            <a:r>
              <a:rPr lang="he-IL" sz="2000" dirty="0"/>
              <a:t> צמדי תמונות עבור בסיס האימון.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2000" dirty="0"/>
              <a:t>12,000</a:t>
            </a:r>
            <a:r>
              <a:rPr lang="he-IL" sz="2000" dirty="0"/>
              <a:t> צמדי תמונות עבור בחינת המודל.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התמונות התקבלנו על ידי חלוקת התמונות מבסיס הנתונים שהוצג בחלק א לתמונות בגודל 128</a:t>
            </a:r>
            <a:r>
              <a:rPr lang="en-US" sz="2000" dirty="0"/>
              <a:t>128X</a:t>
            </a:r>
            <a:r>
              <a:rPr lang="he-IL" sz="2000" dirty="0"/>
              <a:t> פיקסלים במטרה לקבל חלקי תמונות עם ובלי 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7847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844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הארכיטקטורה – </a:t>
            </a:r>
            <a:r>
              <a:rPr lang="en-US" dirty="0"/>
              <a:t> GAP Localization</a:t>
            </a:r>
            <a:br>
              <a:rPr lang="he-IL" dirty="0"/>
            </a:br>
            <a:br>
              <a:rPr lang="he-IL" dirty="0"/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5EC9D9-64FD-4BEC-83D2-FAE4C07733A0}"/>
              </a:ext>
            </a:extLst>
          </p:cNvPr>
          <p:cNvSpPr/>
          <p:nvPr/>
        </p:nvSpPr>
        <p:spPr>
          <a:xfrm>
            <a:off x="3278341" y="1292354"/>
            <a:ext cx="83884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/>
              <a:t>Global Average Pooling (GAP)</a:t>
            </a:r>
            <a:r>
              <a:rPr lang="he-IL" sz="2000" dirty="0"/>
              <a:t> היא שכבה שכל </a:t>
            </a:r>
            <a:r>
              <a:rPr lang="en-US" sz="2000" dirty="0"/>
              <a:t>channel</a:t>
            </a:r>
            <a:r>
              <a:rPr lang="he-IL" sz="2000" dirty="0"/>
              <a:t> ממירה לממוצע הפיקסלים שלו.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/>
              <a:t>GAP localization</a:t>
            </a:r>
            <a:r>
              <a:rPr lang="he-IL" sz="2000" dirty="0"/>
              <a:t> היא שיטה שפותחה על מנת לזהות אובייקטים בתמונה ולמצוא את מיקומם.</a:t>
            </a:r>
            <a:endParaRPr lang="en-US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מבנה ה</a:t>
            </a:r>
            <a:r>
              <a:rPr lang="en-US" sz="2000" dirty="0"/>
              <a:t>Encoder</a:t>
            </a:r>
            <a:r>
              <a:rPr lang="he-IL" sz="2000" dirty="0"/>
              <a:t> זהה למודל הקודם.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בסוף ה</a:t>
            </a:r>
            <a:r>
              <a:rPr lang="en-US" sz="2000" dirty="0"/>
              <a:t>Decoder</a:t>
            </a:r>
            <a:r>
              <a:rPr lang="he-IL" sz="2000" dirty="0"/>
              <a:t> נסיים עם תמונה בעלת 16 </a:t>
            </a:r>
            <a:r>
              <a:rPr lang="en-US" sz="2000" dirty="0"/>
              <a:t>channels</a:t>
            </a:r>
            <a:r>
              <a:rPr lang="he-IL" sz="2000" dirty="0"/>
              <a:t>. אותם תמיר שכבת ה</a:t>
            </a:r>
            <a:r>
              <a:rPr lang="en-US" sz="2000" dirty="0"/>
              <a:t>GAP</a:t>
            </a:r>
            <a:r>
              <a:rPr lang="he-IL" sz="2000" dirty="0"/>
              <a:t> לוקטור יחיד באורך 16, אותו חיברנו בשכבת </a:t>
            </a:r>
            <a:r>
              <a:rPr lang="en-US" sz="2000" dirty="0"/>
              <a:t>fully connected</a:t>
            </a:r>
            <a:r>
              <a:rPr lang="he-IL" sz="2000" dirty="0"/>
              <a:t> לוקטור התוצאה.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97898-12AF-485F-B32B-9314EF83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1" y="3574041"/>
            <a:ext cx="7110479" cy="32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7" y="4392725"/>
            <a:ext cx="1136577" cy="1136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63" y="5592645"/>
            <a:ext cx="1136577" cy="1136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85" y="4403628"/>
            <a:ext cx="1136577" cy="1136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1" y="4380081"/>
            <a:ext cx="1136577" cy="1136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7" y="5592645"/>
            <a:ext cx="1136577" cy="1136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" y="4409389"/>
            <a:ext cx="1136577" cy="1136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1" y="5577991"/>
            <a:ext cx="1136577" cy="1136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60" y="1967597"/>
            <a:ext cx="1136577" cy="11365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9" y="5592645"/>
            <a:ext cx="1136577" cy="11365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47" y="3186023"/>
            <a:ext cx="1136577" cy="1136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11" y="1967597"/>
            <a:ext cx="1136577" cy="1136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2" y="1967597"/>
            <a:ext cx="1136577" cy="11365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15" y="1982251"/>
            <a:ext cx="1136577" cy="11365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2" y="3180161"/>
            <a:ext cx="1136577" cy="11365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16" y="3165507"/>
            <a:ext cx="1136577" cy="11365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6" y="3167428"/>
            <a:ext cx="1136577" cy="1136577"/>
          </a:xfrm>
          <a:prstGeom prst="rect">
            <a:avLst/>
          </a:prstGeom>
        </p:spPr>
      </p:pic>
      <p:sp>
        <p:nvSpPr>
          <p:cNvPr id="42" name="Down Arrow 41"/>
          <p:cNvSpPr/>
          <p:nvPr/>
        </p:nvSpPr>
        <p:spPr>
          <a:xfrm rot="16200000">
            <a:off x="5655025" y="3915743"/>
            <a:ext cx="624253" cy="975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39" y="3475199"/>
            <a:ext cx="2132217" cy="2132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75095" y="3359047"/>
                <a:ext cx="101111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  <m:e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095" y="3359047"/>
                <a:ext cx="1011111" cy="778803"/>
              </a:xfrm>
              <a:prstGeom prst="rect">
                <a:avLst/>
              </a:prstGeom>
              <a:blipFill>
                <a:blip r:embed="rId17"/>
                <a:stretch>
                  <a:fillRect r="-162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15EC9D9-64FD-4BEC-83D2-FAE4C07733A0}"/>
              </a:ext>
            </a:extLst>
          </p:cNvPr>
          <p:cNvSpPr/>
          <p:nvPr/>
        </p:nvSpPr>
        <p:spPr>
          <a:xfrm>
            <a:off x="6180992" y="1400229"/>
            <a:ext cx="60110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 err="1">
                <a:latin typeface="+mj-lt"/>
              </a:rPr>
              <a:t>סכמנו</a:t>
            </a:r>
            <a:r>
              <a:rPr lang="he-IL" sz="2000" dirty="0">
                <a:latin typeface="+mj-lt"/>
              </a:rPr>
              <a:t> את 16 ה</a:t>
            </a:r>
            <a:r>
              <a:rPr lang="en-US" sz="2000" dirty="0">
                <a:latin typeface="+mj-lt"/>
              </a:rPr>
              <a:t>channels</a:t>
            </a:r>
            <a:r>
              <a:rPr lang="he-IL" sz="2000" dirty="0">
                <a:latin typeface="+mj-lt"/>
              </a:rPr>
              <a:t> מהשכבה שנכנסה לשכבת ה</a:t>
            </a:r>
            <a:r>
              <a:rPr lang="en-US" sz="2000" dirty="0">
                <a:latin typeface="+mj-lt"/>
              </a:rPr>
              <a:t>GAP</a:t>
            </a:r>
            <a:r>
              <a:rPr lang="he-IL" sz="2000" dirty="0">
                <a:latin typeface="+mj-lt"/>
              </a:rPr>
              <a:t> כך שכל </a:t>
            </a:r>
            <a:r>
              <a:rPr lang="en-US" sz="2000" dirty="0">
                <a:latin typeface="+mj-lt"/>
              </a:rPr>
              <a:t>channel</a:t>
            </a:r>
            <a:r>
              <a:rPr lang="he-IL" sz="2000" dirty="0">
                <a:latin typeface="+mj-lt"/>
              </a:rPr>
              <a:t> הוכפל במשקולת המתאימה לו משכבת ה</a:t>
            </a:r>
            <a:r>
              <a:rPr lang="en-US" sz="2000" dirty="0">
                <a:latin typeface="+mj-lt"/>
              </a:rPr>
              <a:t>fully connected</a:t>
            </a:r>
            <a:r>
              <a:rPr lang="he-IL" sz="2000" dirty="0">
                <a:latin typeface="+mj-lt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+mj-lt"/>
              </a:rPr>
              <a:t>המשקולות מהוות מדד לחשיבות ה</a:t>
            </a:r>
            <a:r>
              <a:rPr lang="en-US" sz="2000" dirty="0">
                <a:latin typeface="+mj-lt"/>
              </a:rPr>
              <a:t>channel</a:t>
            </a:r>
            <a:r>
              <a:rPr lang="he-IL" sz="2000" dirty="0">
                <a:latin typeface="+mj-lt"/>
              </a:rPr>
              <a:t> להחלטה שהתקבלה- האם היה שינוי בתמונה, או לא.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804860" y="293005"/>
            <a:ext cx="8911687" cy="978448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הארכיטקטורה – </a:t>
            </a:r>
            <a:r>
              <a:rPr lang="en-US" dirty="0"/>
              <a:t> GAP Localization</a:t>
            </a:r>
            <a:br>
              <a:rPr lang="he-IL" dirty="0"/>
            </a:br>
            <a:br>
              <a:rPr lang="he-IL" dirty="0"/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CF8DD2-C8FD-4552-8C05-C24574D5A6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72" y="3519262"/>
            <a:ext cx="2073383" cy="207338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CB68C7A-C1BB-4336-A700-E50BC9A5116D}"/>
              </a:ext>
            </a:extLst>
          </p:cNvPr>
          <p:cNvSpPr/>
          <p:nvPr/>
        </p:nvSpPr>
        <p:spPr>
          <a:xfrm>
            <a:off x="9373949" y="5680352"/>
            <a:ext cx="2073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000" dirty="0">
                <a:latin typeface="+mj-lt"/>
              </a:rPr>
              <a:t>Ground truth</a:t>
            </a:r>
            <a:endParaRPr lang="he-I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62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r" rtl="1"/>
            <a:r>
              <a:rPr lang="he-IL" dirty="0"/>
              <a:t>תוצאות- ביצועי המסווג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5EC9D9-64FD-4BEC-83D2-FAE4C07733A0}"/>
              </a:ext>
            </a:extLst>
          </p:cNvPr>
          <p:cNvSpPr/>
          <p:nvPr/>
        </p:nvSpPr>
        <p:spPr>
          <a:xfrm>
            <a:off x="5600700" y="1576075"/>
            <a:ext cx="60110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ביצועי המסווג ישפיעו באופן ישיר על היכולת של האלגוריתם לגלות את מיקומי השינויים.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ערך הסף נבחר על ידי הסתכלות ב</a:t>
            </a:r>
            <a:r>
              <a:rPr lang="en-US" sz="2000" dirty="0"/>
              <a:t>recall precision curve</a:t>
            </a:r>
            <a:r>
              <a:rPr lang="he-IL" sz="2000" dirty="0"/>
              <a:t>, ועל ידי חיפוש ערכי ה</a:t>
            </a:r>
            <a:r>
              <a:rPr lang="en-US" sz="2000" dirty="0"/>
              <a:t>precision</a:t>
            </a:r>
            <a:r>
              <a:rPr lang="he-IL" sz="2000" dirty="0"/>
              <a:t> </a:t>
            </a:r>
            <a:r>
              <a:rPr lang="he-IL" sz="2000" dirty="0" err="1"/>
              <a:t>וה</a:t>
            </a:r>
            <a:r>
              <a:rPr lang="en-US" sz="2000" dirty="0"/>
              <a:t>recall</a:t>
            </a:r>
            <a:r>
              <a:rPr lang="he-IL" sz="2000" dirty="0"/>
              <a:t> שנותנים את ה </a:t>
            </a:r>
            <a:r>
              <a:rPr lang="en-US" sz="2000" dirty="0"/>
              <a:t>F1</a:t>
            </a:r>
            <a:r>
              <a:rPr lang="he-IL" sz="2000" dirty="0"/>
              <a:t> הגבוה ביותר.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ביצועי המסווג:</a:t>
            </a:r>
          </a:p>
          <a:p>
            <a:pPr algn="r" rtl="1"/>
            <a:r>
              <a:rPr lang="en-US" sz="2000" dirty="0"/>
              <a:t>Recall=0.9, precision=0.9, threshold=0.53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2" y="2667785"/>
            <a:ext cx="4861763" cy="38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 לתוצאות האלגוריתם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5" y="1378852"/>
            <a:ext cx="2136185" cy="213618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81" y="1378851"/>
            <a:ext cx="2136185" cy="21361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7" y="3694264"/>
            <a:ext cx="2136185" cy="213618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19" y="3707492"/>
            <a:ext cx="2136185" cy="213618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35" y="1378851"/>
            <a:ext cx="2136185" cy="213618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86" y="1378852"/>
            <a:ext cx="2136185" cy="213618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56" y="3717462"/>
            <a:ext cx="2126215" cy="212621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88" y="3694264"/>
            <a:ext cx="2136185" cy="21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דוגמאות לתוצאות האלגוריתם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81" y="1378854"/>
            <a:ext cx="2162639" cy="2162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1" y="1378853"/>
            <a:ext cx="2162639" cy="21626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1" y="3681041"/>
            <a:ext cx="2162639" cy="21626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81" y="3681040"/>
            <a:ext cx="2162639" cy="21626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62" y="1378852"/>
            <a:ext cx="2162639" cy="21626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3" y="1378852"/>
            <a:ext cx="2162639" cy="21626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12" y="3681038"/>
            <a:ext cx="2162639" cy="21626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62" y="3681039"/>
            <a:ext cx="2162639" cy="21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7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תוצאות- השוואה למודלים הקודמים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252855"/>
              </p:ext>
            </p:extLst>
          </p:nvPr>
        </p:nvGraphicFramePr>
        <p:xfrm>
          <a:off x="779085" y="3115332"/>
          <a:ext cx="5225762" cy="335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325291"/>
              </p:ext>
            </p:extLst>
          </p:nvPr>
        </p:nvGraphicFramePr>
        <p:xfrm>
          <a:off x="6180992" y="3115332"/>
          <a:ext cx="5644961" cy="335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EC669-A1BE-4068-BB38-0FD8A38658A4}"/>
              </a:ext>
            </a:extLst>
          </p:cNvPr>
          <p:cNvSpPr/>
          <p:nvPr/>
        </p:nvSpPr>
        <p:spPr>
          <a:xfrm>
            <a:off x="2814475" y="1448337"/>
            <a:ext cx="90114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+mj-lt"/>
              </a:rPr>
              <a:t>חישבנו </a:t>
            </a:r>
            <a:r>
              <a:rPr lang="en-US" sz="2000" dirty="0">
                <a:latin typeface="+mj-lt"/>
              </a:rPr>
              <a:t>recall, precision</a:t>
            </a:r>
            <a:r>
              <a:rPr lang="he-IL" sz="2000" dirty="0">
                <a:latin typeface="+mj-lt"/>
              </a:rPr>
              <a:t> על המפות שנוצרו בחלק ב באופן זהה לחלק א.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+mj-lt"/>
              </a:rPr>
              <a:t>לפי השוואה בין ה</a:t>
            </a:r>
            <a:r>
              <a:rPr lang="en-US" sz="2000" dirty="0">
                <a:latin typeface="+mj-lt"/>
              </a:rPr>
              <a:t>GAN</a:t>
            </a:r>
            <a:r>
              <a:rPr lang="he-IL" sz="2000" dirty="0">
                <a:latin typeface="+mj-lt"/>
              </a:rPr>
              <a:t>  וחלק א לחלק ב נראה כי  ביצועי האלגוריתם דומים גם בשימוש בתיוגים חלשים.</a:t>
            </a:r>
          </a:p>
        </p:txBody>
      </p:sp>
    </p:spTree>
    <p:extLst>
      <p:ext uri="{BB962C8B-B14F-4D97-AF65-F5344CB8AC3E}">
        <p14:creationId xmlns:p14="http://schemas.microsoft.com/office/powerpoint/2010/main" val="259530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38392" y="1429116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he-IL" dirty="0"/>
              <a:t>בעיית גילוי שינויים</a:t>
            </a:r>
          </a:p>
          <a:p>
            <a:pPr algn="ctr" rtl="1"/>
            <a:r>
              <a:rPr lang="he-IL" dirty="0">
                <a:solidFill>
                  <a:schemeClr val="tx2"/>
                </a:solidFill>
              </a:rPr>
              <a:t>בהינתן שתי תמונות לוויין של אותו מיקום גיאוגרפי שצולמו בזמנים שונים- הצגת השינויים ומיקומם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1253" y="5654840"/>
            <a:ext cx="8832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*</a:t>
            </a:r>
            <a:r>
              <a:rPr lang="he-IL" sz="2400" dirty="0"/>
              <a:t>שינוי יוגדר להיות הופעה או היעלמות של אובייקט מהתמונה המקורית. כלומר על המערכת להתעלם משינויים הנובעים ממזג אוויר, תאורה </a:t>
            </a:r>
            <a:r>
              <a:rPr lang="he-IL" sz="2400" dirty="0" err="1"/>
              <a:t>וכו</a:t>
            </a:r>
            <a:r>
              <a:rPr lang="he-IL" sz="2400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886428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4DFE-3039-4509-B292-87056A50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F1</a:t>
            </a:r>
            <a:r>
              <a:rPr lang="he-IL" dirty="0"/>
              <a:t> - שקלול ה- </a:t>
            </a:r>
            <a:r>
              <a:rPr lang="en-US" dirty="0"/>
              <a:t>Recall , Precision</a:t>
            </a:r>
            <a:endParaRPr lang="LID4096" dirty="0"/>
          </a:p>
        </p:txBody>
      </p:sp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364643"/>
              </p:ext>
            </p:extLst>
          </p:nvPr>
        </p:nvGraphicFramePr>
        <p:xfrm>
          <a:off x="3601039" y="2479249"/>
          <a:ext cx="5902201" cy="4054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8CB2F1-C563-4000-BB3B-6BBFEABD8287}"/>
              </a:ext>
            </a:extLst>
          </p:cNvPr>
          <p:cNvSpPr/>
          <p:nvPr/>
        </p:nvSpPr>
        <p:spPr>
          <a:xfrm>
            <a:off x="2814475" y="1448337"/>
            <a:ext cx="9011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+mj-lt"/>
              </a:rPr>
              <a:t>במדד ה-</a:t>
            </a:r>
            <a:r>
              <a:rPr lang="en-US" sz="2000" dirty="0">
                <a:latin typeface="+mj-lt"/>
              </a:rPr>
              <a:t>F1</a:t>
            </a:r>
            <a:r>
              <a:rPr lang="he-IL" sz="2000" dirty="0">
                <a:latin typeface="+mj-lt"/>
              </a:rPr>
              <a:t> </a:t>
            </a:r>
            <a:r>
              <a:rPr lang="he-IL" sz="2000" dirty="0"/>
              <a:t>התקבלו תוצאות דומות לאלגוריתם ה- </a:t>
            </a:r>
            <a:r>
              <a:rPr lang="en-US" sz="2000" dirty="0"/>
              <a:t>GAN</a:t>
            </a:r>
            <a:r>
              <a:rPr lang="he-IL" sz="2000" dirty="0"/>
              <a:t> ולחלק א בערכי סף 0.3, 0.1  וזאת על אף השימוש בתיוגים חלשים.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3375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800" b="1" dirty="0"/>
              <a:t>סיכום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ניתן לבנות מודל לגילוי שינויים בתמונות לוויין המבוסס על סגמנטציה סמנטית.</a:t>
            </a:r>
          </a:p>
          <a:p>
            <a:pPr algn="r" rtl="1"/>
            <a:r>
              <a:rPr lang="he-IL" sz="2000" dirty="0"/>
              <a:t>למודל הנ"ל ביצועים דומים ולעיתים אף טובים יותר ממודל ה</a:t>
            </a:r>
            <a:r>
              <a:rPr lang="en-US" sz="2000" dirty="0"/>
              <a:t>GAN</a:t>
            </a:r>
            <a:r>
              <a:rPr lang="he-IL" sz="2000" dirty="0"/>
              <a:t> במדדי ה</a:t>
            </a:r>
            <a:r>
              <a:rPr lang="en-US" sz="2000" dirty="0"/>
              <a:t>Recall</a:t>
            </a:r>
            <a:r>
              <a:rPr lang="he-IL" sz="2000" dirty="0"/>
              <a:t>, </a:t>
            </a:r>
            <a:r>
              <a:rPr lang="en-US" sz="2000" dirty="0"/>
              <a:t>precision</a:t>
            </a:r>
            <a:r>
              <a:rPr lang="he-IL" sz="2000" dirty="0"/>
              <a:t> וה</a:t>
            </a:r>
            <a:r>
              <a:rPr lang="en-US" sz="2000" dirty="0"/>
              <a:t>F1</a:t>
            </a:r>
            <a:r>
              <a:rPr lang="he-IL" sz="2000" dirty="0"/>
              <a:t>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/>
              <a:t>ניתן לבנות מסווג לגילוי שינויים, ובעזרת שכבת </a:t>
            </a:r>
            <a:r>
              <a:rPr lang="en-US" sz="2000" dirty="0"/>
              <a:t>Global Average Pooling</a:t>
            </a:r>
            <a:r>
              <a:rPr lang="he-IL" sz="2000" dirty="0"/>
              <a:t> לגלות את מיקומם של השינויים ובכך לחסוך את הצורך בייצירת </a:t>
            </a:r>
            <a:r>
              <a:rPr lang="en-US" sz="2000" dirty="0"/>
              <a:t>ground truth</a:t>
            </a:r>
            <a:r>
              <a:rPr lang="he-IL" sz="2000" dirty="0"/>
              <a:t> מורכב.</a:t>
            </a:r>
          </a:p>
          <a:p>
            <a:pPr algn="r" rtl="1"/>
            <a:r>
              <a:rPr lang="he-IL" sz="2000" dirty="0"/>
              <a:t>ביצועי מערכת ה</a:t>
            </a:r>
            <a:r>
              <a:rPr lang="en-US" sz="2000" dirty="0"/>
              <a:t>GAP Localization</a:t>
            </a:r>
            <a:r>
              <a:rPr lang="he-IL" sz="2000" dirty="0"/>
              <a:t> דומים מאוד לביצועי המודלים האחרים הנידונו כאן במדדי ה</a:t>
            </a:r>
            <a:r>
              <a:rPr lang="en-US" sz="2000" dirty="0"/>
              <a:t>Recall</a:t>
            </a:r>
            <a:r>
              <a:rPr lang="he-IL" sz="2000" dirty="0"/>
              <a:t>, </a:t>
            </a:r>
            <a:r>
              <a:rPr lang="en-US" sz="2000" dirty="0"/>
              <a:t>precision</a:t>
            </a:r>
            <a:r>
              <a:rPr lang="he-IL" sz="2000" dirty="0"/>
              <a:t> וה</a:t>
            </a:r>
            <a:r>
              <a:rPr lang="en-US" sz="2000" dirty="0"/>
              <a:t>F1</a:t>
            </a:r>
            <a:r>
              <a:rPr lang="he-IL" sz="2000" dirty="0"/>
              <a:t>.</a:t>
            </a:r>
          </a:p>
          <a:p>
            <a:pPr algn="r" rtl="1"/>
            <a:endParaRPr lang="he-IL" sz="2000" dirty="0"/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52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86" y="1202775"/>
            <a:ext cx="8684186" cy="488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2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FC8C83-8975-4639-B0C4-0E8D9344F8E5}"/>
              </a:ext>
            </a:extLst>
          </p:cNvPr>
          <p:cNvSpPr txBox="1">
            <a:spLocks/>
          </p:cNvSpPr>
          <p:nvPr/>
        </p:nvSpPr>
        <p:spPr>
          <a:xfrm>
            <a:off x="1938392" y="1429116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he-IL" dirty="0"/>
              <a:t>מטרת הפרויקט</a:t>
            </a:r>
          </a:p>
          <a:p>
            <a:pPr algn="ctr" rtl="1"/>
            <a:r>
              <a:rPr lang="he-IL" dirty="0">
                <a:solidFill>
                  <a:schemeClr val="tx2"/>
                </a:solidFill>
              </a:rPr>
              <a:t>מימוש רשת מבוססת סגמנטציה סמנטית לגילוי שינויים, ובחינת פרוטוקול אימון עם שימוש בתיוגים חלשים בלבד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2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חלק א- מטרה, בסיס הנתונים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469" y="1548568"/>
            <a:ext cx="848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מטרה: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בניית רשת נוירונים מבוססת סגמנטציה סמנטית לגילוי 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השוואת ביצועי האלגוריתם למאמר המציג מימוש למטרה זו המבוסס </a:t>
            </a:r>
            <a:r>
              <a:rPr lang="en-US" dirty="0"/>
              <a:t>GAN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2750" y="2624595"/>
            <a:ext cx="982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בסיס הנתונים: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13,000 צמדי תמונות לוויין בגודל 256</a:t>
            </a:r>
            <a:r>
              <a:rPr lang="en-US" dirty="0"/>
              <a:t>X</a:t>
            </a:r>
            <a:r>
              <a:rPr lang="he-IL" dirty="0"/>
              <a:t>256 פיקסלים, ומפה בינרית המהווה את ה</a:t>
            </a:r>
            <a:r>
              <a:rPr lang="en-US" dirty="0"/>
              <a:t>ground truth</a:t>
            </a:r>
            <a:r>
              <a:rPr lang="he-IL" dirty="0"/>
              <a:t>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10,000 צמדי תמונות עבור בסיס האימון.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3,000 צמדי תמונות עבור בחינת המודל.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420993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41" y="4203677"/>
            <a:ext cx="2444653" cy="2444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32" y="420367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0185" y="5221705"/>
            <a:ext cx="31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+</a:t>
            </a:r>
            <a:endParaRPr lang="en-US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048768" y="5137484"/>
            <a:ext cx="1632016" cy="51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הצגת מערכת ה- </a:t>
            </a:r>
            <a:r>
              <a:rPr lang="en-US" dirty="0"/>
              <a:t>GAN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ED74609-1CAA-4941-8B0B-32255865F257}"/>
              </a:ext>
            </a:extLst>
          </p:cNvPr>
          <p:cNvSpPr txBox="1"/>
          <p:nvPr/>
        </p:nvSpPr>
        <p:spPr>
          <a:xfrm>
            <a:off x="6480312" y="1369564"/>
            <a:ext cx="50242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מורכב משני חלקים עיקריים: </a:t>
            </a:r>
            <a:r>
              <a:rPr lang="en-US" dirty="0"/>
              <a:t>Discriminator</a:t>
            </a:r>
            <a:r>
              <a:rPr lang="he-IL" dirty="0"/>
              <a:t> ו- </a:t>
            </a:r>
            <a:r>
              <a:rPr lang="en-US" dirty="0"/>
              <a:t>Generator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ה-</a:t>
            </a:r>
            <a:r>
              <a:rPr lang="en-US" dirty="0"/>
              <a:t>Generator</a:t>
            </a:r>
            <a:r>
              <a:rPr lang="he-IL" dirty="0"/>
              <a:t> מקבל כקלט שתי תמונות ומהן מוציא מפה בינארית של השינויים.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ה- </a:t>
            </a:r>
            <a:r>
              <a:rPr lang="en-US" dirty="0"/>
              <a:t>Discriminator</a:t>
            </a:r>
            <a:r>
              <a:rPr lang="he-IL" dirty="0"/>
              <a:t> מקבל כקלט שלוש תמונות, שתיים לצורך ההשוואה ומפה בינארית אחת שיכולה להיות או ה</a:t>
            </a:r>
            <a:r>
              <a:rPr lang="en-US" dirty="0"/>
              <a:t>ground truth</a:t>
            </a:r>
            <a:r>
              <a:rPr lang="he-IL" dirty="0"/>
              <a:t> או המפה שיצאה מה- </a:t>
            </a:r>
            <a:r>
              <a:rPr lang="en-US" dirty="0"/>
              <a:t>Generator</a:t>
            </a:r>
            <a:r>
              <a:rPr lang="he-IL" dirty="0"/>
              <a:t>. לבסוף מוציא מספר בתחום </a:t>
            </a:r>
            <a:r>
              <a:rPr lang="en-US" dirty="0"/>
              <a:t>[0, 1]</a:t>
            </a:r>
            <a:r>
              <a:rPr lang="he-IL" dirty="0"/>
              <a:t> שהוא ההסתברות שהמפה הבינארית "אמיתית".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						</a:t>
            </a:r>
            <a:endParaRPr lang="en-US" b="1" dirty="0"/>
          </a:p>
          <a:p>
            <a:pPr algn="r" rtl="1"/>
            <a:r>
              <a:rPr lang="he-IL" b="1" dirty="0"/>
              <a:t>								</a:t>
            </a:r>
            <a:endParaRPr lang="en-US" b="1" dirty="0"/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1FCD9FC-0B75-4A4E-842B-57097426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16" y="1264555"/>
            <a:ext cx="4750780" cy="45798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376777-8D7B-4AF6-898D-DD95C0386ECF}"/>
              </a:ext>
            </a:extLst>
          </p:cNvPr>
          <p:cNvSpPr/>
          <p:nvPr/>
        </p:nvSpPr>
        <p:spPr>
          <a:xfrm>
            <a:off x="1931249" y="1000232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b="1" dirty="0"/>
              <a:t>אימון ה- </a:t>
            </a:r>
            <a:r>
              <a:rPr lang="en-US" b="1" dirty="0"/>
              <a:t>Discriminator</a:t>
            </a:r>
            <a:r>
              <a:rPr lang="he-IL" b="1" dirty="0"/>
              <a:t> 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13F5A-6D44-4AD7-AF3D-FA2CDA9474C3}"/>
              </a:ext>
            </a:extLst>
          </p:cNvPr>
          <p:cNvSpPr/>
          <p:nvPr/>
        </p:nvSpPr>
        <p:spPr>
          <a:xfrm>
            <a:off x="6480311" y="62338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Lebedev, M. A., et al. CHANGE DETECTION IN REMOTE SENSING IMAGES USING CONDITIONAL ADVERSARIAL NETWORKS, 2018.‏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29181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26FD0F-5513-49CE-AB14-DB510A774E57}"/>
              </a:ext>
            </a:extLst>
          </p:cNvPr>
          <p:cNvSpPr/>
          <p:nvPr/>
        </p:nvSpPr>
        <p:spPr>
          <a:xfrm>
            <a:off x="5993296" y="1581834"/>
            <a:ext cx="54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בהתאם למספר שה</a:t>
            </a:r>
            <a:r>
              <a:rPr lang="en-US" dirty="0"/>
              <a:t>Discriminator</a:t>
            </a:r>
            <a:r>
              <a:rPr lang="he-IL" dirty="0"/>
              <a:t> הוציא הפרמטרים של ה- </a:t>
            </a:r>
            <a:r>
              <a:rPr lang="en-US" dirty="0"/>
              <a:t>Generator</a:t>
            </a:r>
            <a:r>
              <a:rPr lang="he-IL" dirty="0"/>
              <a:t> מתעדכנים בכדי לשפר את פעולתו.</a:t>
            </a:r>
          </a:p>
        </p:txBody>
      </p:sp>
      <p:pic>
        <p:nvPicPr>
          <p:cNvPr id="5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915722A-7A46-4731-9A52-4C0DA685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16" y="2743452"/>
            <a:ext cx="5436703" cy="38583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D1D8B9-7722-445D-AF1E-5E12A3F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r" rtl="1"/>
            <a:r>
              <a:rPr lang="he-IL" dirty="0"/>
              <a:t>הצגת מערכת ה- </a:t>
            </a:r>
            <a:r>
              <a:rPr lang="en-US" dirty="0"/>
              <a:t>GAN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D3CC5-0D25-401C-85B6-C03B5FDBB027}"/>
              </a:ext>
            </a:extLst>
          </p:cNvPr>
          <p:cNvSpPr/>
          <p:nvPr/>
        </p:nvSpPr>
        <p:spPr>
          <a:xfrm>
            <a:off x="3563026" y="2420287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b="1" dirty="0"/>
              <a:t>אימון ה- </a:t>
            </a:r>
            <a:r>
              <a:rPr lang="en-US" b="1" dirty="0"/>
              <a:t>Generator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1457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0410-18C5-413C-A6DB-8605C6D7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מוטיבציה- סגמנטציה סמנטית לעומת </a:t>
            </a:r>
            <a:r>
              <a:rPr lang="en-US"/>
              <a:t>GAN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7142BA-94ED-4B29-8C72-7B9B8A1BAEEE}"/>
              </a:ext>
            </a:extLst>
          </p:cNvPr>
          <p:cNvSpPr/>
          <p:nvPr/>
        </p:nvSpPr>
        <p:spPr>
          <a:xfrm>
            <a:off x="6852976" y="1374339"/>
            <a:ext cx="4963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ל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GAN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 שימושים רבים כמו יצירת תמונות על פי קריטריונים נתונים, ושימוש בבסיס נתונים שאינו מצומד.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אימון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GAN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 הוא בדרך כלל ארוך וכבד יותר מבחינת צריכת זיכרון. 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במקרה שלנו לא ניכר כי יש ל-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GAN 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 יתרון מובהק, מכיוון שיש לנו בסיס נתונים מתויג.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סגמנטציה סמנטית היא טכניקה להפרדה של אוביקט מהרקע ברמת הפיקסל, תוך התייחסות זהה לאוביקטים מאותו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class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ייצרנו מודל המבוסס על סגמנטציה סמנטית המגיעה לתוצאות דומות ל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GAN</a:t>
            </a:r>
            <a:r>
              <a:rPr lang="he-IL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תוצאת תמונה עבור semantic segmentation">
            <a:extLst>
              <a:ext uri="{FF2B5EF4-FFF2-40B4-BE49-F238E27FC236}">
                <a16:creationId xmlns:a16="http://schemas.microsoft.com/office/drawing/2014/main" id="{5A66AA8E-0C03-4B0F-B1F3-058882F8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6" y="3429000"/>
            <a:ext cx="60960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97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364"/>
          </a:xfrm>
        </p:spPr>
        <p:txBody>
          <a:bodyPr/>
          <a:lstStyle/>
          <a:p>
            <a:pPr algn="r" rtl="1"/>
            <a:r>
              <a:rPr lang="he-IL" dirty="0"/>
              <a:t>ארכיטקטורת המודל שלנו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3720" y="1383632"/>
            <a:ext cx="696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התבססנו על אלגוריתם ה- </a:t>
            </a:r>
            <a:r>
              <a:rPr lang="en-US" dirty="0" err="1"/>
              <a:t>ERFNet</a:t>
            </a:r>
            <a:r>
              <a:rPr lang="he-IL" dirty="0"/>
              <a:t> לסגמנטציה סמנטית. 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זוהי מערכת יעילה ונוחה להתאמה למשימת גילוי השינויים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בנינו את האלגוריתם כך שתתמוך בקבלה של שתי תמונות באמצעות מערכת סייאמית- המשקולות משותפות לשתי התמונות.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לפני ה</a:t>
            </a:r>
            <a:r>
              <a:rPr lang="en-US" dirty="0"/>
              <a:t>decoder</a:t>
            </a:r>
            <a:r>
              <a:rPr lang="he-IL" dirty="0"/>
              <a:t> התמונות משורשרות </a:t>
            </a:r>
            <a:r>
              <a:rPr lang="he-IL" dirty="0" err="1"/>
              <a:t>במימד</a:t>
            </a:r>
            <a:r>
              <a:rPr lang="he-IL" dirty="0"/>
              <a:t> ה</a:t>
            </a:r>
            <a:r>
              <a:rPr lang="en-US" dirty="0"/>
              <a:t>channels</a:t>
            </a:r>
            <a:r>
              <a:rPr lang="he-IL" dirty="0"/>
              <a:t> וממשיכות ל</a:t>
            </a:r>
            <a:r>
              <a:rPr lang="en-US" dirty="0"/>
              <a:t>decoder</a:t>
            </a:r>
            <a:r>
              <a:rPr lang="he-IL" dirty="0"/>
              <a:t> כיחידה אחת.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הפלט הינו תמונה בינארית של השינויים.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370B55-BC52-4E5D-B1D8-B1B6071EAC57}"/>
              </a:ext>
            </a:extLst>
          </p:cNvPr>
          <p:cNvSpPr/>
          <p:nvPr/>
        </p:nvSpPr>
        <p:spPr>
          <a:xfrm>
            <a:off x="6674177" y="3940405"/>
            <a:ext cx="904974" cy="909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DAE56A-411D-42CD-942B-D0B04633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67" y="2443284"/>
            <a:ext cx="7149205" cy="44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231" y="255307"/>
            <a:ext cx="2363466" cy="163312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דוגמא לתוצאת האלגוריתם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06" y="3553061"/>
            <a:ext cx="2775845" cy="2775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47" y="3553061"/>
            <a:ext cx="2775843" cy="2775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9" y="325575"/>
            <a:ext cx="2669741" cy="2669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61" y="344429"/>
            <a:ext cx="2669742" cy="2669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70B67-527A-4B10-9672-F4A029763289}"/>
              </a:ext>
            </a:extLst>
          </p:cNvPr>
          <p:cNvSpPr txBox="1"/>
          <p:nvPr/>
        </p:nvSpPr>
        <p:spPr>
          <a:xfrm>
            <a:off x="6932965" y="6328904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5D76D-C5F9-4706-B9EF-1EDC17C44DA5}"/>
              </a:ext>
            </a:extLst>
          </p:cNvPr>
          <p:cNvSpPr txBox="1"/>
          <p:nvPr/>
        </p:nvSpPr>
        <p:spPr>
          <a:xfrm>
            <a:off x="3876261" y="6328904"/>
            <a:ext cx="20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תוצאת האלגוריתם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3022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2648</TotalTime>
  <Words>1065</Words>
  <Application>Microsoft Office PowerPoint</Application>
  <PresentationFormat>Widescreen</PresentationFormat>
  <Paragraphs>148</Paragraphs>
  <Slides>22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 3</vt:lpstr>
      <vt:lpstr>Wisp</vt:lpstr>
      <vt:lpstr>גילוי שינויים מתמונות אוויריות</vt:lpstr>
      <vt:lpstr>PowerPoint Presentation</vt:lpstr>
      <vt:lpstr>PowerPoint Presentation</vt:lpstr>
      <vt:lpstr>חלק א- מטרה, בסיס הנתונים</vt:lpstr>
      <vt:lpstr>הצגת מערכת ה- GAN</vt:lpstr>
      <vt:lpstr>הצגת מערכת ה- GAN</vt:lpstr>
      <vt:lpstr>מוטיבציה- סגמנטציה סמנטית לעומת GAN</vt:lpstr>
      <vt:lpstr>ארכיטקטורת המודל שלנו</vt:lpstr>
      <vt:lpstr>דוגמא לתוצאת האלגוריתם</vt:lpstr>
      <vt:lpstr>בחינת המודל על פי מדדי Precision, Recall</vt:lpstr>
      <vt:lpstr>תוצאות- השוואה לGAN</vt:lpstr>
      <vt:lpstr>F1 - שקלול ה- Recall , Precision</vt:lpstr>
      <vt:lpstr>חלק ב מטרה, בסיס נתונים</vt:lpstr>
      <vt:lpstr>הארכיטקטורה –  GAP Localization  </vt:lpstr>
      <vt:lpstr>הארכיטקטורה –  GAP Localization  </vt:lpstr>
      <vt:lpstr>תוצאות- ביצועי המסווג</vt:lpstr>
      <vt:lpstr>דוגמאות לתוצאות האלגוריתם</vt:lpstr>
      <vt:lpstr>דוגמאות לתוצאות האלגוריתם</vt:lpstr>
      <vt:lpstr>תוצאות- השוואה למודלים הקודמים</vt:lpstr>
      <vt:lpstr>F1 - שקלול ה- Recall , Precision</vt:lpstr>
      <vt:lpstr>סיכום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בגילוי שינויים</dc:title>
  <dc:creator>Inbal Tziperman-Lotan</dc:creator>
  <cp:lastModifiedBy>Tal Amir</cp:lastModifiedBy>
  <cp:revision>76</cp:revision>
  <dcterms:created xsi:type="dcterms:W3CDTF">2020-02-18T14:41:17Z</dcterms:created>
  <dcterms:modified xsi:type="dcterms:W3CDTF">2020-03-17T16:33:27Z</dcterms:modified>
</cp:coreProperties>
</file>