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%20Data\inbal.tlGIP\Desktop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%20Data\inbal.tlGIP\Desktop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Precision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Semantic Segmentation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Sheet1!$C$15:$E$16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Sheet1!$C$17:$E$17</c:f>
              <c:numCache>
                <c:formatCode>General</c:formatCode>
                <c:ptCount val="3"/>
                <c:pt idx="0">
                  <c:v>0.54468454891919904</c:v>
                </c:pt>
                <c:pt idx="1">
                  <c:v>0.75510918030337004</c:v>
                </c:pt>
                <c:pt idx="2">
                  <c:v>0.82122162711699997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F-4546-B7A1-98F72AFEAF82}"/>
            </c:ext>
          </c:extLst>
        </c:ser>
        <c:ser>
          <c:idx val="1"/>
          <c:order val="1"/>
          <c:tx>
            <c:strRef>
              <c:f>Sheet1!$B$18</c:f>
              <c:strCache>
                <c:ptCount val="1"/>
                <c:pt idx="0">
                  <c:v>GAN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Sheet1!$C$15:$E$16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Sheet1!$C$18:$E$18</c:f>
              <c:numCache>
                <c:formatCode>General</c:formatCode>
                <c:ptCount val="3"/>
                <c:pt idx="0">
                  <c:v>0.72</c:v>
                </c:pt>
                <c:pt idx="1">
                  <c:v>0.79</c:v>
                </c:pt>
                <c:pt idx="2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F-4546-B7A1-98F72AFEA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2047055"/>
        <c:axId val="1362054543"/>
      </c:barChart>
      <c:catAx>
        <c:axId val="136204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054543"/>
        <c:crosses val="autoZero"/>
        <c:auto val="1"/>
        <c:lblAlgn val="ctr"/>
        <c:lblOffset val="100"/>
        <c:noMultiLvlLbl val="0"/>
      </c:catAx>
      <c:valAx>
        <c:axId val="1362054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04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Semantic Segmentation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Sheet1!$C$24:$E$24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Sheet1!$C$25:$E$25</c:f>
              <c:numCache>
                <c:formatCode>General</c:formatCode>
                <c:ptCount val="3"/>
                <c:pt idx="0">
                  <c:v>0.50864781973959705</c:v>
                </c:pt>
                <c:pt idx="1">
                  <c:v>0.82824206935588696</c:v>
                </c:pt>
                <c:pt idx="2">
                  <c:v>0.98700389418327195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F0-4858-921B-E64D492A2E38}"/>
            </c:ext>
          </c:extLst>
        </c:ser>
        <c:ser>
          <c:idx val="1"/>
          <c:order val="1"/>
          <c:tx>
            <c:strRef>
              <c:f>Sheet1!$B$26</c:f>
              <c:strCache>
                <c:ptCount val="1"/>
                <c:pt idx="0">
                  <c:v>GAN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Sheet1!$C$24:$E$24</c:f>
              <c:strCache>
                <c:ptCount val="3"/>
                <c:pt idx="0">
                  <c:v>IOU threshold=0.5</c:v>
                </c:pt>
                <c:pt idx="1">
                  <c:v>IOU threshold=0.3</c:v>
                </c:pt>
                <c:pt idx="2">
                  <c:v>IOU threshold=0.1</c:v>
                </c:pt>
              </c:strCache>
            </c:strRef>
          </c:cat>
          <c:val>
            <c:numRef>
              <c:f>Sheet1!$C$26:$E$26</c:f>
              <c:numCache>
                <c:formatCode>General</c:formatCode>
                <c:ptCount val="3"/>
                <c:pt idx="0">
                  <c:v>0.65</c:v>
                </c:pt>
                <c:pt idx="1">
                  <c:v>0.72</c:v>
                </c:pt>
                <c:pt idx="2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F0-4858-921B-E64D492A2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1478863"/>
        <c:axId val="1141491759"/>
      </c:barChart>
      <c:catAx>
        <c:axId val="1141478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491759"/>
        <c:crosses val="autoZero"/>
        <c:auto val="1"/>
        <c:lblAlgn val="ctr"/>
        <c:lblOffset val="100"/>
        <c:noMultiLvlLbl val="0"/>
      </c:catAx>
      <c:valAx>
        <c:axId val="114149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478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93BD-4170-49A3-8F74-6D68B9BD76A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2EFD-BC16-4EC2-905C-6B6CEE29A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Recall</a:t>
            </a:r>
            <a:r>
              <a:rPr lang="en-US" baseline="0" dirty="0" smtClean="0"/>
              <a:t> </a:t>
            </a:r>
            <a:r>
              <a:rPr lang="he-IL" baseline="0" dirty="0" smtClean="0"/>
              <a:t>יותר חשוב מ</a:t>
            </a:r>
            <a:r>
              <a:rPr lang="en-US" baseline="0" dirty="0" smtClean="0"/>
              <a:t>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42EFD-BC16-4EC2-905C-6B6CEE29AA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פרויקט בגילוי שינויים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81378"/>
          </a:xfrm>
        </p:spPr>
        <p:txBody>
          <a:bodyPr>
            <a:noAutofit/>
          </a:bodyPr>
          <a:lstStyle/>
          <a:p>
            <a:pPr algn="r" rtl="1"/>
            <a:r>
              <a:rPr lang="he-IL" sz="2000" b="1" dirty="0" smtClean="0">
                <a:solidFill>
                  <a:schemeClr val="tx2"/>
                </a:solidFill>
              </a:rPr>
              <a:t>טל אמיר, איילת אלון וענבל </a:t>
            </a:r>
            <a:r>
              <a:rPr lang="he-IL" sz="2000" b="1" dirty="0" err="1" smtClean="0">
                <a:solidFill>
                  <a:schemeClr val="tx2"/>
                </a:solidFill>
              </a:rPr>
              <a:t>ציפרמן</a:t>
            </a:r>
            <a:r>
              <a:rPr lang="he-IL" sz="2000" b="1" dirty="0" smtClean="0">
                <a:solidFill>
                  <a:schemeClr val="tx2"/>
                </a:solidFill>
              </a:rPr>
              <a:t> לוטן</a:t>
            </a:r>
          </a:p>
          <a:p>
            <a:pPr algn="r" rtl="1"/>
            <a:r>
              <a:rPr lang="he-IL" sz="2000" b="1" dirty="0" smtClean="0">
                <a:solidFill>
                  <a:schemeClr val="tx2"/>
                </a:solidFill>
              </a:rPr>
              <a:t>בהנחיית אלכס </a:t>
            </a:r>
            <a:r>
              <a:rPr lang="he-IL" sz="2000" b="1" dirty="0" err="1" smtClean="0">
                <a:solidFill>
                  <a:schemeClr val="tx2"/>
                </a:solidFill>
              </a:rPr>
              <a:t>גולץ</a:t>
            </a:r>
            <a:endParaRPr lang="he-IL" sz="2000" b="1" dirty="0" smtClean="0">
              <a:solidFill>
                <a:schemeClr val="tx2"/>
              </a:solidFill>
            </a:endParaRPr>
          </a:p>
          <a:p>
            <a:pPr algn="r" rtl="1"/>
            <a:r>
              <a:rPr lang="he-IL" sz="2000" b="1" dirty="0" smtClean="0">
                <a:solidFill>
                  <a:schemeClr val="tx2"/>
                </a:solidFill>
              </a:rPr>
              <a:t>סמסטר חורף 2020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1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</a:t>
            </a:r>
            <a:r>
              <a:rPr lang="en-US" dirty="0" smtClean="0"/>
              <a:t>GAP </a:t>
            </a:r>
            <a:r>
              <a:rPr lang="he-IL" dirty="0" smtClean="0"/>
              <a:t>הצגת הארכיטקטורה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תוצאות- דוגמא למפות חום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5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אולי משהו מספרי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2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בדיחה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שאלות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2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56866" y="1419727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he-IL" dirty="0" smtClean="0"/>
              <a:t>מטרת הפרויקט-</a:t>
            </a:r>
          </a:p>
          <a:p>
            <a:pPr algn="ctr" rtl="1"/>
            <a:r>
              <a:rPr lang="he-IL" dirty="0" smtClean="0">
                <a:solidFill>
                  <a:schemeClr val="tx2"/>
                </a:solidFill>
              </a:rPr>
              <a:t>בהינתן שתי תמונות לוויין של אותו מיקום גיאוגרפי שצולמו בזמנים שונים- הצגת השינויים ומיקומם.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8174" y="4782553"/>
            <a:ext cx="703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שינוי יוגדר להיות הופעה או היעלמות של אובייקט מהתמונה המקורית. כלומר על המערכת להתעלם משינויים הנובעים ממזג אוויר, תאורה </a:t>
            </a:r>
            <a:r>
              <a:rPr lang="he-IL" dirty="0" err="1" smtClean="0"/>
              <a:t>וכו</a:t>
            </a:r>
            <a:r>
              <a:rPr lang="he-IL" dirty="0" smtClean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28864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חלק א- מטרה, בסיס הנתונים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3595" y="1750595"/>
            <a:ext cx="8482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מטרה: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בניית רשת נוירונים מבוססת סגמנטציה סמנטית לגילוי 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השוואת ביצועי המערכת למאמר המציג מימוש למטרה זו המבוסס </a:t>
            </a:r>
            <a:r>
              <a:rPr lang="en-US" dirty="0" smtClean="0"/>
              <a:t>GAN</a:t>
            </a:r>
            <a:r>
              <a:rPr lang="he-IL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2751" y="2887579"/>
            <a:ext cx="9821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בסיס הנתונים: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13,000 צמדי תמונות לוויין בגודל 256</a:t>
            </a:r>
            <a:r>
              <a:rPr lang="en-US" dirty="0" smtClean="0"/>
              <a:t>X</a:t>
            </a:r>
            <a:r>
              <a:rPr lang="he-IL" dirty="0" smtClean="0"/>
              <a:t>256 פיקסלים, ומפה בינרית המהווה את ה</a:t>
            </a:r>
            <a:r>
              <a:rPr lang="en-US" dirty="0" smtClean="0"/>
              <a:t>ground truth</a:t>
            </a:r>
            <a:r>
              <a:rPr lang="he-IL" dirty="0" smtClean="0"/>
              <a:t>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10,000 צמדי תמונות עבור בסיס האימון.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3,000 צמדי תמונות עבור בחינת המודל.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5" y="4209930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41" y="4203677"/>
            <a:ext cx="2444653" cy="2444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32" y="420367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80185" y="5221705"/>
            <a:ext cx="31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b="1" dirty="0" smtClean="0"/>
              <a:t>+</a:t>
            </a:r>
            <a:endParaRPr lang="en-US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048768" y="5137484"/>
            <a:ext cx="1632016" cy="511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מערכת ה</a:t>
            </a:r>
            <a:r>
              <a:rPr lang="en-US" dirty="0" smtClean="0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0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9364"/>
          </a:xfrm>
        </p:spPr>
        <p:txBody>
          <a:bodyPr/>
          <a:lstStyle/>
          <a:p>
            <a:pPr algn="r" rtl="1"/>
            <a:r>
              <a:rPr lang="he-IL" dirty="0" smtClean="0"/>
              <a:t>הצגת הארכיטקטורה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2349" y="1383632"/>
            <a:ext cx="8482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התבססנו על מערכת ה- </a:t>
            </a:r>
            <a:r>
              <a:rPr lang="en-US" dirty="0" err="1" smtClean="0"/>
              <a:t>ERFNet</a:t>
            </a:r>
            <a:r>
              <a:rPr lang="he-IL" dirty="0" smtClean="0"/>
              <a:t> לסגמנטציה סמנטית.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 בנינו את המערכת כך שתתמוך בקבלה של שתי תמונות באמצעות מערכת </a:t>
            </a:r>
            <a:r>
              <a:rPr lang="he-IL" dirty="0" err="1" smtClean="0"/>
              <a:t>סייאמית</a:t>
            </a:r>
            <a:r>
              <a:rPr lang="he-IL" dirty="0" smtClean="0"/>
              <a:t>- המשקולות משותפות לשתי התמונות.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לפני ה</a:t>
            </a:r>
            <a:r>
              <a:rPr lang="en-US" dirty="0" smtClean="0"/>
              <a:t>decoder</a:t>
            </a:r>
            <a:r>
              <a:rPr lang="he-IL" dirty="0" smtClean="0"/>
              <a:t> התמונות משורשרות </a:t>
            </a:r>
            <a:r>
              <a:rPr lang="he-IL" dirty="0" err="1" smtClean="0"/>
              <a:t>במימד</a:t>
            </a:r>
            <a:r>
              <a:rPr lang="he-IL" dirty="0" smtClean="0"/>
              <a:t> ה</a:t>
            </a:r>
            <a:r>
              <a:rPr lang="en-US" dirty="0" smtClean="0"/>
              <a:t>channels</a:t>
            </a:r>
            <a:r>
              <a:rPr lang="he-IL" dirty="0"/>
              <a:t> </a:t>
            </a:r>
            <a:r>
              <a:rPr lang="he-IL" dirty="0" smtClean="0"/>
              <a:t>וממשיכות ל</a:t>
            </a:r>
            <a:r>
              <a:rPr lang="en-US" dirty="0" smtClean="0"/>
              <a:t>decoder</a:t>
            </a:r>
            <a:r>
              <a:rPr lang="he-IL" dirty="0" smtClean="0"/>
              <a:t> כיחידה אחת.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הפלט הינו תמונה בינארית של השינויים.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33" y="2284541"/>
            <a:ext cx="7184236" cy="423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תוצאות- דוגמא לתמונה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3" y="3807995"/>
            <a:ext cx="30480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74" y="3533274"/>
            <a:ext cx="2438400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5" y="108758"/>
            <a:ext cx="2917598" cy="2917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20" y="172453"/>
            <a:ext cx="3013909" cy="30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50" y="199072"/>
            <a:ext cx="8911687" cy="805565"/>
          </a:xfrm>
        </p:spPr>
        <p:txBody>
          <a:bodyPr/>
          <a:lstStyle/>
          <a:p>
            <a:pPr algn="r" rtl="1"/>
            <a:r>
              <a:rPr lang="he-IL" dirty="0" smtClean="0"/>
              <a:t>בחינת המודל- על פי מדדי </a:t>
            </a:r>
            <a:r>
              <a:rPr lang="en-US" dirty="0" smtClean="0"/>
              <a:t>Precision,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1124"/>
          <a:stretch/>
        </p:blipFill>
        <p:spPr>
          <a:xfrm>
            <a:off x="9331197" y="1106866"/>
            <a:ext cx="2474172" cy="2479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05" y="1106866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94" y="1109624"/>
            <a:ext cx="2514818" cy="2476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69" y="4224040"/>
            <a:ext cx="2603268" cy="24843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197" y="4224040"/>
            <a:ext cx="2474172" cy="2491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05" y="4224040"/>
            <a:ext cx="2438400" cy="249195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297473" y="2439257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603652" y="2439257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625765" y="5439576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80635" y="5448453"/>
            <a:ext cx="1509204" cy="8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44205" y="3561487"/>
            <a:ext cx="177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Connected Components.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93354" y="3586339"/>
            <a:ext cx="243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tight square.</a:t>
            </a:r>
          </a:p>
          <a:p>
            <a:r>
              <a:rPr lang="en-US" dirty="0" smtClean="0"/>
              <a:t>merge overlapping squares.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6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השוואה ל</a:t>
            </a:r>
            <a:r>
              <a:rPr lang="en-US" dirty="0" smtClean="0"/>
              <a:t>GAN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9914571"/>
              </p:ext>
            </p:extLst>
          </p:nvPr>
        </p:nvGraphicFramePr>
        <p:xfrm>
          <a:off x="2215482" y="3596456"/>
          <a:ext cx="5170170" cy="298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00136614"/>
              </p:ext>
            </p:extLst>
          </p:nvPr>
        </p:nvGraphicFramePr>
        <p:xfrm>
          <a:off x="1940960" y="509810"/>
          <a:ext cx="5444692" cy="2972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2025" y="1138934"/>
            <a:ext cx="3864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מדד ה</a:t>
            </a:r>
            <a:r>
              <a:rPr lang="en-US" dirty="0" smtClean="0"/>
              <a:t>Recall</a:t>
            </a:r>
            <a:r>
              <a:rPr lang="he-IL" dirty="0" smtClean="0"/>
              <a:t> מתאר כמה שינויים גילתה המערכת מתוך כל השינויים הקיימים.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מדד ה</a:t>
            </a:r>
            <a:r>
              <a:rPr lang="en-US" dirty="0" smtClean="0"/>
              <a:t>Precision</a:t>
            </a:r>
            <a:r>
              <a:rPr lang="he-IL" dirty="0" smtClean="0"/>
              <a:t> מתאר כמה מתוך השינויים שגילתה המערכת הינם </a:t>
            </a:r>
            <a:r>
              <a:rPr lang="he-IL" dirty="0" err="1" smtClean="0"/>
              <a:t>רלוונטים</a:t>
            </a:r>
            <a:r>
              <a:rPr lang="he-IL" dirty="0" smtClean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במדד ה</a:t>
            </a:r>
            <a:r>
              <a:rPr lang="en-US" dirty="0" smtClean="0"/>
              <a:t>Recall</a:t>
            </a:r>
            <a:r>
              <a:rPr lang="he-IL" dirty="0" smtClean="0"/>
              <a:t> התקבלנו ביצועים טובים יותר ביחס למערכת ה</a:t>
            </a:r>
            <a:r>
              <a:rPr lang="en-US" dirty="0" smtClean="0"/>
              <a:t>GAN</a:t>
            </a:r>
            <a:r>
              <a:rPr lang="he-IL" dirty="0" smtClean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במדד ה</a:t>
            </a:r>
            <a:r>
              <a:rPr lang="en-US" dirty="0" smtClean="0"/>
              <a:t>Precision</a:t>
            </a:r>
            <a:r>
              <a:rPr lang="he-IL" dirty="0"/>
              <a:t> </a:t>
            </a:r>
            <a:r>
              <a:rPr lang="he-IL" dirty="0" smtClean="0"/>
              <a:t>התקבלנו ביצועים נמוכים מעט ממערכת ה</a:t>
            </a:r>
            <a:r>
              <a:rPr lang="en-US" dirty="0" smtClean="0"/>
              <a:t>GAN</a:t>
            </a:r>
            <a:r>
              <a:rPr lang="he-IL" dirty="0" smtClean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7"/>
          <a:stretch/>
        </p:blipFill>
        <p:spPr>
          <a:xfrm>
            <a:off x="10512344" y="6180330"/>
            <a:ext cx="1984535" cy="7930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24"/>
          <a:stretch/>
        </p:blipFill>
        <p:spPr>
          <a:xfrm>
            <a:off x="10383252" y="3915912"/>
            <a:ext cx="1886953" cy="22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חלק ב מטרה בסיס נתונים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2349" y="1464845"/>
            <a:ext cx="848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מטרה: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הפשטה של תהליך בניית בסיס הנתונים, בכך שלא יהיה צורך בייצור מפות השינויים הבינאריות המהוות את ה</a:t>
            </a:r>
            <a:r>
              <a:rPr lang="en-US" dirty="0" smtClean="0"/>
              <a:t>ground truth</a:t>
            </a:r>
            <a:r>
              <a:rPr lang="he-IL" dirty="0" smtClean="0"/>
              <a:t> בחלק א.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בניית מסווג, ושימוש ב</a:t>
            </a:r>
            <a:r>
              <a:rPr lang="en-US" dirty="0" smtClean="0"/>
              <a:t>Global Aver</a:t>
            </a:r>
            <a:r>
              <a:rPr lang="en-US" dirty="0"/>
              <a:t>a</a:t>
            </a:r>
            <a:r>
              <a:rPr lang="en-US" dirty="0" smtClean="0"/>
              <a:t>ge Pooling</a:t>
            </a:r>
            <a:r>
              <a:rPr lang="he-IL" dirty="0" smtClean="0"/>
              <a:t> על מנת לקבל את מיקומם של השינויים.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4265" y="3227923"/>
            <a:ext cx="8482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בסיס הנתונים: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81,000</a:t>
            </a:r>
            <a:r>
              <a:rPr lang="he-IL" dirty="0" smtClean="0"/>
              <a:t> צמדי תמונות לוויין, ותווית בינארית שמתארת אם היה שינוי.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80,000</a:t>
            </a:r>
            <a:r>
              <a:rPr lang="he-IL" dirty="0" smtClean="0"/>
              <a:t> </a:t>
            </a:r>
            <a:r>
              <a:rPr lang="he-IL" dirty="0"/>
              <a:t>צמדי תמונות עבור בסיס האימון</a:t>
            </a:r>
            <a:r>
              <a:rPr lang="he-IL" dirty="0" smtClean="0"/>
              <a:t>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dirty="0" smtClean="0"/>
              <a:t>1,000</a:t>
            </a:r>
            <a:r>
              <a:rPr lang="he-IL" dirty="0" smtClean="0"/>
              <a:t> </a:t>
            </a:r>
            <a:r>
              <a:rPr lang="he-IL" dirty="0"/>
              <a:t>צמדי תמונות עבור בחינת </a:t>
            </a:r>
            <a:r>
              <a:rPr lang="he-IL" dirty="0" smtClean="0"/>
              <a:t>המודל.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התמונות התקבלנו על ידי חלוקת התמונות מבסיס הנתונים שהוצג בחלק א לתמונות בגודל 64</a:t>
            </a:r>
            <a:r>
              <a:rPr lang="en-US" dirty="0" smtClean="0"/>
              <a:t>X</a:t>
            </a:r>
            <a:r>
              <a:rPr lang="he-IL" dirty="0" smtClean="0"/>
              <a:t>64 פיקסלים במטרה לקבל חלקי תמונות עם ובלי שינויים.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8784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369</Words>
  <Application>Microsoft Office PowerPoint</Application>
  <PresentationFormat>Widescreen</PresentationFormat>
  <Paragraphs>51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Gisha</vt:lpstr>
      <vt:lpstr>Wingdings 3</vt:lpstr>
      <vt:lpstr>Wisp</vt:lpstr>
      <vt:lpstr>פרויקט בגילוי שינויים</vt:lpstr>
      <vt:lpstr>PowerPoint Presentation</vt:lpstr>
      <vt:lpstr>חלק א- מטרה, בסיס הנתונים</vt:lpstr>
      <vt:lpstr>הצגת מערכת הGAN</vt:lpstr>
      <vt:lpstr>הצגת הארכיטקטורה</vt:lpstr>
      <vt:lpstr>תוצאות- דוגמא לתמונה</vt:lpstr>
      <vt:lpstr>בחינת המודל- על פי מדדי Precision, Recall</vt:lpstr>
      <vt:lpstr>השוואה לGAN</vt:lpstr>
      <vt:lpstr>חלק ב מטרה בסיס נתונים</vt:lpstr>
      <vt:lpstr> GAP הצגת הארכיטקטורה</vt:lpstr>
      <vt:lpstr>תוצאות- דוגמא למפות חום</vt:lpstr>
      <vt:lpstr>אולי משהו מספרי</vt:lpstr>
      <vt:lpstr>סיכום</vt:lpstr>
      <vt:lpstr>בדיחה</vt:lpstr>
      <vt:lpstr>שאלות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בגילוי שינויים</dc:title>
  <dc:creator>Inbal Tziperman-Lotan</dc:creator>
  <cp:lastModifiedBy>Inbal Tziperman-Lotan</cp:lastModifiedBy>
  <cp:revision>15</cp:revision>
  <dcterms:created xsi:type="dcterms:W3CDTF">2020-02-18T14:41:17Z</dcterms:created>
  <dcterms:modified xsi:type="dcterms:W3CDTF">2020-02-18T16:21:18Z</dcterms:modified>
</cp:coreProperties>
</file>