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0" r:id="rId6"/>
    <p:sldId id="261" r:id="rId7"/>
    <p:sldId id="263" r:id="rId8"/>
    <p:sldId id="262" r:id="rId9"/>
    <p:sldId id="264" r:id="rId10"/>
    <p:sldId id="265" r:id="rId11"/>
    <p:sldId id="274" r:id="rId12"/>
    <p:sldId id="271" r:id="rId13"/>
    <p:sldId id="266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bal.tlgip\Download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bal.tlgip\Download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0.54468454891919904</c:v>
                </c:pt>
                <c:pt idx="1">
                  <c:v>0.75510918030337004</c:v>
                </c:pt>
                <c:pt idx="2">
                  <c:v>0.82122162711699997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F-4546-B7A1-98F72AFEAF82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0.72</c:v>
                </c:pt>
                <c:pt idx="1">
                  <c:v>0.79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F-4546-B7A1-98F72AFEA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047055"/>
        <c:axId val="1362054543"/>
      </c:barChart>
      <c:catAx>
        <c:axId val="13620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62054543"/>
        <c:crosses val="autoZero"/>
        <c:auto val="1"/>
        <c:lblAlgn val="ctr"/>
        <c:lblOffset val="100"/>
        <c:noMultiLvlLbl val="0"/>
      </c:catAx>
      <c:valAx>
        <c:axId val="136205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6204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Sheet1!$C$25:$E$25</c:f>
              <c:numCache>
                <c:formatCode>General</c:formatCode>
                <c:ptCount val="3"/>
                <c:pt idx="0">
                  <c:v>0.50864781973959705</c:v>
                </c:pt>
                <c:pt idx="1">
                  <c:v>0.82824206935588696</c:v>
                </c:pt>
                <c:pt idx="2">
                  <c:v>0.98700389418327195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0-4858-921B-E64D492A2E38}"/>
            </c:ext>
          </c:extLst>
        </c:ser>
        <c:ser>
          <c:idx val="1"/>
          <c:order val="1"/>
          <c:tx>
            <c:strRef>
              <c:f>Sheet1!$B$26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Sheet1!$C$26:$E$26</c:f>
              <c:numCache>
                <c:formatCode>General</c:formatCode>
                <c:ptCount val="3"/>
                <c:pt idx="0">
                  <c:v>0.65</c:v>
                </c:pt>
                <c:pt idx="1">
                  <c:v>0.72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0-4858-921B-E64D492A2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478863"/>
        <c:axId val="1141491759"/>
      </c:barChart>
      <c:catAx>
        <c:axId val="114147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41491759"/>
        <c:crosses val="autoZero"/>
        <c:auto val="1"/>
        <c:lblAlgn val="ctr"/>
        <c:lblOffset val="100"/>
        <c:noMultiLvlLbl val="0"/>
      </c:catAx>
      <c:valAx>
        <c:axId val="114149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414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[results.xlsx]Sheet1!$C$1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[results.xlsx]Sheet1!$C$3,[results.xlsx]Sheet1!$C$6,[results.xlsx]Sheet1!$C$9</c:f>
              <c:numCache>
                <c:formatCode>General</c:formatCode>
                <c:ptCount val="3"/>
                <c:pt idx="0">
                  <c:v>0.50864781973959705</c:v>
                </c:pt>
                <c:pt idx="1">
                  <c:v>0.82824206935588696</c:v>
                </c:pt>
                <c:pt idx="2">
                  <c:v>0.98700389418327195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B-42E0-A62D-F861F09AAF4B}"/>
            </c:ext>
          </c:extLst>
        </c:ser>
        <c:ser>
          <c:idx val="1"/>
          <c:order val="1"/>
          <c:tx>
            <c:strRef>
              <c:f>[results.xlsx]Sheet1!$D$1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[results.xlsx]Sheet1!$D$3,[results.xlsx]Sheet1!$D$6,[results.xlsx]Sheet1!$D$9</c:f>
              <c:numCache>
                <c:formatCode>General</c:formatCode>
                <c:ptCount val="3"/>
                <c:pt idx="0">
                  <c:v>0.65</c:v>
                </c:pt>
                <c:pt idx="1">
                  <c:v>0.72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B-42E0-A62D-F861F09AAF4B}"/>
            </c:ext>
          </c:extLst>
        </c:ser>
        <c:ser>
          <c:idx val="2"/>
          <c:order val="2"/>
          <c:tx>
            <c:strRef>
              <c:f>[results.xlsx]Sheet1!$E$1</c:f>
              <c:strCache>
                <c:ptCount val="1"/>
                <c:pt idx="0">
                  <c:v>GAP localization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[results.xlsx]Sheet1!$E$3,[results.xlsx]Sheet1!$E$6,[results.xlsx]Sheet1!$E$9</c:f>
              <c:numCache>
                <c:formatCode>General</c:formatCode>
                <c:ptCount val="3"/>
                <c:pt idx="0">
                  <c:v>0.289030334753968</c:v>
                </c:pt>
                <c:pt idx="1">
                  <c:v>0.72410963069494905</c:v>
                </c:pt>
                <c:pt idx="2">
                  <c:v>0.93954602574482304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B-42E0-A62D-F861F09AA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983120"/>
        <c:axId val="1487987280"/>
      </c:barChart>
      <c:catAx>
        <c:axId val="1487983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87987280"/>
        <c:crosses val="autoZero"/>
        <c:auto val="1"/>
        <c:lblAlgn val="ctr"/>
        <c:lblOffset val="100"/>
        <c:noMultiLvlLbl val="0"/>
      </c:catAx>
      <c:valAx>
        <c:axId val="148798728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8798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[results.xlsx]Sheet1!$C$1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[results.xlsx]Sheet1!$C$4,[results.xlsx]Sheet1!$C$7,[results.xlsx]Sheet1!$C$10</c:f>
              <c:numCache>
                <c:formatCode>General</c:formatCode>
                <c:ptCount val="3"/>
                <c:pt idx="0">
                  <c:v>0.54468454891919904</c:v>
                </c:pt>
                <c:pt idx="1">
                  <c:v>0.75510918030337004</c:v>
                </c:pt>
                <c:pt idx="2">
                  <c:v>0.82122162711699997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8-4E76-A4B1-3769423CE2D1}"/>
            </c:ext>
          </c:extLst>
        </c:ser>
        <c:ser>
          <c:idx val="1"/>
          <c:order val="1"/>
          <c:tx>
            <c:strRef>
              <c:f>[results.xlsx]Sheet1!$D$1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[results.xlsx]Sheet1!$D$4,[results.xlsx]Sheet1!$D$7,[results.xlsx]Sheet1!$D$10</c:f>
              <c:numCache>
                <c:formatCode>General</c:formatCode>
                <c:ptCount val="3"/>
                <c:pt idx="0">
                  <c:v>0.72</c:v>
                </c:pt>
                <c:pt idx="1">
                  <c:v>0.79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8-4E76-A4B1-3769423CE2D1}"/>
            </c:ext>
          </c:extLst>
        </c:ser>
        <c:ser>
          <c:idx val="2"/>
          <c:order val="2"/>
          <c:tx>
            <c:strRef>
              <c:f>[results.xlsx]Sheet1!$E$1</c:f>
              <c:strCache>
                <c:ptCount val="1"/>
                <c:pt idx="0">
                  <c:v>GAP localization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[results.xlsx]Sheet1!$E$4,[results.xlsx]Sheet1!$E$7,[results.xlsx]Sheet1!$E$10</c:f>
              <c:numCache>
                <c:formatCode>General</c:formatCode>
                <c:ptCount val="3"/>
                <c:pt idx="0">
                  <c:v>0.71614989461663903</c:v>
                </c:pt>
                <c:pt idx="1">
                  <c:v>0.847188934876834</c:v>
                </c:pt>
                <c:pt idx="2">
                  <c:v>0.86148336436761896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8-4E76-A4B1-3769423CE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983120"/>
        <c:axId val="1487987280"/>
      </c:barChart>
      <c:catAx>
        <c:axId val="1487983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87987280"/>
        <c:crosses val="autoZero"/>
        <c:auto val="1"/>
        <c:lblAlgn val="ctr"/>
        <c:lblOffset val="100"/>
        <c:noMultiLvlLbl val="0"/>
      </c:catAx>
      <c:valAx>
        <c:axId val="148798728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8798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93BD-4170-49A3-8F74-6D68B9BD76A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2EFD-BC16-4EC2-905C-6B6CEE29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Recall</a:t>
            </a:r>
            <a:r>
              <a:rPr lang="en-US" baseline="0" dirty="0"/>
              <a:t> </a:t>
            </a:r>
            <a:r>
              <a:rPr lang="he-IL" baseline="0" dirty="0"/>
              <a:t>יותר חשוב מ</a:t>
            </a:r>
            <a:r>
              <a:rPr lang="en-US" baseline="0" dirty="0"/>
              <a:t>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iff"/><Relationship Id="rId13" Type="http://schemas.openxmlformats.org/officeDocument/2006/relationships/image" Target="../media/image30.tiff"/><Relationship Id="rId3" Type="http://schemas.openxmlformats.org/officeDocument/2006/relationships/image" Target="../media/image20.tiff"/><Relationship Id="rId7" Type="http://schemas.openxmlformats.org/officeDocument/2006/relationships/image" Target="../media/image24.tiff"/><Relationship Id="rId12" Type="http://schemas.openxmlformats.org/officeDocument/2006/relationships/image" Target="../media/image29.tiff"/><Relationship Id="rId2" Type="http://schemas.openxmlformats.org/officeDocument/2006/relationships/image" Target="../media/image19.tiff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f"/><Relationship Id="rId11" Type="http://schemas.openxmlformats.org/officeDocument/2006/relationships/image" Target="../media/image28.tiff"/><Relationship Id="rId5" Type="http://schemas.openxmlformats.org/officeDocument/2006/relationships/image" Target="../media/image22.tiff"/><Relationship Id="rId15" Type="http://schemas.openxmlformats.org/officeDocument/2006/relationships/image" Target="../media/image32.png"/><Relationship Id="rId10" Type="http://schemas.openxmlformats.org/officeDocument/2006/relationships/image" Target="../media/image27.tiff"/><Relationship Id="rId4" Type="http://schemas.openxmlformats.org/officeDocument/2006/relationships/image" Target="../media/image21.tiff"/><Relationship Id="rId9" Type="http://schemas.openxmlformats.org/officeDocument/2006/relationships/image" Target="../media/image26.tiff"/><Relationship Id="rId14" Type="http://schemas.openxmlformats.org/officeDocument/2006/relationships/image" Target="../media/image3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6.jpg"/><Relationship Id="rId7" Type="http://schemas.openxmlformats.org/officeDocument/2006/relationships/image" Target="../media/image39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2.png"/><Relationship Id="rId4" Type="http://schemas.openxmlformats.org/officeDocument/2006/relationships/image" Target="../media/image37.jp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פרויקט בגילוי שינויים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81378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טל אמיר, איילת אלון וענבל </a:t>
            </a:r>
            <a:r>
              <a:rPr lang="he-IL" sz="2000" b="1" dirty="0" err="1">
                <a:solidFill>
                  <a:schemeClr val="tx2"/>
                </a:solidFill>
              </a:rPr>
              <a:t>ציפרמן</a:t>
            </a:r>
            <a:r>
              <a:rPr lang="he-IL" sz="2000" b="1" dirty="0">
                <a:solidFill>
                  <a:schemeClr val="tx2"/>
                </a:solidFill>
              </a:rPr>
              <a:t> לוטן</a:t>
            </a:r>
          </a:p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בהנחיית אלכס </a:t>
            </a:r>
            <a:r>
              <a:rPr lang="he-IL" sz="2000" b="1" dirty="0" err="1">
                <a:solidFill>
                  <a:schemeClr val="tx2"/>
                </a:solidFill>
              </a:rPr>
              <a:t>גולץ</a:t>
            </a:r>
            <a:endParaRPr lang="he-IL" sz="2000" b="1" dirty="0">
              <a:solidFill>
                <a:schemeClr val="tx2"/>
              </a:solidFill>
            </a:endParaRPr>
          </a:p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סמסטר חורף 2020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1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844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הארכיטקטורה – </a:t>
            </a:r>
            <a:r>
              <a:rPr lang="en-US" dirty="0"/>
              <a:t> </a:t>
            </a:r>
            <a:r>
              <a:rPr lang="en-US" dirty="0" smtClean="0"/>
              <a:t>GAP Localization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4466492" y="1123378"/>
            <a:ext cx="72930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מבנה ה</a:t>
            </a:r>
            <a:r>
              <a:rPr lang="en-US" sz="2000" dirty="0" smtClean="0"/>
              <a:t>Encoder</a:t>
            </a:r>
            <a:r>
              <a:rPr lang="he-IL" sz="2000" dirty="0" smtClean="0"/>
              <a:t> זהה למודל הקודם.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בסוף ה</a:t>
            </a:r>
            <a:r>
              <a:rPr lang="en-US" sz="2000" dirty="0" smtClean="0"/>
              <a:t>Decoder</a:t>
            </a:r>
            <a:r>
              <a:rPr lang="he-IL" sz="2000" dirty="0" smtClean="0"/>
              <a:t> נסיים עם תמונה בעלת 16 </a:t>
            </a:r>
            <a:r>
              <a:rPr lang="en-US" sz="2000" dirty="0" smtClean="0"/>
              <a:t>channels</a:t>
            </a:r>
            <a:r>
              <a:rPr lang="he-IL" sz="2000" dirty="0" smtClean="0"/>
              <a:t> במקום אחד בודד.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נשתמש בשכבת </a:t>
            </a:r>
            <a:r>
              <a:rPr lang="en-US" sz="2000" dirty="0" smtClean="0"/>
              <a:t>Global Average Pooling</a:t>
            </a:r>
            <a:r>
              <a:rPr lang="he-IL" sz="2000" dirty="0" smtClean="0"/>
              <a:t> כדי להפוך את 16 הערוצים לוקטור יחיד באורך 16.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נחבר את הוקטור בשכבת </a:t>
            </a:r>
            <a:r>
              <a:rPr lang="en-US" sz="2000" dirty="0" smtClean="0"/>
              <a:t>fully connected</a:t>
            </a:r>
            <a:r>
              <a:rPr lang="he-IL" sz="2000" dirty="0" smtClean="0"/>
              <a:t> לוקטור התוצאה.</a:t>
            </a:r>
            <a:endParaRPr lang="he-I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8050"/>
            <a:ext cx="9734550" cy="34099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81751"/>
              </p:ext>
            </p:extLst>
          </p:nvPr>
        </p:nvGraphicFramePr>
        <p:xfrm>
          <a:off x="7258538" y="3558737"/>
          <a:ext cx="371475" cy="3190768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3389216629"/>
                    </a:ext>
                  </a:extLst>
                </a:gridCol>
              </a:tblGrid>
              <a:tr h="199423">
                <a:tc>
                  <a:txBody>
                    <a:bodyPr/>
                    <a:lstStyle/>
                    <a:p>
                      <a:pPr rtl="1"/>
                      <a:endParaRPr lang="he-IL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23039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706328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3474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90281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45528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06912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58954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151062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1039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90827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603850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25452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73679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67593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670721"/>
                  </a:ext>
                </a:extLst>
              </a:tr>
              <a:tr h="199423">
                <a:tc>
                  <a:txBody>
                    <a:bodyPr/>
                    <a:lstStyle/>
                    <a:p>
                      <a:pPr rtl="1"/>
                      <a:endParaRPr lang="he-IL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6206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89"/>
              </p:ext>
            </p:extLst>
          </p:nvPr>
        </p:nvGraphicFramePr>
        <p:xfrm>
          <a:off x="8759337" y="4539197"/>
          <a:ext cx="422030" cy="89374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22030">
                  <a:extLst>
                    <a:ext uri="{9D8B030D-6E8A-4147-A177-3AD203B41FA5}">
                      <a16:colId xmlns:a16="http://schemas.microsoft.com/office/drawing/2014/main" val="2530933374"/>
                    </a:ext>
                  </a:extLst>
                </a:gridCol>
              </a:tblGrid>
              <a:tr h="4468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1486"/>
                  </a:ext>
                </a:extLst>
              </a:tr>
              <a:tr h="44687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4174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630013" y="3641843"/>
            <a:ext cx="1129324" cy="151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0013" y="3861651"/>
            <a:ext cx="1129324" cy="129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30013" y="4013108"/>
            <a:ext cx="1129324" cy="114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30013" y="4217559"/>
            <a:ext cx="1129324" cy="9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30013" y="4435199"/>
            <a:ext cx="1129324" cy="71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30013" y="4643681"/>
            <a:ext cx="1129324" cy="5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30013" y="4846961"/>
            <a:ext cx="1129324" cy="31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30013" y="5048869"/>
            <a:ext cx="1129324" cy="1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630013" y="5161662"/>
            <a:ext cx="1129324" cy="10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630013" y="5176673"/>
            <a:ext cx="1129324" cy="2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30013" y="5168036"/>
            <a:ext cx="1129324" cy="47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30013" y="5192192"/>
            <a:ext cx="1129324" cy="68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630013" y="5183555"/>
            <a:ext cx="1129324" cy="85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630013" y="5197850"/>
            <a:ext cx="1129324" cy="10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30013" y="5197850"/>
            <a:ext cx="1129324" cy="12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30013" y="5204979"/>
            <a:ext cx="1129324" cy="1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10402" y="4105555"/>
            <a:ext cx="39565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 smtClean="0"/>
              <a:t>w1</a:t>
            </a:r>
            <a:endParaRPr lang="he-IL" sz="105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08229" y="5715031"/>
            <a:ext cx="55110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 smtClean="0"/>
              <a:t>w16</a:t>
            </a:r>
            <a:endParaRPr lang="he-IL" sz="1050" b="1" dirty="0"/>
          </a:p>
        </p:txBody>
      </p:sp>
    </p:spTree>
    <p:extLst>
      <p:ext uri="{BB962C8B-B14F-4D97-AF65-F5344CB8AC3E}">
        <p14:creationId xmlns:p14="http://schemas.microsoft.com/office/powerpoint/2010/main" val="23347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4392725"/>
            <a:ext cx="1136577" cy="1136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63" y="5592645"/>
            <a:ext cx="1136577" cy="113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85" y="4403628"/>
            <a:ext cx="1136577" cy="1136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1" y="4380081"/>
            <a:ext cx="1136577" cy="1136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5592645"/>
            <a:ext cx="1136577" cy="1136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" y="4409389"/>
            <a:ext cx="1136577" cy="1136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1" y="5577991"/>
            <a:ext cx="1136577" cy="1136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0" y="1967597"/>
            <a:ext cx="1136577" cy="1136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9" y="5592645"/>
            <a:ext cx="1136577" cy="11365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47" y="3186023"/>
            <a:ext cx="1136577" cy="1136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1" y="1967597"/>
            <a:ext cx="1136577" cy="1136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" y="1967597"/>
            <a:ext cx="1136577" cy="11365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15" y="1982251"/>
            <a:ext cx="1136577" cy="11365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" y="3180161"/>
            <a:ext cx="1136577" cy="11365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6" y="3165507"/>
            <a:ext cx="1136577" cy="11365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6" y="3167428"/>
            <a:ext cx="1136577" cy="1136577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 rot="16200000">
            <a:off x="5655025" y="3915743"/>
            <a:ext cx="624253" cy="975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38" y="3420249"/>
            <a:ext cx="2109053" cy="2109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375095" y="3359047"/>
                <a:ext cx="101111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95" y="3359047"/>
                <a:ext cx="1011111" cy="778803"/>
              </a:xfrm>
              <a:prstGeom prst="rect">
                <a:avLst/>
              </a:prstGeom>
              <a:blipFill>
                <a:blip r:embed="rId16"/>
                <a:stretch>
                  <a:fillRect r="-162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6180992" y="1400229"/>
            <a:ext cx="60110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סכמנו את 16 הערוצים מהשכבה שנכנסה לשכבת ה</a:t>
            </a:r>
            <a:r>
              <a:rPr lang="en-US" sz="2000" dirty="0" smtClean="0"/>
              <a:t>GAP</a:t>
            </a:r>
            <a:r>
              <a:rPr lang="he-IL" sz="2000" dirty="0" smtClean="0"/>
              <a:t> כך שכך ערוץ הוכפל במשקולת המתאימה לו משכבת ה</a:t>
            </a:r>
            <a:r>
              <a:rPr lang="en-US" sz="2000" dirty="0" smtClean="0"/>
              <a:t>fully connected</a:t>
            </a:r>
            <a:r>
              <a:rPr lang="he-IL" sz="2000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המשקולות מהוות מדד לחשיבות הערוץ להחלטה שהתקבלה- האם היה שינוי בתמונה, או לא.</a:t>
            </a:r>
            <a:endParaRPr lang="he-IL" sz="2000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804860" y="293005"/>
            <a:ext cx="8911687" cy="97844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הארכיטקטורה – </a:t>
            </a:r>
            <a:r>
              <a:rPr lang="en-US" dirty="0"/>
              <a:t> </a:t>
            </a:r>
            <a:r>
              <a:rPr lang="en-US" dirty="0" smtClean="0"/>
              <a:t>GAP Localization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3851030"/>
            <a:ext cx="3786553" cy="2839915"/>
          </a:xfrm>
          <a:prstGeom prst="rect">
            <a:avLst/>
          </a:prstGeom>
        </p:spPr>
      </p:pic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dirty="0" smtClean="0"/>
              <a:t>תוצאות- ביצועי המסווג.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5600700" y="1576075"/>
            <a:ext cx="60110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ביצועי המסווג ישפיעו באופן ישיר על היכולת של המערכת לגלות את מיקומי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ביצועי המסווג נמצאו טובים ביותר על תמונות בגודל </a:t>
            </a:r>
            <a:r>
              <a:rPr lang="en-US" sz="2000" dirty="0" smtClean="0"/>
              <a:t>128x128</a:t>
            </a:r>
            <a:r>
              <a:rPr lang="he-IL" sz="2000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recall91_precision89</a:t>
            </a:r>
            <a:endParaRPr lang="he-IL" sz="20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הסף ההכרעה נבחר על ידי הסתכלות ב</a:t>
            </a:r>
            <a:r>
              <a:rPr lang="en-US" sz="2000" dirty="0" smtClean="0"/>
              <a:t>recall precision graph</a:t>
            </a:r>
            <a:r>
              <a:rPr lang="he-IL" sz="2000" dirty="0" smtClean="0"/>
              <a:t>, ועל ידי ממוצע הרמוני גבוה ביותר בינהם.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smtClean="0"/>
              <a:t>ביצועי המסווג: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Recall=90, precision=90, threshold=0.53</a:t>
            </a:r>
            <a:endParaRPr lang="he-IL" sz="20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619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תוצאות-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5" y="1378852"/>
            <a:ext cx="2136185" cy="21361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1378851"/>
            <a:ext cx="2136185" cy="21361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7" y="3694264"/>
            <a:ext cx="2136185" cy="213618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19" y="3707492"/>
            <a:ext cx="2136185" cy="213618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35" y="1378851"/>
            <a:ext cx="2136185" cy="213618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86" y="1378852"/>
            <a:ext cx="2136185" cy="213618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56" y="3717462"/>
            <a:ext cx="2126215" cy="212621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8" y="3694264"/>
            <a:ext cx="2136185" cy="21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תוצאות-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1378854"/>
            <a:ext cx="2162639" cy="2162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1" y="1378853"/>
            <a:ext cx="2162639" cy="2162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1" y="3681041"/>
            <a:ext cx="2162639" cy="21626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3681040"/>
            <a:ext cx="2162639" cy="21626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62" y="1378852"/>
            <a:ext cx="2162639" cy="21626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3" y="1378852"/>
            <a:ext cx="2162639" cy="21626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2" y="3681038"/>
            <a:ext cx="2162639" cy="21626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62" y="3681039"/>
            <a:ext cx="2162639" cy="21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תוצאות- השוואה למודלים הקודמים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381736"/>
              </p:ext>
            </p:extLst>
          </p:nvPr>
        </p:nvGraphicFramePr>
        <p:xfrm>
          <a:off x="1457152" y="2664478"/>
          <a:ext cx="4558553" cy="271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67986"/>
              </p:ext>
            </p:extLst>
          </p:nvPr>
        </p:nvGraphicFramePr>
        <p:xfrm>
          <a:off x="6187155" y="2618534"/>
          <a:ext cx="4565276" cy="271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53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b="1" dirty="0"/>
              <a:t>סיכום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לבנות מודל לגילוי שינויים בתמונות לויין המבוססת על </a:t>
            </a:r>
            <a:r>
              <a:rPr lang="en-US" dirty="0" smtClean="0"/>
              <a:t>Semantic Segmentation</a:t>
            </a:r>
            <a:r>
              <a:rPr lang="he-IL" dirty="0" smtClean="0"/>
              <a:t>. </a:t>
            </a:r>
          </a:p>
          <a:p>
            <a:pPr algn="r" rtl="1"/>
            <a:r>
              <a:rPr lang="he-IL" dirty="0" smtClean="0"/>
              <a:t>למודל מבוסס </a:t>
            </a:r>
            <a:r>
              <a:rPr lang="en-US" dirty="0" smtClean="0"/>
              <a:t>Semantic Segmentation</a:t>
            </a:r>
            <a:r>
              <a:rPr lang="he-IL" dirty="0" smtClean="0"/>
              <a:t> ביצועים דומים ולעיטים אף טובים יותר ממודל ה</a:t>
            </a:r>
            <a:r>
              <a:rPr lang="en-US" dirty="0" smtClean="0"/>
              <a:t>GAN</a:t>
            </a:r>
            <a:r>
              <a:rPr lang="he-IL" dirty="0" smtClean="0"/>
              <a:t> במדדי ה</a:t>
            </a:r>
            <a:r>
              <a:rPr lang="en-US" dirty="0" smtClean="0"/>
              <a:t>Recall</a:t>
            </a:r>
            <a:r>
              <a:rPr lang="he-IL" dirty="0" smtClean="0"/>
              <a:t> וה</a:t>
            </a:r>
            <a:r>
              <a:rPr lang="en-US" dirty="0" smtClean="0"/>
              <a:t>precision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ניתן לבנות מסווג לגילוי שינויים, ובעזרת שכבת </a:t>
            </a:r>
            <a:r>
              <a:rPr lang="en-US" dirty="0" smtClean="0"/>
              <a:t>Global Average Pooling</a:t>
            </a:r>
            <a:r>
              <a:rPr lang="he-IL" dirty="0" smtClean="0"/>
              <a:t> לגלות את מיקומם של השינויים ובכך לחסוך את הצורך בייצירת </a:t>
            </a:r>
            <a:r>
              <a:rPr lang="en-US" dirty="0" smtClean="0"/>
              <a:t>ground truth</a:t>
            </a:r>
            <a:r>
              <a:rPr lang="he-IL" dirty="0" smtClean="0"/>
              <a:t> מורכב.</a:t>
            </a:r>
          </a:p>
          <a:p>
            <a:pPr algn="r" rtl="1"/>
            <a:r>
              <a:rPr lang="he-IL" dirty="0" smtClean="0"/>
              <a:t>ביצועי מערכת ה</a:t>
            </a:r>
            <a:r>
              <a:rPr lang="en-US" dirty="0" smtClean="0"/>
              <a:t>GAP Localization</a:t>
            </a:r>
            <a:r>
              <a:rPr lang="he-IL" dirty="0"/>
              <a:t> </a:t>
            </a:r>
            <a:r>
              <a:rPr lang="he-IL" dirty="0" smtClean="0"/>
              <a:t>דומים מאוד לב</a:t>
            </a:r>
            <a:r>
              <a:rPr lang="he-IL" dirty="0" smtClean="0"/>
              <a:t>יצועי המודלים האחרים הנידונו כאן </a:t>
            </a:r>
            <a:r>
              <a:rPr lang="he-IL" dirty="0"/>
              <a:t>במדדי ה</a:t>
            </a:r>
            <a:r>
              <a:rPr lang="en-US" dirty="0"/>
              <a:t>Recall</a:t>
            </a:r>
            <a:r>
              <a:rPr lang="he-IL" dirty="0"/>
              <a:t> וה</a:t>
            </a:r>
            <a:r>
              <a:rPr lang="en-US" dirty="0"/>
              <a:t>precision</a:t>
            </a:r>
            <a:r>
              <a:rPr lang="he-IL" dirty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6" y="1202775"/>
            <a:ext cx="8684186" cy="488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38392" y="142911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he-IL" dirty="0"/>
              <a:t>מטרת הפרויקט</a:t>
            </a:r>
          </a:p>
          <a:p>
            <a:pPr algn="ctr" rtl="1"/>
            <a:r>
              <a:rPr lang="he-IL" dirty="0">
                <a:solidFill>
                  <a:schemeClr val="tx2"/>
                </a:solidFill>
              </a:rPr>
              <a:t>בהינתן שתי תמונות לוויין של אותו מיקום גיאוגרפי שצולמו בזמנים שונים- הצגת השינויים ומיקומם.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2062" y="5923197"/>
            <a:ext cx="746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/>
              <a:t>*</a:t>
            </a:r>
            <a:r>
              <a:rPr lang="he-IL" sz="2000" dirty="0"/>
              <a:t>שינוי יוגדר להיות הופעה או היעלמות של אובייקט מהתמונה המקורית. כלומר על המערכת להתעלם משינויים הנובעים ממזג אוויר, תאורה </a:t>
            </a:r>
            <a:r>
              <a:rPr lang="he-IL" sz="2000" dirty="0" err="1"/>
              <a:t>וכו</a:t>
            </a:r>
            <a:r>
              <a:rPr lang="he-IL" sz="20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8864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חלק א- מטרה, בסיס הנתונים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469" y="1548568"/>
            <a:ext cx="848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בניית רשת נוירונים מבוססת סגמנטציה סמנטית לגילוי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השוואת ביצועי המערכת למאמר המציג מימוש למטרה זו המבוסס </a:t>
            </a:r>
            <a:r>
              <a:rPr lang="en-US" dirty="0"/>
              <a:t>GAN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750" y="2624595"/>
            <a:ext cx="982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13,000 צמדי תמונות לוויין בגודל 256</a:t>
            </a:r>
            <a:r>
              <a:rPr lang="en-US" dirty="0"/>
              <a:t>X</a:t>
            </a:r>
            <a:r>
              <a:rPr lang="he-IL" dirty="0"/>
              <a:t>256 פיקסלים, ומפה בינרית המהווה את ה</a:t>
            </a:r>
            <a:r>
              <a:rPr lang="en-US" dirty="0"/>
              <a:t>ground truth</a:t>
            </a:r>
            <a:r>
              <a:rPr lang="he-IL" dirty="0"/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10,000 צמדי תמונות עבור בסיס האימון.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3,000 צמדי תמונות עבור בחינת המודל.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420993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41" y="4203677"/>
            <a:ext cx="2444653" cy="2444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32" y="420367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0185" y="5221705"/>
            <a:ext cx="31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+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048768" y="5137484"/>
            <a:ext cx="1632016" cy="51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הצגת מערכת ה- </a:t>
            </a:r>
            <a:r>
              <a:rPr lang="en-US" dirty="0"/>
              <a:t>GAN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ED74609-1CAA-4941-8B0B-32255865F257}"/>
              </a:ext>
            </a:extLst>
          </p:cNvPr>
          <p:cNvSpPr txBox="1"/>
          <p:nvPr/>
        </p:nvSpPr>
        <p:spPr>
          <a:xfrm>
            <a:off x="2729132" y="1369564"/>
            <a:ext cx="8775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מורכב משני חלקים עיקריים: </a:t>
            </a:r>
            <a:r>
              <a:rPr lang="en-US" dirty="0"/>
              <a:t>Discriminator</a:t>
            </a:r>
            <a:r>
              <a:rPr lang="he-IL" dirty="0"/>
              <a:t> ו- </a:t>
            </a:r>
            <a:r>
              <a:rPr lang="en-US" dirty="0"/>
              <a:t>Generator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ה-</a:t>
            </a:r>
            <a:r>
              <a:rPr lang="en-US" dirty="0"/>
              <a:t>Generator</a:t>
            </a:r>
            <a:r>
              <a:rPr lang="he-IL" dirty="0"/>
              <a:t> מקבל כקלט שתי תמונות ומהן מוציא מפה בינארית של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ה- </a:t>
            </a:r>
            <a:r>
              <a:rPr lang="en-US" dirty="0"/>
              <a:t>Discriminator</a:t>
            </a:r>
            <a:r>
              <a:rPr lang="he-IL" dirty="0"/>
              <a:t> מקבל כקלט שלוש תמונות, שתיים לצורך ההשוואה ומפה בינארית אחת. מוציא מספר בתחום </a:t>
            </a:r>
            <a:r>
              <a:rPr lang="en-US" dirty="0"/>
              <a:t>[0, 1]</a:t>
            </a:r>
            <a:r>
              <a:rPr lang="he-IL" dirty="0"/>
              <a:t> שהוא ההסתברות שהמפה הבינארית "אמיתית".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אימון ה- </a:t>
            </a:r>
            <a:r>
              <a:rPr lang="en-US" b="1" dirty="0"/>
              <a:t>Discriminator</a:t>
            </a:r>
            <a:r>
              <a:rPr lang="he-IL" b="1" dirty="0"/>
              <a:t> 						אימון ה- </a:t>
            </a:r>
            <a:r>
              <a:rPr lang="en-US" b="1" dirty="0"/>
              <a:t>Generator</a:t>
            </a:r>
          </a:p>
          <a:p>
            <a:pPr algn="r" rtl="1"/>
            <a:r>
              <a:rPr lang="he-IL" b="1" dirty="0"/>
              <a:t>								</a:t>
            </a:r>
            <a:endParaRPr lang="en-US" b="1" dirty="0"/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FCD9FC-0B75-4A4E-842B-57097426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4" y="2987331"/>
            <a:ext cx="4015154" cy="3870669"/>
          </a:xfrm>
          <a:prstGeom prst="rect">
            <a:avLst/>
          </a:prstGeom>
        </p:spPr>
      </p:pic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9D9DB8E-7BC0-4B90-8122-8FBD66F2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31" y="2987331"/>
            <a:ext cx="5217286" cy="37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364"/>
          </a:xfrm>
        </p:spPr>
        <p:txBody>
          <a:bodyPr/>
          <a:lstStyle/>
          <a:p>
            <a:pPr algn="r" rtl="1"/>
            <a:r>
              <a:rPr lang="he-IL" dirty="0"/>
              <a:t>הארכיטקטורה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3720" y="1383632"/>
            <a:ext cx="6960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התבססנו על מערכת ה- </a:t>
            </a:r>
            <a:r>
              <a:rPr lang="en-US" dirty="0" err="1"/>
              <a:t>ERFNet</a:t>
            </a:r>
            <a:r>
              <a:rPr lang="he-IL" dirty="0"/>
              <a:t> לסגמנטציה סמנטית.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 בנינו את המערכת כך שתתמוך בקבלה של שתי תמונות באמצעות מערכת </a:t>
            </a:r>
            <a:r>
              <a:rPr lang="he-IL" dirty="0" err="1"/>
              <a:t>סייאמית</a:t>
            </a:r>
            <a:r>
              <a:rPr lang="he-IL" dirty="0"/>
              <a:t>- המשקולות משותפות לשתי התמונות.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לפני ה</a:t>
            </a:r>
            <a:r>
              <a:rPr lang="en-US" dirty="0"/>
              <a:t>decoder</a:t>
            </a:r>
            <a:r>
              <a:rPr lang="he-IL" dirty="0"/>
              <a:t> התמונות משורשרות </a:t>
            </a:r>
            <a:r>
              <a:rPr lang="he-IL" dirty="0" err="1"/>
              <a:t>במימד</a:t>
            </a:r>
            <a:r>
              <a:rPr lang="he-IL" dirty="0"/>
              <a:t> ה</a:t>
            </a:r>
            <a:r>
              <a:rPr lang="en-US" dirty="0"/>
              <a:t>channels</a:t>
            </a:r>
            <a:r>
              <a:rPr lang="he-IL" dirty="0"/>
              <a:t> וממשיכות ל</a:t>
            </a:r>
            <a:r>
              <a:rPr lang="en-US" dirty="0"/>
              <a:t>decoder</a:t>
            </a:r>
            <a:r>
              <a:rPr lang="he-IL" dirty="0"/>
              <a:t> כיחידה אחת.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הפלט הינו תמונה בינארית של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8" y="1761570"/>
            <a:ext cx="8435892" cy="49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231" y="255308"/>
            <a:ext cx="2363466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תוצאות</a:t>
            </a:r>
            <a:r>
              <a:rPr lang="en-US" dirty="0"/>
              <a:t> </a:t>
            </a:r>
            <a:r>
              <a:rPr lang="he-IL" dirty="0"/>
              <a:t> המערכת</a:t>
            </a:r>
            <a:br>
              <a:rPr lang="he-IL" dirty="0"/>
            </a:br>
            <a:r>
              <a:rPr lang="he-IL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06" y="3553061"/>
            <a:ext cx="2775845" cy="277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47" y="3553061"/>
            <a:ext cx="2775843" cy="277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9" y="325575"/>
            <a:ext cx="2669741" cy="2669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61" y="344429"/>
            <a:ext cx="2669742" cy="2669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70B67-527A-4B10-9672-F4A029763289}"/>
              </a:ext>
            </a:extLst>
          </p:cNvPr>
          <p:cNvSpPr txBox="1"/>
          <p:nvPr/>
        </p:nvSpPr>
        <p:spPr>
          <a:xfrm>
            <a:off x="6932965" y="6328904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5D76D-C5F9-4706-B9EF-1EDC17C44DA5}"/>
              </a:ext>
            </a:extLst>
          </p:cNvPr>
          <p:cNvSpPr txBox="1"/>
          <p:nvPr/>
        </p:nvSpPr>
        <p:spPr>
          <a:xfrm>
            <a:off x="4002800" y="6328904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תוצאת המערכת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02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50" y="199072"/>
            <a:ext cx="8911687" cy="805565"/>
          </a:xfrm>
        </p:spPr>
        <p:txBody>
          <a:bodyPr/>
          <a:lstStyle/>
          <a:p>
            <a:pPr algn="r" rtl="1"/>
            <a:r>
              <a:rPr lang="he-IL" dirty="0"/>
              <a:t>בחינת המודל על פי מדדי </a:t>
            </a:r>
            <a:r>
              <a:rPr lang="en-US" dirty="0"/>
              <a:t>Precision,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124"/>
          <a:stretch/>
        </p:blipFill>
        <p:spPr>
          <a:xfrm>
            <a:off x="9331197" y="1106866"/>
            <a:ext cx="2474172" cy="247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5" y="1106866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94" y="1109624"/>
            <a:ext cx="2514818" cy="247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69" y="4224040"/>
            <a:ext cx="2603268" cy="2484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97" y="4224040"/>
            <a:ext cx="2474172" cy="2491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5" y="4224040"/>
            <a:ext cx="2438400" cy="24919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297473" y="2439257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03652" y="2439257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5765" y="5439576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80635" y="5448453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44205" y="3561487"/>
            <a:ext cx="17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Components.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3354" y="3586339"/>
            <a:ext cx="243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tight square.</a:t>
            </a:r>
          </a:p>
          <a:p>
            <a:r>
              <a:rPr lang="en-US" dirty="0"/>
              <a:t>merge overlapping squares.</a:t>
            </a:r>
          </a:p>
        </p:txBody>
      </p:sp>
    </p:spTree>
    <p:extLst>
      <p:ext uri="{BB962C8B-B14F-4D97-AF65-F5344CB8AC3E}">
        <p14:creationId xmlns:p14="http://schemas.microsoft.com/office/powerpoint/2010/main" val="34734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647" y="341601"/>
            <a:ext cx="5051058" cy="793272"/>
          </a:xfrm>
        </p:spPr>
        <p:txBody>
          <a:bodyPr/>
          <a:lstStyle/>
          <a:p>
            <a:pPr algn="r" rtl="1"/>
            <a:r>
              <a:rPr lang="he-IL" dirty="0" smtClean="0"/>
              <a:t>תוצאות- השוואה </a:t>
            </a:r>
            <a:r>
              <a:rPr lang="he-IL" dirty="0"/>
              <a:t>ל</a:t>
            </a:r>
            <a:r>
              <a:rPr lang="en-US" dirty="0"/>
              <a:t>GAN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9914571"/>
              </p:ext>
            </p:extLst>
          </p:nvPr>
        </p:nvGraphicFramePr>
        <p:xfrm>
          <a:off x="2215482" y="3596456"/>
          <a:ext cx="5170170" cy="298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00136614"/>
              </p:ext>
            </p:extLst>
          </p:nvPr>
        </p:nvGraphicFramePr>
        <p:xfrm>
          <a:off x="1940960" y="509810"/>
          <a:ext cx="5444692" cy="297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2025" y="1138934"/>
            <a:ext cx="3864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מדד ה</a:t>
            </a:r>
            <a:r>
              <a:rPr lang="en-US" dirty="0"/>
              <a:t>Recall</a:t>
            </a:r>
            <a:r>
              <a:rPr lang="he-IL" dirty="0"/>
              <a:t> מתאר כמה שינויים גילתה המערכת מתוך כל השינויים הקיימים.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מדד ה</a:t>
            </a:r>
            <a:r>
              <a:rPr lang="en-US" dirty="0"/>
              <a:t>Precision</a:t>
            </a:r>
            <a:r>
              <a:rPr lang="he-IL" dirty="0"/>
              <a:t> מתאר כמה מתוך השינויים שגילתה המערכת הינם </a:t>
            </a:r>
            <a:r>
              <a:rPr lang="he-IL" dirty="0" err="1"/>
              <a:t>רלוונטים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במדד ה</a:t>
            </a:r>
            <a:r>
              <a:rPr lang="en-US" dirty="0"/>
              <a:t>Recall</a:t>
            </a:r>
            <a:r>
              <a:rPr lang="he-IL" dirty="0"/>
              <a:t> התקבלנו ביצועים טובים יותר ביחס למערכת ה</a:t>
            </a:r>
            <a:r>
              <a:rPr lang="en-US" dirty="0"/>
              <a:t>GAN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במדד ה</a:t>
            </a:r>
            <a:r>
              <a:rPr lang="en-US" dirty="0"/>
              <a:t>Precision</a:t>
            </a:r>
            <a:r>
              <a:rPr lang="he-IL" dirty="0"/>
              <a:t> התקבלנו ביצועים נמוכים מעט ממערכת ה</a:t>
            </a:r>
            <a:r>
              <a:rPr lang="en-US" dirty="0"/>
              <a:t>GAN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7"/>
          <a:stretch/>
        </p:blipFill>
        <p:spPr>
          <a:xfrm>
            <a:off x="10512344" y="6180330"/>
            <a:ext cx="1984535" cy="793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4"/>
          <a:stretch/>
        </p:blipFill>
        <p:spPr>
          <a:xfrm>
            <a:off x="10383252" y="3915912"/>
            <a:ext cx="1886953" cy="22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חלק ב מטרה בסיס 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349" y="1464845"/>
            <a:ext cx="8482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הפשטה של תהליך בניית בסיס הנתונים, בכך שלא יהיה צורך בייצור מפות השינויים הבינאריות המהוות את ה</a:t>
            </a:r>
            <a:r>
              <a:rPr lang="en-US" sz="2000" dirty="0"/>
              <a:t>ground truth</a:t>
            </a:r>
            <a:r>
              <a:rPr lang="he-IL" sz="2000" dirty="0"/>
              <a:t> בחלק 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בניית מסווג, ושימוש ב</a:t>
            </a:r>
            <a:r>
              <a:rPr lang="en-US" sz="2000" dirty="0"/>
              <a:t>Global Average Pooling</a:t>
            </a:r>
            <a:r>
              <a:rPr lang="he-IL" sz="2000" dirty="0"/>
              <a:t> על מנת לקבל את מיקומם של השינויים.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4838" y="3429000"/>
            <a:ext cx="848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81,000</a:t>
            </a:r>
            <a:r>
              <a:rPr lang="he-IL" sz="2000" dirty="0"/>
              <a:t> צמדי תמונות לוויין, ותווית בינארית שמתארת אם היה שינוי.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80,000</a:t>
            </a:r>
            <a:r>
              <a:rPr lang="he-IL" sz="2000" dirty="0"/>
              <a:t> צמדי תמונות עבור בסיס האימון.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1,000</a:t>
            </a:r>
            <a:r>
              <a:rPr lang="he-IL" sz="2000" dirty="0"/>
              <a:t> צמדי תמונות עבור בחינת המודל.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התמונות התקבלנו על ידי חלוקת התמונות מבסיס הנתונים שהוצג בחלק א לתמונות בגודל 64</a:t>
            </a:r>
            <a:r>
              <a:rPr lang="en-US" sz="2000" dirty="0"/>
              <a:t>X</a:t>
            </a:r>
            <a:r>
              <a:rPr lang="he-IL" sz="2000" dirty="0"/>
              <a:t>64 פיקסלים במטרה לקבל חלקי תמונות עם ובלי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784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1447</TotalTime>
  <Words>642</Words>
  <Application>Microsoft Office PowerPoint</Application>
  <PresentationFormat>Widescreen</PresentationFormat>
  <Paragraphs>83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Gisha</vt:lpstr>
      <vt:lpstr>Wingdings 3</vt:lpstr>
      <vt:lpstr>Wisp</vt:lpstr>
      <vt:lpstr>פרויקט בגילוי שינויים</vt:lpstr>
      <vt:lpstr>PowerPoint Presentation</vt:lpstr>
      <vt:lpstr>חלק א- מטרה, בסיס הנתונים</vt:lpstr>
      <vt:lpstr>הצגת מערכת ה- GAN</vt:lpstr>
      <vt:lpstr>הארכיטקטורה</vt:lpstr>
      <vt:lpstr>תוצאות  המערכת  </vt:lpstr>
      <vt:lpstr>בחינת המודל על פי מדדי Precision, Recall</vt:lpstr>
      <vt:lpstr>תוצאות- השוואה לGAN</vt:lpstr>
      <vt:lpstr>חלק ב מטרה בסיס נתונים</vt:lpstr>
      <vt:lpstr>הארכיטקטורה –  GAP Localization  </vt:lpstr>
      <vt:lpstr>הארכיטקטורה –  GAP Localization  </vt:lpstr>
      <vt:lpstr>תוצאות- ביצועי המסווג.</vt:lpstr>
      <vt:lpstr>תוצאות-</vt:lpstr>
      <vt:lpstr>תוצאות-</vt:lpstr>
      <vt:lpstr>תוצאות- השוואה למודלים הקודמים</vt:lpstr>
      <vt:lpstr>סיכום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בגילוי שינויים</dc:title>
  <dc:creator>Inbal Tziperman-Lotan</dc:creator>
  <cp:lastModifiedBy>Inbal Tziperman-Lotan</cp:lastModifiedBy>
  <cp:revision>37</cp:revision>
  <dcterms:created xsi:type="dcterms:W3CDTF">2020-02-18T14:41:17Z</dcterms:created>
  <dcterms:modified xsi:type="dcterms:W3CDTF">2020-03-08T16:18:08Z</dcterms:modified>
</cp:coreProperties>
</file>