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44"/>
  </p:notesMasterIdLst>
  <p:sldIdLst>
    <p:sldId id="256" r:id="rId2"/>
    <p:sldId id="264" r:id="rId3"/>
    <p:sldId id="272" r:id="rId4"/>
    <p:sldId id="257" r:id="rId5"/>
    <p:sldId id="268" r:id="rId6"/>
    <p:sldId id="263" r:id="rId7"/>
    <p:sldId id="267" r:id="rId8"/>
    <p:sldId id="269" r:id="rId9"/>
    <p:sldId id="258" r:id="rId10"/>
    <p:sldId id="259" r:id="rId11"/>
    <p:sldId id="260" r:id="rId12"/>
    <p:sldId id="261" r:id="rId13"/>
    <p:sldId id="262" r:id="rId14"/>
    <p:sldId id="265" r:id="rId15"/>
    <p:sldId id="266" r:id="rId16"/>
    <p:sldId id="270" r:id="rId17"/>
    <p:sldId id="274" r:id="rId18"/>
    <p:sldId id="277" r:id="rId19"/>
    <p:sldId id="275" r:id="rId20"/>
    <p:sldId id="276" r:id="rId21"/>
    <p:sldId id="279" r:id="rId22"/>
    <p:sldId id="278" r:id="rId23"/>
    <p:sldId id="296" r:id="rId24"/>
    <p:sldId id="295" r:id="rId25"/>
    <p:sldId id="280" r:id="rId26"/>
    <p:sldId id="281" r:id="rId27"/>
    <p:sldId id="294" r:id="rId28"/>
    <p:sldId id="282" r:id="rId29"/>
    <p:sldId id="273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7" r:id="rId42"/>
    <p:sldId id="298" r:id="rId4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85" autoAdjust="0"/>
    <p:restoredTop sz="77681" autoAdjust="0"/>
  </p:normalViewPr>
  <p:slideViewPr>
    <p:cSldViewPr snapToGrid="0">
      <p:cViewPr varScale="1">
        <p:scale>
          <a:sx n="72" d="100"/>
          <a:sy n="72" d="100"/>
        </p:scale>
        <p:origin x="7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814337D-E29C-4E45-909C-A1C3C086B592}" type="datetimeFigureOut">
              <a:rPr lang="he-IL" smtClean="0"/>
              <a:t>י"ד/שבט/תש"פ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604F0B9-AEDB-44B8-8283-1A74E9935CB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220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מיון</a:t>
            </a:r>
            <a:r>
              <a:rPr lang="he-IL" baseline="0" dirty="0" smtClean="0"/>
              <a:t> לפי הבדל בין קיצוניים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4F0B9-AEDB-44B8-8283-1A74E9935CB8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4607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r>
              <a:rPr lang="en-US" baseline="0" dirty="0" smtClean="0"/>
              <a:t> by variance</a:t>
            </a:r>
          </a:p>
          <a:p>
            <a:r>
              <a:rPr lang="en-US" dirty="0" smtClean="0"/>
              <a:t>Merge</a:t>
            </a:r>
            <a:r>
              <a:rPr lang="en-US" baseline="0" dirty="0" smtClean="0"/>
              <a:t> all 3 ortholog types</a:t>
            </a:r>
          </a:p>
          <a:p>
            <a:r>
              <a:rPr lang="en-US" dirty="0" smtClean="0"/>
              <a:t>Negative correlation- not good for orthologs. Don’t use abs</a:t>
            </a:r>
          </a:p>
          <a:p>
            <a:r>
              <a:rPr lang="en-US" dirty="0" smtClean="0"/>
              <a:t>Use 30 </a:t>
            </a:r>
            <a:r>
              <a:rPr lang="en-US" dirty="0" err="1" smtClean="0"/>
              <a:t>datapoints</a:t>
            </a:r>
            <a:endParaRPr lang="en-US" dirty="0" smtClean="0"/>
          </a:p>
          <a:p>
            <a:r>
              <a:rPr lang="en-US" dirty="0" smtClean="0"/>
              <a:t>Correlation vs percent agreement scatter plot</a:t>
            </a:r>
          </a:p>
          <a:p>
            <a:r>
              <a:rPr lang="en-US" dirty="0" err="1" smtClean="0"/>
              <a:t>Substract</a:t>
            </a:r>
            <a:r>
              <a:rPr lang="en-US" baseline="0" dirty="0" smtClean="0"/>
              <a:t> the highest </a:t>
            </a:r>
            <a:r>
              <a:rPr lang="en-US" baseline="0" dirty="0" err="1" smtClean="0"/>
              <a:t>corr</a:t>
            </a:r>
            <a:r>
              <a:rPr lang="en-US" baseline="0" dirty="0" smtClean="0"/>
              <a:t> from one after it. Sort by this.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After regression mind slope not just squared means</a:t>
            </a:r>
          </a:p>
          <a:p>
            <a:r>
              <a:rPr lang="en-US" dirty="0" err="1" smtClean="0"/>
              <a:t>Bootsampling</a:t>
            </a:r>
            <a:r>
              <a:rPr lang="en-US" baseline="0" dirty="0" smtClean="0"/>
              <a:t> as length of matrix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4F0B9-AEDB-44B8-8283-1A74E9935CB8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6667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4F0B9-AEDB-44B8-8283-1A74E9935CB8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7229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להראות בנפרד </a:t>
            </a:r>
            <a:r>
              <a:rPr lang="he-IL" baseline="0" dirty="0" smtClean="0"/>
              <a:t>הכי טובים והכי גרועים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E1296-CCA2-42FA-9B9D-466D0AC867D1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6602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4F0B9-AEDB-44B8-8283-1A74E9935CB8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9516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לא</a:t>
            </a:r>
            <a:r>
              <a:rPr lang="he-IL" baseline="0" dirty="0" smtClean="0"/>
              <a:t> להוציא נתוני מבחן. אלא לבחור זוג טוב הוא זוג שיש לו </a:t>
            </a:r>
            <a:r>
              <a:rPr lang="he-IL" baseline="0" dirty="0" err="1" smtClean="0"/>
              <a:t>רגרשיין</a:t>
            </a:r>
            <a:r>
              <a:rPr lang="he-IL" baseline="0" dirty="0" smtClean="0"/>
              <a:t> טוב.</a:t>
            </a:r>
          </a:p>
          <a:p>
            <a:endParaRPr lang="en-US" dirty="0" smtClean="0"/>
          </a:p>
          <a:p>
            <a:r>
              <a:rPr lang="he-IL" dirty="0" smtClean="0"/>
              <a:t>גנים</a:t>
            </a:r>
            <a:r>
              <a:rPr lang="he-IL" baseline="0" dirty="0" smtClean="0"/>
              <a:t> שקרובים ל0 לא נותנים לנו הרבה- הם לא משמעותיים. אולי לבחון את הגנים שכן משתנים בלבד. וזה ה"תירוץ" להשתמש בכל זאת ב</a:t>
            </a:r>
            <a:r>
              <a:rPr lang="en-US" baseline="0" dirty="0" smtClean="0"/>
              <a:t>confidence level</a:t>
            </a:r>
            <a:r>
              <a:rPr lang="he-IL" baseline="0" dirty="0" smtClean="0"/>
              <a:t>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E1296-CCA2-42FA-9B9D-466D0AC867D1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1192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להציג את ה10 כי טובים והכי רעים.</a:t>
            </a:r>
          </a:p>
          <a:p>
            <a:r>
              <a:rPr lang="en-US" dirty="0" smtClean="0"/>
              <a:t>Grid</a:t>
            </a:r>
            <a:r>
              <a:rPr lang="he-IL" baseline="0" dirty="0" smtClean="0"/>
              <a:t> כדי להפריד בין הטורים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E1296-CCA2-42FA-9B9D-466D0AC867D1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7568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לחזור לגרף</a:t>
            </a:r>
            <a:r>
              <a:rPr lang="he-IL" baseline="0" dirty="0" smtClean="0"/>
              <a:t> המקורי של אדם מול עכבר (</a:t>
            </a:r>
            <a:r>
              <a:rPr lang="en-US" baseline="0" dirty="0" err="1" smtClean="0"/>
              <a:t>ztest</a:t>
            </a:r>
            <a:r>
              <a:rPr lang="he-IL" baseline="0" dirty="0" smtClean="0"/>
              <a:t>). של קבוצת </a:t>
            </a:r>
            <a:r>
              <a:rPr lang="he-IL" baseline="0" dirty="0" err="1" smtClean="0"/>
              <a:t>אורתולוגים</a:t>
            </a:r>
            <a:r>
              <a:rPr lang="he-IL" baseline="0" dirty="0" smtClean="0"/>
              <a:t> עם ערכים של </a:t>
            </a:r>
            <a:r>
              <a:rPr lang="en-US" baseline="0" dirty="0" smtClean="0"/>
              <a:t>MSE</a:t>
            </a:r>
            <a:r>
              <a:rPr lang="he-IL" baseline="0" dirty="0" smtClean="0"/>
              <a:t> טובים ורעים במיוחד.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E1296-CCA2-42FA-9B9D-466D0AC867D1}" type="slidenum">
              <a:rPr lang="he-IL" smtClean="0"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7624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4F0B9-AEDB-44B8-8283-1A74E9935CB8}" type="slidenum">
              <a:rPr lang="he-IL" smtClean="0"/>
              <a:t>40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985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8515-CF68-466B-84CD-CFB6EAB3936B}" type="datetimeFigureOut">
              <a:rPr lang="he-IL" smtClean="0"/>
              <a:t>י"ד/שבט/תש"פ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EEA0-1036-4F2A-854D-AE5604CA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672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8515-CF68-466B-84CD-CFB6EAB3936B}" type="datetimeFigureOut">
              <a:rPr lang="he-IL" smtClean="0"/>
              <a:t>י"ד/שבט/תש"פ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EEA0-1036-4F2A-854D-AE5604CA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42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8515-CF68-466B-84CD-CFB6EAB3936B}" type="datetimeFigureOut">
              <a:rPr lang="he-IL" smtClean="0"/>
              <a:t>י"ד/שבט/תש"פ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EEA0-1036-4F2A-854D-AE5604CA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693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8515-CF68-466B-84CD-CFB6EAB3936B}" type="datetimeFigureOut">
              <a:rPr lang="he-IL" smtClean="0"/>
              <a:t>י"ד/שבט/תש"פ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EEA0-1036-4F2A-854D-AE5604CA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993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8515-CF68-466B-84CD-CFB6EAB3936B}" type="datetimeFigureOut">
              <a:rPr lang="he-IL" smtClean="0"/>
              <a:t>י"ד/שבט/תש"פ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EEA0-1036-4F2A-854D-AE5604CA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374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8515-CF68-466B-84CD-CFB6EAB3936B}" type="datetimeFigureOut">
              <a:rPr lang="he-IL" smtClean="0"/>
              <a:t>י"ד/שבט/תש"פ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EEA0-1036-4F2A-854D-AE5604CA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19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8515-CF68-466B-84CD-CFB6EAB3936B}" type="datetimeFigureOut">
              <a:rPr lang="he-IL" smtClean="0"/>
              <a:t>י"ד/שבט/תש"פ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EEA0-1036-4F2A-854D-AE5604CA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631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8515-CF68-466B-84CD-CFB6EAB3936B}" type="datetimeFigureOut">
              <a:rPr lang="he-IL" smtClean="0"/>
              <a:t>י"ד/שבט/תש"פ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EEA0-1036-4F2A-854D-AE5604CA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79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8515-CF68-466B-84CD-CFB6EAB3936B}" type="datetimeFigureOut">
              <a:rPr lang="he-IL" smtClean="0"/>
              <a:t>י"ד/שבט/תש"פ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EEA0-1036-4F2A-854D-AE5604CA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790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8515-CF68-466B-84CD-CFB6EAB3936B}" type="datetimeFigureOut">
              <a:rPr lang="he-IL" smtClean="0"/>
              <a:t>י"ד/שבט/תש"פ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EEA0-1036-4F2A-854D-AE5604CA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256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8515-CF68-466B-84CD-CFB6EAB3936B}" type="datetimeFigureOut">
              <a:rPr lang="he-IL" smtClean="0"/>
              <a:t>י"ד/שבט/תש"פ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EEA0-1036-4F2A-854D-AE5604CA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02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38515-CF68-466B-84CD-CFB6EAB3936B}" type="datetimeFigureOut">
              <a:rPr lang="he-IL" smtClean="0"/>
              <a:t>י"ד/שבט/תש"פ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EEEA0-1036-4F2A-854D-AE5604CA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258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97" y="378367"/>
            <a:ext cx="3069124" cy="1399244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>
          <a:xfrm>
            <a:off x="405597" y="4862456"/>
            <a:ext cx="542185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400" dirty="0">
                <a:solidFill>
                  <a:srgbClr val="2A2A2A"/>
                </a:solidFill>
                <a:latin typeface="Source Sans Pro"/>
              </a:rPr>
              <a:t>Adrian M </a:t>
            </a:r>
            <a:r>
              <a:rPr lang="en-US" sz="1400" dirty="0" err="1">
                <a:solidFill>
                  <a:srgbClr val="2A2A2A"/>
                </a:solidFill>
                <a:latin typeface="Source Sans Pro"/>
              </a:rPr>
              <a:t>Altenhoff</a:t>
            </a:r>
            <a:r>
              <a:rPr lang="en-US" sz="1400" dirty="0">
                <a:solidFill>
                  <a:srgbClr val="2A2A2A"/>
                </a:solidFill>
                <a:latin typeface="Source Sans Pro"/>
              </a:rPr>
              <a:t>, Natasha M Glover, Clément-Marie Train, Klara Kaleb, Alex Warwick </a:t>
            </a:r>
            <a:r>
              <a:rPr lang="en-US" sz="1400" dirty="0" err="1">
                <a:solidFill>
                  <a:srgbClr val="2A2A2A"/>
                </a:solidFill>
                <a:latin typeface="Source Sans Pro"/>
              </a:rPr>
              <a:t>Vesztrocy</a:t>
            </a:r>
            <a:r>
              <a:rPr lang="en-US" sz="1400" dirty="0">
                <a:solidFill>
                  <a:srgbClr val="2A2A2A"/>
                </a:solidFill>
                <a:latin typeface="Source Sans Pro"/>
              </a:rPr>
              <a:t>, David </a:t>
            </a:r>
            <a:r>
              <a:rPr lang="en-US" sz="1400" dirty="0" err="1">
                <a:solidFill>
                  <a:srgbClr val="2A2A2A"/>
                </a:solidFill>
                <a:latin typeface="Source Sans Pro"/>
              </a:rPr>
              <a:t>Dylus</a:t>
            </a:r>
            <a:r>
              <a:rPr lang="en-US" sz="1400" dirty="0">
                <a:solidFill>
                  <a:srgbClr val="2A2A2A"/>
                </a:solidFill>
                <a:latin typeface="Source Sans Pro"/>
              </a:rPr>
              <a:t>, Tarcisio M de Farias, Karina </a:t>
            </a:r>
            <a:r>
              <a:rPr lang="en-US" sz="1400" dirty="0" err="1">
                <a:solidFill>
                  <a:srgbClr val="2A2A2A"/>
                </a:solidFill>
                <a:latin typeface="Source Sans Pro"/>
              </a:rPr>
              <a:t>Zile</a:t>
            </a:r>
            <a:r>
              <a:rPr lang="en-US" sz="1400" dirty="0">
                <a:solidFill>
                  <a:srgbClr val="2A2A2A"/>
                </a:solidFill>
                <a:latin typeface="Source Sans Pro"/>
              </a:rPr>
              <a:t>, Charles Stevenson, Jiao Long, Henning </a:t>
            </a:r>
            <a:r>
              <a:rPr lang="en-US" sz="1400" dirty="0" err="1">
                <a:solidFill>
                  <a:srgbClr val="2A2A2A"/>
                </a:solidFill>
                <a:latin typeface="Source Sans Pro"/>
              </a:rPr>
              <a:t>Redestig</a:t>
            </a:r>
            <a:r>
              <a:rPr lang="en-US" sz="1400" dirty="0">
                <a:solidFill>
                  <a:srgbClr val="2A2A2A"/>
                </a:solidFill>
                <a:latin typeface="Source Sans Pro"/>
              </a:rPr>
              <a:t>, Gaston H </a:t>
            </a:r>
            <a:r>
              <a:rPr lang="en-US" sz="1400" dirty="0" err="1">
                <a:solidFill>
                  <a:srgbClr val="2A2A2A"/>
                </a:solidFill>
                <a:latin typeface="Source Sans Pro"/>
              </a:rPr>
              <a:t>Gonnet</a:t>
            </a:r>
            <a:r>
              <a:rPr lang="en-US" sz="1400" dirty="0">
                <a:solidFill>
                  <a:srgbClr val="2A2A2A"/>
                </a:solidFill>
                <a:latin typeface="Source Sans Pro"/>
              </a:rPr>
              <a:t>, Christophe </a:t>
            </a:r>
            <a:r>
              <a:rPr lang="en-US" sz="1400" dirty="0" err="1">
                <a:solidFill>
                  <a:srgbClr val="2A2A2A"/>
                </a:solidFill>
                <a:latin typeface="Source Sans Pro"/>
              </a:rPr>
              <a:t>Dessimoz</a:t>
            </a:r>
            <a:r>
              <a:rPr lang="en-US" sz="1400" dirty="0">
                <a:solidFill>
                  <a:srgbClr val="2A2A2A"/>
                </a:solidFill>
                <a:latin typeface="Source Sans Pro"/>
              </a:rPr>
              <a:t>, The OMA </a:t>
            </a:r>
            <a:r>
              <a:rPr lang="en-US" sz="1400" dirty="0" err="1">
                <a:solidFill>
                  <a:srgbClr val="2A2A2A"/>
                </a:solidFill>
                <a:latin typeface="Source Sans Pro"/>
              </a:rPr>
              <a:t>orthology</a:t>
            </a:r>
            <a:r>
              <a:rPr lang="en-US" sz="1400" dirty="0">
                <a:solidFill>
                  <a:srgbClr val="2A2A2A"/>
                </a:solidFill>
                <a:latin typeface="Source Sans Pro"/>
              </a:rPr>
              <a:t> database in 2018: retrieving evolutionary relationships among all domains of life through richer web and programmatic interfaces, </a:t>
            </a:r>
            <a:r>
              <a:rPr lang="en-US" sz="1400" i="1" dirty="0">
                <a:solidFill>
                  <a:srgbClr val="2A2A2A"/>
                </a:solidFill>
                <a:latin typeface="Source Sans Pro"/>
              </a:rPr>
              <a:t>Nucleic Acids Research</a:t>
            </a:r>
            <a:r>
              <a:rPr lang="en-US" sz="1400" dirty="0">
                <a:solidFill>
                  <a:srgbClr val="2A2A2A"/>
                </a:solidFill>
                <a:latin typeface="Source Sans Pro"/>
              </a:rPr>
              <a:t>, Volume 46, Issue D1, 4 January 2018, Pages D477–D485, </a:t>
            </a:r>
            <a:endParaRPr lang="he-IL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507915" y="1430767"/>
            <a:ext cx="522821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A new database for ortholog annotation between 2 organisms.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FIT was built from MGI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BIOMART also available</a:t>
            </a:r>
          </a:p>
        </p:txBody>
      </p:sp>
    </p:spTree>
    <p:extLst>
      <p:ext uri="{BB962C8B-B14F-4D97-AF65-F5344CB8AC3E}">
        <p14:creationId xmlns:p14="http://schemas.microsoft.com/office/powerpoint/2010/main" val="344890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559" y="2867424"/>
            <a:ext cx="5015294" cy="36110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3066" y="451820"/>
            <a:ext cx="6043787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Many2many group sizes.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In each many2many group- how orthologs does it contain from each species?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Notice-minimum is 2*2, otherwise its not many2many.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OMA: 136 groups. 780 genes (375 human, 405 mouse)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 rtl="0"/>
            <a:endParaRPr lang="en-US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66" y="2767118"/>
            <a:ext cx="5055577" cy="3711318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8482805" y="1944094"/>
            <a:ext cx="16353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OMA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1876887" y="1944094"/>
            <a:ext cx="24208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panther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9833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467" y="545406"/>
            <a:ext cx="6043787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Example- how to filter out orthologs with small amount of data.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a group of many2many orthologs. 13 in human, 14 in mice.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Filter out the rows or columns in which all values are smaller than 40. these have no ortholog from the other species that has enough data to work with.</a:t>
            </a:r>
            <a:endParaRPr lang="he-IL" dirty="0"/>
          </a:p>
        </p:txBody>
      </p:sp>
      <p:cxnSp>
        <p:nvCxnSpPr>
          <p:cNvPr id="8" name="מחבר חץ ישר 7"/>
          <p:cNvCxnSpPr/>
          <p:nvPr/>
        </p:nvCxnSpPr>
        <p:spPr>
          <a:xfrm>
            <a:off x="8828444" y="3496236"/>
            <a:ext cx="0" cy="103273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651" y="882584"/>
            <a:ext cx="4851585" cy="2533650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3"/>
          <a:srcRect r="37236"/>
          <a:stretch/>
        </p:blipFill>
        <p:spPr>
          <a:xfrm>
            <a:off x="6454057" y="4528970"/>
            <a:ext cx="4748772" cy="188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2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517" y="2952707"/>
            <a:ext cx="5440548" cy="36105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4133" y="344434"/>
            <a:ext cx="6043787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Same graph with altered groups- after the filtering.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OMA: 67 groups. 293 genes (146 human 147 mouse). (some “groups” are now one2many/ one2one)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Panther: 122 groups. 581 genes (282 human, 299 mouse)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33" y="2945568"/>
            <a:ext cx="5940228" cy="3602141"/>
          </a:xfrm>
          <a:prstGeom prst="rect">
            <a:avLst/>
          </a:prstGeom>
        </p:spPr>
      </p:pic>
      <p:sp>
        <p:nvSpPr>
          <p:cNvPr id="6" name="מלבן 5"/>
          <p:cNvSpPr/>
          <p:nvPr/>
        </p:nvSpPr>
        <p:spPr>
          <a:xfrm>
            <a:off x="8482805" y="1944094"/>
            <a:ext cx="16353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OMA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1876887" y="1944094"/>
            <a:ext cx="24208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panther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4222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987" y="3004130"/>
            <a:ext cx="4941954" cy="35571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8914" y="147225"/>
            <a:ext cx="8087293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I filtered each many2many group to have only the genes that have at least one ortholog with which they have 40 data points or more, and can therefore be significant.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The percent of genes I was left with is plotted here.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~50 many2many groups were completely eliminated due to lack of data points.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~20 groups were left with all of their original orthologs.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37" y="3004130"/>
            <a:ext cx="5919959" cy="3565823"/>
          </a:xfrm>
          <a:prstGeom prst="rect">
            <a:avLst/>
          </a:prstGeom>
        </p:spPr>
      </p:pic>
      <p:sp>
        <p:nvSpPr>
          <p:cNvPr id="6" name="מלבן 5"/>
          <p:cNvSpPr/>
          <p:nvPr/>
        </p:nvSpPr>
        <p:spPr>
          <a:xfrm>
            <a:off x="8769244" y="2178550"/>
            <a:ext cx="16353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OMA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2163326" y="2178550"/>
            <a:ext cx="24208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panther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9460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615" y="1226663"/>
            <a:ext cx="4550267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Many2many Example (Group 14).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All pairs have &gt;50 data points.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In the many2many looking separately at pairs might not be enough.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907" y="2980989"/>
            <a:ext cx="2847975" cy="2552700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216" y="2015398"/>
            <a:ext cx="6455821" cy="442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1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15316" y="774551"/>
            <a:ext cx="2672591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 smtClean="0"/>
              <a:t>One2many example</a:t>
            </a:r>
            <a:endParaRPr lang="he-IL" sz="2400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2"/>
          <a:srcRect l="878"/>
          <a:stretch/>
        </p:blipFill>
        <p:spPr>
          <a:xfrm>
            <a:off x="5680037" y="2303984"/>
            <a:ext cx="6070843" cy="4143375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086" y="2970231"/>
            <a:ext cx="28479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62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478" y="1469285"/>
            <a:ext cx="2247092" cy="1936993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99" y="1211102"/>
            <a:ext cx="2321157" cy="20660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9699" y="225911"/>
            <a:ext cx="5841402" cy="8617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Pearson correlation between every 2 orthologs.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No correlations…. </a:t>
            </a:r>
            <a:r>
              <a:rPr lang="en-US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200" dirty="0" smtClean="0"/>
              <a:t>(Maybe I should do a positive control with 1-&gt;1)</a:t>
            </a:r>
            <a:endParaRPr lang="he-IL" sz="1200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5"/>
          <a:srcRect t="958" b="1687"/>
          <a:stretch/>
        </p:blipFill>
        <p:spPr>
          <a:xfrm>
            <a:off x="6769192" y="2345167"/>
            <a:ext cx="5000625" cy="4098664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7634120" y="444472"/>
            <a:ext cx="16353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OMA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1814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2189586" y="224135"/>
            <a:ext cx="64247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Panther: many-&gt;many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2834" y="1597446"/>
            <a:ext cx="508979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Each line is a many2many group that has more than 40 comp files of data. In total 122 groups.</a:t>
            </a:r>
          </a:p>
        </p:txBody>
      </p:sp>
      <p:graphicFrame>
        <p:nvGraphicFramePr>
          <p:cNvPr id="9" name="טבלה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563326"/>
              </p:ext>
            </p:extLst>
          </p:nvPr>
        </p:nvGraphicFramePr>
        <p:xfrm>
          <a:off x="1035585" y="1792084"/>
          <a:ext cx="3558450" cy="425995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779225"/>
                <a:gridCol w="1779225"/>
              </a:tblGrid>
              <a:tr h="557593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Freq</a:t>
                      </a:r>
                      <a:r>
                        <a:rPr lang="en-US" dirty="0" smtClean="0"/>
                        <a:t> (#</a:t>
                      </a:r>
                      <a:r>
                        <a:rPr lang="en-US" baseline="0" dirty="0" smtClean="0"/>
                        <a:t> groups)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Max Pearson’s correlation in group</a:t>
                      </a:r>
                      <a:r>
                        <a:rPr lang="en-US" baseline="0" dirty="0" smtClean="0"/>
                        <a:t> (abs)</a:t>
                      </a:r>
                      <a:endParaRPr lang="he-IL" dirty="0"/>
                    </a:p>
                  </a:txBody>
                  <a:tcPr anchor="ctr"/>
                </a:tc>
              </a:tr>
              <a:tr h="557593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17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 anchor="ctr"/>
                </a:tc>
              </a:tr>
              <a:tr h="557593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81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0.1</a:t>
                      </a:r>
                      <a:endParaRPr lang="he-IL" dirty="0"/>
                    </a:p>
                  </a:txBody>
                  <a:tcPr anchor="ctr"/>
                </a:tc>
              </a:tr>
              <a:tr h="557593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111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0.2</a:t>
                      </a:r>
                      <a:endParaRPr lang="he-IL" dirty="0"/>
                    </a:p>
                  </a:txBody>
                  <a:tcPr anchor="ctr"/>
                </a:tc>
              </a:tr>
              <a:tr h="557593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75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0.3</a:t>
                      </a:r>
                      <a:endParaRPr lang="he-IL" dirty="0"/>
                    </a:p>
                  </a:txBody>
                  <a:tcPr anchor="ctr"/>
                </a:tc>
              </a:tr>
              <a:tr h="557593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0.4</a:t>
                      </a:r>
                      <a:endParaRPr lang="he-IL" dirty="0"/>
                    </a:p>
                  </a:txBody>
                  <a:tcPr anchor="ctr"/>
                </a:tc>
              </a:tr>
              <a:tr h="557593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18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0.5</a:t>
                      </a:r>
                      <a:endParaRPr lang="he-IL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תמונה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015" y="2347052"/>
            <a:ext cx="61055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93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809450"/>
              </p:ext>
            </p:extLst>
          </p:nvPr>
        </p:nvGraphicFramePr>
        <p:xfrm>
          <a:off x="925416" y="655211"/>
          <a:ext cx="3558450" cy="509187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779225"/>
                <a:gridCol w="1779225"/>
              </a:tblGrid>
              <a:tr h="557593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#human genes with 'good' mouse representatives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correlation threshold</a:t>
                      </a:r>
                      <a:endParaRPr lang="he-IL" dirty="0"/>
                    </a:p>
                  </a:txBody>
                  <a:tcPr anchor="ctr"/>
                </a:tc>
              </a:tr>
              <a:tr h="557593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284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 anchor="ctr"/>
                </a:tc>
              </a:tr>
              <a:tr h="557593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256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0.1</a:t>
                      </a:r>
                      <a:endParaRPr lang="he-IL" dirty="0"/>
                    </a:p>
                  </a:txBody>
                  <a:tcPr anchor="ctr"/>
                </a:tc>
              </a:tr>
              <a:tr h="557593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168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0.2</a:t>
                      </a:r>
                      <a:endParaRPr lang="he-IL" dirty="0"/>
                    </a:p>
                  </a:txBody>
                  <a:tcPr anchor="ctr"/>
                </a:tc>
              </a:tr>
              <a:tr h="557593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81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0.3</a:t>
                      </a:r>
                      <a:endParaRPr lang="he-IL" dirty="0"/>
                    </a:p>
                  </a:txBody>
                  <a:tcPr anchor="ctr"/>
                </a:tc>
              </a:tr>
              <a:tr h="557593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30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0.4</a:t>
                      </a:r>
                      <a:endParaRPr lang="he-IL" dirty="0"/>
                    </a:p>
                  </a:txBody>
                  <a:tcPr anchor="ctr"/>
                </a:tc>
              </a:tr>
              <a:tr h="557593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0.5</a:t>
                      </a:r>
                      <a:endParaRPr lang="he-IL" dirty="0"/>
                    </a:p>
                  </a:txBody>
                  <a:tcPr anchor="ctr"/>
                </a:tc>
              </a:tr>
              <a:tr h="557593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0.6</a:t>
                      </a:r>
                      <a:endParaRPr lang="he-IL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83855" y="2724797"/>
            <a:ext cx="5111827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For each correlation threshold, how many human genes have good mouse representatives if the threshold for a good correlation was this.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**a threshold of 0 contains all of the genes.</a:t>
            </a:r>
          </a:p>
          <a:p>
            <a:pPr algn="l" rtl="0"/>
            <a:r>
              <a:rPr lang="en-US" dirty="0" smtClean="0"/>
              <a:t>**if one human gene has more than 1 mouse representative that fits, we will still only count it once.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48588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7" y="1136448"/>
            <a:ext cx="3971925" cy="2752506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402337" y="213118"/>
            <a:ext cx="59229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Panther: one-&gt;many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911" y="4519670"/>
            <a:ext cx="366861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Only correlate orthologs that have more than </a:t>
            </a:r>
            <a:r>
              <a:rPr lang="en-US" smtClean="0"/>
              <a:t>15 data points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180" y="1715877"/>
            <a:ext cx="72961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8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טבלה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459043"/>
              </p:ext>
            </p:extLst>
          </p:nvPr>
        </p:nvGraphicFramePr>
        <p:xfrm>
          <a:off x="3851238" y="1208115"/>
          <a:ext cx="7235862" cy="39944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411954"/>
                <a:gridCol w="2411954"/>
                <a:gridCol w="2411954"/>
              </a:tblGrid>
              <a:tr h="770005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human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mouse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</a:tr>
              <a:tr h="770005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322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189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One to many</a:t>
                      </a:r>
                      <a:endParaRPr lang="he-IL" dirty="0"/>
                    </a:p>
                  </a:txBody>
                  <a:tcPr/>
                </a:tc>
              </a:tr>
              <a:tr h="770005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285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517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Many</a:t>
                      </a:r>
                      <a:r>
                        <a:rPr lang="en-US" baseline="0" dirty="0" smtClean="0"/>
                        <a:t> to one</a:t>
                      </a:r>
                      <a:endParaRPr lang="he-IL" dirty="0"/>
                    </a:p>
                  </a:txBody>
                  <a:tcPr/>
                </a:tc>
              </a:tr>
              <a:tr h="770005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375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405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Many to many</a:t>
                      </a:r>
                      <a:endParaRPr lang="he-IL" dirty="0"/>
                    </a:p>
                  </a:txBody>
                  <a:tcPr/>
                </a:tc>
              </a:tr>
              <a:tr h="788251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982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(454</a:t>
                      </a:r>
                      <a:r>
                        <a:rPr lang="en-US" baseline="0" dirty="0" smtClean="0"/>
                        <a:t> are considered one2one in FIT)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1111</a:t>
                      </a:r>
                    </a:p>
                    <a:p>
                      <a:pPr algn="ctr" rtl="1"/>
                      <a:r>
                        <a:rPr lang="en-US" dirty="0" smtClean="0"/>
                        <a:t>(435</a:t>
                      </a:r>
                      <a:r>
                        <a:rPr lang="en-US" baseline="0" dirty="0" smtClean="0"/>
                        <a:t> are considered one2one in FIT)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Sum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מלבן 3"/>
          <p:cNvSpPr/>
          <p:nvPr/>
        </p:nvSpPr>
        <p:spPr>
          <a:xfrm>
            <a:off x="1130300" y="5202535"/>
            <a:ext cx="9956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 smtClean="0"/>
              <a:t>question- some genes are annotated as one kind of ortholog, but based on our data they are a different kind.</a:t>
            </a:r>
          </a:p>
          <a:p>
            <a:pPr algn="l" rtl="0"/>
            <a:r>
              <a:rPr lang="en-US" dirty="0" smtClean="0"/>
              <a:t>For example- 1-&gt;2 gene according to OMA, but in our data there is only data on only one of the human orthologs. Thus it is a 1-&gt;1 ortholog.</a:t>
            </a:r>
          </a:p>
          <a:p>
            <a:pPr algn="l" rtl="0"/>
            <a:r>
              <a:rPr lang="en-US" dirty="0" smtClean="0"/>
              <a:t>Change annotation? Treat them according to our data?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806824" y="716596"/>
            <a:ext cx="7048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u="sng" dirty="0" smtClean="0"/>
              <a:t>OMA- How many gene of each ortholog type are we talking about?</a:t>
            </a:r>
            <a:endParaRPr lang="he-IL" b="1" u="sng" dirty="0"/>
          </a:p>
        </p:txBody>
      </p:sp>
    </p:spTree>
    <p:extLst>
      <p:ext uri="{BB962C8B-B14F-4D97-AF65-F5344CB8AC3E}">
        <p14:creationId xmlns:p14="http://schemas.microsoft.com/office/powerpoint/2010/main" val="100870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252524"/>
              </p:ext>
            </p:extLst>
          </p:nvPr>
        </p:nvGraphicFramePr>
        <p:xfrm>
          <a:off x="892365" y="178861"/>
          <a:ext cx="3558450" cy="62265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779225"/>
                <a:gridCol w="1779225"/>
              </a:tblGrid>
              <a:tr h="1073992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#human genes with 'good' mouse representatives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correlation threshold</a:t>
                      </a:r>
                      <a:endParaRPr lang="he-IL" dirty="0"/>
                    </a:p>
                  </a:txBody>
                  <a:tcPr anchor="ctr"/>
                </a:tc>
              </a:tr>
              <a:tr h="5037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743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 anchor="ctr"/>
                </a:tc>
              </a:tr>
              <a:tr h="5037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409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0.1</a:t>
                      </a:r>
                      <a:endParaRPr lang="he-IL" dirty="0"/>
                    </a:p>
                  </a:txBody>
                  <a:tcPr anchor="ctr"/>
                </a:tc>
              </a:tr>
              <a:tr h="5037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0.2</a:t>
                      </a:r>
                      <a:endParaRPr lang="he-IL" dirty="0"/>
                    </a:p>
                  </a:txBody>
                  <a:tcPr anchor="ctr"/>
                </a:tc>
              </a:tr>
              <a:tr h="5037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138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0.3</a:t>
                      </a:r>
                      <a:endParaRPr lang="he-IL" dirty="0"/>
                    </a:p>
                  </a:txBody>
                  <a:tcPr anchor="ctr"/>
                </a:tc>
              </a:tr>
              <a:tr h="5037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0.4</a:t>
                      </a:r>
                      <a:endParaRPr lang="he-IL" dirty="0"/>
                    </a:p>
                  </a:txBody>
                  <a:tcPr anchor="ctr"/>
                </a:tc>
              </a:tr>
              <a:tr h="5037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0.5</a:t>
                      </a:r>
                      <a:endParaRPr lang="he-IL" dirty="0"/>
                    </a:p>
                  </a:txBody>
                  <a:tcPr anchor="ctr"/>
                </a:tc>
              </a:tr>
              <a:tr h="5037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0.6</a:t>
                      </a:r>
                      <a:endParaRPr lang="he-IL" dirty="0"/>
                    </a:p>
                  </a:txBody>
                  <a:tcPr anchor="ctr"/>
                </a:tc>
              </a:tr>
              <a:tr h="5037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0.7</a:t>
                      </a:r>
                    </a:p>
                  </a:txBody>
                  <a:tcPr anchor="ctr"/>
                </a:tc>
              </a:tr>
              <a:tr h="50377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0.8</a:t>
                      </a:r>
                      <a:endParaRPr lang="he-IL" dirty="0"/>
                    </a:p>
                  </a:txBody>
                  <a:tcPr anchor="ctr"/>
                </a:tc>
              </a:tr>
              <a:tr h="50377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0.9</a:t>
                      </a:r>
                      <a:endParaRPr lang="he-IL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83855" y="2724797"/>
            <a:ext cx="5111827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For each correlation threshold, how many human genes have good mouse representatives if the threshold for a good correlation was this.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**a threshold of 0 contains all of the genes.</a:t>
            </a:r>
          </a:p>
          <a:p>
            <a:pPr algn="l" rtl="0"/>
            <a:r>
              <a:rPr lang="en-US" dirty="0" smtClean="0"/>
              <a:t>**if one human gene has more than 1 mouse representative that fits, we will still only count it once.</a:t>
            </a:r>
          </a:p>
          <a:p>
            <a:pPr algn="l" rtl="0"/>
            <a:r>
              <a:rPr lang="en-US" dirty="0" smtClean="0"/>
              <a:t>**genes that have &gt;10 </a:t>
            </a:r>
            <a:r>
              <a:rPr lang="en-US" dirty="0" err="1" smtClean="0"/>
              <a:t>datapoints</a:t>
            </a:r>
            <a:r>
              <a:rPr lang="en-US" dirty="0" smtClean="0"/>
              <a:t>.</a:t>
            </a:r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5213823" y="409061"/>
            <a:ext cx="59229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Panther: one-&gt;many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5829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89" y="1579109"/>
            <a:ext cx="7334250" cy="4657725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2906053" y="474375"/>
            <a:ext cx="59229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Panther: many-&gt;one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8757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023022"/>
              </p:ext>
            </p:extLst>
          </p:nvPr>
        </p:nvGraphicFramePr>
        <p:xfrm>
          <a:off x="892365" y="178861"/>
          <a:ext cx="3558450" cy="62265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779225"/>
                <a:gridCol w="1779225"/>
              </a:tblGrid>
              <a:tr h="1073992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#human genes with 'good' mouse representatives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correlation threshold</a:t>
                      </a:r>
                      <a:endParaRPr lang="he-IL" dirty="0"/>
                    </a:p>
                  </a:txBody>
                  <a:tcPr anchor="ctr"/>
                </a:tc>
              </a:tr>
              <a:tr h="5037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425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 anchor="ctr"/>
                </a:tc>
              </a:tr>
              <a:tr h="5037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0.1</a:t>
                      </a:r>
                      <a:endParaRPr lang="he-IL" dirty="0"/>
                    </a:p>
                  </a:txBody>
                  <a:tcPr anchor="ctr"/>
                </a:tc>
              </a:tr>
              <a:tr h="5037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235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0.2</a:t>
                      </a:r>
                      <a:endParaRPr lang="he-IL" dirty="0"/>
                    </a:p>
                  </a:txBody>
                  <a:tcPr anchor="ctr"/>
                </a:tc>
              </a:tr>
              <a:tr h="5037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0.3</a:t>
                      </a:r>
                      <a:endParaRPr lang="he-IL" dirty="0"/>
                    </a:p>
                  </a:txBody>
                  <a:tcPr anchor="ctr"/>
                </a:tc>
              </a:tr>
              <a:tr h="5037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0.4</a:t>
                      </a:r>
                      <a:endParaRPr lang="he-IL" dirty="0"/>
                    </a:p>
                  </a:txBody>
                  <a:tcPr anchor="ctr"/>
                </a:tc>
              </a:tr>
              <a:tr h="5037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0.5</a:t>
                      </a:r>
                      <a:endParaRPr lang="he-IL" dirty="0"/>
                    </a:p>
                  </a:txBody>
                  <a:tcPr anchor="ctr"/>
                </a:tc>
              </a:tr>
              <a:tr h="5037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0.6</a:t>
                      </a:r>
                      <a:endParaRPr lang="he-IL" dirty="0"/>
                    </a:p>
                  </a:txBody>
                  <a:tcPr anchor="ctr"/>
                </a:tc>
              </a:tr>
              <a:tr h="5037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0.7</a:t>
                      </a:r>
                    </a:p>
                  </a:txBody>
                  <a:tcPr anchor="ctr"/>
                </a:tc>
              </a:tr>
              <a:tr h="5037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0.8</a:t>
                      </a:r>
                      <a:endParaRPr lang="he-IL" dirty="0"/>
                    </a:p>
                  </a:txBody>
                  <a:tcPr anchor="ctr"/>
                </a:tc>
              </a:tr>
              <a:tr h="5037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0.9</a:t>
                      </a:r>
                      <a:endParaRPr lang="he-IL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83855" y="2724797"/>
            <a:ext cx="5111827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For each correlation threshold, how many human genes have good mouse representatives if the threshold for a good correlation was this.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**a threshold of 0 contains all of the genes.</a:t>
            </a:r>
          </a:p>
          <a:p>
            <a:pPr algn="l" rtl="0"/>
            <a:r>
              <a:rPr lang="en-US" dirty="0" smtClean="0"/>
              <a:t>**if one human gene has more than 1 mouse representative that fits, we will still only count it once.</a:t>
            </a:r>
          </a:p>
          <a:p>
            <a:pPr algn="l" rtl="0"/>
            <a:r>
              <a:rPr lang="en-US" dirty="0" smtClean="0"/>
              <a:t>**genes that have &gt;10 </a:t>
            </a:r>
            <a:r>
              <a:rPr lang="en-US" dirty="0" err="1" smtClean="0"/>
              <a:t>datapoints</a:t>
            </a:r>
            <a:r>
              <a:rPr lang="en-US" dirty="0" smtClean="0"/>
              <a:t>.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5213824" y="409061"/>
            <a:ext cx="59229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Panther: many-&gt;one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817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511567" y="237387"/>
            <a:ext cx="2063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Recap:</a:t>
            </a:r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868759"/>
              </p:ext>
            </p:extLst>
          </p:nvPr>
        </p:nvGraphicFramePr>
        <p:xfrm>
          <a:off x="292531" y="2009259"/>
          <a:ext cx="6664860" cy="35532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221620"/>
                <a:gridCol w="2221620"/>
                <a:gridCol w="2221620"/>
              </a:tblGrid>
              <a:tr h="70729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human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mouse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</a:tr>
              <a:tr h="7072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One to many</a:t>
                      </a:r>
                      <a:endParaRPr lang="he-IL" dirty="0"/>
                    </a:p>
                  </a:txBody>
                  <a:tcPr/>
                </a:tc>
              </a:tr>
              <a:tr h="7072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1545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Many</a:t>
                      </a:r>
                      <a:r>
                        <a:rPr lang="en-US" baseline="0" dirty="0" smtClean="0"/>
                        <a:t> to one</a:t>
                      </a:r>
                      <a:endParaRPr lang="he-IL" dirty="0"/>
                    </a:p>
                  </a:txBody>
                  <a:tcPr/>
                </a:tc>
              </a:tr>
              <a:tr h="7072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1250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Many to many</a:t>
                      </a:r>
                      <a:endParaRPr lang="he-IL" dirty="0"/>
                    </a:p>
                  </a:txBody>
                  <a:tcPr/>
                </a:tc>
              </a:tr>
              <a:tr h="724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2227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3144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Sum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64158" y="4616843"/>
            <a:ext cx="22326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**one2one = 15,732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927652" y="1285461"/>
            <a:ext cx="101246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Last we met I chose a database called OMA </a:t>
            </a:r>
            <a:r>
              <a:rPr lang="en-US" dirty="0" err="1" smtClean="0"/>
              <a:t>wich</a:t>
            </a:r>
            <a:r>
              <a:rPr lang="en-US" dirty="0" smtClean="0"/>
              <a:t> had limited number of orthologs.</a:t>
            </a:r>
          </a:p>
          <a:p>
            <a:pPr algn="l" rtl="0"/>
            <a:r>
              <a:rPr lang="en-US" dirty="0" smtClean="0"/>
              <a:t>I am now using PANTHER- </a:t>
            </a:r>
            <a:r>
              <a:rPr lang="en-US" b="1" dirty="0"/>
              <a:t>P</a:t>
            </a:r>
            <a:r>
              <a:rPr lang="en-US" dirty="0"/>
              <a:t>rotein </a:t>
            </a:r>
            <a:r>
              <a:rPr lang="en-US" b="1" dirty="0" err="1"/>
              <a:t>AN</a:t>
            </a:r>
            <a:r>
              <a:rPr lang="en-US" dirty="0" err="1"/>
              <a:t>alysis</a:t>
            </a:r>
            <a:r>
              <a:rPr lang="en-US" dirty="0"/>
              <a:t> </a:t>
            </a:r>
            <a:r>
              <a:rPr lang="en-US" b="1" dirty="0" err="1"/>
              <a:t>TH</a:t>
            </a:r>
            <a:r>
              <a:rPr lang="en-US" dirty="0" err="1"/>
              <a:t>rough</a:t>
            </a:r>
            <a:r>
              <a:rPr lang="en-US" dirty="0"/>
              <a:t> </a:t>
            </a:r>
            <a:r>
              <a:rPr lang="en-US" b="1" dirty="0"/>
              <a:t>E</a:t>
            </a:r>
            <a:r>
              <a:rPr lang="en-US" dirty="0"/>
              <a:t>volutionary </a:t>
            </a:r>
            <a:r>
              <a:rPr lang="en-US" b="1" dirty="0" smtClean="0"/>
              <a:t>R</a:t>
            </a:r>
            <a:r>
              <a:rPr lang="en-US" dirty="0" smtClean="0"/>
              <a:t>elationships.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4081670" y="5639966"/>
            <a:ext cx="8004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H., Dong, Q.,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Muruganujan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A.,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Gaudet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P., Lewis, S., &amp; Thomas, P. D. (2009). PANTHER version 7: improved phylogenetic trees, orthologs and collaboration with the Gene Ontology Consortium.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Nucleic acids research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38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(suppl_1), D204-D210.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625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2028008" y="833735"/>
            <a:ext cx="67782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directions for project:</a:t>
            </a:r>
          </a:p>
        </p:txBody>
      </p:sp>
      <p:sp>
        <p:nvSpPr>
          <p:cNvPr id="5" name="מלבן 4"/>
          <p:cNvSpPr/>
          <p:nvPr/>
        </p:nvSpPr>
        <p:spPr>
          <a:xfrm>
            <a:off x="914400" y="2981236"/>
            <a:ext cx="99391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 algn="l" rtl="0">
              <a:buAutoNum type="arabicPeriod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Pearson correlation.</a:t>
            </a:r>
          </a:p>
          <a:p>
            <a:pPr marL="914400" indent="-914400" algn="l" rtl="0">
              <a:buAutoNum type="arabicPeriod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Lasso regression.</a:t>
            </a:r>
          </a:p>
          <a:p>
            <a:pPr marL="914400" indent="-914400" algn="l" rtl="0">
              <a:buAutoNum type="arabicPeriod"/>
            </a:pP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Analyzing the ortholog group together as a whole.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031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2921641" y="2967335"/>
            <a:ext cx="6348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Spearman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Correlation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4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1417767" y="474375"/>
            <a:ext cx="88995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Panther: All orthologs together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7458" y="1711228"/>
            <a:ext cx="446494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Each line is a group of orthologs.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Sorted by the max correlation coefficient out of all pairs in ortholog group.</a:t>
            </a: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042" y="1711228"/>
            <a:ext cx="70675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7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829807"/>
              </p:ext>
            </p:extLst>
          </p:nvPr>
        </p:nvGraphicFramePr>
        <p:xfrm>
          <a:off x="196625" y="1446550"/>
          <a:ext cx="3558450" cy="521894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779225"/>
                <a:gridCol w="1779225"/>
              </a:tblGrid>
              <a:tr h="1073992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#human genes with 'good' mouse representatives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correlation threshold</a:t>
                      </a:r>
                      <a:endParaRPr lang="he-IL" dirty="0"/>
                    </a:p>
                  </a:txBody>
                  <a:tcPr anchor="ctr"/>
                </a:tc>
              </a:tr>
              <a:tr h="5037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1817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 anchor="ctr"/>
                </a:tc>
              </a:tr>
              <a:tr h="5037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751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0.1</a:t>
                      </a:r>
                      <a:endParaRPr lang="he-IL" dirty="0"/>
                    </a:p>
                  </a:txBody>
                  <a:tcPr anchor="ctr"/>
                </a:tc>
              </a:tr>
              <a:tr h="5037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464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0.2</a:t>
                      </a:r>
                      <a:endParaRPr lang="he-IL" dirty="0"/>
                    </a:p>
                  </a:txBody>
                  <a:tcPr anchor="ctr"/>
                </a:tc>
              </a:tr>
              <a:tr h="5037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229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0.3</a:t>
                      </a:r>
                      <a:endParaRPr lang="he-IL" dirty="0"/>
                    </a:p>
                  </a:txBody>
                  <a:tcPr anchor="ctr"/>
                </a:tc>
              </a:tr>
              <a:tr h="5037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0.4</a:t>
                      </a:r>
                      <a:endParaRPr lang="he-IL" dirty="0"/>
                    </a:p>
                  </a:txBody>
                  <a:tcPr anchor="ctr"/>
                </a:tc>
              </a:tr>
              <a:tr h="5037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0.5</a:t>
                      </a:r>
                      <a:endParaRPr lang="he-IL" dirty="0"/>
                    </a:p>
                  </a:txBody>
                  <a:tcPr anchor="ctr"/>
                </a:tc>
              </a:tr>
              <a:tr h="5037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0.6</a:t>
                      </a:r>
                      <a:endParaRPr lang="he-IL" dirty="0"/>
                    </a:p>
                  </a:txBody>
                  <a:tcPr anchor="ctr"/>
                </a:tc>
              </a:tr>
              <a:tr h="5037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0.7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53768" y="3705458"/>
            <a:ext cx="5111827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For each correlation threshold, how many human genes have good mouse representatives if the threshold for a good correlation was this.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**a threshold of 0 contains all of the genes (that have enough data points).</a:t>
            </a:r>
          </a:p>
          <a:p>
            <a:pPr algn="l" rtl="0"/>
            <a:r>
              <a:rPr lang="en-US" dirty="0" smtClean="0"/>
              <a:t>**if one human gene has more than 1 mouse representative that fits, we will still only count it once.</a:t>
            </a:r>
          </a:p>
          <a:p>
            <a:pPr algn="l" rtl="0"/>
            <a:r>
              <a:rPr lang="en-US" dirty="0" smtClean="0"/>
              <a:t>**genes that have &gt;30 </a:t>
            </a:r>
            <a:r>
              <a:rPr lang="en-US" dirty="0" err="1" smtClean="0"/>
              <a:t>datapoints</a:t>
            </a:r>
            <a:r>
              <a:rPr lang="en-US" dirty="0" smtClean="0"/>
              <a:t>.</a:t>
            </a:r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2371811" y="0"/>
            <a:ext cx="816883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many human genes </a:t>
            </a:r>
          </a:p>
          <a:p>
            <a:pPr algn="ctr"/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have good mouse representatives?</a:t>
            </a:r>
            <a:endParaRPr lang="he-IL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59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08" y="1196161"/>
            <a:ext cx="8213422" cy="5415091"/>
          </a:xfrm>
          <a:prstGeom prst="rect">
            <a:avLst/>
          </a:prstGeom>
        </p:spPr>
      </p:pic>
      <p:sp>
        <p:nvSpPr>
          <p:cNvPr id="3" name="מלבן 2"/>
          <p:cNvSpPr/>
          <p:nvPr/>
        </p:nvSpPr>
        <p:spPr>
          <a:xfrm>
            <a:off x="8364363" y="549832"/>
            <a:ext cx="4523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he-IL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8364363" y="1746653"/>
            <a:ext cx="4523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he-IL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7831819" y="233883"/>
            <a:ext cx="16108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Human genes</a:t>
            </a:r>
            <a:endParaRPr lang="he-IL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10435303" y="284724"/>
            <a:ext cx="157075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Mouse genes</a:t>
            </a:r>
            <a:endParaRPr lang="he-IL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11077720" y="549831"/>
            <a:ext cx="4315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he-IL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11060037" y="1200934"/>
            <a:ext cx="4683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he-IL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11113729" y="1947370"/>
            <a:ext cx="4106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he-IL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מחבר ישר 10"/>
          <p:cNvCxnSpPr>
            <a:stCxn id="3" idx="3"/>
          </p:cNvCxnSpPr>
          <p:nvPr/>
        </p:nvCxnSpPr>
        <p:spPr>
          <a:xfrm>
            <a:off x="8816731" y="872998"/>
            <a:ext cx="2364608" cy="26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/>
          <p:cNvCxnSpPr/>
          <p:nvPr/>
        </p:nvCxnSpPr>
        <p:spPr>
          <a:xfrm flipV="1">
            <a:off x="8922748" y="1513073"/>
            <a:ext cx="2192867" cy="552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/>
          <p:cNvCxnSpPr/>
          <p:nvPr/>
        </p:nvCxnSpPr>
        <p:spPr>
          <a:xfrm flipV="1">
            <a:off x="9028765" y="919084"/>
            <a:ext cx="2152574" cy="1146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/>
          <p:cNvCxnSpPr/>
          <p:nvPr/>
        </p:nvCxnSpPr>
        <p:spPr>
          <a:xfrm>
            <a:off x="8922748" y="2091071"/>
            <a:ext cx="2339177" cy="201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/>
          <p:cNvCxnSpPr/>
          <p:nvPr/>
        </p:nvCxnSpPr>
        <p:spPr>
          <a:xfrm>
            <a:off x="8882455" y="878958"/>
            <a:ext cx="2379470" cy="1413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/>
          <p:cNvCxnSpPr/>
          <p:nvPr/>
        </p:nvCxnSpPr>
        <p:spPr>
          <a:xfrm>
            <a:off x="8882455" y="883375"/>
            <a:ext cx="2233160" cy="604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372740" y="711118"/>
            <a:ext cx="67548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0.1</a:t>
            </a:r>
            <a:endParaRPr lang="he-IL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9428632" y="946453"/>
            <a:ext cx="67548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0.2</a:t>
            </a:r>
            <a:endParaRPr lang="he-IL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9131184" y="1143693"/>
            <a:ext cx="67548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1.1</a:t>
            </a:r>
            <a:endParaRPr lang="he-IL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9395282" y="2058682"/>
            <a:ext cx="67548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0.8</a:t>
            </a:r>
            <a:endParaRPr lang="he-IL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9427863" y="1659235"/>
            <a:ext cx="67548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0.1</a:t>
            </a:r>
            <a:endParaRPr lang="he-IL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9092963" y="1607336"/>
            <a:ext cx="67548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1.5</a:t>
            </a:r>
            <a:endParaRPr lang="he-IL" sz="1600" dirty="0"/>
          </a:p>
        </p:txBody>
      </p:sp>
      <p:sp>
        <p:nvSpPr>
          <p:cNvPr id="2" name="מלבן 1"/>
          <p:cNvSpPr/>
          <p:nvPr/>
        </p:nvSpPr>
        <p:spPr>
          <a:xfrm>
            <a:off x="8515522" y="2536685"/>
            <a:ext cx="35205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In this (fake) example, we have 2 best pairs! How can we choose?</a:t>
            </a:r>
          </a:p>
        </p:txBody>
      </p:sp>
    </p:spTree>
    <p:extLst>
      <p:ext uri="{BB962C8B-B14F-4D97-AF65-F5344CB8AC3E}">
        <p14:creationId xmlns:p14="http://schemas.microsoft.com/office/powerpoint/2010/main" val="42802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759" y="275422"/>
            <a:ext cx="387793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For </a:t>
            </a:r>
            <a:r>
              <a:rPr lang="en-US" dirty="0" err="1" smtClean="0"/>
              <a:t>corr_threshold</a:t>
            </a:r>
            <a:r>
              <a:rPr lang="en-US" dirty="0" smtClean="0"/>
              <a:t>=0.3, what is the percent agreement for the orthologs with correlation greater than that.</a:t>
            </a:r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55" y="3600558"/>
            <a:ext cx="5794873" cy="3158052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153" y="0"/>
            <a:ext cx="6250340" cy="385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1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801876"/>
              </p:ext>
            </p:extLst>
          </p:nvPr>
        </p:nvGraphicFramePr>
        <p:xfrm>
          <a:off x="2889955" y="1609964"/>
          <a:ext cx="7235862" cy="386827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411954"/>
                <a:gridCol w="2411954"/>
                <a:gridCol w="2411954"/>
              </a:tblGrid>
              <a:tr h="770005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human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mouse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</a:tr>
              <a:tr h="7700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One to many</a:t>
                      </a:r>
                      <a:endParaRPr lang="he-IL" dirty="0"/>
                    </a:p>
                  </a:txBody>
                  <a:tcPr/>
                </a:tc>
              </a:tr>
              <a:tr h="7700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1545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Many</a:t>
                      </a:r>
                      <a:r>
                        <a:rPr lang="en-US" baseline="0" dirty="0" smtClean="0"/>
                        <a:t> to one</a:t>
                      </a:r>
                      <a:endParaRPr lang="he-IL" dirty="0"/>
                    </a:p>
                  </a:txBody>
                  <a:tcPr/>
                </a:tc>
              </a:tr>
              <a:tr h="7700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1250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Many to many</a:t>
                      </a:r>
                      <a:endParaRPr lang="he-IL" dirty="0"/>
                    </a:p>
                  </a:txBody>
                  <a:tcPr/>
                </a:tc>
              </a:tr>
              <a:tr h="788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2227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3144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Sum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מלבן 4"/>
          <p:cNvSpPr/>
          <p:nvPr/>
        </p:nvSpPr>
        <p:spPr>
          <a:xfrm>
            <a:off x="216285" y="198565"/>
            <a:ext cx="1042913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Panther- how many orthologs of each type?</a:t>
            </a:r>
            <a:endParaRPr lang="he-IL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340" y="5478235"/>
            <a:ext cx="22326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**one2one = 15,732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35761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402223" y="2967335"/>
            <a:ext cx="53875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Regressions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28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52" y="1756327"/>
            <a:ext cx="6505575" cy="4591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88695" y="2252871"/>
            <a:ext cx="4704522" cy="48013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Test set on 1 ortholog pair (human 9 mouse 17960)</a:t>
            </a:r>
          </a:p>
          <a:p>
            <a:pPr algn="l" rtl="0"/>
            <a:r>
              <a:rPr lang="en-US" dirty="0" smtClean="0"/>
              <a:t>22 samples in the test set.</a:t>
            </a:r>
          </a:p>
          <a:p>
            <a:pPr algn="l" rtl="0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Each sample gets 100 predictions (1 for each slope)</a:t>
            </a:r>
          </a:p>
          <a:p>
            <a:pPr algn="l" rtl="0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And has 1 truth value</a:t>
            </a:r>
          </a:p>
          <a:p>
            <a:pPr algn="l" rtl="0"/>
            <a:r>
              <a:rPr lang="en-US" dirty="0" smtClean="0"/>
              <a:t>If predictions are close to each other, confidence level is higher.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Problem- because we forced the intercept to be 0, the closer the data points are to 0, the higher the confidence level is.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TODO- talk about intercept=0 and try without!</a:t>
            </a:r>
          </a:p>
          <a:p>
            <a:pPr algn="l" rtl="0"/>
            <a:r>
              <a:rPr lang="en-US" dirty="0" smtClean="0"/>
              <a:t>TODO- talk about how can I use the variance (the confidence level).</a:t>
            </a:r>
          </a:p>
          <a:p>
            <a:pPr algn="l" rtl="0"/>
            <a:endParaRPr lang="he-IL" dirty="0"/>
          </a:p>
        </p:txBody>
      </p:sp>
      <p:sp>
        <p:nvSpPr>
          <p:cNvPr id="2" name="מלבן 1"/>
          <p:cNvSpPr/>
          <p:nvPr/>
        </p:nvSpPr>
        <p:spPr>
          <a:xfrm>
            <a:off x="715236" y="436170"/>
            <a:ext cx="1081270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data we have from each ortholog pair:</a:t>
            </a:r>
            <a:endParaRPr lang="he-IL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27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01949" y="4179482"/>
            <a:ext cx="4704522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A small </a:t>
            </a:r>
            <a:r>
              <a:rPr lang="en-US" dirty="0" err="1" smtClean="0"/>
              <a:t>mse</a:t>
            </a:r>
            <a:r>
              <a:rPr lang="en-US" dirty="0" smtClean="0"/>
              <a:t> indicates a better ortholog pair. Thus a group that is on the left, has 1 pair of orthologs that are good representatives of the group.</a:t>
            </a:r>
          </a:p>
          <a:p>
            <a:pPr algn="l" rtl="0"/>
            <a:r>
              <a:rPr lang="en-US" dirty="0" smtClean="0"/>
              <a:t>In the (fake) example here we have 2 “best ortholog pairs”. From this representation we are not able to distinguish these cases.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28" y="1998187"/>
            <a:ext cx="6624686" cy="4128913"/>
          </a:xfrm>
          <a:prstGeom prst="rect">
            <a:avLst/>
          </a:prstGeom>
        </p:spPr>
      </p:pic>
      <p:sp>
        <p:nvSpPr>
          <p:cNvPr id="26" name="מלבן 25"/>
          <p:cNvSpPr/>
          <p:nvPr/>
        </p:nvSpPr>
        <p:spPr>
          <a:xfrm>
            <a:off x="370428" y="258821"/>
            <a:ext cx="388369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 squared error- 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sorted by lowest in group</a:t>
            </a:r>
            <a:endParaRPr lang="he-I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28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961"/>
            <a:ext cx="7324725" cy="4638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847" y="1103854"/>
            <a:ext cx="678996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First 10 groups from the last graph</a:t>
            </a:r>
            <a:endParaRPr lang="en-US" dirty="0"/>
          </a:p>
          <a:p>
            <a:pPr algn="l" rtl="0"/>
            <a:r>
              <a:rPr lang="en-US" dirty="0" smtClean="0"/>
              <a:t>Remember that MSE does not say anything about the slope value!</a:t>
            </a:r>
            <a:endParaRPr lang="he-IL" dirty="0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633" y="328723"/>
            <a:ext cx="3846617" cy="2960300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633" y="3253436"/>
            <a:ext cx="3846617" cy="29338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24725" y="1103854"/>
            <a:ext cx="10816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Group1: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7324725" y="4028567"/>
            <a:ext cx="12085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Group2:</a:t>
            </a:r>
            <a:endParaRPr lang="he-IL" dirty="0"/>
          </a:p>
        </p:txBody>
      </p:sp>
      <p:sp>
        <p:nvSpPr>
          <p:cNvPr id="12" name="מלבן 11"/>
          <p:cNvSpPr/>
          <p:nvPr/>
        </p:nvSpPr>
        <p:spPr>
          <a:xfrm>
            <a:off x="122106" y="149747"/>
            <a:ext cx="388369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 squared error- 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sorted by lowest in group</a:t>
            </a:r>
            <a:endParaRPr lang="he-I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973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29" y="2642839"/>
            <a:ext cx="6134306" cy="3913264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068" y="156735"/>
            <a:ext cx="4630901" cy="2855927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625" y="3586037"/>
            <a:ext cx="4564343" cy="28157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12311" y="590900"/>
            <a:ext cx="12070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Group511: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6512311" y="3961661"/>
            <a:ext cx="13339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Group510: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175178" y="1170645"/>
            <a:ext cx="7004102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dirty="0" smtClean="0"/>
              <a:t>Last 10 groups (groups with the highest min </a:t>
            </a:r>
            <a:r>
              <a:rPr lang="en-US" sz="1600" dirty="0" err="1" smtClean="0"/>
              <a:t>mse</a:t>
            </a:r>
            <a:r>
              <a:rPr lang="en-US" sz="1600" dirty="0"/>
              <a:t>)</a:t>
            </a:r>
            <a:endParaRPr lang="en-US" sz="1600" dirty="0" smtClean="0"/>
          </a:p>
          <a:p>
            <a:pPr algn="l" rtl="0"/>
            <a:r>
              <a:rPr lang="en-US" sz="1600" dirty="0" smtClean="0"/>
              <a:t>The shrinkage </a:t>
            </a:r>
            <a:r>
              <a:rPr lang="en-US" sz="1600" dirty="0"/>
              <a:t>of </a:t>
            </a:r>
            <a:r>
              <a:rPr lang="en-US" sz="1600" dirty="0" smtClean="0"/>
              <a:t>the slope to 1 here makes the mean squared error very high.</a:t>
            </a:r>
          </a:p>
          <a:p>
            <a:pPr algn="l" rtl="0"/>
            <a:r>
              <a:rPr lang="en-US" sz="1600" dirty="0" smtClean="0"/>
              <a:t>This might not be a natural result BUT remember that when the slope is 1, it means that the regression could not converge on a meaningful solution.</a:t>
            </a:r>
            <a:endParaRPr lang="he-IL" sz="1600" dirty="0"/>
          </a:p>
        </p:txBody>
      </p:sp>
      <p:sp>
        <p:nvSpPr>
          <p:cNvPr id="10" name="מלבן 9"/>
          <p:cNvSpPr/>
          <p:nvPr/>
        </p:nvSpPr>
        <p:spPr>
          <a:xfrm>
            <a:off x="122106" y="149747"/>
            <a:ext cx="388369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 squared error- 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sorted by lowest in group</a:t>
            </a:r>
            <a:endParaRPr lang="he-I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34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24" y="1291833"/>
            <a:ext cx="8390696" cy="5387824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8825948" y="3086280"/>
            <a:ext cx="32070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 smtClean="0"/>
              <a:t>Sorting by distance between the best 2 ortholog pairs </a:t>
            </a:r>
            <a:r>
              <a:rPr lang="en-US" dirty="0" err="1" smtClean="0"/>
              <a:t>anables</a:t>
            </a:r>
            <a:r>
              <a:rPr lang="en-US" dirty="0" smtClean="0"/>
              <a:t> us to see which groups have an absolute winner!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240024" y="238957"/>
            <a:ext cx="828649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 rtl="0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 squared error- </a:t>
            </a:r>
          </a:p>
          <a:p>
            <a:pPr algn="l" rtl="0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sorted by distance between the 2 lowest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mse’s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group</a:t>
            </a:r>
            <a:endParaRPr lang="he-I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443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/>
          <a:srcRect t="12125"/>
          <a:stretch/>
        </p:blipFill>
        <p:spPr>
          <a:xfrm>
            <a:off x="185618" y="3204350"/>
            <a:ext cx="5917381" cy="3289609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/>
          <a:srcRect t="12959"/>
          <a:stretch/>
        </p:blipFill>
        <p:spPr>
          <a:xfrm>
            <a:off x="6021659" y="3296025"/>
            <a:ext cx="5785507" cy="31979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2190" y="2463980"/>
            <a:ext cx="488423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10 groups with the smallest distance between 2 best ortholog groups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6690396" y="2660405"/>
            <a:ext cx="488423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10 groups with the highest distance between 2 best ortholog groups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240024" y="238957"/>
            <a:ext cx="828649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 rtl="0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 squared error- </a:t>
            </a:r>
          </a:p>
          <a:p>
            <a:pPr algn="l" rtl="0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sorted by distance between the 2 lowest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mse’s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group</a:t>
            </a:r>
            <a:endParaRPr lang="he-I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695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72" y="2496796"/>
            <a:ext cx="5904258" cy="3786597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530" y="2659143"/>
            <a:ext cx="5651638" cy="3624250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>
          <a:xfrm>
            <a:off x="95058" y="65069"/>
            <a:ext cx="7081169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 rtl="0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Conclusion- given the 2 values, </a:t>
            </a:r>
          </a:p>
          <a:p>
            <a:pPr algn="l" rtl="0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which groups are we successful in finding a </a:t>
            </a:r>
          </a:p>
          <a:p>
            <a:pPr algn="l" rtl="0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Good ortholog pair to represent them? </a:t>
            </a:r>
          </a:p>
        </p:txBody>
      </p:sp>
    </p:spTree>
    <p:extLst>
      <p:ext uri="{BB962C8B-B14F-4D97-AF65-F5344CB8AC3E}">
        <p14:creationId xmlns:p14="http://schemas.microsoft.com/office/powerpoint/2010/main" val="304652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56" y="1731479"/>
            <a:ext cx="7419975" cy="4667250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7937430" y="2008497"/>
            <a:ext cx="39497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 smtClean="0"/>
              <a:t>Each dot is a group of orthologs. X axis is the lowest value of mean squared error out of all of its ortholog pairs. Y axis is the distance between its 2 “best” ortholog pairs.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We would like to see how many group have a low </a:t>
            </a:r>
            <a:r>
              <a:rPr lang="en-US" dirty="0" err="1" smtClean="0"/>
              <a:t>mse</a:t>
            </a:r>
            <a:r>
              <a:rPr lang="en-US" dirty="0" smtClean="0"/>
              <a:t> ortholog pair that is also far away from the next best ortholog pair.</a:t>
            </a:r>
          </a:p>
          <a:p>
            <a:pPr algn="l" rtl="0"/>
            <a:r>
              <a:rPr lang="en-US" dirty="0" smtClean="0"/>
              <a:t>Ideally we would like to have the dots in the top left corner..</a:t>
            </a:r>
          </a:p>
        </p:txBody>
      </p:sp>
      <p:sp>
        <p:nvSpPr>
          <p:cNvPr id="5" name="מלבן 4"/>
          <p:cNvSpPr/>
          <p:nvPr/>
        </p:nvSpPr>
        <p:spPr>
          <a:xfrm>
            <a:off x="95058" y="65069"/>
            <a:ext cx="7081169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 rtl="0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Conclusion- given the 2 values, </a:t>
            </a:r>
          </a:p>
          <a:p>
            <a:pPr algn="l" rtl="0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which groups are we successful in finding a </a:t>
            </a:r>
          </a:p>
          <a:p>
            <a:pPr algn="l" rtl="0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Good ortholog pair to represent them? </a:t>
            </a:r>
          </a:p>
        </p:txBody>
      </p:sp>
      <p:sp>
        <p:nvSpPr>
          <p:cNvPr id="6" name="מלבן 5"/>
          <p:cNvSpPr/>
          <p:nvPr/>
        </p:nvSpPr>
        <p:spPr>
          <a:xfrm>
            <a:off x="95058" y="1450064"/>
            <a:ext cx="198971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 rtl="0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Maybe use both?</a:t>
            </a:r>
          </a:p>
        </p:txBody>
      </p:sp>
    </p:spTree>
    <p:extLst>
      <p:ext uri="{BB962C8B-B14F-4D97-AF65-F5344CB8AC3E}">
        <p14:creationId xmlns:p14="http://schemas.microsoft.com/office/powerpoint/2010/main" val="290006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1" y="2125701"/>
            <a:ext cx="7172325" cy="4457700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7770162" y="926829"/>
            <a:ext cx="394976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 smtClean="0"/>
              <a:t>Each dot is a pair of orthologs.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Ideally we would want high mean regression slope (mean is taken on the 100 bootstrapping results), low </a:t>
            </a:r>
            <a:r>
              <a:rPr lang="en-US" dirty="0" err="1" smtClean="0"/>
              <a:t>mse</a:t>
            </a:r>
            <a:r>
              <a:rPr lang="en-US" dirty="0" smtClean="0"/>
              <a:t>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Is a high slope absolutely what we would want? Maybe a strong upregulation in human is translated into a low upregulation in mouse! But slope of 0, does not make sence (the human gene is NEVER upregulated?)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Remember- slopes at 1 or close to one usually simply means the regression did not converge.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No slopes above 1? (all slopes from model are negative…)</a:t>
            </a:r>
          </a:p>
        </p:txBody>
      </p:sp>
      <p:sp>
        <p:nvSpPr>
          <p:cNvPr id="6" name="מלבן 5"/>
          <p:cNvSpPr/>
          <p:nvPr/>
        </p:nvSpPr>
        <p:spPr>
          <a:xfrm>
            <a:off x="168081" y="157388"/>
            <a:ext cx="791069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Considering the regression slope?</a:t>
            </a:r>
            <a:endParaRPr lang="he-IL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942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769" y="3178961"/>
            <a:ext cx="3821650" cy="3321837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246659" y="-116269"/>
            <a:ext cx="114165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One2many genes- number of comp files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944772"/>
            <a:ext cx="3040655" cy="6186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Each line= 1 gene in mouse.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# of dots on line = number of human orthologs.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Bottom left genes (under the 50:50 lines) are genes we will not be able to use, since there is not enough information.</a:t>
            </a:r>
          </a:p>
          <a:p>
            <a:pPr algn="l" rtl="0"/>
            <a:r>
              <a:rPr lang="en-US" b="1" dirty="0" smtClean="0"/>
              <a:t>	In OMA: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50 genes have more than 50 mouse data points.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All together in plot- 99 genes.</a:t>
            </a:r>
          </a:p>
          <a:p>
            <a:pPr algn="l" rtl="0"/>
            <a:r>
              <a:rPr lang="en-US" b="1" dirty="0"/>
              <a:t>	In </a:t>
            </a:r>
            <a:r>
              <a:rPr lang="en-US" b="1" dirty="0" smtClean="0"/>
              <a:t>panther:</a:t>
            </a:r>
            <a:endParaRPr lang="en-US" b="1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50 genes have more than 50 mouse data points.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All together in plot- 99 genes.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 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441" y="3206929"/>
            <a:ext cx="4371862" cy="3293869"/>
          </a:xfrm>
          <a:prstGeom prst="rect">
            <a:avLst/>
          </a:prstGeom>
        </p:spPr>
      </p:pic>
      <p:sp>
        <p:nvSpPr>
          <p:cNvPr id="6" name="מלבן 5"/>
          <p:cNvSpPr/>
          <p:nvPr/>
        </p:nvSpPr>
        <p:spPr>
          <a:xfrm>
            <a:off x="9431667" y="2174121"/>
            <a:ext cx="16353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OMA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4706244" y="2174121"/>
            <a:ext cx="24208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panther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27202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210063" y="0"/>
            <a:ext cx="11453841" cy="166199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Looking at an ortholog group as a whole</a:t>
            </a:r>
          </a:p>
          <a:p>
            <a:pPr algn="ctr"/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(without choosing the best pair)</a:t>
            </a:r>
            <a:endParaRPr lang="he-IL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063" y="3154016"/>
            <a:ext cx="11675165" cy="276999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l" rtl="0"/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357808" y="1761673"/>
            <a:ext cx="242713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All orthologs are equal:</a:t>
            </a:r>
            <a:endParaRPr lang="he-IL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0063" y="3687626"/>
            <a:ext cx="63365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Weighted importance be mean squared error/ slope value…</a:t>
            </a:r>
            <a:endParaRPr lang="he-I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מלבן 10"/>
              <p:cNvSpPr/>
              <p:nvPr/>
            </p:nvSpPr>
            <p:spPr>
              <a:xfrm>
                <a:off x="3171923" y="1669340"/>
                <a:ext cx="6096000" cy="191590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l" rtl="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𝐻𝑆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𝑍𝑡𝑒𝑠𝑡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𝑀𝑀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𝑍𝑡𝑒𝑠</m:t>
                          </m:r>
                          <m:sSub>
                            <m:sSub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l" rtl="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𝐻𝑆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𝑍𝑡𝑒𝑠𝑡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⋅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𝑀𝑀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𝑍𝑡𝑒𝑠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𝑀𝑀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𝑍𝑡𝑒𝑠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מלבן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923" y="1669340"/>
                <a:ext cx="6096000" cy="19159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תמונה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640" y="4012618"/>
            <a:ext cx="4824778" cy="284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90" y="328410"/>
            <a:ext cx="3718061" cy="3056927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714" y="279590"/>
            <a:ext cx="3834433" cy="3154569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929" y="3529744"/>
            <a:ext cx="3756785" cy="305692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0086" y="3529744"/>
            <a:ext cx="3727174" cy="3082971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290" y="3485543"/>
            <a:ext cx="3790267" cy="3101128"/>
          </a:xfrm>
          <a:prstGeom prst="rect">
            <a:avLst/>
          </a:prstGeom>
        </p:spPr>
      </p:pic>
      <p:graphicFrame>
        <p:nvGraphicFramePr>
          <p:cNvPr id="10" name="טבלה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105304"/>
              </p:ext>
            </p:extLst>
          </p:nvPr>
        </p:nvGraphicFramePr>
        <p:xfrm>
          <a:off x="4483710" y="679454"/>
          <a:ext cx="3154644" cy="235483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13005"/>
                <a:gridCol w="1541639"/>
              </a:tblGrid>
              <a:tr h="392473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cs typeface="+mn-cs"/>
                        </a:rPr>
                        <a:t>Beta</a:t>
                      </a:r>
                      <a:endParaRPr lang="he-IL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cs typeface="+mn-cs"/>
                        </a:rPr>
                        <a:t>Mouse</a:t>
                      </a:r>
                      <a:r>
                        <a:rPr lang="en-US" baseline="0" dirty="0" smtClean="0">
                          <a:cs typeface="+mn-cs"/>
                        </a:rPr>
                        <a:t> Gene</a:t>
                      </a:r>
                      <a:endParaRPr lang="he-IL" dirty="0">
                        <a:cs typeface="+mn-cs"/>
                      </a:endParaRPr>
                    </a:p>
                  </a:txBody>
                  <a:tcPr/>
                </a:tc>
              </a:tr>
              <a:tr h="392473">
                <a:tc>
                  <a:txBody>
                    <a:bodyPr/>
                    <a:lstStyle/>
                    <a:p>
                      <a:pPr algn="l" rtl="0"/>
                      <a:r>
                        <a:rPr lang="he-IL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1.0569815</a:t>
                      </a:r>
                      <a:endParaRPr lang="he-IL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20716</a:t>
                      </a:r>
                      <a:endParaRPr lang="he-IL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2473">
                <a:tc>
                  <a:txBody>
                    <a:bodyPr/>
                    <a:lstStyle/>
                    <a:p>
                      <a:pPr algn="l" rtl="0"/>
                      <a:r>
                        <a:rPr lang="he-IL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0.7275608</a:t>
                      </a:r>
                      <a:endParaRPr lang="he-IL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20717</a:t>
                      </a:r>
                      <a:endParaRPr lang="he-IL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2473">
                <a:tc>
                  <a:txBody>
                    <a:bodyPr/>
                    <a:lstStyle/>
                    <a:p>
                      <a:pPr algn="l" rtl="0"/>
                      <a:r>
                        <a:rPr lang="he-IL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0.7207262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16625</a:t>
                      </a:r>
                      <a:endParaRPr lang="he-IL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2473">
                <a:tc>
                  <a:txBody>
                    <a:bodyPr/>
                    <a:lstStyle/>
                    <a:p>
                      <a:pPr algn="l" rtl="0"/>
                      <a:r>
                        <a:rPr lang="he-IL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0.6508234</a:t>
                      </a:r>
                      <a:endParaRPr lang="he-IL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20715</a:t>
                      </a:r>
                      <a:endParaRPr lang="he-IL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2473">
                <a:tc>
                  <a:txBody>
                    <a:bodyPr/>
                    <a:lstStyle/>
                    <a:p>
                      <a:pPr algn="l" rtl="0"/>
                      <a:r>
                        <a:rPr lang="he-IL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0.4653339</a:t>
                      </a:r>
                      <a:endParaRPr lang="he-IL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20714</a:t>
                      </a:r>
                      <a:endParaRPr lang="he-IL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9839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908587"/>
              </p:ext>
            </p:extLst>
          </p:nvPr>
        </p:nvGraphicFramePr>
        <p:xfrm>
          <a:off x="5764696" y="326611"/>
          <a:ext cx="5883964" cy="630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95696"/>
                <a:gridCol w="1544134"/>
                <a:gridCol w="1544134"/>
              </a:tblGrid>
              <a:tr h="2099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u="none" strike="noStrike" dirty="0" smtClean="0">
                          <a:effectLst/>
                        </a:rPr>
                        <a:t>Test</a:t>
                      </a:r>
                      <a:r>
                        <a:rPr lang="en-US" sz="20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000" b="1" u="none" strike="noStrike" dirty="0" smtClean="0">
                          <a:effectLst/>
                        </a:rPr>
                        <a:t>disease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u="none" strike="noStrike" dirty="0" smtClean="0">
                          <a:effectLst/>
                        </a:rPr>
                        <a:t>MSE- couples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u="none" strike="noStrike" dirty="0" smtClean="0">
                          <a:effectLst/>
                        </a:rPr>
                        <a:t>MSE- groups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</a:tr>
              <a:tr h="2099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Adenocarcinoma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>
                          <a:effectLst/>
                        </a:rPr>
                        <a:t>1.312539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 dirty="0">
                          <a:effectLst/>
                        </a:rPr>
                        <a:t>0.771121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</a:tr>
              <a:tr h="1102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Cancer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>
                          <a:effectLst/>
                        </a:rPr>
                        <a:t>1.410847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 dirty="0">
                          <a:effectLst/>
                        </a:rPr>
                        <a:t>1.668447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</a:tr>
              <a:tr h="2099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EcoliInfection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>
                          <a:effectLst/>
                        </a:rPr>
                        <a:t>1.475708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 dirty="0">
                          <a:effectLst/>
                        </a:rPr>
                        <a:t>1.207669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</a:tr>
              <a:tr h="2099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EpilepsyAutism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>
                          <a:effectLst/>
                        </a:rPr>
                        <a:t>1.381651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 dirty="0">
                          <a:effectLst/>
                        </a:rPr>
                        <a:t>1.334337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</a:tr>
              <a:tr h="2099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Huntington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>
                          <a:effectLst/>
                        </a:rPr>
                        <a:t>1.206058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 dirty="0">
                          <a:effectLst/>
                        </a:rPr>
                        <a:t>1.193235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</a:tr>
              <a:tr h="2099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LeptospiralInfection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>
                          <a:effectLst/>
                        </a:rPr>
                        <a:t>1.908814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>
                          <a:effectLst/>
                        </a:rPr>
                        <a:t>3.668076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</a:tr>
              <a:tr h="1102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Lupus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>
                          <a:effectLst/>
                        </a:rPr>
                        <a:t>1.624094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>
                          <a:effectLst/>
                        </a:rPr>
                        <a:t>1.938926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</a:tr>
              <a:tr h="2099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MALTlymphoma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>
                          <a:effectLst/>
                        </a:rPr>
                        <a:t>1.659661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>
                          <a:effectLst/>
                        </a:rPr>
                        <a:t>2.49067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</a:tr>
              <a:tr h="2099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OvarianCancer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>
                          <a:effectLst/>
                        </a:rPr>
                        <a:t>1.128379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>
                          <a:effectLst/>
                        </a:rPr>
                        <a:t>1.042061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</a:tr>
              <a:tr h="2099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StaphInfection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>
                          <a:effectLst/>
                        </a:rPr>
                        <a:t>1.524902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 dirty="0">
                          <a:effectLst/>
                        </a:rPr>
                        <a:t>1.566677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</a:tr>
              <a:tr h="2099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Alpha1Anti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 dirty="0">
                          <a:effectLst/>
                        </a:rPr>
                        <a:t>1.079539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>
                          <a:effectLst/>
                        </a:rPr>
                        <a:t>1.027096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</a:tr>
              <a:tr h="2099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BrainTumor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>
                          <a:effectLst/>
                        </a:rPr>
                        <a:t>1.734872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 dirty="0">
                          <a:effectLst/>
                        </a:rPr>
                        <a:t>0.846319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</a:tr>
              <a:tr h="1102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Burns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>
                          <a:effectLst/>
                        </a:rPr>
                        <a:t>1.618415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 dirty="0">
                          <a:effectLst/>
                        </a:rPr>
                        <a:t>1.263457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</a:tr>
              <a:tr h="2099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CysticFibrosis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 dirty="0">
                          <a:effectLst/>
                        </a:rPr>
                        <a:t>2.022901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 dirty="0">
                          <a:effectLst/>
                        </a:rPr>
                        <a:t>1.44294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</a:tr>
              <a:tr h="1102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DMD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>
                          <a:effectLst/>
                        </a:rPr>
                        <a:t>2.367542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 dirty="0">
                          <a:effectLst/>
                        </a:rPr>
                        <a:t>2.116078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</a:tr>
              <a:tr h="2099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DownSyndrome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>
                          <a:effectLst/>
                        </a:rPr>
                        <a:t>1.150919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 dirty="0">
                          <a:effectLst/>
                        </a:rPr>
                        <a:t>1.317754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</a:tr>
              <a:tr h="1102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Gaucher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>
                          <a:effectLst/>
                        </a:rPr>
                        <a:t>1.274626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 dirty="0">
                          <a:effectLst/>
                        </a:rPr>
                        <a:t>1.092692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</a:tr>
              <a:tr h="1102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IBD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>
                          <a:effectLst/>
                        </a:rPr>
                        <a:t>1.767011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 dirty="0">
                          <a:effectLst/>
                        </a:rPr>
                        <a:t>2.921771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</a:tr>
              <a:tr h="1102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Injury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>
                          <a:effectLst/>
                        </a:rPr>
                        <a:t>1.451702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 dirty="0">
                          <a:effectLst/>
                        </a:rPr>
                        <a:t>1.197053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</a:tr>
              <a:tr h="2099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MyotonicDystrophy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>
                          <a:effectLst/>
                        </a:rPr>
                        <a:t>0.982072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 dirty="0">
                          <a:effectLst/>
                        </a:rPr>
                        <a:t>1.153007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</a:tr>
              <a:tr h="1102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RA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>
                          <a:effectLst/>
                        </a:rPr>
                        <a:t>1.604642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 dirty="0">
                          <a:effectLst/>
                        </a:rPr>
                        <a:t>1.393242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</a:tr>
              <a:tr h="1102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ASPS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>
                          <a:effectLst/>
                        </a:rPr>
                        <a:t>2.160518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 dirty="0">
                          <a:effectLst/>
                        </a:rPr>
                        <a:t>2.163471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</a:tr>
              <a:tr h="2099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ProstateCancer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>
                          <a:effectLst/>
                        </a:rPr>
                        <a:t>0.604486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 dirty="0">
                          <a:effectLst/>
                        </a:rPr>
                        <a:t>1.078302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</a:tr>
              <a:tr h="2099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 err="1">
                          <a:effectLst/>
                        </a:rPr>
                        <a:t>AtopicDermatitis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 dirty="0">
                          <a:effectLst/>
                        </a:rPr>
                        <a:t>0.196325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 dirty="0">
                          <a:effectLst/>
                        </a:rPr>
                        <a:t>0.460942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0" marR="5800" marT="5800" marB="0" anchor="b"/>
                </a:tc>
              </a:tr>
            </a:tbl>
          </a:graphicData>
        </a:graphic>
      </p:graphicFrame>
      <p:sp>
        <p:nvSpPr>
          <p:cNvPr id="6" name="מלבן 5"/>
          <p:cNvSpPr/>
          <p:nvPr/>
        </p:nvSpPr>
        <p:spPr>
          <a:xfrm>
            <a:off x="106017" y="141080"/>
            <a:ext cx="565867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 squared error on each test disease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8539" y="3180522"/>
            <a:ext cx="478403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In some cases- small </a:t>
            </a:r>
            <a:r>
              <a:rPr lang="en-US" dirty="0" err="1" smtClean="0"/>
              <a:t>mse</a:t>
            </a:r>
            <a:r>
              <a:rPr lang="en-US" dirty="0" smtClean="0"/>
              <a:t> simply indicates that more of the </a:t>
            </a:r>
            <a:r>
              <a:rPr lang="en-US" dirty="0" err="1" smtClean="0"/>
              <a:t>HS.Ztest</a:t>
            </a:r>
            <a:r>
              <a:rPr lang="en-US" dirty="0" smtClean="0"/>
              <a:t> values are closer to  0.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1880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414333" y="382643"/>
            <a:ext cx="113236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many2one genes- number of comp files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811" y="3205907"/>
            <a:ext cx="4812136" cy="3240221"/>
          </a:xfrm>
          <a:prstGeom prst="rect">
            <a:avLst/>
          </a:prstGeom>
        </p:spPr>
      </p:pic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36" y="2865470"/>
            <a:ext cx="5378756" cy="3779191"/>
          </a:xfrm>
          <a:prstGeom prst="rect">
            <a:avLst/>
          </a:prstGeom>
        </p:spPr>
      </p:pic>
      <p:sp>
        <p:nvSpPr>
          <p:cNvPr id="6" name="מלבן 5"/>
          <p:cNvSpPr/>
          <p:nvPr/>
        </p:nvSpPr>
        <p:spPr>
          <a:xfrm>
            <a:off x="6908804" y="1942140"/>
            <a:ext cx="16353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OMA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2183381" y="1942140"/>
            <a:ext cx="24208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panther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80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855" y="2238375"/>
            <a:ext cx="5705475" cy="4210050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353623" y="154043"/>
            <a:ext cx="109013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One2many genes- number of diseases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076" y="2506532"/>
            <a:ext cx="5149238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Each line= 1 gene in mouse.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# of dots on line = number of human orthologs.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Many of the lines represent many genes… so this graph is not very good. The comp graph represents the same but better.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4743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951" y="2393682"/>
            <a:ext cx="5581650" cy="3771900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470460" y="519803"/>
            <a:ext cx="109013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One2many genes- number of diseases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61" y="2387657"/>
            <a:ext cx="5781788" cy="3777925"/>
          </a:xfrm>
          <a:prstGeom prst="rect">
            <a:avLst/>
          </a:prstGeom>
        </p:spPr>
      </p:pic>
      <p:sp>
        <p:nvSpPr>
          <p:cNvPr id="3" name="מלבן 2"/>
          <p:cNvSpPr/>
          <p:nvPr/>
        </p:nvSpPr>
        <p:spPr>
          <a:xfrm>
            <a:off x="8792689" y="1579210"/>
            <a:ext cx="16353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OMA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2186771" y="1579210"/>
            <a:ext cx="24208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panther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0224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924" y="2559367"/>
            <a:ext cx="5810250" cy="3933825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516947" y="519803"/>
            <a:ext cx="108084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many2one genes- number of diseases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51" y="2559367"/>
            <a:ext cx="5676900" cy="3848100"/>
          </a:xfrm>
          <a:prstGeom prst="rect">
            <a:avLst/>
          </a:prstGeom>
        </p:spPr>
      </p:pic>
      <p:sp>
        <p:nvSpPr>
          <p:cNvPr id="6" name="מלבן 5"/>
          <p:cNvSpPr/>
          <p:nvPr/>
        </p:nvSpPr>
        <p:spPr>
          <a:xfrm>
            <a:off x="8482805" y="1705592"/>
            <a:ext cx="16353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OMA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1876887" y="1705592"/>
            <a:ext cx="24208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panther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4474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720" y="2196409"/>
            <a:ext cx="5734050" cy="4143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7500" y="1043492"/>
            <a:ext cx="514923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Each line is a many2many group.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I don’t think we can conclude anything from this…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3864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23541</TotalTime>
  <Words>2124</Words>
  <Application>Microsoft Office PowerPoint</Application>
  <PresentationFormat>מסך רחב</PresentationFormat>
  <Paragraphs>443</Paragraphs>
  <Slides>42</Slides>
  <Notes>9</Notes>
  <HiddenSlides>2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Source Sans Pro</vt:lpstr>
      <vt:lpstr>Times New Roman</vt:lpstr>
      <vt:lpstr>Wingdings</vt:lpstr>
      <vt:lpstr>ערכת נושא Office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Inbal Tl</dc:creator>
  <cp:lastModifiedBy>Inbal Tl</cp:lastModifiedBy>
  <cp:revision>159</cp:revision>
  <dcterms:created xsi:type="dcterms:W3CDTF">2019-08-27T13:18:29Z</dcterms:created>
  <dcterms:modified xsi:type="dcterms:W3CDTF">2020-02-09T08:03:16Z</dcterms:modified>
</cp:coreProperties>
</file>