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74" r:id="rId5"/>
    <p:sldId id="269" r:id="rId6"/>
    <p:sldId id="268" r:id="rId7"/>
    <p:sldId id="270" r:id="rId8"/>
    <p:sldId id="260" r:id="rId9"/>
    <p:sldId id="271" r:id="rId10"/>
    <p:sldId id="273" r:id="rId11"/>
    <p:sldId id="261" r:id="rId12"/>
    <p:sldId id="265" r:id="rId13"/>
    <p:sldId id="262" r:id="rId14"/>
    <p:sldId id="275" r:id="rId15"/>
    <p:sldId id="263" r:id="rId16"/>
    <p:sldId id="266" r:id="rId17"/>
    <p:sldId id="264" r:id="rId18"/>
    <p:sldId id="267"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CC"/>
    <a:srgbClr val="FF33CC"/>
    <a:srgbClr val="FF3399"/>
    <a:srgbClr val="FF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340" autoAdjust="0"/>
    <p:restoredTop sz="94660"/>
  </p:normalViewPr>
  <p:slideViewPr>
    <p:cSldViewPr snapToGrid="0">
      <p:cViewPr varScale="1">
        <p:scale>
          <a:sx n="68" d="100"/>
          <a:sy n="68" d="100"/>
        </p:scale>
        <p:origin x="13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149526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40424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345690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36678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68871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306582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3612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110297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93539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195182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66ECA4E-29B5-4CE3-AACF-CD6B6EC414C7}" type="datetimeFigureOut">
              <a:rPr lang="he-IL" smtClean="0"/>
              <a:t>י"ג/אדר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EEDF9D0-06C7-4632-8509-E60CD4A98797}" type="slidenum">
              <a:rPr lang="he-IL" smtClean="0"/>
              <a:t>‹#›</a:t>
            </a:fld>
            <a:endParaRPr lang="he-IL"/>
          </a:p>
        </p:txBody>
      </p:sp>
    </p:spTree>
    <p:extLst>
      <p:ext uri="{BB962C8B-B14F-4D97-AF65-F5344CB8AC3E}">
        <p14:creationId xmlns:p14="http://schemas.microsoft.com/office/powerpoint/2010/main" val="170277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6ECA4E-29B5-4CE3-AACF-CD6B6EC414C7}" type="datetimeFigureOut">
              <a:rPr lang="he-IL" smtClean="0"/>
              <a:t>י"ג/אדר א/תשפ"ב</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EEDF9D0-06C7-4632-8509-E60CD4A98797}" type="slidenum">
              <a:rPr lang="he-IL" smtClean="0"/>
              <a:t>‹#›</a:t>
            </a:fld>
            <a:endParaRPr lang="he-IL"/>
          </a:p>
        </p:txBody>
      </p:sp>
    </p:spTree>
    <p:extLst>
      <p:ext uri="{BB962C8B-B14F-4D97-AF65-F5344CB8AC3E}">
        <p14:creationId xmlns:p14="http://schemas.microsoft.com/office/powerpoint/2010/main" val="292792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rounakbanik/the-story-of-film/data?select=movies_metadata.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a:ln>
            <a:noFill/>
          </a:ln>
        </p:spPr>
      </p:pic>
      <p:sp>
        <p:nvSpPr>
          <p:cNvPr id="4" name="מלבן 3"/>
          <p:cNvSpPr/>
          <p:nvPr/>
        </p:nvSpPr>
        <p:spPr>
          <a:xfrm>
            <a:off x="1619459" y="1135462"/>
            <a:ext cx="8953082" cy="3046988"/>
          </a:xfrm>
          <a:prstGeom prst="rect">
            <a:avLst/>
          </a:prstGeom>
          <a:noFill/>
          <a:ln w="57150">
            <a:noFill/>
          </a:ln>
        </p:spPr>
        <p:txBody>
          <a:bodyPr wrap="square" lIns="91440" tIns="45720" rIns="91440" bIns="45720">
            <a:spAutoFit/>
          </a:bodyPr>
          <a:lstStyle/>
          <a:p>
            <a:pPr algn="ctr"/>
            <a:r>
              <a:rPr lang="en-US" sz="9600" b="1" cap="none" spc="0"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Machine learning project</a:t>
            </a:r>
            <a:endParaRPr lang="he-IL" sz="9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7" name="מלבן 6"/>
          <p:cNvSpPr/>
          <p:nvPr/>
        </p:nvSpPr>
        <p:spPr>
          <a:xfrm>
            <a:off x="293076" y="5317912"/>
            <a:ext cx="8932984" cy="1292662"/>
          </a:xfrm>
          <a:prstGeom prst="rect">
            <a:avLst/>
          </a:prstGeom>
          <a:noFill/>
          <a:ln w="57150">
            <a:noFill/>
          </a:ln>
        </p:spPr>
        <p:txBody>
          <a:bodyPr wrap="square" lIns="91440" tIns="45720" rIns="91440" bIns="45720">
            <a:spAutoFit/>
          </a:bodyPr>
          <a:lstStyle/>
          <a:p>
            <a:pPr algn="ctr"/>
            <a:r>
              <a:rPr lang="en-US" sz="5400" b="1" cap="none" spc="0" dirty="0" smtClean="0">
                <a:ln w="12700">
                  <a:solidFill>
                    <a:srgbClr val="FF66CC"/>
                  </a:solidFill>
                  <a:prstDash val="solid"/>
                </a:ln>
                <a:solidFill>
                  <a:schemeClr val="bg1"/>
                </a:solidFill>
                <a:effectLst>
                  <a:outerShdw blurRad="12700" dist="38100" dir="2700000" algn="tl" rotWithShape="0">
                    <a:schemeClr val="bg1">
                      <a:lumMod val="50000"/>
                    </a:schemeClr>
                  </a:outerShdw>
                </a:effectLst>
              </a:rPr>
              <a:t>Autors:</a:t>
            </a:r>
            <a:r>
              <a:rPr lang="en-US" sz="4800" b="1" cap="none" spc="0" dirty="0" smtClean="0">
                <a:ln w="12700">
                  <a:solidFill>
                    <a:srgbClr val="FF66CC"/>
                  </a:solidFill>
                  <a:prstDash val="solid"/>
                </a:ln>
                <a:solidFill>
                  <a:schemeClr val="bg1"/>
                </a:solidFill>
                <a:effectLst>
                  <a:outerShdw blurRad="12700" dist="38100" dir="2700000" algn="tl" rotWithShape="0">
                    <a:schemeClr val="bg1">
                      <a:lumMod val="50000"/>
                    </a:schemeClr>
                  </a:outerShdw>
                </a:effectLst>
              </a:rPr>
              <a:t> </a:t>
            </a:r>
            <a:r>
              <a:rPr lang="en-US" sz="3200" b="1" cap="none" spc="0" dirty="0" smtClean="0">
                <a:ln w="12700">
                  <a:solidFill>
                    <a:srgbClr val="FF66CC"/>
                  </a:solidFill>
                  <a:prstDash val="solid"/>
                </a:ln>
                <a:solidFill>
                  <a:schemeClr val="bg1"/>
                </a:solidFill>
                <a:effectLst>
                  <a:outerShdw blurRad="12700" dist="38100" dir="2700000" algn="tl" rotWithShape="0">
                    <a:schemeClr val="bg1">
                      <a:lumMod val="50000"/>
                    </a:schemeClr>
                  </a:outerShdw>
                </a:effectLst>
              </a:rPr>
              <a:t>Sagy Bar Hod</a:t>
            </a:r>
            <a:r>
              <a:rPr lang="en-US" sz="3200" b="1" dirty="0">
                <a:ln w="12700">
                  <a:solidFill>
                    <a:srgbClr val="FF66CC"/>
                  </a:solidFill>
                  <a:prstDash val="solid"/>
                </a:ln>
                <a:solidFill>
                  <a:schemeClr val="bg1"/>
                </a:solidFill>
                <a:effectLst>
                  <a:outerShdw blurRad="12700" dist="38100" dir="2700000" algn="tl" rotWithShape="0">
                    <a:schemeClr val="bg1">
                      <a:lumMod val="50000"/>
                    </a:schemeClr>
                  </a:outerShdw>
                </a:effectLst>
              </a:rPr>
              <a:t> </a:t>
            </a:r>
            <a:r>
              <a:rPr lang="en-US" sz="3200" b="1" dirty="0" smtClean="0">
                <a:ln w="12700">
                  <a:solidFill>
                    <a:srgbClr val="FF66CC"/>
                  </a:solidFill>
                  <a:prstDash val="solid"/>
                </a:ln>
                <a:solidFill>
                  <a:schemeClr val="bg1"/>
                </a:solidFill>
                <a:effectLst>
                  <a:outerShdw blurRad="12700" dist="38100" dir="2700000" algn="tl" rotWithShape="0">
                    <a:schemeClr val="bg1">
                      <a:lumMod val="50000"/>
                    </a:schemeClr>
                  </a:outerShdw>
                </a:effectLst>
              </a:rPr>
              <a:t>, Inbal Cohen</a:t>
            </a:r>
            <a:endParaRPr lang="en-US" sz="3600" b="1" dirty="0" smtClean="0">
              <a:ln w="12700">
                <a:solidFill>
                  <a:srgbClr val="FF66CC"/>
                </a:solidFill>
                <a:prstDash val="solid"/>
              </a:ln>
              <a:solidFill>
                <a:schemeClr val="bg1"/>
              </a:solidFill>
              <a:effectLst>
                <a:outerShdw blurRad="12700" dist="38100" dir="2700000" algn="tl" rotWithShape="0">
                  <a:schemeClr val="bg1">
                    <a:lumMod val="50000"/>
                  </a:schemeClr>
                </a:outerShdw>
              </a:effectLst>
            </a:endParaRPr>
          </a:p>
          <a:p>
            <a:pPr algn="ctr"/>
            <a:r>
              <a:rPr lang="en-US" sz="2400" b="1" cap="none" spc="0" dirty="0" smtClean="0">
                <a:ln w="12700">
                  <a:solidFill>
                    <a:srgbClr val="FF66CC"/>
                  </a:solidFill>
                  <a:prstDash val="solid"/>
                </a:ln>
                <a:solidFill>
                  <a:schemeClr val="bg1"/>
                </a:solidFill>
                <a:effectLst>
                  <a:outerShdw blurRad="12700" dist="38100" dir="2700000" algn="tl" rotWithShape="0">
                    <a:schemeClr val="bg1">
                      <a:lumMod val="50000"/>
                    </a:schemeClr>
                  </a:outerShdw>
                </a:effectLst>
              </a:rPr>
              <a:t>https://github.com/inbalcohen2/Machine-Learning-Project-Movies</a:t>
            </a:r>
          </a:p>
        </p:txBody>
      </p:sp>
    </p:spTree>
    <p:extLst>
      <p:ext uri="{BB962C8B-B14F-4D97-AF65-F5344CB8AC3E}">
        <p14:creationId xmlns:p14="http://schemas.microsoft.com/office/powerpoint/2010/main" val="3555751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pic>
        <p:nvPicPr>
          <p:cNvPr id="4" name="תמונה 3"/>
          <p:cNvPicPr>
            <a:picLocks noChangeAspect="1"/>
          </p:cNvPicPr>
          <p:nvPr/>
        </p:nvPicPr>
        <p:blipFill>
          <a:blip r:embed="rId4"/>
          <a:stretch>
            <a:fillRect/>
          </a:stretch>
        </p:blipFill>
        <p:spPr>
          <a:xfrm>
            <a:off x="1270676" y="1638323"/>
            <a:ext cx="9259441" cy="2102936"/>
          </a:xfrm>
          <a:prstGeom prst="rect">
            <a:avLst/>
          </a:prstGeom>
          <a:ln w="28575">
            <a:noFill/>
          </a:ln>
        </p:spPr>
      </p:pic>
      <p:sp>
        <p:nvSpPr>
          <p:cNvPr id="7" name="מציין מיקום תוכן 6"/>
          <p:cNvSpPr>
            <a:spLocks noGrp="1"/>
          </p:cNvSpPr>
          <p:nvPr>
            <p:ph idx="1"/>
          </p:nvPr>
        </p:nvSpPr>
        <p:spPr>
          <a:xfrm>
            <a:off x="1270676" y="186447"/>
            <a:ext cx="7625862" cy="4351338"/>
          </a:xfrm>
        </p:spPr>
        <p:txBody>
          <a:bodyPr>
            <a:normAutofit/>
          </a:bodyPr>
          <a:lstStyle/>
          <a:p>
            <a:pPr algn="l" rtl="0">
              <a:lnSpc>
                <a:spcPct val="100000"/>
              </a:lnSpc>
            </a:pPr>
            <a:r>
              <a:rPr lang="en-US" sz="2000" b="1" dirty="0" smtClean="0">
                <a:solidFill>
                  <a:srgbClr val="FF33CC"/>
                </a:solidFill>
                <a:latin typeface="Calibri" panose="020F0502020204030204" pitchFamily="34" charset="0"/>
                <a:cs typeface="Calibri" panose="020F0502020204030204" pitchFamily="34" charset="0"/>
              </a:rPr>
              <a:t>In this table </a:t>
            </a:r>
            <a:r>
              <a:rPr lang="en-US" sz="2000" dirty="0" smtClean="0">
                <a:solidFill>
                  <a:schemeClr val="bg1"/>
                </a:solidFill>
                <a:latin typeface="Calibri" panose="020F0502020204030204" pitchFamily="34" charset="0"/>
                <a:cs typeface="Calibri" panose="020F0502020204030204" pitchFamily="34" charset="0"/>
              </a:rPr>
              <a:t>you can see the prediction of the genre of the same movie (Y) based on the other data which are the other columns on which we ran the model and got the prediction results that this is the column surrounded by red.</a:t>
            </a:r>
            <a:endParaRPr lang="he-IL" sz="2000" dirty="0">
              <a:solidFill>
                <a:schemeClr val="bg1"/>
              </a:solidFill>
              <a:latin typeface="Calibri" panose="020F0502020204030204" pitchFamily="34" charset="0"/>
              <a:cs typeface="Calibri" panose="020F0502020204030204" pitchFamily="34" charset="0"/>
            </a:endParaRPr>
          </a:p>
        </p:txBody>
      </p:sp>
      <p:sp>
        <p:nvSpPr>
          <p:cNvPr id="8" name="מלבן מעוגל 7"/>
          <p:cNvSpPr/>
          <p:nvPr/>
        </p:nvSpPr>
        <p:spPr>
          <a:xfrm>
            <a:off x="8809022" y="1655579"/>
            <a:ext cx="824146" cy="2102936"/>
          </a:xfrm>
          <a:prstGeom prst="round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מציין מיקום תוכן 5"/>
          <p:cNvPicPr>
            <a:picLocks noChangeAspect="1"/>
          </p:cNvPicPr>
          <p:nvPr/>
        </p:nvPicPr>
        <p:blipFill>
          <a:blip r:embed="rId5"/>
          <a:stretch>
            <a:fillRect/>
          </a:stretch>
        </p:blipFill>
        <p:spPr>
          <a:xfrm>
            <a:off x="1270676" y="3840953"/>
            <a:ext cx="4209862" cy="2839209"/>
          </a:xfrm>
          <a:prstGeom prst="rect">
            <a:avLst/>
          </a:prstGeom>
          <a:ln w="28575">
            <a:noFill/>
          </a:ln>
        </p:spPr>
      </p:pic>
      <p:sp>
        <p:nvSpPr>
          <p:cNvPr id="11" name="מציין מיקום תוכן 2"/>
          <p:cNvSpPr txBox="1">
            <a:spLocks/>
          </p:cNvSpPr>
          <p:nvPr/>
        </p:nvSpPr>
        <p:spPr>
          <a:xfrm>
            <a:off x="5480538" y="4048037"/>
            <a:ext cx="4927175" cy="190388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lnSpc>
                <a:spcPct val="150000"/>
              </a:lnSpc>
            </a:pPr>
            <a:r>
              <a:rPr lang="en-US" sz="2000" b="1" dirty="0" smtClean="0">
                <a:solidFill>
                  <a:srgbClr val="FF33CC"/>
                </a:solidFill>
                <a:latin typeface="Calibri" panose="020F0502020204030204" pitchFamily="34" charset="0"/>
                <a:cs typeface="Calibri" panose="020F0502020204030204" pitchFamily="34" charset="0"/>
              </a:rPr>
              <a:t>This graph </a:t>
            </a:r>
            <a:r>
              <a:rPr lang="en-US" sz="2000" dirty="0" smtClean="0">
                <a:solidFill>
                  <a:schemeClr val="bg1"/>
                </a:solidFill>
                <a:latin typeface="Calibri" panose="020F0502020204030204" pitchFamily="34" charset="0"/>
                <a:cs typeface="Calibri" panose="020F0502020204030204" pitchFamily="34" charset="0"/>
              </a:rPr>
              <a:t>we presented is the accuracy of the model in the first 5 rows of the data table.</a:t>
            </a:r>
            <a:endParaRPr lang="he-IL" sz="2000" dirty="0">
              <a:solidFill>
                <a:schemeClr val="bg1"/>
              </a:solidFill>
              <a:latin typeface="Calibri" panose="020F0502020204030204" pitchFamily="34" charset="0"/>
              <a:cs typeface="Calibri" panose="020F0502020204030204" pitchFamily="34" charset="0"/>
            </a:endParaRPr>
          </a:p>
        </p:txBody>
      </p:sp>
      <p:sp>
        <p:nvSpPr>
          <p:cNvPr id="12" name="מלבן 11"/>
          <p:cNvSpPr/>
          <p:nvPr/>
        </p:nvSpPr>
        <p:spPr>
          <a:xfrm>
            <a:off x="5480538" y="5924838"/>
            <a:ext cx="7064720" cy="923330"/>
          </a:xfrm>
          <a:prstGeom prst="rect">
            <a:avLst/>
          </a:prstGeom>
        </p:spPr>
        <p:txBody>
          <a:bodyPr wrap="square">
            <a:spAutoFit/>
          </a:bodyPr>
          <a:lstStyle/>
          <a:p>
            <a:pPr algn="l" rtl="0">
              <a:lnSpc>
                <a:spcPct val="150000"/>
              </a:lnSpc>
            </a:pPr>
            <a:r>
              <a:rPr lang="en-US" b="1" dirty="0" smtClean="0">
                <a:solidFill>
                  <a:schemeClr val="bg1"/>
                </a:solidFill>
                <a:latin typeface="Calibri" panose="020F0502020204030204" pitchFamily="34" charset="0"/>
                <a:cs typeface="Calibri" panose="020F0502020204030204" pitchFamily="34" charset="0"/>
              </a:rPr>
              <a:t>And all these steps we did for each model (in each of the questions we answered it)</a:t>
            </a:r>
            <a:endParaRPr lang="he-IL"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46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תמונה 15"/>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30144"/>
            <a:ext cx="12192000" cy="6857197"/>
          </a:xfrm>
          <a:prstGeom prst="rect">
            <a:avLst/>
          </a:prstGeom>
        </p:spPr>
      </p:pic>
      <p:sp>
        <p:nvSpPr>
          <p:cNvPr id="3" name="מציין מיקום תוכן 2"/>
          <p:cNvSpPr>
            <a:spLocks noGrp="1"/>
          </p:cNvSpPr>
          <p:nvPr>
            <p:ph idx="1"/>
          </p:nvPr>
        </p:nvSpPr>
        <p:spPr>
          <a:xfrm>
            <a:off x="878186" y="1545085"/>
            <a:ext cx="8061204" cy="4357774"/>
          </a:xfrm>
        </p:spPr>
        <p:txBody>
          <a:bodyPr>
            <a:normAutofit fontScale="92500" lnSpcReduction="20000"/>
          </a:bodyPr>
          <a:lstStyle/>
          <a:p>
            <a:pPr algn="l" rtl="0">
              <a:lnSpc>
                <a:spcPct val="150000"/>
              </a:lnSpc>
              <a:buFont typeface="Wingdings" panose="05000000000000000000" pitchFamily="2" charset="2"/>
              <a:buChar char="§"/>
            </a:pPr>
            <a:r>
              <a:rPr lang="en-US" sz="2400" b="1" dirty="0" smtClean="0">
                <a:solidFill>
                  <a:srgbClr val="FF33CC"/>
                </a:solidFill>
                <a:latin typeface="Calibri" panose="020F0502020204030204" pitchFamily="34" charset="0"/>
                <a:cs typeface="Calibri" panose="020F0502020204030204" pitchFamily="34" charset="0"/>
              </a:rPr>
              <a:t>Difficulty we faced: </a:t>
            </a:r>
            <a:br>
              <a:rPr lang="en-US" sz="2400" b="1" dirty="0" smtClean="0">
                <a:solidFill>
                  <a:srgbClr val="FF33CC"/>
                </a:solidFill>
                <a:latin typeface="Calibri" panose="020F0502020204030204" pitchFamily="34" charset="0"/>
                <a:cs typeface="Calibri" panose="020F0502020204030204" pitchFamily="34" charset="0"/>
              </a:rPr>
            </a:br>
            <a:r>
              <a:rPr lang="en-US" sz="2400" b="1" dirty="0" smtClean="0">
                <a:solidFill>
                  <a:schemeClr val="bg1"/>
                </a:solidFill>
                <a:latin typeface="Calibri" panose="020F0502020204030204" pitchFamily="34" charset="0"/>
                <a:cs typeface="Calibri" panose="020F0502020204030204" pitchFamily="34" charset="0"/>
              </a:rPr>
              <a:t>There are too many genres in the data table and the amount of movies from each genre is uneven. There are genres with more movies and there are genres with less. To get to the relatively high accuracy of the model and solve this difficulty:</a:t>
            </a:r>
            <a:br>
              <a:rPr lang="en-US" sz="2400" b="1" dirty="0" smtClean="0">
                <a:solidFill>
                  <a:schemeClr val="bg1"/>
                </a:solidFill>
                <a:latin typeface="Calibri" panose="020F0502020204030204" pitchFamily="34" charset="0"/>
                <a:cs typeface="Calibri" panose="020F0502020204030204" pitchFamily="34" charset="0"/>
              </a:rPr>
            </a:br>
            <a:endParaRPr lang="en-US" sz="2400" b="1" dirty="0" smtClean="0">
              <a:solidFill>
                <a:schemeClr val="bg1"/>
              </a:solidFill>
              <a:latin typeface="Calibri" panose="020F0502020204030204" pitchFamily="34" charset="0"/>
              <a:cs typeface="Calibri" panose="020F0502020204030204" pitchFamily="34" charset="0"/>
            </a:endParaRPr>
          </a:p>
          <a:p>
            <a:pPr algn="l" rtl="0">
              <a:lnSpc>
                <a:spcPct val="150000"/>
              </a:lnSpc>
              <a:buFont typeface="Wingdings" panose="05000000000000000000" pitchFamily="2" charset="2"/>
              <a:buChar char="§"/>
            </a:pPr>
            <a:r>
              <a:rPr lang="en-US" sz="2400" b="1" dirty="0" smtClean="0">
                <a:solidFill>
                  <a:schemeClr val="bg1"/>
                </a:solidFill>
                <a:latin typeface="Calibri" panose="020F0502020204030204" pitchFamily="34" charset="0"/>
                <a:cs typeface="Calibri" panose="020F0502020204030204" pitchFamily="34" charset="0"/>
              </a:rPr>
              <a:t> </a:t>
            </a:r>
            <a:r>
              <a:rPr lang="en-US" sz="2400" b="1" dirty="0" smtClean="0">
                <a:solidFill>
                  <a:srgbClr val="FF33CC"/>
                </a:solidFill>
                <a:latin typeface="Calibri" panose="020F0502020204030204" pitchFamily="34" charset="0"/>
                <a:cs typeface="Calibri" panose="020F0502020204030204" pitchFamily="34" charset="0"/>
              </a:rPr>
              <a:t>we chose the 2 genres with the most movies </a:t>
            </a:r>
            <a:r>
              <a:rPr lang="en-US" sz="2400" b="1" dirty="0" smtClean="0">
                <a:solidFill>
                  <a:schemeClr val="bg1"/>
                </a:solidFill>
                <a:latin typeface="Calibri" panose="020F0502020204030204" pitchFamily="34" charset="0"/>
                <a:cs typeface="Calibri" panose="020F0502020204030204" pitchFamily="34" charset="0"/>
              </a:rPr>
              <a:t>(comedy and drama) and ran the prediction on them. Indeed, we obtained results with a relatively high level of accuracy.</a:t>
            </a:r>
            <a:endParaRPr lang="he-IL" sz="20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842471" y="486938"/>
            <a:ext cx="9781861" cy="584775"/>
          </a:xfrm>
          <a:prstGeom prst="rect">
            <a:avLst/>
          </a:prstGeom>
          <a:noFill/>
          <a:ln w="57150">
            <a:noFill/>
          </a:ln>
        </p:spPr>
        <p:txBody>
          <a:bodyPr wrap="square" lIns="91440" tIns="45720" rIns="91440" bIns="45720">
            <a:spAutoFit/>
          </a:bodyPr>
          <a:lstStyle/>
          <a:p>
            <a:pPr algn="ctr"/>
            <a:r>
              <a:rPr lang="en-US" sz="32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Difficulties we faced in this question:</a:t>
            </a:r>
            <a:endParaRPr lang="he-IL" sz="32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60527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11168"/>
            <a:ext cx="12192000" cy="6857197"/>
          </a:xfrm>
          <a:prstGeom prst="rect">
            <a:avLst/>
          </a:prstGeom>
          <a:ln>
            <a:solidFill>
              <a:schemeClr val="bg1"/>
            </a:solidFill>
          </a:ln>
        </p:spPr>
      </p:pic>
      <p:sp>
        <p:nvSpPr>
          <p:cNvPr id="3" name="מציין מיקום תוכן 2"/>
          <p:cNvSpPr>
            <a:spLocks noGrp="1"/>
          </p:cNvSpPr>
          <p:nvPr>
            <p:ph idx="1"/>
          </p:nvPr>
        </p:nvSpPr>
        <p:spPr>
          <a:xfrm>
            <a:off x="820077" y="1736264"/>
            <a:ext cx="6765711" cy="4046208"/>
          </a:xfrm>
        </p:spPr>
        <p:txBody>
          <a:bodyPr>
            <a:normAutofit/>
          </a:bodyPr>
          <a:lstStyle/>
          <a:p>
            <a:pPr algn="l" rtl="0">
              <a:lnSpc>
                <a:spcPct val="100000"/>
              </a:lnSpc>
              <a:spcBef>
                <a:spcPts val="2400"/>
              </a:spcBef>
              <a:buFont typeface="Wingdings" panose="05000000000000000000" pitchFamily="2" charset="2"/>
              <a:buChar char="§"/>
            </a:pPr>
            <a:r>
              <a:rPr lang="en-US" sz="2000" dirty="0" smtClean="0">
                <a:solidFill>
                  <a:schemeClr val="bg1"/>
                </a:solidFill>
                <a:latin typeface="Calibri" panose="020F0502020204030204" pitchFamily="34" charset="0"/>
                <a:cs typeface="Calibri" panose="020F0502020204030204" pitchFamily="34" charset="0"/>
              </a:rPr>
              <a:t>The model that brought the highest results was AdaBoost got the most accurate model for this learning problem. Followed by the Decision Tree Classifier.</a:t>
            </a:r>
          </a:p>
          <a:p>
            <a:pPr algn="l" rtl="0">
              <a:lnSpc>
                <a:spcPct val="100000"/>
              </a:lnSpc>
              <a:spcBef>
                <a:spcPts val="2400"/>
              </a:spcBef>
              <a:buFont typeface="Wingdings" panose="05000000000000000000" pitchFamily="2" charset="2"/>
              <a:buChar char="§"/>
            </a:pPr>
            <a:r>
              <a:rPr lang="en-US" sz="2000" dirty="0" smtClean="0">
                <a:solidFill>
                  <a:schemeClr val="bg1"/>
                </a:solidFill>
                <a:latin typeface="Calibri" panose="020F0502020204030204" pitchFamily="34" charset="0"/>
                <a:cs typeface="Calibri" panose="020F0502020204030204" pitchFamily="34" charset="0"/>
              </a:rPr>
              <a:t>While the KNN &amp; NAÏVE BAYES models worked and stood at only 50% portrait yielded lower and less accurate results.</a:t>
            </a:r>
            <a:endParaRPr lang="he-IL" sz="2000" dirty="0">
              <a:solidFill>
                <a:schemeClr val="bg1"/>
              </a:solidFill>
            </a:endParaRPr>
          </a:p>
        </p:txBody>
      </p:sp>
      <p:sp>
        <p:nvSpPr>
          <p:cNvPr id="5" name="מלבן 4"/>
          <p:cNvSpPr/>
          <p:nvPr/>
        </p:nvSpPr>
        <p:spPr>
          <a:xfrm>
            <a:off x="184460" y="321331"/>
            <a:ext cx="7918102" cy="1200329"/>
          </a:xfrm>
          <a:prstGeom prst="rect">
            <a:avLst/>
          </a:prstGeom>
          <a:noFill/>
          <a:ln w="57150">
            <a:noFill/>
          </a:ln>
        </p:spPr>
        <p:txBody>
          <a:bodyPr wrap="square" lIns="91440" tIns="45720" rIns="91440" bIns="45720">
            <a:spAutoFit/>
          </a:bodyPr>
          <a:lstStyle/>
          <a:p>
            <a:pPr algn="ctr" rtl="0"/>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Results of the prediction and comparison between the 5 models</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6" name="תמונה 5"/>
          <p:cNvPicPr/>
          <p:nvPr/>
        </p:nvPicPr>
        <p:blipFill>
          <a:blip r:embed="rId4"/>
          <a:stretch>
            <a:fillRect/>
          </a:stretch>
        </p:blipFill>
        <p:spPr>
          <a:xfrm>
            <a:off x="3279756" y="3983527"/>
            <a:ext cx="7940140" cy="2330724"/>
          </a:xfrm>
          <a:prstGeom prst="rect">
            <a:avLst/>
          </a:prstGeom>
          <a:ln w="38100">
            <a:noFill/>
          </a:ln>
        </p:spPr>
      </p:pic>
    </p:spTree>
    <p:extLst>
      <p:ext uri="{BB962C8B-B14F-4D97-AF65-F5344CB8AC3E}">
        <p14:creationId xmlns:p14="http://schemas.microsoft.com/office/powerpoint/2010/main" val="3778842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sp>
        <p:nvSpPr>
          <p:cNvPr id="3" name="מציין מיקום תוכן 2"/>
          <p:cNvSpPr>
            <a:spLocks noGrp="1"/>
          </p:cNvSpPr>
          <p:nvPr>
            <p:ph idx="1"/>
          </p:nvPr>
        </p:nvSpPr>
        <p:spPr>
          <a:xfrm>
            <a:off x="438540" y="1047901"/>
            <a:ext cx="10067730" cy="5678416"/>
          </a:xfrm>
        </p:spPr>
        <p:txBody>
          <a:bodyPr>
            <a:noAutofit/>
          </a:bodyPr>
          <a:lstStyle/>
          <a:p>
            <a:pPr marL="0" indent="0" algn="l" rtl="0">
              <a:buNone/>
            </a:pPr>
            <a:r>
              <a:rPr lang="en-US" sz="2400" b="1" dirty="0" smtClean="0">
                <a:solidFill>
                  <a:srgbClr val="FF33CC"/>
                </a:solidFill>
                <a:latin typeface="Calibri" panose="020F0502020204030204" pitchFamily="34" charset="0"/>
                <a:cs typeface="Calibri" panose="020F0502020204030204" pitchFamily="34" charset="0"/>
              </a:rPr>
              <a:t>Is it possible to predict movie revenue / profits</a:t>
            </a:r>
          </a:p>
          <a:p>
            <a:pPr algn="l" rtl="0">
              <a:buFont typeface="Wingdings" panose="05000000000000000000" pitchFamily="2" charset="2"/>
              <a:buChar char="§"/>
            </a:pPr>
            <a:r>
              <a:rPr lang="en-US" sz="2000" b="1" dirty="0" smtClean="0">
                <a:solidFill>
                  <a:schemeClr val="bg1"/>
                </a:solidFill>
                <a:latin typeface="Calibri" panose="020F0502020204030204" pitchFamily="34" charset="0"/>
                <a:cs typeface="Calibri" panose="020F0502020204030204" pitchFamily="34" charset="0"/>
              </a:rPr>
              <a:t>In the second question since this is a continuous variable (income) then we could only use linear regression from the models we know because all the other models are classification models. </a:t>
            </a:r>
            <a:br>
              <a:rPr lang="en-US" sz="2000" b="1" dirty="0" smtClean="0">
                <a:solidFill>
                  <a:schemeClr val="bg1"/>
                </a:solidFill>
                <a:latin typeface="Calibri" panose="020F0502020204030204" pitchFamily="34" charset="0"/>
                <a:cs typeface="Calibri" panose="020F0502020204030204" pitchFamily="34" charset="0"/>
              </a:rPr>
            </a:br>
            <a:r>
              <a:rPr lang="en-US" sz="2000" b="1" dirty="0" smtClean="0">
                <a:solidFill>
                  <a:srgbClr val="FF33CC"/>
                </a:solidFill>
                <a:latin typeface="Calibri" panose="020F0502020204030204" pitchFamily="34" charset="0"/>
                <a:cs typeface="Calibri" panose="020F0502020204030204" pitchFamily="34" charset="0"/>
              </a:rPr>
              <a:t>The difficulty we faced in this question:</a:t>
            </a:r>
          </a:p>
          <a:p>
            <a:pPr algn="l" rtl="0">
              <a:buFont typeface="Wingdings" panose="05000000000000000000" pitchFamily="2" charset="2"/>
              <a:buChar char="§"/>
            </a:pPr>
            <a:r>
              <a:rPr lang="en-US" sz="2000" b="1" dirty="0" smtClean="0">
                <a:solidFill>
                  <a:schemeClr val="bg1"/>
                </a:solidFill>
                <a:latin typeface="Calibri" panose="020F0502020204030204" pitchFamily="34" charset="0"/>
                <a:cs typeface="Calibri" panose="020F0502020204030204" pitchFamily="34" charset="0"/>
              </a:rPr>
              <a:t>We can only use linear regression for these questions, since the income variable is a continuous rather than a categorical variable. We ran linear regression, but it did not give a good result. This shows that revenue cannot be predicted using linear regression in this data set.</a:t>
            </a:r>
            <a:r>
              <a:rPr lang="en-US" sz="2000" dirty="0" smtClean="0">
                <a:solidFill>
                  <a:schemeClr val="bg1"/>
                </a:solidFill>
                <a:latin typeface="Calibri" panose="020F0502020204030204" pitchFamily="34" charset="0"/>
                <a:cs typeface="Calibri" panose="020F0502020204030204" pitchFamily="34" charset="0"/>
              </a:rPr>
              <a:t> </a:t>
            </a:r>
            <a:br>
              <a:rPr lang="en-US" sz="2000" dirty="0" smtClean="0">
                <a:solidFill>
                  <a:schemeClr val="bg1"/>
                </a:solidFill>
                <a:latin typeface="Calibri" panose="020F0502020204030204" pitchFamily="34" charset="0"/>
                <a:cs typeface="Calibri" panose="020F0502020204030204" pitchFamily="34" charset="0"/>
              </a:rPr>
            </a:br>
            <a:r>
              <a:rPr lang="en-US" sz="2000" dirty="0" smtClean="0">
                <a:solidFill>
                  <a:schemeClr val="bg1"/>
                </a:solidFill>
                <a:latin typeface="Calibri" panose="020F0502020204030204" pitchFamily="34" charset="0"/>
                <a:cs typeface="Calibri" panose="020F0502020204030204" pitchFamily="34" charset="0"/>
              </a:rPr>
              <a:t>There is only one model that can help us, we could not accurately predict the revenue of a particular film and we got a high RMSE (average quadratic error) and a difference of 52405788. </a:t>
            </a:r>
            <a:br>
              <a:rPr lang="en-US" sz="2000" dirty="0" smtClean="0">
                <a:solidFill>
                  <a:schemeClr val="bg1"/>
                </a:solidFill>
                <a:latin typeface="Calibri" panose="020F0502020204030204" pitchFamily="34" charset="0"/>
                <a:cs typeface="Calibri" panose="020F0502020204030204" pitchFamily="34" charset="0"/>
              </a:rPr>
            </a:br>
            <a:r>
              <a:rPr lang="en-US" sz="2000" dirty="0" smtClean="0">
                <a:solidFill>
                  <a:schemeClr val="bg1"/>
                </a:solidFill>
                <a:latin typeface="Calibri" panose="020F0502020204030204" pitchFamily="34" charset="0"/>
                <a:cs typeface="Calibri" panose="020F0502020204030204" pitchFamily="34" charset="0"/>
              </a:rPr>
              <a:t>Between the predicted and true value - which shows a poor prediction. This is because there is no variable in DATASET that has a linear relationship to the Revenue variable we tried to predict and therefore the model fails to predict exactly the result. We have not been able to overcome this problem and reach a high enough accuracy.</a:t>
            </a:r>
          </a:p>
          <a:p>
            <a:pPr algn="l" rtl="0">
              <a:buFont typeface="Wingdings" panose="05000000000000000000" pitchFamily="2" charset="2"/>
              <a:buChar char="§"/>
            </a:pPr>
            <a:r>
              <a:rPr lang="en-US" sz="2000" dirty="0" smtClean="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The error was relatively high, that is to say - the predicted value was significantly far from the true value, so this model does not give accurate results and we can not rely on it</a:t>
            </a:r>
            <a:r>
              <a:rPr lang="en-US" sz="2400" b="1" dirty="0" smtClean="0">
                <a:solidFill>
                  <a:schemeClr val="bg1"/>
                </a:solidFill>
                <a:latin typeface="Calibri" panose="020F0502020204030204" pitchFamily="34" charset="0"/>
                <a:cs typeface="Calibri" panose="020F0502020204030204" pitchFamily="34" charset="0"/>
              </a:rPr>
              <a:t>.</a:t>
            </a:r>
            <a:endParaRPr lang="he-IL" sz="2400" b="1"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1193602" y="270690"/>
            <a:ext cx="9781861" cy="646331"/>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The second research question:</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18842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sp>
        <p:nvSpPr>
          <p:cNvPr id="5" name="מלבן 4"/>
          <p:cNvSpPr/>
          <p:nvPr/>
        </p:nvSpPr>
        <p:spPr>
          <a:xfrm>
            <a:off x="419878" y="368766"/>
            <a:ext cx="5364173" cy="646331"/>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View data:</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a:blip r:embed="rId4"/>
          <a:stretch>
            <a:fillRect/>
          </a:stretch>
        </p:blipFill>
        <p:spPr>
          <a:xfrm>
            <a:off x="1622521" y="1117891"/>
            <a:ext cx="3863123" cy="2594010"/>
          </a:xfrm>
          <a:prstGeom prst="rect">
            <a:avLst/>
          </a:prstGeom>
        </p:spPr>
      </p:pic>
      <p:sp>
        <p:nvSpPr>
          <p:cNvPr id="4" name="מלבן 3"/>
          <p:cNvSpPr/>
          <p:nvPr/>
        </p:nvSpPr>
        <p:spPr>
          <a:xfrm>
            <a:off x="5961461" y="1364066"/>
            <a:ext cx="4974981" cy="1754326"/>
          </a:xfrm>
          <a:prstGeom prst="rect">
            <a:avLst/>
          </a:prstGeom>
          <a:ln>
            <a:noFill/>
          </a:ln>
        </p:spPr>
        <p:txBody>
          <a:bodyPr wrap="square">
            <a:spAutoFit/>
          </a:bodyPr>
          <a:lstStyle/>
          <a:p>
            <a:pPr algn="l" rtl="0"/>
            <a:r>
              <a:rPr lang="en-US" dirty="0" smtClean="0">
                <a:solidFill>
                  <a:schemeClr val="bg1"/>
                </a:solidFill>
              </a:rPr>
              <a:t>The score of linear regression is 0.55 and the RMSE between the real and projected income is 52405788. And from the graph on the right, we can see that the income is not linear for other variables. Thus, we could not use a linear regression model to predict revenue.</a:t>
            </a:r>
            <a:endParaRPr lang="he-IL" dirty="0">
              <a:solidFill>
                <a:schemeClr val="bg1"/>
              </a:solidFill>
            </a:endParaRPr>
          </a:p>
        </p:txBody>
      </p:sp>
      <p:pic>
        <p:nvPicPr>
          <p:cNvPr id="7" name="תמונה 6"/>
          <p:cNvPicPr>
            <a:picLocks noChangeAspect="1"/>
          </p:cNvPicPr>
          <p:nvPr/>
        </p:nvPicPr>
        <p:blipFill>
          <a:blip r:embed="rId5"/>
          <a:stretch>
            <a:fillRect/>
          </a:stretch>
        </p:blipFill>
        <p:spPr>
          <a:xfrm>
            <a:off x="1622521" y="4055812"/>
            <a:ext cx="3877358" cy="2688206"/>
          </a:xfrm>
          <a:prstGeom prst="rect">
            <a:avLst/>
          </a:prstGeom>
        </p:spPr>
      </p:pic>
      <p:sp>
        <p:nvSpPr>
          <p:cNvPr id="9" name="מלבן 8"/>
          <p:cNvSpPr/>
          <p:nvPr/>
        </p:nvSpPr>
        <p:spPr>
          <a:xfrm>
            <a:off x="6358449" y="4482458"/>
            <a:ext cx="4974981" cy="1754326"/>
          </a:xfrm>
          <a:prstGeom prst="rect">
            <a:avLst/>
          </a:prstGeom>
        </p:spPr>
        <p:txBody>
          <a:bodyPr wrap="square">
            <a:spAutoFit/>
          </a:bodyPr>
          <a:lstStyle/>
          <a:p>
            <a:pPr algn="l" rtl="0"/>
            <a:r>
              <a:rPr lang="en-US" dirty="0" smtClean="0">
                <a:solidFill>
                  <a:schemeClr val="bg1"/>
                </a:solidFill>
              </a:rPr>
              <a:t>Revenues do not change categories and continue. Thus, we could not apply other methods to predict income, because other methods are classified. AdaBoost Classifier, Decision Tree Classifier, Gaussian NB, SVM, KNN, Logistic Regression can only be applied for classification problems.</a:t>
            </a:r>
            <a:endParaRPr lang="he-IL" dirty="0">
              <a:solidFill>
                <a:schemeClr val="bg1"/>
              </a:solidFill>
            </a:endParaRPr>
          </a:p>
        </p:txBody>
      </p:sp>
    </p:spTree>
    <p:extLst>
      <p:ext uri="{BB962C8B-B14F-4D97-AF65-F5344CB8AC3E}">
        <p14:creationId xmlns:p14="http://schemas.microsoft.com/office/powerpoint/2010/main" val="2455474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sp>
        <p:nvSpPr>
          <p:cNvPr id="3" name="מציין מיקום תוכן 2"/>
          <p:cNvSpPr>
            <a:spLocks noGrp="1"/>
          </p:cNvSpPr>
          <p:nvPr>
            <p:ph idx="1"/>
          </p:nvPr>
        </p:nvSpPr>
        <p:spPr>
          <a:xfrm>
            <a:off x="233698" y="929718"/>
            <a:ext cx="10777065" cy="4686086"/>
          </a:xfrm>
        </p:spPr>
        <p:txBody>
          <a:bodyPr>
            <a:normAutofit/>
          </a:bodyPr>
          <a:lstStyle/>
          <a:p>
            <a:pPr marL="0" indent="0" algn="l" rtl="0">
              <a:buNone/>
            </a:pPr>
            <a:r>
              <a:rPr lang="en-US" sz="2600" b="1" dirty="0" smtClean="0">
                <a:solidFill>
                  <a:srgbClr val="FF33CC"/>
                </a:solidFill>
                <a:latin typeface="Calibri" panose="020F0502020204030204" pitchFamily="34" charset="0"/>
                <a:cs typeface="Calibri" panose="020F0502020204030204" pitchFamily="34" charset="0"/>
              </a:rPr>
              <a:t>Is it possible to predict the countries in which the films were produced?</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In this question we used the following columns:</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 Budget - The budget of the film</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Genres - The movie genre</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Popularity - a popularity index, we converted all the values ​​in this column to scissors.</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Country ID - A category column that we have created, gives a unique number for each country.</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Revenue.</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Runtime - The length of the movie</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Vote average</a:t>
            </a:r>
          </a:p>
          <a:p>
            <a:pPr marL="0" indent="0" algn="l" rtl="0">
              <a:buNone/>
            </a:pPr>
            <a:r>
              <a:rPr lang="en-US" sz="2000" b="1" dirty="0" smtClean="0">
                <a:solidFill>
                  <a:schemeClr val="bg1"/>
                </a:solidFill>
                <a:latin typeface="Calibri" panose="020F0502020204030204" pitchFamily="34" charset="0"/>
                <a:cs typeface="Calibri" panose="020F0502020204030204" pitchFamily="34" charset="0"/>
              </a:rPr>
              <a:t>Country - The name of the country</a:t>
            </a:r>
            <a:endParaRPr lang="en-US" sz="20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233698" y="253198"/>
            <a:ext cx="5786855" cy="646331"/>
          </a:xfrm>
          <a:prstGeom prst="rect">
            <a:avLst/>
          </a:prstGeom>
          <a:noFill/>
          <a:ln w="57150">
            <a:noFill/>
          </a:ln>
        </p:spPr>
        <p:txBody>
          <a:bodyPr wrap="square" lIns="91440" tIns="45720" rIns="91440" bIns="45720">
            <a:spAutoFit/>
          </a:bodyPr>
          <a:lstStyle/>
          <a:p>
            <a:pPr algn="ctr" rtl="0"/>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The third research question:</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a:blip r:embed="rId4"/>
          <a:stretch>
            <a:fillRect/>
          </a:stretch>
        </p:blipFill>
        <p:spPr>
          <a:xfrm>
            <a:off x="4077246" y="4130787"/>
            <a:ext cx="8004654" cy="2105714"/>
          </a:xfrm>
          <a:prstGeom prst="rect">
            <a:avLst/>
          </a:prstGeom>
          <a:ln w="38100">
            <a:noFill/>
          </a:ln>
        </p:spPr>
      </p:pic>
    </p:spTree>
    <p:extLst>
      <p:ext uri="{BB962C8B-B14F-4D97-AF65-F5344CB8AC3E}">
        <p14:creationId xmlns:p14="http://schemas.microsoft.com/office/powerpoint/2010/main" val="3716772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sp>
        <p:nvSpPr>
          <p:cNvPr id="3" name="מציין מיקום תוכן 2"/>
          <p:cNvSpPr>
            <a:spLocks noGrp="1"/>
          </p:cNvSpPr>
          <p:nvPr>
            <p:ph idx="1"/>
          </p:nvPr>
        </p:nvSpPr>
        <p:spPr>
          <a:xfrm>
            <a:off x="887238" y="1520783"/>
            <a:ext cx="7324255" cy="4970552"/>
          </a:xfrm>
        </p:spPr>
        <p:txBody>
          <a:bodyPr>
            <a:normAutofit/>
          </a:bodyPr>
          <a:lstStyle/>
          <a:p>
            <a:pPr marL="0" indent="0" algn="l" rtl="0">
              <a:lnSpc>
                <a:spcPct val="100000"/>
              </a:lnSpc>
              <a:buNone/>
            </a:pPr>
            <a:r>
              <a:rPr lang="en-US" sz="2400" b="1" dirty="0" smtClean="0">
                <a:solidFill>
                  <a:srgbClr val="FF33CC"/>
                </a:solidFill>
                <a:latin typeface="Calibri" panose="020F0502020204030204" pitchFamily="34" charset="0"/>
                <a:cs typeface="Calibri" panose="020F0502020204030204" pitchFamily="34" charset="0"/>
              </a:rPr>
              <a:t>Difficulty we faced:</a:t>
            </a:r>
          </a:p>
          <a:p>
            <a:pPr mar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As in the question of genres, here too the amount of movies that came from each country is not evenly distributed so it is not possible to run machine learning on the whole dataset and we took the 3 countries with the highest amount of movies. France, Japan, and Britain.</a:t>
            </a:r>
          </a:p>
          <a:p>
            <a:pPr marL="0" indent="0" algn="l" rtl="0">
              <a:lnSpc>
                <a:spcPct val="100000"/>
              </a:lnSpc>
              <a:buNone/>
            </a:pPr>
            <a:r>
              <a:rPr lang="en-US" sz="2000" b="1" dirty="0" smtClean="0">
                <a:solidFill>
                  <a:srgbClr val="FF66CC"/>
                </a:solidFill>
                <a:latin typeface="Calibri" panose="020F0502020204030204" pitchFamily="34" charset="0"/>
                <a:cs typeface="Calibri" panose="020F0502020204030204" pitchFamily="34" charset="0"/>
              </a:rPr>
              <a:t>In this question the best model </a:t>
            </a:r>
            <a:r>
              <a:rPr lang="en-US" sz="2000" b="1" dirty="0" smtClean="0">
                <a:solidFill>
                  <a:schemeClr val="bg1"/>
                </a:solidFill>
                <a:latin typeface="Calibri" panose="020F0502020204030204" pitchFamily="34" charset="0"/>
                <a:cs typeface="Calibri" panose="020F0502020204030204" pitchFamily="34" charset="0"/>
              </a:rPr>
              <a:t>was SVM and the models that worked less and stood at only about 50% accuracy are a decision tree and logistical regression.</a:t>
            </a:r>
          </a:p>
          <a:p>
            <a:pPr mar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In this question we used 6 different models.</a:t>
            </a:r>
            <a:endParaRPr lang="he-IL" sz="18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444516" y="437226"/>
            <a:ext cx="9781861" cy="646331"/>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Difficulties we faced in this question:</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78545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803"/>
            <a:ext cx="12192000" cy="6857197"/>
          </a:xfrm>
          <a:prstGeom prst="rect">
            <a:avLst/>
          </a:prstGeom>
        </p:spPr>
      </p:pic>
      <p:sp>
        <p:nvSpPr>
          <p:cNvPr id="3" name="מציין מיקום תוכן 2"/>
          <p:cNvSpPr>
            <a:spLocks noGrp="1"/>
          </p:cNvSpPr>
          <p:nvPr>
            <p:ph idx="1"/>
          </p:nvPr>
        </p:nvSpPr>
        <p:spPr>
          <a:xfrm>
            <a:off x="1260860" y="1570477"/>
            <a:ext cx="10777065" cy="4686086"/>
          </a:xfrm>
        </p:spPr>
        <p:txBody>
          <a:bodyPr>
            <a:normAutofit/>
          </a:bodyPr>
          <a:lstStyle/>
          <a:p>
            <a:pPr marL="0" indent="0" algn="l" rtl="0">
              <a:buNone/>
            </a:pPr>
            <a:r>
              <a:rPr lang="en-US" sz="2000" dirty="0" smtClean="0">
                <a:solidFill>
                  <a:schemeClr val="bg1"/>
                </a:solidFill>
                <a:latin typeface="Calibri" panose="020F0502020204030204" pitchFamily="34" charset="0"/>
                <a:cs typeface="Calibri" panose="020F0502020204030204" pitchFamily="34" charset="0"/>
              </a:rPr>
              <a:t>The model that yielded the highest results was SVM.</a:t>
            </a:r>
          </a:p>
          <a:p>
            <a:pPr marL="0" indent="0" algn="l" rtl="0">
              <a:buNone/>
            </a:pPr>
            <a:r>
              <a:rPr lang="en-US" sz="2000" dirty="0" smtClean="0">
                <a:solidFill>
                  <a:schemeClr val="bg1"/>
                </a:solidFill>
                <a:latin typeface="Calibri" panose="020F0502020204030204" pitchFamily="34" charset="0"/>
                <a:cs typeface="Calibri" panose="020F0502020204030204" pitchFamily="34" charset="0"/>
              </a:rPr>
              <a:t> while the decision tree and linear regression models worked and stood at only 50% accuracy and therefore yielded lower and therefore less accurate results.</a:t>
            </a:r>
            <a:endParaRPr lang="he-IL" sz="20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103409" y="115698"/>
            <a:ext cx="7863641" cy="1200329"/>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Results of the prediction and       comparison between the 6 models</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6" name="תמונה 5"/>
          <p:cNvPicPr/>
          <p:nvPr/>
        </p:nvPicPr>
        <p:blipFill>
          <a:blip r:embed="rId4"/>
          <a:stretch>
            <a:fillRect/>
          </a:stretch>
        </p:blipFill>
        <p:spPr>
          <a:xfrm>
            <a:off x="1106785" y="3103255"/>
            <a:ext cx="7500580" cy="2298694"/>
          </a:xfrm>
          <a:prstGeom prst="rect">
            <a:avLst/>
          </a:prstGeom>
          <a:ln w="38100">
            <a:noFill/>
          </a:ln>
        </p:spPr>
      </p:pic>
    </p:spTree>
    <p:extLst>
      <p:ext uri="{BB962C8B-B14F-4D97-AF65-F5344CB8AC3E}">
        <p14:creationId xmlns:p14="http://schemas.microsoft.com/office/powerpoint/2010/main" val="157625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803"/>
            <a:ext cx="12192000" cy="6857197"/>
          </a:xfrm>
          <a:prstGeom prst="rect">
            <a:avLst/>
          </a:prstGeom>
        </p:spPr>
      </p:pic>
      <p:sp>
        <p:nvSpPr>
          <p:cNvPr id="3" name="מציין מיקום תוכן 2"/>
          <p:cNvSpPr>
            <a:spLocks noGrp="1"/>
          </p:cNvSpPr>
          <p:nvPr>
            <p:ph idx="1"/>
          </p:nvPr>
        </p:nvSpPr>
        <p:spPr>
          <a:xfrm>
            <a:off x="416459" y="1397183"/>
            <a:ext cx="9776573" cy="4686086"/>
          </a:xfrm>
        </p:spPr>
        <p:txBody>
          <a:bodyPr>
            <a:noAutofit/>
          </a:bodyPr>
          <a:lstStyle/>
          <a:p>
            <a:pPr algn="l" rtl="0">
              <a:lnSpc>
                <a:spcPct val="150000"/>
              </a:lnSpc>
            </a:pPr>
            <a:r>
              <a:rPr lang="en-US" sz="2200" dirty="0" smtClean="0">
                <a:solidFill>
                  <a:schemeClr val="bg1"/>
                </a:solidFill>
                <a:latin typeface="Calibri" panose="020F0502020204030204" pitchFamily="34" charset="0"/>
                <a:cs typeface="Calibri" panose="020F0502020204030204" pitchFamily="34" charset="0"/>
              </a:rPr>
              <a:t>After examining the various models and trying to answer 3 different research questions that deal with predicting data on movies based on databases of movies that have already come out.</a:t>
            </a:r>
          </a:p>
          <a:p>
            <a:pPr algn="l" rtl="0">
              <a:lnSpc>
                <a:spcPct val="150000"/>
              </a:lnSpc>
            </a:pPr>
            <a:r>
              <a:rPr lang="en-US" sz="2200" dirty="0" smtClean="0">
                <a:solidFill>
                  <a:schemeClr val="bg1"/>
                </a:solidFill>
                <a:latin typeface="Calibri" panose="020F0502020204030204" pitchFamily="34" charset="0"/>
                <a:cs typeface="Calibri" panose="020F0502020204030204" pitchFamily="34" charset="0"/>
              </a:rPr>
              <a:t>We learned a lot about the different models, about the pros and cons of each and how each contributed to us answering the questions and pinpointing the results in the best way.</a:t>
            </a:r>
          </a:p>
          <a:p>
            <a:pPr algn="l" rtl="0">
              <a:lnSpc>
                <a:spcPct val="150000"/>
              </a:lnSpc>
            </a:pPr>
            <a:r>
              <a:rPr lang="en-US" sz="2200" dirty="0" smtClean="0">
                <a:solidFill>
                  <a:srgbClr val="FF33CC"/>
                </a:solidFill>
                <a:latin typeface="Calibri" panose="020F0502020204030204" pitchFamily="34" charset="0"/>
                <a:cs typeface="Calibri" panose="020F0502020204030204" pitchFamily="34" charset="0"/>
              </a:rPr>
              <a:t>We would like to thank Professor </a:t>
            </a:r>
            <a:r>
              <a:rPr lang="en-US" sz="2200" dirty="0" err="1" smtClean="0">
                <a:solidFill>
                  <a:srgbClr val="FF33CC"/>
                </a:solidFill>
                <a:latin typeface="Calibri" panose="020F0502020204030204" pitchFamily="34" charset="0"/>
                <a:cs typeface="Calibri" panose="020F0502020204030204" pitchFamily="34" charset="0"/>
              </a:rPr>
              <a:t>Liad</a:t>
            </a:r>
            <a:r>
              <a:rPr lang="en-US" sz="2200" dirty="0" smtClean="0">
                <a:solidFill>
                  <a:srgbClr val="FF33CC"/>
                </a:solidFill>
                <a:latin typeface="Calibri" panose="020F0502020204030204" pitchFamily="34" charset="0"/>
                <a:cs typeface="Calibri" panose="020F0502020204030204" pitchFamily="34" charset="0"/>
              </a:rPr>
              <a:t> Gottlieb. Lecturer in a machine learning course at Ariel University. For accompaniment throughout the course, in-depth learning and for all the support and help around the assignments and the final project.</a:t>
            </a:r>
            <a:endParaRPr lang="he-IL" sz="2200" dirty="0" smtClean="0">
              <a:solidFill>
                <a:srgbClr val="FF33CC"/>
              </a:solidFill>
              <a:latin typeface="Calibri" panose="020F0502020204030204" pitchFamily="34" charset="0"/>
              <a:cs typeface="Calibri" panose="020F0502020204030204" pitchFamily="34" charset="0"/>
            </a:endParaRPr>
          </a:p>
        </p:txBody>
      </p:sp>
      <p:sp>
        <p:nvSpPr>
          <p:cNvPr id="5" name="מלבן 4"/>
          <p:cNvSpPr/>
          <p:nvPr/>
        </p:nvSpPr>
        <p:spPr>
          <a:xfrm>
            <a:off x="0" y="337815"/>
            <a:ext cx="3973913" cy="830997"/>
          </a:xfrm>
          <a:prstGeom prst="rect">
            <a:avLst/>
          </a:prstGeom>
          <a:noFill/>
          <a:ln w="57150">
            <a:noFill/>
          </a:ln>
        </p:spPr>
        <p:txBody>
          <a:bodyPr wrap="square" lIns="91440" tIns="45720" rIns="91440" bIns="45720">
            <a:spAutoFit/>
          </a:bodyPr>
          <a:lstStyle/>
          <a:p>
            <a:pPr algn="ctr"/>
            <a:r>
              <a:rPr lang="en-US" sz="4800" b="1" cap="none" spc="0" dirty="0" smtClean="0">
                <a:ln w="19050">
                  <a:noFill/>
                  <a:prstDash val="solid"/>
                </a:ln>
                <a:solidFill>
                  <a:schemeClr val="bg1"/>
                </a:solidFill>
                <a:effectLst>
                  <a:outerShdw blurRad="12700" dist="38100" dir="2700000" algn="tl" rotWithShape="0">
                    <a:schemeClr val="bg1">
                      <a:lumMod val="50000"/>
                    </a:schemeClr>
                  </a:outerShdw>
                </a:effectLst>
              </a:rPr>
              <a:t>Summary</a:t>
            </a:r>
            <a:endParaRPr lang="he-IL" sz="4800" b="1" cap="none" spc="0" dirty="0">
              <a:ln w="19050">
                <a:no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26883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תמונה 12"/>
          <p:cNvPicPr>
            <a:picLocks noChangeAspect="1"/>
          </p:cNvPicPr>
          <p:nvPr/>
        </p:nvPicPr>
        <p:blipFill>
          <a:blip r:embed="rId3">
            <a:extLst>
              <a:ext uri="{BEBA8EAE-BF5A-486C-A8C5-ECC9F3942E4B}">
                <a14:imgProps xmlns:a14="http://schemas.microsoft.com/office/drawing/2010/main">
                  <a14:imgLayer r:embed="rId4">
                    <a14:imgEffect>
                      <a14:sharpenSoften amount="-54000"/>
                    </a14:imgEffect>
                    <a14:imgEffect>
                      <a14:saturation sat="107000"/>
                    </a14:imgEffect>
                    <a14:imgEffect>
                      <a14:brightnessContrast bright="-18000" contrast="2000"/>
                    </a14:imgEffect>
                  </a14:imgLayer>
                </a14:imgProps>
              </a:ext>
            </a:extLst>
          </a:blip>
          <a:stretch>
            <a:fillRect/>
          </a:stretch>
        </p:blipFill>
        <p:spPr>
          <a:xfrm>
            <a:off x="-81481" y="0"/>
            <a:ext cx="12192000" cy="6857197"/>
          </a:xfrm>
          <a:prstGeom prst="rect">
            <a:avLst/>
          </a:prstGeom>
        </p:spPr>
      </p:pic>
      <p:sp>
        <p:nvSpPr>
          <p:cNvPr id="3" name="מציין מיקום תוכן 2"/>
          <p:cNvSpPr>
            <a:spLocks noGrp="1"/>
          </p:cNvSpPr>
          <p:nvPr>
            <p:ph idx="1"/>
          </p:nvPr>
        </p:nvSpPr>
        <p:spPr>
          <a:xfrm>
            <a:off x="1023043" y="1377351"/>
            <a:ext cx="8779042" cy="5479846"/>
          </a:xfrm>
        </p:spPr>
        <p:txBody>
          <a:bodyPr>
            <a:normAutofit/>
          </a:bodyPr>
          <a:lstStyle/>
          <a:p>
            <a:pPr algn="l" rtl="0">
              <a:lnSpc>
                <a:spcPct val="100000"/>
              </a:lnSpc>
              <a:spcBef>
                <a:spcPts val="2400"/>
              </a:spcBef>
              <a:buFont typeface="Wingdings" panose="05000000000000000000" pitchFamily="2" charset="2"/>
              <a:buChar char="v"/>
            </a:pPr>
            <a:endParaRPr lang="he-IL" sz="2000" b="1" dirty="0">
              <a:solidFill>
                <a:schemeClr val="bg1"/>
              </a:solidFill>
              <a:latin typeface="Calibri" panose="020F0502020204030204" pitchFamily="34" charset="0"/>
              <a:cs typeface="Calibri" panose="020F0502020204030204" pitchFamily="34" charset="0"/>
            </a:endParaRPr>
          </a:p>
          <a:p>
            <a:pPr algn="l" rtl="0">
              <a:lnSpc>
                <a:spcPct val="100000"/>
              </a:lnSpc>
              <a:spcBef>
                <a:spcPts val="2400"/>
              </a:spcBef>
              <a:buFont typeface="Wingdings" panose="05000000000000000000" pitchFamily="2" charset="2"/>
              <a:buChar char="v"/>
            </a:pPr>
            <a:r>
              <a:rPr lang="en-US" sz="2000" b="1" dirty="0" smtClean="0">
                <a:solidFill>
                  <a:schemeClr val="bg1"/>
                </a:solidFill>
                <a:latin typeface="Calibri" panose="020F0502020204030204" pitchFamily="34" charset="0"/>
                <a:cs typeface="Calibri" panose="020F0502020204030204" pitchFamily="34" charset="0"/>
              </a:rPr>
              <a:t>The process of making a film is long and with many steps until the film is released and released.</a:t>
            </a:r>
          </a:p>
          <a:p>
            <a:pPr algn="l" rtl="0">
              <a:lnSpc>
                <a:spcPct val="100000"/>
              </a:lnSpc>
              <a:spcBef>
                <a:spcPts val="2400"/>
              </a:spcBef>
              <a:buFont typeface="Wingdings" panose="05000000000000000000" pitchFamily="2" charset="2"/>
              <a:buChar char="v"/>
            </a:pPr>
            <a:r>
              <a:rPr lang="en-US" sz="2000" b="1" dirty="0" smtClean="0">
                <a:solidFill>
                  <a:schemeClr val="bg1"/>
                </a:solidFill>
                <a:latin typeface="Calibri" panose="020F0502020204030204" pitchFamily="34" charset="0"/>
                <a:cs typeface="Calibri" panose="020F0502020204030204" pitchFamily="34" charset="0"/>
              </a:rPr>
              <a:t>The course of the stages of film construction can predict a lot of data based on data that exists in the film and based on entire repositories of films.</a:t>
            </a:r>
          </a:p>
          <a:p>
            <a:pPr algn="l" rtl="0">
              <a:lnSpc>
                <a:spcPct val="100000"/>
              </a:lnSpc>
              <a:spcBef>
                <a:spcPts val="2400"/>
              </a:spcBef>
              <a:buFont typeface="Wingdings" panose="05000000000000000000" pitchFamily="2" charset="2"/>
              <a:buChar char="v"/>
            </a:pPr>
            <a:r>
              <a:rPr lang="en-US" sz="2000" b="1" dirty="0" smtClean="0">
                <a:solidFill>
                  <a:schemeClr val="bg1"/>
                </a:solidFill>
                <a:latin typeface="Calibri" panose="020F0502020204030204" pitchFamily="34" charset="0"/>
                <a:cs typeface="Calibri" panose="020F0502020204030204" pitchFamily="34" charset="0"/>
              </a:rPr>
              <a:t>Once there are lots of movies and lots of movie information analysis and a lot of data set you can predict a lot of data on movies that have not been released yet.</a:t>
            </a:r>
          </a:p>
          <a:p>
            <a:pPr algn="l" rtl="0">
              <a:lnSpc>
                <a:spcPct val="100000"/>
              </a:lnSpc>
              <a:spcBef>
                <a:spcPts val="2400"/>
              </a:spcBef>
              <a:buFont typeface="Wingdings" panose="05000000000000000000" pitchFamily="2" charset="2"/>
              <a:buChar char="v"/>
            </a:pPr>
            <a:r>
              <a:rPr lang="en-US" sz="2000" b="1" dirty="0" smtClean="0">
                <a:solidFill>
                  <a:schemeClr val="bg1"/>
                </a:solidFill>
                <a:latin typeface="Calibri" panose="020F0502020204030204" pitchFamily="34" charset="0"/>
                <a:cs typeface="Calibri" panose="020F0502020204030204" pitchFamily="34" charset="0"/>
              </a:rPr>
              <a:t>And that's what we'll be talking about in this project. If you enter data of movies that are about to be published - such as budget, genre, popularity, year, income, rating and more. - And when you want to get to something.</a:t>
            </a:r>
            <a:endParaRPr lang="he-IL" sz="2000" b="1" dirty="0" smtClean="0">
              <a:solidFill>
                <a:schemeClr val="bg1"/>
              </a:solidFill>
              <a:latin typeface="Calibri" panose="020F0502020204030204" pitchFamily="34" charset="0"/>
              <a:cs typeface="Calibri" panose="020F0502020204030204" pitchFamily="34" charset="0"/>
            </a:endParaRPr>
          </a:p>
          <a:p>
            <a:pPr algn="l" rtl="0">
              <a:lnSpc>
                <a:spcPct val="100000"/>
              </a:lnSpc>
              <a:spcBef>
                <a:spcPts val="2400"/>
              </a:spcBef>
              <a:buFont typeface="Wingdings" panose="05000000000000000000" pitchFamily="2" charset="2"/>
              <a:buChar char="v"/>
            </a:pPr>
            <a:endParaRPr lang="he-IL" sz="2000" b="1" dirty="0" smtClean="0">
              <a:solidFill>
                <a:schemeClr val="bg1"/>
              </a:solidFill>
              <a:latin typeface="Calibri" panose="020F0502020204030204" pitchFamily="34" charset="0"/>
              <a:cs typeface="Calibri" panose="020F0502020204030204" pitchFamily="34" charset="0"/>
            </a:endParaRPr>
          </a:p>
        </p:txBody>
      </p:sp>
      <p:sp>
        <p:nvSpPr>
          <p:cNvPr id="8" name="מלבן 7"/>
          <p:cNvSpPr/>
          <p:nvPr/>
        </p:nvSpPr>
        <p:spPr>
          <a:xfrm>
            <a:off x="1203679" y="506994"/>
            <a:ext cx="4128812" cy="830997"/>
          </a:xfrm>
          <a:prstGeom prst="rect">
            <a:avLst/>
          </a:prstGeom>
          <a:noFill/>
          <a:ln w="57150">
            <a:noFill/>
          </a:ln>
        </p:spPr>
        <p:txBody>
          <a:bodyPr wrap="square" lIns="91440" tIns="45720" rIns="91440" bIns="45720">
            <a:spAutoFit/>
          </a:bodyPr>
          <a:lstStyle/>
          <a:p>
            <a:pPr algn="ctr"/>
            <a:r>
              <a:rPr lang="en-US" sz="4800" b="1" dirty="0">
                <a:ln w="9525">
                  <a:solidFill>
                    <a:srgbClr val="C00000"/>
                  </a:solidFill>
                  <a:prstDash val="solid"/>
                </a:ln>
                <a:solidFill>
                  <a:srgbClr val="FF0066"/>
                </a:solidFill>
                <a:effectLst>
                  <a:outerShdw blurRad="12700" dist="38100" dir="2700000" algn="tl" rotWithShape="0">
                    <a:schemeClr val="bg1">
                      <a:lumMod val="50000"/>
                    </a:schemeClr>
                  </a:outerShdw>
                </a:effectLst>
              </a:rPr>
              <a:t>I</a:t>
            </a:r>
            <a:r>
              <a:rPr lang="en-US" sz="4800" b="1" dirty="0" smtClean="0">
                <a:ln w="9525">
                  <a:solidFill>
                    <a:srgbClr val="C00000"/>
                  </a:solidFill>
                  <a:prstDash val="solid"/>
                </a:ln>
                <a:solidFill>
                  <a:srgbClr val="FF0066"/>
                </a:solidFill>
                <a:effectLst>
                  <a:outerShdw blurRad="12700" dist="38100" dir="2700000" algn="tl" rotWithShape="0">
                    <a:schemeClr val="bg1">
                      <a:lumMod val="50000"/>
                    </a:schemeClr>
                  </a:outerShdw>
                </a:effectLst>
              </a:rPr>
              <a:t>ntroduction</a:t>
            </a:r>
            <a:endParaRPr lang="he-IL" sz="7200" b="1" cap="none" spc="0" dirty="0">
              <a:ln w="9525">
                <a:solidFill>
                  <a:srgbClr val="C00000"/>
                </a:solidFill>
                <a:prstDash val="solid"/>
              </a:ln>
              <a:solidFill>
                <a:srgbClr val="FF0066"/>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265022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803"/>
            <a:ext cx="12192000" cy="6857197"/>
          </a:xfrm>
          <a:prstGeom prst="rect">
            <a:avLst/>
          </a:prstGeom>
        </p:spPr>
      </p:pic>
      <p:sp>
        <p:nvSpPr>
          <p:cNvPr id="3" name="מציין מיקום תוכן 2"/>
          <p:cNvSpPr>
            <a:spLocks noGrp="1"/>
          </p:cNvSpPr>
          <p:nvPr>
            <p:ph idx="1"/>
          </p:nvPr>
        </p:nvSpPr>
        <p:spPr>
          <a:xfrm>
            <a:off x="986980" y="1239522"/>
            <a:ext cx="8597621" cy="5479846"/>
          </a:xfrm>
        </p:spPr>
        <p:txBody>
          <a:bodyPr>
            <a:normAutofit fontScale="92500" lnSpcReduction="20000"/>
          </a:bodyPr>
          <a:lstStyle/>
          <a:p>
            <a:pPr algn="l" rtl="0"/>
            <a:endParaRPr lang="he-IL" sz="2000" b="1" dirty="0">
              <a:solidFill>
                <a:schemeClr val="bg1"/>
              </a:solidFill>
              <a:latin typeface="Calibri" panose="020F0502020204030204" pitchFamily="34" charset="0"/>
              <a:cs typeface="Calibri" panose="020F0502020204030204" pitchFamily="34" charset="0"/>
            </a:endParaRPr>
          </a:p>
          <a:p>
            <a:pPr algn="l" rtl="0"/>
            <a:r>
              <a:rPr lang="en-US" b="1" dirty="0" smtClean="0">
                <a:solidFill>
                  <a:srgbClr val="FF66CC"/>
                </a:solidFill>
                <a:latin typeface="Calibri" panose="020F0502020204030204" pitchFamily="34" charset="0"/>
                <a:cs typeface="Calibri" panose="020F0502020204030204" pitchFamily="34" charset="0"/>
              </a:rPr>
              <a:t>Selected database:</a:t>
            </a:r>
            <a:br>
              <a:rPr lang="en-US" b="1" dirty="0" smtClean="0">
                <a:solidFill>
                  <a:srgbClr val="FF66CC"/>
                </a:solidFill>
                <a:latin typeface="Calibri" panose="020F0502020204030204" pitchFamily="34" charset="0"/>
                <a:cs typeface="Calibri" panose="020F0502020204030204" pitchFamily="34" charset="0"/>
              </a:rPr>
            </a:br>
            <a:r>
              <a:rPr lang="en-US" sz="2000" b="1" u="sng" dirty="0" smtClean="0">
                <a:solidFill>
                  <a:schemeClr val="bg1"/>
                </a:solidFill>
                <a:latin typeface="Calibri" panose="020F0502020204030204" pitchFamily="34" charset="0"/>
                <a:cs typeface="Calibri" panose="020F0502020204030204" pitchFamily="34" charset="0"/>
                <a:hlinkClick r:id="rId4"/>
              </a:rPr>
              <a:t>https</a:t>
            </a:r>
            <a:r>
              <a:rPr lang="en-US" sz="2000" b="1" u="sng" dirty="0">
                <a:solidFill>
                  <a:schemeClr val="bg1"/>
                </a:solidFill>
                <a:latin typeface="Calibri" panose="020F0502020204030204" pitchFamily="34" charset="0"/>
                <a:cs typeface="Calibri" panose="020F0502020204030204" pitchFamily="34" charset="0"/>
                <a:hlinkClick r:id="rId4"/>
              </a:rPr>
              <a:t>://</a:t>
            </a:r>
            <a:r>
              <a:rPr lang="en-US" sz="2000" b="1" u="sng" dirty="0" smtClean="0">
                <a:solidFill>
                  <a:schemeClr val="bg1"/>
                </a:solidFill>
                <a:latin typeface="Calibri" panose="020F0502020204030204" pitchFamily="34" charset="0"/>
                <a:cs typeface="Calibri" panose="020F0502020204030204" pitchFamily="34" charset="0"/>
                <a:hlinkClick r:id="rId4"/>
              </a:rPr>
              <a:t>www.kaggle.com/rounakbanik/the-story-of-film/data?select=movies_metadata.csv</a:t>
            </a:r>
            <a:endParaRPr lang="he-IL" sz="2000" b="1" u="sng" dirty="0" smtClean="0">
              <a:solidFill>
                <a:schemeClr val="bg1"/>
              </a:solidFill>
              <a:latin typeface="Calibri" panose="020F0502020204030204" pitchFamily="34" charset="0"/>
              <a:cs typeface="Calibri" panose="020F0502020204030204" pitchFamily="34" charset="0"/>
            </a:endParaRPr>
          </a:p>
          <a:p>
            <a:pPr algn="l" rtl="0"/>
            <a:r>
              <a:rPr lang="en-US" sz="2000" b="1" dirty="0" smtClean="0">
                <a:solidFill>
                  <a:schemeClr val="bg1"/>
                </a:solidFill>
                <a:latin typeface="Calibri" panose="020F0502020204030204" pitchFamily="34" charset="0"/>
                <a:cs typeface="Calibri" panose="020F0502020204030204" pitchFamily="34" charset="0"/>
              </a:rPr>
              <a:t>The database contains information about movies, there are about 45,000 lines in the database and 24 columns.</a:t>
            </a:r>
          </a:p>
          <a:p>
            <a:pPr algn="l" rtl="0"/>
            <a:r>
              <a:rPr lang="en-US" sz="2000" b="1" dirty="0" smtClean="0">
                <a:solidFill>
                  <a:schemeClr val="bg1"/>
                </a:solidFill>
                <a:latin typeface="Calibri" panose="020F0502020204030204" pitchFamily="34" charset="0"/>
                <a:cs typeface="Calibri" panose="020F0502020204030204" pitchFamily="34" charset="0"/>
              </a:rPr>
              <a:t>'And based on this data, it is possible to predict various data on the film that has not yet been released, and in this way it is possible to improve performance and more.</a:t>
            </a:r>
          </a:p>
          <a:p>
            <a:pPr algn="l" rtl="0"/>
            <a:endParaRPr lang="en-US" sz="2000" b="1" dirty="0" smtClean="0">
              <a:solidFill>
                <a:schemeClr val="bg1"/>
              </a:solidFill>
              <a:latin typeface="Calibri" panose="020F0502020204030204" pitchFamily="34" charset="0"/>
              <a:cs typeface="Calibri" panose="020F0502020204030204" pitchFamily="34" charset="0"/>
            </a:endParaRPr>
          </a:p>
          <a:p>
            <a:pPr algn="l" rtl="0"/>
            <a:r>
              <a:rPr lang="en-US" sz="2000" b="1" dirty="0" smtClean="0">
                <a:solidFill>
                  <a:srgbClr val="FF33CC"/>
                </a:solidFill>
                <a:latin typeface="Calibri" panose="020F0502020204030204" pitchFamily="34" charset="0"/>
                <a:cs typeface="Calibri" panose="020F0502020204030204" pitchFamily="34" charset="0"/>
              </a:rPr>
              <a:t>The data in the database:</a:t>
            </a:r>
            <a:r>
              <a:rPr lang="he-IL" sz="2000" b="1" dirty="0" smtClean="0">
                <a:solidFill>
                  <a:srgbClr val="FF33CC"/>
                </a:solidFill>
                <a:latin typeface="Calibri" panose="020F0502020204030204" pitchFamily="34" charset="0"/>
                <a:cs typeface="Calibri" panose="020F0502020204030204" pitchFamily="34" charset="0"/>
              </a:rPr>
              <a:t> </a:t>
            </a:r>
          </a:p>
          <a:p>
            <a:pPr marL="0" indent="0" algn="l" rtl="0">
              <a:buNone/>
            </a:pPr>
            <a:r>
              <a:rPr lang="he-IL" sz="2000" b="1" dirty="0" smtClean="0">
                <a:solidFill>
                  <a:schemeClr val="bg1"/>
                </a:solidFill>
                <a:latin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cs typeface="Calibri" panose="020F0502020204030204" pitchFamily="34" charset="0"/>
              </a:rPr>
              <a:t>adult', </a:t>
            </a:r>
            <a:r>
              <a:rPr lang="en-US" sz="2000" b="1" dirty="0" smtClean="0">
                <a:solidFill>
                  <a:schemeClr val="bg1"/>
                </a:solidFill>
                <a:latin typeface="Calibri" panose="020F0502020204030204" pitchFamily="34" charset="0"/>
                <a:cs typeface="Calibri" panose="020F0502020204030204" pitchFamily="34" charset="0"/>
              </a:rPr>
              <a:t>'belongs to collection</a:t>
            </a:r>
            <a:r>
              <a:rPr lang="en-US" sz="2000" b="1" dirty="0">
                <a:solidFill>
                  <a:schemeClr val="bg1"/>
                </a:solidFill>
                <a:latin typeface="Calibri" panose="020F0502020204030204" pitchFamily="34" charset="0"/>
                <a:cs typeface="Calibri" panose="020F0502020204030204" pitchFamily="34" charset="0"/>
              </a:rPr>
              <a:t>', 'budget', 'genres', 'homepage', 'id</a:t>
            </a:r>
            <a:r>
              <a:rPr lang="he-IL" sz="2000" b="1" dirty="0">
                <a:solidFill>
                  <a:schemeClr val="bg1"/>
                </a:solidFill>
                <a:latin typeface="Calibri" panose="020F0502020204030204" pitchFamily="34" charset="0"/>
                <a:cs typeface="Calibri" panose="020F0502020204030204" pitchFamily="34" charset="0"/>
              </a:rPr>
              <a:t>',</a:t>
            </a:r>
            <a:endParaRPr lang="en-US" sz="2000" b="1" dirty="0">
              <a:solidFill>
                <a:schemeClr val="bg1"/>
              </a:solidFill>
              <a:latin typeface="Calibri" panose="020F0502020204030204" pitchFamily="34" charset="0"/>
              <a:cs typeface="Calibri" panose="020F0502020204030204" pitchFamily="34" charset="0"/>
            </a:endParaRPr>
          </a:p>
          <a:p>
            <a:pPr marL="0" indent="0" algn="l" rtl="0">
              <a:buNone/>
            </a:pPr>
            <a:r>
              <a:rPr lang="he-IL" sz="2000" b="1" dirty="0">
                <a:solidFill>
                  <a:schemeClr val="bg1"/>
                </a:solidFill>
                <a:latin typeface="Calibri" panose="020F0502020204030204" pitchFamily="34" charset="0"/>
                <a:cs typeface="Calibri" panose="020F0502020204030204" pitchFamily="34" charset="0"/>
              </a:rPr>
              <a:t>       '</a:t>
            </a:r>
            <a:r>
              <a:rPr lang="en-US" sz="2000" b="1" dirty="0" err="1" smtClean="0">
                <a:solidFill>
                  <a:schemeClr val="bg1"/>
                </a:solidFill>
                <a:latin typeface="Calibri" panose="020F0502020204030204" pitchFamily="34" charset="0"/>
                <a:cs typeface="Calibri" panose="020F0502020204030204" pitchFamily="34" charset="0"/>
              </a:rPr>
              <a:t>imdb</a:t>
            </a:r>
            <a:r>
              <a:rPr lang="en-US" sz="2000" b="1" dirty="0" smtClean="0">
                <a:solidFill>
                  <a:schemeClr val="bg1"/>
                </a:solidFill>
                <a:latin typeface="Calibri" panose="020F0502020204030204" pitchFamily="34" charset="0"/>
                <a:cs typeface="Calibri" panose="020F0502020204030204" pitchFamily="34" charset="0"/>
              </a:rPr>
              <a:t> id</a:t>
            </a:r>
            <a:r>
              <a:rPr lang="en-US" sz="2000" b="1" dirty="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'original language</a:t>
            </a:r>
            <a:r>
              <a:rPr lang="en-US" sz="2000" b="1" dirty="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'original title</a:t>
            </a:r>
            <a:r>
              <a:rPr lang="en-US" sz="2000" b="1" dirty="0">
                <a:solidFill>
                  <a:schemeClr val="bg1"/>
                </a:solidFill>
                <a:latin typeface="Calibri" panose="020F0502020204030204" pitchFamily="34" charset="0"/>
                <a:cs typeface="Calibri" panose="020F0502020204030204" pitchFamily="34" charset="0"/>
              </a:rPr>
              <a:t>', 'overview</a:t>
            </a:r>
            <a:r>
              <a:rPr lang="he-IL" sz="2000" b="1" dirty="0">
                <a:solidFill>
                  <a:schemeClr val="bg1"/>
                </a:solidFill>
                <a:latin typeface="Calibri" panose="020F0502020204030204" pitchFamily="34" charset="0"/>
                <a:cs typeface="Calibri" panose="020F0502020204030204" pitchFamily="34" charset="0"/>
              </a:rPr>
              <a:t>',</a:t>
            </a:r>
            <a:endParaRPr lang="en-US" sz="2000" b="1" dirty="0">
              <a:solidFill>
                <a:schemeClr val="bg1"/>
              </a:solidFill>
              <a:latin typeface="Calibri" panose="020F0502020204030204" pitchFamily="34" charset="0"/>
              <a:cs typeface="Calibri" panose="020F0502020204030204" pitchFamily="34" charset="0"/>
            </a:endParaRPr>
          </a:p>
          <a:p>
            <a:pPr marL="0" indent="0" algn="l" rtl="0">
              <a:buNone/>
            </a:pPr>
            <a:r>
              <a:rPr lang="he-IL" sz="2000" b="1" dirty="0">
                <a:solidFill>
                  <a:schemeClr val="bg1"/>
                </a:solidFill>
                <a:latin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cs typeface="Calibri" panose="020F0502020204030204" pitchFamily="34" charset="0"/>
              </a:rPr>
              <a:t>popularity', </a:t>
            </a:r>
            <a:r>
              <a:rPr lang="en-US" sz="2000" b="1" dirty="0" smtClean="0">
                <a:solidFill>
                  <a:schemeClr val="bg1"/>
                </a:solidFill>
                <a:latin typeface="Calibri" panose="020F0502020204030204" pitchFamily="34" charset="0"/>
                <a:cs typeface="Calibri" panose="020F0502020204030204" pitchFamily="34" charset="0"/>
              </a:rPr>
              <a:t>'poster path</a:t>
            </a:r>
            <a:r>
              <a:rPr lang="en-US" sz="2000" b="1" dirty="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'production companies</a:t>
            </a:r>
            <a:r>
              <a:rPr lang="he-IL" sz="2000" b="1" dirty="0" smtClean="0">
                <a:solidFill>
                  <a:schemeClr val="bg1"/>
                </a:solidFill>
                <a:latin typeface="Calibri" panose="020F0502020204030204" pitchFamily="34" charset="0"/>
                <a:cs typeface="Calibri" panose="020F0502020204030204" pitchFamily="34" charset="0"/>
              </a:rPr>
              <a:t>',</a:t>
            </a:r>
            <a:endParaRPr lang="en-US" sz="2000" b="1" dirty="0" smtClean="0">
              <a:solidFill>
                <a:schemeClr val="bg1"/>
              </a:solidFill>
              <a:latin typeface="Calibri" panose="020F0502020204030204" pitchFamily="34" charset="0"/>
              <a:cs typeface="Calibri" panose="020F0502020204030204" pitchFamily="34" charset="0"/>
            </a:endParaRPr>
          </a:p>
          <a:p>
            <a:pPr marL="0" indent="0" algn="l" rtl="0">
              <a:buNone/>
            </a:pPr>
            <a:r>
              <a:rPr lang="he-IL" sz="2000" b="1" dirty="0" smtClean="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production countries', 'release date', 'revenue', 'runtime</a:t>
            </a:r>
            <a:r>
              <a:rPr lang="he-IL" sz="2000" b="1" dirty="0" smtClean="0">
                <a:solidFill>
                  <a:schemeClr val="bg1"/>
                </a:solidFill>
                <a:latin typeface="Calibri" panose="020F0502020204030204" pitchFamily="34" charset="0"/>
                <a:cs typeface="Calibri" panose="020F0502020204030204" pitchFamily="34" charset="0"/>
              </a:rPr>
              <a:t>',</a:t>
            </a:r>
            <a:endParaRPr lang="en-US" sz="2000" b="1" dirty="0" smtClean="0">
              <a:solidFill>
                <a:schemeClr val="bg1"/>
              </a:solidFill>
              <a:latin typeface="Calibri" panose="020F0502020204030204" pitchFamily="34" charset="0"/>
              <a:cs typeface="Calibri" panose="020F0502020204030204" pitchFamily="34" charset="0"/>
            </a:endParaRPr>
          </a:p>
          <a:p>
            <a:pPr marL="0" indent="0" algn="l" rtl="0">
              <a:buNone/>
            </a:pPr>
            <a:r>
              <a:rPr lang="he-IL" sz="2000" b="1" dirty="0" smtClean="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spoken languages', 'status', 'tagline', 'title', 'video</a:t>
            </a:r>
            <a:r>
              <a:rPr lang="he-IL" sz="2000" b="1" dirty="0" smtClean="0">
                <a:solidFill>
                  <a:schemeClr val="bg1"/>
                </a:solidFill>
                <a:latin typeface="Calibri" panose="020F0502020204030204" pitchFamily="34" charset="0"/>
                <a:cs typeface="Calibri" panose="020F0502020204030204" pitchFamily="34" charset="0"/>
              </a:rPr>
              <a:t>',</a:t>
            </a:r>
            <a:endParaRPr lang="en-US" sz="2000" b="1" dirty="0" smtClean="0">
              <a:solidFill>
                <a:schemeClr val="bg1"/>
              </a:solidFill>
              <a:latin typeface="Calibri" panose="020F0502020204030204" pitchFamily="34" charset="0"/>
              <a:cs typeface="Calibri" panose="020F0502020204030204" pitchFamily="34" charset="0"/>
            </a:endParaRPr>
          </a:p>
          <a:p>
            <a:pPr marL="0" indent="0" algn="l" rtl="0">
              <a:buNone/>
            </a:pPr>
            <a:r>
              <a:rPr lang="he-IL" sz="2000" b="1" dirty="0" smtClean="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vote average</a:t>
            </a:r>
            <a:r>
              <a:rPr lang="en-US" sz="2000" b="1" dirty="0">
                <a:solidFill>
                  <a:schemeClr val="bg1"/>
                </a:solidFill>
                <a:latin typeface="Calibri" panose="020F0502020204030204" pitchFamily="34" charset="0"/>
                <a:cs typeface="Calibri" panose="020F0502020204030204" pitchFamily="34" charset="0"/>
              </a:rPr>
              <a:t>', </a:t>
            </a:r>
            <a:r>
              <a:rPr lang="en-US" sz="2000" b="1" dirty="0" smtClean="0">
                <a:solidFill>
                  <a:schemeClr val="bg1"/>
                </a:solidFill>
                <a:latin typeface="Calibri" panose="020F0502020204030204" pitchFamily="34" charset="0"/>
                <a:cs typeface="Calibri" panose="020F0502020204030204" pitchFamily="34" charset="0"/>
              </a:rPr>
              <a:t>'vote count</a:t>
            </a:r>
            <a:r>
              <a:rPr lang="he-IL" sz="2000" b="1" dirty="0">
                <a:solidFill>
                  <a:schemeClr val="bg1"/>
                </a:solidFill>
                <a:latin typeface="Calibri" panose="020F0502020204030204" pitchFamily="34" charset="0"/>
                <a:cs typeface="Calibri" panose="020F0502020204030204" pitchFamily="34" charset="0"/>
              </a:rPr>
              <a:t>'</a:t>
            </a:r>
            <a:endParaRPr lang="en-US" sz="2000" b="1" dirty="0">
              <a:solidFill>
                <a:schemeClr val="bg1"/>
              </a:solidFill>
              <a:latin typeface="Calibri" panose="020F0502020204030204" pitchFamily="34" charset="0"/>
              <a:cs typeface="Calibri" panose="020F0502020204030204" pitchFamily="34" charset="0"/>
            </a:endParaRPr>
          </a:p>
          <a:p>
            <a:pPr algn="l" rtl="0"/>
            <a:endParaRPr lang="en-US" sz="2000" b="1" dirty="0">
              <a:solidFill>
                <a:schemeClr val="bg1"/>
              </a:solidFill>
              <a:latin typeface="Calibri" panose="020F0502020204030204" pitchFamily="34" charset="0"/>
              <a:cs typeface="Calibri" panose="020F0502020204030204" pitchFamily="34" charset="0"/>
            </a:endParaRPr>
          </a:p>
        </p:txBody>
      </p:sp>
      <p:sp>
        <p:nvSpPr>
          <p:cNvPr id="8" name="מלבן 7"/>
          <p:cNvSpPr/>
          <p:nvPr/>
        </p:nvSpPr>
        <p:spPr>
          <a:xfrm>
            <a:off x="742384" y="593191"/>
            <a:ext cx="4990946" cy="646331"/>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Data set we relied on</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9479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תמונה 12"/>
          <p:cNvPicPr>
            <a:picLocks noChangeAspect="1"/>
          </p:cNvPicPr>
          <p:nvPr/>
        </p:nvPicPr>
        <p:blipFill>
          <a:blip r:embed="rId3">
            <a:extLst>
              <a:ext uri="{BEBA8EAE-BF5A-486C-A8C5-ECC9F3942E4B}">
                <a14:imgProps xmlns:a14="http://schemas.microsoft.com/office/drawing/2010/main">
                  <a14:imgLayer r:embed="rId4">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1120"/>
            <a:ext cx="12192000" cy="6857197"/>
          </a:xfrm>
          <a:prstGeom prst="rect">
            <a:avLst/>
          </a:prstGeom>
        </p:spPr>
      </p:pic>
      <p:sp>
        <p:nvSpPr>
          <p:cNvPr id="3" name="מציין מיקום תוכן 2"/>
          <p:cNvSpPr>
            <a:spLocks noGrp="1"/>
          </p:cNvSpPr>
          <p:nvPr>
            <p:ph idx="1"/>
          </p:nvPr>
        </p:nvSpPr>
        <p:spPr>
          <a:xfrm>
            <a:off x="303152" y="1199421"/>
            <a:ext cx="8205316" cy="5479846"/>
          </a:xfrm>
        </p:spPr>
        <p:txBody>
          <a:bodyPr>
            <a:normAutofit/>
          </a:bodyPr>
          <a:lstStyle/>
          <a:p>
            <a:pPr marL="0" indent="0" algn="l" rtl="0">
              <a:lnSpc>
                <a:spcPct val="150000"/>
              </a:lnSpc>
              <a:buNone/>
            </a:pPr>
            <a:r>
              <a:rPr lang="en-US" sz="2000" b="1" dirty="0" smtClean="0">
                <a:solidFill>
                  <a:srgbClr val="FF33CC"/>
                </a:solidFill>
                <a:latin typeface="Calibri" panose="020F0502020204030204" pitchFamily="34" charset="0"/>
                <a:cs typeface="Calibri" panose="020F0502020204030204" pitchFamily="34" charset="0"/>
              </a:rPr>
              <a:t>We first built some graphs as part of the PCA</a:t>
            </a:r>
            <a:r>
              <a:rPr lang="en-US" sz="2000" b="1" dirty="0" smtClean="0">
                <a:solidFill>
                  <a:schemeClr val="bg1"/>
                </a:solidFill>
                <a:latin typeface="Calibri" panose="020F0502020204030204" pitchFamily="34" charset="0"/>
                <a:cs typeface="Calibri" panose="020F0502020204030204" pitchFamily="34" charset="0"/>
              </a:rPr>
              <a:t> process that the goal was to find features that can help us predict and which features can be downloaded - this analysis reduces data - in order to lower the dimension of the data set </a:t>
            </a:r>
            <a:r>
              <a:rPr lang="en-US" sz="2000" b="1" dirty="0" err="1" smtClean="0">
                <a:solidFill>
                  <a:schemeClr val="bg1"/>
                </a:solidFill>
                <a:latin typeface="Calibri" panose="020F0502020204030204" pitchFamily="34" charset="0"/>
                <a:cs typeface="Calibri" panose="020F0502020204030204" pitchFamily="34" charset="0"/>
              </a:rPr>
              <a:t>ie</a:t>
            </a:r>
            <a:r>
              <a:rPr lang="en-US" sz="2000" b="1" dirty="0" smtClean="0">
                <a:solidFill>
                  <a:schemeClr val="bg1"/>
                </a:solidFill>
                <a:latin typeface="Calibri" panose="020F0502020204030204" pitchFamily="34" charset="0"/>
                <a:cs typeface="Calibri" panose="020F0502020204030204" pitchFamily="34" charset="0"/>
              </a:rPr>
              <a:t> the common use of this method is finding High dimension (a process called dimension lowering) Some of the graphs we presented:</a:t>
            </a:r>
            <a:br>
              <a:rPr lang="en-US" sz="2000" b="1" dirty="0" smtClean="0">
                <a:solidFill>
                  <a:schemeClr val="bg1"/>
                </a:solidFill>
                <a:latin typeface="Calibri" panose="020F0502020204030204" pitchFamily="34" charset="0"/>
                <a:cs typeface="Calibri" panose="020F0502020204030204" pitchFamily="34" charset="0"/>
              </a:rPr>
            </a:br>
            <a:r>
              <a:rPr lang="en-US" sz="2000" b="1" dirty="0" smtClean="0">
                <a:solidFill>
                  <a:schemeClr val="bg1"/>
                </a:solidFill>
                <a:latin typeface="Calibri" panose="020F0502020204030204" pitchFamily="34" charset="0"/>
                <a:cs typeface="Calibri" panose="020F0502020204030204" pitchFamily="34" charset="0"/>
              </a:rPr>
              <a:t> (EDA research data analysis)</a:t>
            </a:r>
            <a:endParaRPr lang="he-IL" sz="2000" b="1" dirty="0" smtClean="0">
              <a:solidFill>
                <a:schemeClr val="bg1"/>
              </a:solidFill>
              <a:latin typeface="Calibri" panose="020F0502020204030204" pitchFamily="34" charset="0"/>
              <a:cs typeface="Calibri" panose="020F0502020204030204" pitchFamily="34" charset="0"/>
            </a:endParaRPr>
          </a:p>
        </p:txBody>
      </p:sp>
      <p:sp>
        <p:nvSpPr>
          <p:cNvPr id="8" name="מלבן 7"/>
          <p:cNvSpPr/>
          <p:nvPr/>
        </p:nvSpPr>
        <p:spPr>
          <a:xfrm>
            <a:off x="-1161133" y="240481"/>
            <a:ext cx="9807192" cy="646331"/>
          </a:xfrm>
          <a:prstGeom prst="rect">
            <a:avLst/>
          </a:prstGeom>
          <a:noFill/>
          <a:ln w="57150">
            <a:noFill/>
          </a:ln>
        </p:spPr>
        <p:txBody>
          <a:bodyPr wrap="square" lIns="91440" tIns="45720" rIns="91440" bIns="45720">
            <a:spAutoFit/>
          </a:bodyPr>
          <a:lstStyle/>
          <a:p>
            <a:pPr algn="ctr"/>
            <a:r>
              <a:rPr lang="en-US" sz="3600" b="1" dirty="0" smtClean="0">
                <a:solidFill>
                  <a:schemeClr val="bg1"/>
                </a:solidFill>
              </a:rPr>
              <a:t>PCA- P</a:t>
            </a:r>
            <a:r>
              <a:rPr lang="en-US" sz="3600" dirty="0" smtClean="0">
                <a:solidFill>
                  <a:schemeClr val="bg1"/>
                </a:solidFill>
              </a:rPr>
              <a:t>rincipal</a:t>
            </a:r>
            <a:r>
              <a:rPr lang="en-US" sz="3600" dirty="0">
                <a:solidFill>
                  <a:schemeClr val="bg1"/>
                </a:solidFill>
              </a:rPr>
              <a:t> </a:t>
            </a:r>
            <a:r>
              <a:rPr lang="en-US" sz="3600" b="1" dirty="0">
                <a:solidFill>
                  <a:schemeClr val="bg1"/>
                </a:solidFill>
              </a:rPr>
              <a:t>C</a:t>
            </a:r>
            <a:r>
              <a:rPr lang="en-US" sz="3600" dirty="0">
                <a:solidFill>
                  <a:schemeClr val="bg1"/>
                </a:solidFill>
              </a:rPr>
              <a:t>omponents </a:t>
            </a:r>
            <a:r>
              <a:rPr lang="en-US" sz="3600" b="1" dirty="0">
                <a:solidFill>
                  <a:schemeClr val="bg1"/>
                </a:solidFill>
              </a:rPr>
              <a:t>A</a:t>
            </a:r>
            <a:r>
              <a:rPr lang="en-US" sz="3600" dirty="0">
                <a:solidFill>
                  <a:schemeClr val="bg1"/>
                </a:solidFill>
              </a:rPr>
              <a:t>nalysis</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5" name="מציין מיקום תוכן 2"/>
          <p:cNvSpPr txBox="1">
            <a:spLocks/>
          </p:cNvSpPr>
          <p:nvPr/>
        </p:nvSpPr>
        <p:spPr>
          <a:xfrm>
            <a:off x="3568839" y="1148688"/>
            <a:ext cx="8775561" cy="547984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he-IL" sz="2000" dirty="0">
              <a:solidFill>
                <a:schemeClr val="bg1"/>
              </a:solidFill>
              <a:latin typeface="Calibri" panose="020F0502020204030204" pitchFamily="34" charset="0"/>
              <a:cs typeface="Calibri" panose="020F0502020204030204" pitchFamily="34" charset="0"/>
            </a:endParaRPr>
          </a:p>
        </p:txBody>
      </p:sp>
      <p:pic>
        <p:nvPicPr>
          <p:cNvPr id="2" name="תמונה 1"/>
          <p:cNvPicPr>
            <a:picLocks noChangeAspect="1"/>
          </p:cNvPicPr>
          <p:nvPr/>
        </p:nvPicPr>
        <p:blipFill>
          <a:blip r:embed="rId5"/>
          <a:stretch>
            <a:fillRect/>
          </a:stretch>
        </p:blipFill>
        <p:spPr>
          <a:xfrm>
            <a:off x="4182626" y="4325616"/>
            <a:ext cx="3706517" cy="2335415"/>
          </a:xfrm>
          <a:prstGeom prst="rect">
            <a:avLst/>
          </a:prstGeom>
        </p:spPr>
      </p:pic>
      <p:pic>
        <p:nvPicPr>
          <p:cNvPr id="4" name="תמונה 3"/>
          <p:cNvPicPr>
            <a:picLocks noChangeAspect="1"/>
          </p:cNvPicPr>
          <p:nvPr/>
        </p:nvPicPr>
        <p:blipFill>
          <a:blip r:embed="rId6"/>
          <a:stretch>
            <a:fillRect/>
          </a:stretch>
        </p:blipFill>
        <p:spPr>
          <a:xfrm>
            <a:off x="-54616" y="4325616"/>
            <a:ext cx="3959737" cy="2368232"/>
          </a:xfrm>
          <a:prstGeom prst="rect">
            <a:avLst/>
          </a:prstGeom>
        </p:spPr>
      </p:pic>
      <p:pic>
        <p:nvPicPr>
          <p:cNvPr id="6" name="תמונה 5"/>
          <p:cNvPicPr>
            <a:picLocks noChangeAspect="1"/>
          </p:cNvPicPr>
          <p:nvPr/>
        </p:nvPicPr>
        <p:blipFill>
          <a:blip r:embed="rId7"/>
          <a:stretch>
            <a:fillRect/>
          </a:stretch>
        </p:blipFill>
        <p:spPr>
          <a:xfrm>
            <a:off x="8187313" y="4292801"/>
            <a:ext cx="3727182" cy="2401047"/>
          </a:xfrm>
          <a:prstGeom prst="rect">
            <a:avLst/>
          </a:prstGeom>
        </p:spPr>
      </p:pic>
    </p:spTree>
    <p:extLst>
      <p:ext uri="{BB962C8B-B14F-4D97-AF65-F5344CB8AC3E}">
        <p14:creationId xmlns:p14="http://schemas.microsoft.com/office/powerpoint/2010/main" val="3250750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0"/>
            <a:ext cx="12192000" cy="6857197"/>
          </a:xfrm>
          <a:prstGeom prst="rect">
            <a:avLst/>
          </a:prstGeom>
        </p:spPr>
      </p:pic>
      <p:sp>
        <p:nvSpPr>
          <p:cNvPr id="5" name="מלבן 4"/>
          <p:cNvSpPr/>
          <p:nvPr/>
        </p:nvSpPr>
        <p:spPr>
          <a:xfrm>
            <a:off x="-682394" y="224205"/>
            <a:ext cx="9781861" cy="646331"/>
          </a:xfrm>
          <a:prstGeom prst="rect">
            <a:avLst/>
          </a:prstGeom>
          <a:noFill/>
          <a:ln w="57150">
            <a:noFill/>
          </a:ln>
        </p:spPr>
        <p:txBody>
          <a:bodyPr wrap="square" lIns="91440" tIns="45720" rIns="91440" bIns="45720">
            <a:spAutoFit/>
          </a:bodyPr>
          <a:lstStyle/>
          <a:p>
            <a:pPr algn="ctr"/>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The models we used in the project</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
        <p:nvSpPr>
          <p:cNvPr id="10" name="מלבן 9"/>
          <p:cNvSpPr/>
          <p:nvPr/>
        </p:nvSpPr>
        <p:spPr>
          <a:xfrm>
            <a:off x="6970416" y="1351102"/>
            <a:ext cx="5221584" cy="2308324"/>
          </a:xfrm>
          <a:prstGeom prst="rect">
            <a:avLst/>
          </a:prstGeom>
          <a:noFill/>
          <a:ln w="57150">
            <a:solidFill>
              <a:schemeClr val="tx1"/>
            </a:solidFill>
          </a:ln>
        </p:spPr>
        <p:txBody>
          <a:bodyPr wrap="square" lIns="91440" tIns="45720" rIns="91440" bIns="45720">
            <a:spAutoFit/>
          </a:bodyPr>
          <a:lstStyle/>
          <a:p>
            <a:pPr algn="l" rtl="0"/>
            <a:r>
              <a:rPr lang="en-US" b="1" dirty="0" smtClean="0">
                <a:solidFill>
                  <a:schemeClr val="bg1"/>
                </a:solidFill>
              </a:rPr>
              <a:t>Decision tree - A decision tree is a prediction model that provides a mapping between observations and values ​​that are appropriate for them. In addition, it allows a visual visualization that is comfortable to the viewer's results, a simple and powerful model that manages with a large amount of data but on the other hand - is based on greedy algae which causes it to lack high optimality in some cases.</a:t>
            </a:r>
            <a:endParaRPr lang="en-US" sz="1600" dirty="0">
              <a:solidFill>
                <a:schemeClr val="bg1"/>
              </a:solidFill>
            </a:endParaRPr>
          </a:p>
        </p:txBody>
      </p:sp>
      <p:sp>
        <p:nvSpPr>
          <p:cNvPr id="11" name="מלבן 10"/>
          <p:cNvSpPr/>
          <p:nvPr/>
        </p:nvSpPr>
        <p:spPr>
          <a:xfrm>
            <a:off x="580394" y="3279498"/>
            <a:ext cx="5385839" cy="1754326"/>
          </a:xfrm>
          <a:prstGeom prst="rect">
            <a:avLst/>
          </a:prstGeom>
          <a:noFill/>
          <a:ln w="57150">
            <a:solidFill>
              <a:schemeClr val="tx1"/>
            </a:solidFill>
          </a:ln>
        </p:spPr>
        <p:txBody>
          <a:bodyPr wrap="square" lIns="91440" tIns="45720" rIns="91440" bIns="45720">
            <a:spAutoFit/>
          </a:bodyPr>
          <a:lstStyle/>
          <a:p>
            <a:pPr algn="l" rtl="0"/>
            <a:r>
              <a:rPr lang="en-US" b="1" dirty="0" smtClean="0">
                <a:solidFill>
                  <a:schemeClr val="bg1"/>
                </a:solidFill>
              </a:rPr>
              <a:t>k-nearest neighbors - A parameter-free algorithm in which the input depends on the k closest observations in the attribute space in the input of a new example, the algorithm assigns it to the group. The example will be associated with the most common class among k the nearest neighbors.</a:t>
            </a:r>
            <a:endParaRPr lang="en-US" sz="1600" dirty="0" smtClean="0">
              <a:solidFill>
                <a:schemeClr val="bg1"/>
              </a:solidFill>
            </a:endParaRPr>
          </a:p>
        </p:txBody>
      </p:sp>
      <p:sp>
        <p:nvSpPr>
          <p:cNvPr id="12" name="מלבן 11"/>
          <p:cNvSpPr/>
          <p:nvPr/>
        </p:nvSpPr>
        <p:spPr>
          <a:xfrm>
            <a:off x="580395" y="1653328"/>
            <a:ext cx="5385839" cy="1477328"/>
          </a:xfrm>
          <a:prstGeom prst="rect">
            <a:avLst/>
          </a:prstGeom>
          <a:noFill/>
          <a:ln w="57150">
            <a:solidFill>
              <a:srgbClr val="FF66CC"/>
            </a:solidFill>
          </a:ln>
        </p:spPr>
        <p:txBody>
          <a:bodyPr wrap="square" lIns="91440" tIns="45720" rIns="91440" bIns="45720">
            <a:spAutoFit/>
          </a:bodyPr>
          <a:lstStyle/>
          <a:p>
            <a:pPr algn="l" rtl="0"/>
            <a:r>
              <a:rPr lang="en-US" b="1" dirty="0" smtClean="0"/>
              <a:t>Logistic regression - a statistical model that describes the relationship between a qualitative variable (not quantitatively measurable - such as blood type or train line) "explained" and a "explanatory" variable by measuring the degree of effect of a change in value</a:t>
            </a:r>
            <a:endParaRPr lang="en-US" sz="1600" dirty="0" smtClean="0">
              <a:solidFill>
                <a:schemeClr val="bg1"/>
              </a:solidFill>
            </a:endParaRPr>
          </a:p>
        </p:txBody>
      </p:sp>
      <p:sp>
        <p:nvSpPr>
          <p:cNvPr id="13" name="מלבן 12"/>
          <p:cNvSpPr/>
          <p:nvPr/>
        </p:nvSpPr>
        <p:spPr>
          <a:xfrm>
            <a:off x="6970416" y="3826618"/>
            <a:ext cx="5221584" cy="1569660"/>
          </a:xfrm>
          <a:prstGeom prst="rect">
            <a:avLst/>
          </a:prstGeom>
          <a:noFill/>
          <a:ln w="57150">
            <a:solidFill>
              <a:srgbClr val="FF66CC"/>
            </a:solidFill>
          </a:ln>
        </p:spPr>
        <p:txBody>
          <a:bodyPr wrap="square" lIns="91440" tIns="45720" rIns="91440" bIns="45720">
            <a:spAutoFit/>
          </a:bodyPr>
          <a:lstStyle/>
          <a:p>
            <a:pPr algn="l" rtl="0"/>
            <a:r>
              <a:rPr lang="en-US" sz="1600" b="1" dirty="0" smtClean="0">
                <a:solidFill>
                  <a:schemeClr val="bg1"/>
                </a:solidFill>
              </a:rPr>
              <a:t>SVM - short for Support Vector Machine. This time, the classifier created in SVM is the linear divider which creates as much space as possible between it and the examples closest to it in the two categories. When a new point is displayed, the algorithm will detect whether it is located within the line that defines the group. Or outside it.</a:t>
            </a:r>
            <a:endParaRPr lang="he-IL" sz="1400" dirty="0">
              <a:solidFill>
                <a:schemeClr val="bg1"/>
              </a:solidFill>
              <a:latin typeface="Calibri" panose="020F0502020204030204" pitchFamily="34" charset="0"/>
              <a:cs typeface="Calibri" panose="020F0502020204030204" pitchFamily="34" charset="0"/>
            </a:endParaRPr>
          </a:p>
        </p:txBody>
      </p:sp>
      <p:sp>
        <p:nvSpPr>
          <p:cNvPr id="14" name="מלבן 13"/>
          <p:cNvSpPr/>
          <p:nvPr/>
        </p:nvSpPr>
        <p:spPr>
          <a:xfrm>
            <a:off x="6970416" y="5712485"/>
            <a:ext cx="5221584" cy="923330"/>
          </a:xfrm>
          <a:prstGeom prst="rect">
            <a:avLst/>
          </a:prstGeom>
          <a:noFill/>
          <a:ln w="57150">
            <a:solidFill>
              <a:schemeClr val="tx1"/>
            </a:solidFill>
          </a:ln>
        </p:spPr>
        <p:txBody>
          <a:bodyPr wrap="square" lIns="91440" tIns="45720" rIns="91440" bIns="45720">
            <a:spAutoFit/>
          </a:bodyPr>
          <a:lstStyle/>
          <a:p>
            <a:pPr algn="l" rtl="0"/>
            <a:r>
              <a:rPr lang="en-US" b="1" dirty="0" smtClean="0">
                <a:solidFill>
                  <a:schemeClr val="bg1"/>
                </a:solidFill>
              </a:rPr>
              <a:t>AdaBoost - short for Adaptive Boost, is a learning algorithm that searches for a small number of "strong" classifiers from a group of "weak" classifiers</a:t>
            </a:r>
            <a:endParaRPr lang="en-US" sz="1600" dirty="0">
              <a:solidFill>
                <a:schemeClr val="bg1"/>
              </a:solidFill>
            </a:endParaRPr>
          </a:p>
        </p:txBody>
      </p:sp>
      <p:sp>
        <p:nvSpPr>
          <p:cNvPr id="15" name="מלבן 14"/>
          <p:cNvSpPr/>
          <p:nvPr/>
        </p:nvSpPr>
        <p:spPr>
          <a:xfrm>
            <a:off x="580393" y="5137394"/>
            <a:ext cx="5385839" cy="1754326"/>
          </a:xfrm>
          <a:prstGeom prst="rect">
            <a:avLst/>
          </a:prstGeom>
          <a:noFill/>
          <a:ln w="57150">
            <a:solidFill>
              <a:srgbClr val="FF66CC"/>
            </a:solidFill>
          </a:ln>
        </p:spPr>
        <p:txBody>
          <a:bodyPr wrap="square" lIns="91440" tIns="45720" rIns="91440" bIns="45720">
            <a:spAutoFit/>
          </a:bodyPr>
          <a:lstStyle/>
          <a:p>
            <a:pPr algn="l" rtl="0"/>
            <a:r>
              <a:rPr lang="en-US" b="1" dirty="0" smtClean="0">
                <a:solidFill>
                  <a:schemeClr val="bg1"/>
                </a:solidFill>
              </a:rPr>
              <a:t>Naive </a:t>
            </a:r>
            <a:r>
              <a:rPr lang="en-US" b="1" dirty="0" err="1" smtClean="0">
                <a:solidFill>
                  <a:schemeClr val="bg1"/>
                </a:solidFill>
              </a:rPr>
              <a:t>bayes</a:t>
            </a:r>
            <a:r>
              <a:rPr lang="en-US" b="1" dirty="0" smtClean="0">
                <a:solidFill>
                  <a:schemeClr val="bg1"/>
                </a:solidFill>
              </a:rPr>
              <a:t> - a classification method, based on the Base Law and the naive assumption that there is no dependence between the properties of the classified objects and when we already know their classification, its ability to expand easily with the addition of data is its main plus</a:t>
            </a:r>
            <a:endParaRPr lang="en-US" sz="1600" dirty="0">
              <a:solidFill>
                <a:schemeClr val="bg1"/>
              </a:solidFill>
            </a:endParaRPr>
          </a:p>
        </p:txBody>
      </p:sp>
      <p:sp>
        <p:nvSpPr>
          <p:cNvPr id="4" name="מלבן 3"/>
          <p:cNvSpPr/>
          <p:nvPr/>
        </p:nvSpPr>
        <p:spPr>
          <a:xfrm>
            <a:off x="742383" y="888747"/>
            <a:ext cx="7600569" cy="646331"/>
          </a:xfrm>
          <a:prstGeom prst="rect">
            <a:avLst/>
          </a:prstGeom>
        </p:spPr>
        <p:txBody>
          <a:bodyPr wrap="square">
            <a:spAutoFit/>
          </a:bodyPr>
          <a:lstStyle/>
          <a:p>
            <a:pPr algn="l" rtl="0"/>
            <a:r>
              <a:rPr lang="en-US" b="1" dirty="0" smtClean="0">
                <a:solidFill>
                  <a:schemeClr val="bg1"/>
                </a:solidFill>
                <a:latin typeface="Calibri" panose="020F0502020204030204" pitchFamily="34" charset="0"/>
                <a:cs typeface="Calibri" panose="020F0502020204030204" pitchFamily="34" charset="0"/>
              </a:rPr>
              <a:t>First, we researched the same model and what its advantages are and why exactly it suits us for the same question we wanted to explore,</a:t>
            </a:r>
            <a:endParaRPr lang="he-IL" dirty="0"/>
          </a:p>
        </p:txBody>
      </p:sp>
    </p:spTree>
    <p:extLst>
      <p:ext uri="{BB962C8B-B14F-4D97-AF65-F5344CB8AC3E}">
        <p14:creationId xmlns:p14="http://schemas.microsoft.com/office/powerpoint/2010/main" val="3008851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803"/>
            <a:ext cx="12192000" cy="6857197"/>
          </a:xfrm>
          <a:prstGeom prst="rect">
            <a:avLst/>
          </a:prstGeom>
        </p:spPr>
      </p:pic>
      <p:sp>
        <p:nvSpPr>
          <p:cNvPr id="3" name="מציין מיקום תוכן 2"/>
          <p:cNvSpPr>
            <a:spLocks noGrp="1"/>
          </p:cNvSpPr>
          <p:nvPr>
            <p:ph idx="1"/>
          </p:nvPr>
        </p:nvSpPr>
        <p:spPr>
          <a:xfrm>
            <a:off x="586187" y="2148024"/>
            <a:ext cx="7823897" cy="4059534"/>
          </a:xfrm>
        </p:spPr>
        <p:txBody>
          <a:bodyPr>
            <a:normAutofit/>
          </a:bodyPr>
          <a:lstStyle/>
          <a:p>
            <a:pPr marL="0" indent="0" algn="l" rtl="0">
              <a:lnSpc>
                <a:spcPct val="150000"/>
              </a:lnSpc>
              <a:buNone/>
            </a:pPr>
            <a:r>
              <a:rPr lang="en-US" sz="2400" b="1" dirty="0" smtClean="0">
                <a:solidFill>
                  <a:srgbClr val="FF33CC"/>
                </a:solidFill>
                <a:latin typeface="Calibri" panose="020F0502020204030204" pitchFamily="34" charset="0"/>
                <a:cs typeface="Calibri" panose="020F0502020204030204" pitchFamily="34" charset="0"/>
              </a:rPr>
              <a:t>The following research questions:</a:t>
            </a:r>
          </a:p>
          <a:p>
            <a:pPr algn="l" rtl="0">
              <a:lnSpc>
                <a:spcPct val="150000"/>
              </a:lnSpc>
              <a:buFont typeface="Wingdings" panose="05000000000000000000" pitchFamily="2" charset="2"/>
              <a:buChar char="v"/>
            </a:pPr>
            <a:r>
              <a:rPr lang="en-US" sz="2400" b="1" dirty="0">
                <a:solidFill>
                  <a:schemeClr val="bg1"/>
                </a:solidFill>
                <a:latin typeface="Calibri" panose="020F0502020204030204" pitchFamily="34" charset="0"/>
                <a:cs typeface="Calibri" panose="020F0502020204030204" pitchFamily="34" charset="0"/>
              </a:rPr>
              <a:t> </a:t>
            </a:r>
            <a:r>
              <a:rPr lang="en-US" sz="2400" b="1" dirty="0" smtClean="0">
                <a:solidFill>
                  <a:schemeClr val="bg1"/>
                </a:solidFill>
                <a:latin typeface="Calibri" panose="020F0502020204030204" pitchFamily="34" charset="0"/>
                <a:cs typeface="Calibri" panose="020F0502020204030204" pitchFamily="34" charset="0"/>
              </a:rPr>
              <a:t>Is it possible to predict a genre of a particular movie?</a:t>
            </a:r>
          </a:p>
          <a:p>
            <a:pPr algn="l" rtl="0">
              <a:lnSpc>
                <a:spcPct val="150000"/>
              </a:lnSpc>
              <a:buFont typeface="Wingdings" panose="05000000000000000000" pitchFamily="2" charset="2"/>
              <a:buChar char="v"/>
            </a:pPr>
            <a:r>
              <a:rPr lang="en-US" sz="2400" b="1" dirty="0" smtClean="0">
                <a:solidFill>
                  <a:schemeClr val="bg1"/>
                </a:solidFill>
                <a:latin typeface="Calibri" panose="020F0502020204030204" pitchFamily="34" charset="0"/>
                <a:cs typeface="Calibri" panose="020F0502020204030204" pitchFamily="34" charset="0"/>
              </a:rPr>
              <a:t> Is it possible to predict movie revenue / profits?</a:t>
            </a:r>
          </a:p>
          <a:p>
            <a:pPr algn="l" rtl="0">
              <a:lnSpc>
                <a:spcPct val="150000"/>
              </a:lnSpc>
              <a:buFont typeface="Wingdings" panose="05000000000000000000" pitchFamily="2" charset="2"/>
              <a:buChar char="v"/>
            </a:pPr>
            <a:r>
              <a:rPr lang="en-US" sz="2400" b="1" dirty="0">
                <a:solidFill>
                  <a:schemeClr val="bg1"/>
                </a:solidFill>
                <a:latin typeface="Calibri" panose="020F0502020204030204" pitchFamily="34" charset="0"/>
                <a:cs typeface="Calibri" panose="020F0502020204030204" pitchFamily="34" charset="0"/>
              </a:rPr>
              <a:t> </a:t>
            </a:r>
            <a:r>
              <a:rPr lang="en-US" sz="2400" b="1" dirty="0" smtClean="0">
                <a:solidFill>
                  <a:schemeClr val="bg1"/>
                </a:solidFill>
                <a:latin typeface="Calibri" panose="020F0502020204030204" pitchFamily="34" charset="0"/>
                <a:cs typeface="Calibri" panose="020F0502020204030204" pitchFamily="34" charset="0"/>
              </a:rPr>
              <a:t>Is it possible to predict a movie country?</a:t>
            </a:r>
            <a:endParaRPr lang="he-IL" sz="19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0" y="414204"/>
            <a:ext cx="8586106" cy="1200329"/>
          </a:xfrm>
          <a:prstGeom prst="rect">
            <a:avLst/>
          </a:prstGeom>
          <a:noFill/>
          <a:ln w="57150">
            <a:noFill/>
          </a:ln>
        </p:spPr>
        <p:txBody>
          <a:bodyPr wrap="square" lIns="91440" tIns="45720" rIns="91440" bIns="45720">
            <a:spAutoFit/>
          </a:bodyPr>
          <a:lstStyle/>
          <a:p>
            <a:pPr algn="ctr" rtl="0"/>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The research questions - on which the project is based</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155183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280550"/>
            <a:ext cx="12192000" cy="6857197"/>
          </a:xfrm>
          <a:prstGeom prst="rect">
            <a:avLst/>
          </a:prstGeom>
        </p:spPr>
      </p:pic>
      <p:sp>
        <p:nvSpPr>
          <p:cNvPr id="3" name="מציין מיקום תוכן 2"/>
          <p:cNvSpPr>
            <a:spLocks noGrp="1"/>
          </p:cNvSpPr>
          <p:nvPr>
            <p:ph idx="1"/>
          </p:nvPr>
        </p:nvSpPr>
        <p:spPr>
          <a:xfrm>
            <a:off x="443621" y="916051"/>
            <a:ext cx="9249624" cy="5262423"/>
          </a:xfrm>
        </p:spPr>
        <p:txBody>
          <a:bodyPr>
            <a:normAutofit/>
          </a:bodyPr>
          <a:lstStyle/>
          <a:p>
            <a:pPr algn="l" rtl="0">
              <a:lnSpc>
                <a:spcPct val="100000"/>
              </a:lnSpc>
            </a:pPr>
            <a:r>
              <a:rPr lang="en-US" sz="2000" b="1" dirty="0" smtClean="0">
                <a:solidFill>
                  <a:srgbClr val="FF33CC"/>
                </a:solidFill>
                <a:latin typeface="Calibri" panose="020F0502020204030204" pitchFamily="34" charset="0"/>
                <a:cs typeface="Calibri" panose="020F0502020204030204" pitchFamily="34" charset="0"/>
              </a:rPr>
              <a:t>For each question we ran several models and before each model we ran we did a few steps:</a:t>
            </a: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First: we chose the question we are researching and then we selected the columns from the data set that are suitable for us to answer.</a:t>
            </a: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We divided the data into Y and X so that Y was the attribute we want to test and predict, and X was all the other attributes that are not Y.</a:t>
            </a: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We split the data into Test / Train and ran the five models.</a:t>
            </a: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In addition to each model we printed Confusion matrix and the accuracy of the model. We will see the analysis of the models below</a:t>
            </a:r>
            <a:endParaRPr lang="he-IL" sz="1800" dirty="0" smtClean="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1003044" y="183511"/>
            <a:ext cx="9781861" cy="646331"/>
          </a:xfrm>
          <a:prstGeom prst="rect">
            <a:avLst/>
          </a:prstGeom>
          <a:noFill/>
          <a:ln w="57150">
            <a:noFill/>
          </a:ln>
        </p:spPr>
        <p:txBody>
          <a:bodyPr wrap="square" lIns="91440" tIns="45720" rIns="91440" bIns="45720">
            <a:spAutoFit/>
          </a:bodyPr>
          <a:lstStyle/>
          <a:p>
            <a:pPr algn="ctr"/>
            <a:r>
              <a:rPr lang="en-US" sz="3600" b="1" dirty="0">
                <a:ln w="9525">
                  <a:solidFill>
                    <a:schemeClr val="bg1"/>
                  </a:solidFill>
                  <a:prstDash val="solid"/>
                </a:ln>
                <a:solidFill>
                  <a:schemeClr val="bg1"/>
                </a:solidFill>
                <a:effectLst>
                  <a:outerShdw blurRad="12700" dist="38100" dir="2700000" algn="tl" rotWithShape="0">
                    <a:schemeClr val="bg1">
                      <a:lumMod val="50000"/>
                    </a:schemeClr>
                  </a:outerShdw>
                </a:effectLst>
              </a:rPr>
              <a:t>Preparation for operating the models</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a:blip r:embed="rId4"/>
          <a:stretch>
            <a:fillRect/>
          </a:stretch>
        </p:blipFill>
        <p:spPr>
          <a:xfrm>
            <a:off x="374575" y="4350230"/>
            <a:ext cx="9584776" cy="2140208"/>
          </a:xfrm>
          <a:prstGeom prst="rect">
            <a:avLst/>
          </a:prstGeom>
          <a:ln w="28575">
            <a:solidFill>
              <a:srgbClr val="FF66CC"/>
            </a:solidFill>
          </a:ln>
        </p:spPr>
      </p:pic>
    </p:spTree>
    <p:extLst>
      <p:ext uri="{BB962C8B-B14F-4D97-AF65-F5344CB8AC3E}">
        <p14:creationId xmlns:p14="http://schemas.microsoft.com/office/powerpoint/2010/main" val="243297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11168"/>
            <a:ext cx="12192000" cy="6857197"/>
          </a:xfrm>
          <a:prstGeom prst="rect">
            <a:avLst/>
          </a:prstGeom>
        </p:spPr>
      </p:pic>
      <p:sp>
        <p:nvSpPr>
          <p:cNvPr id="3" name="מציין מיקום תוכן 2"/>
          <p:cNvSpPr>
            <a:spLocks noGrp="1"/>
          </p:cNvSpPr>
          <p:nvPr>
            <p:ph idx="1"/>
          </p:nvPr>
        </p:nvSpPr>
        <p:spPr>
          <a:xfrm>
            <a:off x="293469" y="1758052"/>
            <a:ext cx="10265646" cy="4913467"/>
          </a:xfrm>
        </p:spPr>
        <p:txBody>
          <a:bodyPr>
            <a:noAutofit/>
          </a:bodyPr>
          <a:lstStyle/>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To answer this question we used 5 models of machine learning. The columns we chose to leave in the table on which we will run machine learning are:</a:t>
            </a:r>
          </a:p>
          <a:p>
            <a:pPr marL="0" lvl="0" indent="0" algn="l" rtl="0">
              <a:lnSpc>
                <a:spcPct val="100000"/>
              </a:lnSpc>
              <a:buNone/>
            </a:pPr>
            <a:endParaRPr lang="en-US" sz="2000" b="1" dirty="0" smtClean="0">
              <a:solidFill>
                <a:schemeClr val="bg1"/>
              </a:solidFill>
              <a:latin typeface="Calibri" panose="020F0502020204030204" pitchFamily="34" charset="0"/>
              <a:cs typeface="Calibri" panose="020F0502020204030204" pitchFamily="34" charset="0"/>
            </a:endParaRP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Budget - The budget of the film</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Popularity - a popularity index, we converted all the values ​​in this column to scissors.</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Genres - The movie genre</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Revenue.</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Runtime - The length of the movie</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Vote average</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Vote count - number of ratings</a:t>
            </a:r>
          </a:p>
          <a:p>
            <a:pPr marL="0" lvl="0" indent="0" algn="l" rtl="0">
              <a:lnSpc>
                <a:spcPct val="100000"/>
              </a:lnSpc>
              <a:buNone/>
            </a:pPr>
            <a:r>
              <a:rPr lang="en-US" sz="2000" b="1" dirty="0" smtClean="0">
                <a:solidFill>
                  <a:schemeClr val="bg1"/>
                </a:solidFill>
                <a:latin typeface="Calibri" panose="020F0502020204030204" pitchFamily="34" charset="0"/>
                <a:cs typeface="Calibri" panose="020F0502020204030204" pitchFamily="34" charset="0"/>
              </a:rPr>
              <a:t>genres ID - a categorical column that we have created - gives a unique number for each genre.</a:t>
            </a:r>
            <a:endParaRPr lang="en-US" sz="20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541119" y="575253"/>
            <a:ext cx="9770347" cy="1015663"/>
          </a:xfrm>
          <a:prstGeom prst="rect">
            <a:avLst/>
          </a:prstGeom>
          <a:noFill/>
          <a:ln w="57150">
            <a:noFill/>
          </a:ln>
        </p:spPr>
        <p:txBody>
          <a:bodyPr wrap="square" lIns="91440" tIns="45720" rIns="91440" bIns="45720">
            <a:spAutoFit/>
          </a:bodyPr>
          <a:lstStyle/>
          <a:p>
            <a:pPr algn="ctr" rtl="0"/>
            <a:r>
              <a:rPr lang="en-US" sz="3600" b="1" dirty="0" smtClean="0">
                <a:ln w="9525">
                  <a:solidFill>
                    <a:schemeClr val="bg1"/>
                  </a:solidFill>
                  <a:prstDash val="solid"/>
                </a:ln>
                <a:solidFill>
                  <a:schemeClr val="bg1"/>
                </a:solidFill>
                <a:effectLst>
                  <a:outerShdw blurRad="12700" dist="38100" dir="2700000" algn="tl" rotWithShape="0">
                    <a:schemeClr val="bg1">
                      <a:lumMod val="50000"/>
                    </a:schemeClr>
                  </a:outerShdw>
                </a:effectLst>
              </a:rPr>
              <a:t>The first research question: Is it possible to predict </a:t>
            </a:r>
            <a:r>
              <a:rPr lang="en-US" sz="2400" b="1" dirty="0" smtClean="0">
                <a:ln w="9525">
                  <a:noFill/>
                  <a:prstDash val="solid"/>
                </a:ln>
                <a:solidFill>
                  <a:srgbClr val="FF33CC"/>
                </a:solidFill>
                <a:effectLst>
                  <a:outerShdw blurRad="12700" dist="38100" dir="2700000" algn="tl" rotWithShape="0">
                    <a:schemeClr val="bg1">
                      <a:lumMod val="50000"/>
                    </a:schemeClr>
                  </a:outerShdw>
                </a:effectLst>
              </a:rPr>
              <a:t>the genre of a particular film?</a:t>
            </a:r>
            <a:endParaRPr lang="he-IL" sz="2800" b="1" cap="none" spc="0" dirty="0">
              <a:ln w="9525">
                <a:noFill/>
                <a:prstDash val="solid"/>
              </a:ln>
              <a:solidFill>
                <a:srgbClr val="FF33CC"/>
              </a:solidFill>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a:blip r:embed="rId4"/>
          <a:stretch>
            <a:fillRect/>
          </a:stretch>
        </p:blipFill>
        <p:spPr>
          <a:xfrm>
            <a:off x="4276976" y="3806729"/>
            <a:ext cx="7733955" cy="2150310"/>
          </a:xfrm>
          <a:prstGeom prst="rect">
            <a:avLst/>
          </a:prstGeom>
          <a:ln w="38100">
            <a:noFill/>
          </a:ln>
        </p:spPr>
      </p:pic>
    </p:spTree>
    <p:extLst>
      <p:ext uri="{BB962C8B-B14F-4D97-AF65-F5344CB8AC3E}">
        <p14:creationId xmlns:p14="http://schemas.microsoft.com/office/powerpoint/2010/main" val="407917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saturation sat="107000"/>
                    </a14:imgEffect>
                    <a14:imgEffect>
                      <a14:brightnessContrast bright="-18000" contrast="2000"/>
                    </a14:imgEffect>
                  </a14:imgLayer>
                </a14:imgProps>
              </a:ext>
            </a:extLst>
          </a:blip>
          <a:stretch>
            <a:fillRect/>
          </a:stretch>
        </p:blipFill>
        <p:spPr>
          <a:xfrm>
            <a:off x="0" y="-89632"/>
            <a:ext cx="12192000" cy="6857197"/>
          </a:xfrm>
          <a:prstGeom prst="rect">
            <a:avLst/>
          </a:prstGeom>
        </p:spPr>
      </p:pic>
      <p:sp>
        <p:nvSpPr>
          <p:cNvPr id="3" name="מציין מיקום תוכן 2"/>
          <p:cNvSpPr>
            <a:spLocks noGrp="1"/>
          </p:cNvSpPr>
          <p:nvPr>
            <p:ph idx="1"/>
          </p:nvPr>
        </p:nvSpPr>
        <p:spPr>
          <a:xfrm>
            <a:off x="534652" y="1270130"/>
            <a:ext cx="8986576" cy="5262423"/>
          </a:xfrm>
        </p:spPr>
        <p:txBody>
          <a:bodyPr>
            <a:normAutofit lnSpcReduction="10000"/>
          </a:bodyPr>
          <a:lstStyle/>
          <a:p>
            <a:pPr algn="l" rtl="0">
              <a:lnSpc>
                <a:spcPct val="100000"/>
              </a:lnSpc>
            </a:pPr>
            <a:r>
              <a:rPr lang="en-US" sz="2000" b="1" dirty="0" smtClean="0">
                <a:solidFill>
                  <a:srgbClr val="FF33CC"/>
                </a:solidFill>
                <a:latin typeface="Calibri" panose="020F0502020204030204" pitchFamily="34" charset="0"/>
                <a:cs typeface="Calibri" panose="020F0502020204030204" pitchFamily="34" charset="0"/>
              </a:rPr>
              <a:t>Take for example the Decision tree model in the first question we investigated:</a:t>
            </a: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We will go through the 3 steps through which we arrived at the results of each model: </a:t>
            </a:r>
            <a:br>
              <a:rPr lang="en-US" sz="2000" b="1" dirty="0" smtClean="0">
                <a:solidFill>
                  <a:schemeClr val="bg1"/>
                </a:solidFill>
                <a:latin typeface="Calibri" panose="020F0502020204030204" pitchFamily="34" charset="0"/>
                <a:cs typeface="Calibri" panose="020F0502020204030204" pitchFamily="34" charset="0"/>
              </a:rPr>
            </a:br>
            <a:r>
              <a:rPr lang="en-US" sz="2000" b="1" dirty="0" smtClean="0">
                <a:solidFill>
                  <a:schemeClr val="bg1"/>
                </a:solidFill>
                <a:latin typeface="Calibri" panose="020F0502020204030204" pitchFamily="34" charset="0"/>
                <a:cs typeface="Calibri" panose="020F0502020204030204" pitchFamily="34" charset="0"/>
              </a:rPr>
              <a:t>We created a confusion matrix that is used to describe the performance of a classification model on a set of test data for which the true values ​​are known, the y-axis symbolizes their true value while the x-axis symbolizes the model. Top left The model predicted 48 movies that are classified as 0 meaning that their genre is drama when their true value is really 0 (drama) and the value 1 is a comedy genre.</a:t>
            </a:r>
          </a:p>
          <a:p>
            <a:pPr algn="l" rtl="0">
              <a:lnSpc>
                <a:spcPct val="100000"/>
              </a:lnSpc>
            </a:pPr>
            <a:endParaRPr lang="en-US" sz="2000" b="1" dirty="0" smtClean="0">
              <a:solidFill>
                <a:schemeClr val="bg1"/>
              </a:solidFill>
              <a:latin typeface="Calibri" panose="020F0502020204030204" pitchFamily="34" charset="0"/>
              <a:cs typeface="Calibri" panose="020F0502020204030204" pitchFamily="34" charset="0"/>
            </a:endParaRPr>
          </a:p>
          <a:p>
            <a:pPr algn="l" rtl="0">
              <a:lnSpc>
                <a:spcPct val="100000"/>
              </a:lnSpc>
            </a:pPr>
            <a:endParaRPr lang="en-US" sz="2000" b="1" dirty="0" smtClean="0">
              <a:solidFill>
                <a:schemeClr val="bg1"/>
              </a:solidFill>
              <a:latin typeface="Calibri" panose="020F0502020204030204" pitchFamily="34" charset="0"/>
              <a:cs typeface="Calibri" panose="020F0502020204030204" pitchFamily="34" charset="0"/>
            </a:endParaRPr>
          </a:p>
          <a:p>
            <a:pPr algn="l" rtl="0">
              <a:lnSpc>
                <a:spcPct val="100000"/>
              </a:lnSpc>
            </a:pPr>
            <a:endParaRPr lang="en-US" sz="2000" b="1" dirty="0" smtClean="0">
              <a:solidFill>
                <a:schemeClr val="bg1"/>
              </a:solidFill>
              <a:latin typeface="Calibri" panose="020F0502020204030204" pitchFamily="34" charset="0"/>
              <a:cs typeface="Calibri" panose="020F0502020204030204" pitchFamily="34" charset="0"/>
            </a:endParaRPr>
          </a:p>
          <a:p>
            <a:pPr algn="l" rtl="0">
              <a:lnSpc>
                <a:spcPct val="100000"/>
              </a:lnSpc>
            </a:pPr>
            <a:endParaRPr lang="en-US" sz="2000" b="1" dirty="0" smtClean="0">
              <a:solidFill>
                <a:schemeClr val="bg1"/>
              </a:solidFill>
              <a:latin typeface="Calibri" panose="020F0502020204030204" pitchFamily="34" charset="0"/>
              <a:cs typeface="Calibri" panose="020F0502020204030204" pitchFamily="34" charset="0"/>
            </a:endParaRPr>
          </a:p>
          <a:p>
            <a:pPr algn="l" rtl="0">
              <a:lnSpc>
                <a:spcPct val="100000"/>
              </a:lnSpc>
            </a:pPr>
            <a:endParaRPr lang="en-US" sz="2000" b="1" dirty="0" smtClean="0">
              <a:solidFill>
                <a:schemeClr val="bg1"/>
              </a:solidFill>
              <a:latin typeface="Calibri" panose="020F0502020204030204" pitchFamily="34" charset="0"/>
              <a:cs typeface="Calibri" panose="020F0502020204030204" pitchFamily="34" charset="0"/>
            </a:endParaRPr>
          </a:p>
          <a:p>
            <a:pPr algn="l" rtl="0">
              <a:lnSpc>
                <a:spcPct val="100000"/>
              </a:lnSpc>
            </a:pPr>
            <a:r>
              <a:rPr lang="en-US" sz="2000" b="1" dirty="0" smtClean="0">
                <a:solidFill>
                  <a:schemeClr val="bg1"/>
                </a:solidFill>
                <a:latin typeface="Calibri" panose="020F0502020204030204" pitchFamily="34" charset="0"/>
                <a:cs typeface="Calibri" panose="020F0502020204030204" pitchFamily="34" charset="0"/>
              </a:rPr>
              <a:t>               Test Accuracy: 0.7571428571428571</a:t>
            </a:r>
            <a:endParaRPr lang="he-IL" sz="2000" dirty="0">
              <a:solidFill>
                <a:schemeClr val="bg1"/>
              </a:solidFill>
              <a:latin typeface="Calibri" panose="020F0502020204030204" pitchFamily="34" charset="0"/>
              <a:cs typeface="Calibri" panose="020F0502020204030204" pitchFamily="34" charset="0"/>
            </a:endParaRPr>
          </a:p>
        </p:txBody>
      </p:sp>
      <p:sp>
        <p:nvSpPr>
          <p:cNvPr id="5" name="מלבן 4"/>
          <p:cNvSpPr/>
          <p:nvPr/>
        </p:nvSpPr>
        <p:spPr>
          <a:xfrm>
            <a:off x="-2958693" y="388787"/>
            <a:ext cx="9781861" cy="646331"/>
          </a:xfrm>
          <a:prstGeom prst="rect">
            <a:avLst/>
          </a:prstGeom>
          <a:noFill/>
          <a:ln w="57150">
            <a:noFill/>
          </a:ln>
        </p:spPr>
        <p:txBody>
          <a:bodyPr wrap="square" lIns="91440" tIns="45720" rIns="91440" bIns="45720">
            <a:spAutoFit/>
          </a:bodyPr>
          <a:lstStyle/>
          <a:p>
            <a:pPr algn="ctr"/>
            <a:r>
              <a:rPr lang="en-US" sz="3600" b="1" dirty="0">
                <a:ln w="9525">
                  <a:solidFill>
                    <a:schemeClr val="bg1"/>
                  </a:solidFill>
                  <a:prstDash val="solid"/>
                </a:ln>
                <a:solidFill>
                  <a:schemeClr val="bg1"/>
                </a:solidFill>
                <a:effectLst>
                  <a:outerShdw blurRad="12700" dist="38100" dir="2700000" algn="tl" rotWithShape="0">
                    <a:schemeClr val="bg1">
                      <a:lumMod val="50000"/>
                    </a:schemeClr>
                  </a:outerShdw>
                </a:effectLst>
              </a:rPr>
              <a:t>Model results</a:t>
            </a:r>
            <a:endParaRPr lang="he-IL" sz="36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pic>
        <p:nvPicPr>
          <p:cNvPr id="2" name="תמונה 1"/>
          <p:cNvPicPr>
            <a:picLocks noChangeAspect="1"/>
          </p:cNvPicPr>
          <p:nvPr/>
        </p:nvPicPr>
        <p:blipFill>
          <a:blip r:embed="rId4"/>
          <a:stretch>
            <a:fillRect/>
          </a:stretch>
        </p:blipFill>
        <p:spPr>
          <a:xfrm>
            <a:off x="6195506" y="3676526"/>
            <a:ext cx="3681910" cy="2973533"/>
          </a:xfrm>
          <a:prstGeom prst="rect">
            <a:avLst/>
          </a:prstGeom>
          <a:ln w="28575">
            <a:noFill/>
          </a:ln>
        </p:spPr>
      </p:pic>
    </p:spTree>
    <p:extLst>
      <p:ext uri="{BB962C8B-B14F-4D97-AF65-F5344CB8AC3E}">
        <p14:creationId xmlns:p14="http://schemas.microsoft.com/office/powerpoint/2010/main" val="291286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5672</TotalTime>
  <Words>1571</Words>
  <Application>Microsoft Office PowerPoint</Application>
  <PresentationFormat>מסך רחב</PresentationFormat>
  <Paragraphs>103</Paragraphs>
  <Slides>18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Calibri</vt:lpstr>
      <vt:lpstr>Calibri Light</vt:lpstr>
      <vt:lpstr>Times New Roman</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חשבון Microsoft</dc:creator>
  <cp:lastModifiedBy>חשבון Microsoft</cp:lastModifiedBy>
  <cp:revision>65</cp:revision>
  <dcterms:created xsi:type="dcterms:W3CDTF">2022-02-10T11:32:34Z</dcterms:created>
  <dcterms:modified xsi:type="dcterms:W3CDTF">2022-02-14T10:33:35Z</dcterms:modified>
</cp:coreProperties>
</file>