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40EF6F-F5E7-4BCD-8469-485DC2986C44}"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85375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0EF6F-F5E7-4BCD-8469-485DC2986C44}"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159215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0EF6F-F5E7-4BCD-8469-485DC2986C44}"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81507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0EF6F-F5E7-4BCD-8469-485DC2986C44}"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414620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0EF6F-F5E7-4BCD-8469-485DC2986C44}"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23094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40EF6F-F5E7-4BCD-8469-485DC2986C44}" type="datetimeFigureOut">
              <a:rPr lang="en-US" smtClean="0"/>
              <a:t>14-Sep-16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15663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40EF6F-F5E7-4BCD-8469-485DC2986C44}" type="datetimeFigureOut">
              <a:rPr lang="en-US" smtClean="0"/>
              <a:t>14-Sep-16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184331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40EF6F-F5E7-4BCD-8469-485DC2986C44}" type="datetimeFigureOut">
              <a:rPr lang="en-US" smtClean="0"/>
              <a:t>14-Sep-16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87038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0EF6F-F5E7-4BCD-8469-485DC2986C44}" type="datetimeFigureOut">
              <a:rPr lang="en-US" smtClean="0"/>
              <a:t>14-Sep-16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46383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0EF6F-F5E7-4BCD-8469-485DC2986C44}" type="datetimeFigureOut">
              <a:rPr lang="en-US" smtClean="0"/>
              <a:t>14-Sep-16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284445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0EF6F-F5E7-4BCD-8469-485DC2986C44}" type="datetimeFigureOut">
              <a:rPr lang="en-US" smtClean="0"/>
              <a:t>14-Sep-16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09898-61EB-4EAE-A42D-D41AE6BBFFF7}" type="slidenum">
              <a:rPr lang="en-US" smtClean="0"/>
              <a:t>‹#›</a:t>
            </a:fld>
            <a:endParaRPr lang="en-US"/>
          </a:p>
        </p:txBody>
      </p:sp>
    </p:spTree>
    <p:extLst>
      <p:ext uri="{BB962C8B-B14F-4D97-AF65-F5344CB8AC3E}">
        <p14:creationId xmlns:p14="http://schemas.microsoft.com/office/powerpoint/2010/main" val="379314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0EF6F-F5E7-4BCD-8469-485DC2986C44}" type="datetimeFigureOut">
              <a:rPr lang="en-US" smtClean="0"/>
              <a:t>14-Sep-16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09898-61EB-4EAE-A42D-D41AE6BBFFF7}" type="slidenum">
              <a:rPr lang="en-US" smtClean="0"/>
              <a:t>‹#›</a:t>
            </a:fld>
            <a:endParaRPr lang="en-US"/>
          </a:p>
        </p:txBody>
      </p:sp>
    </p:spTree>
    <p:extLst>
      <p:ext uri="{BB962C8B-B14F-4D97-AF65-F5344CB8AC3E}">
        <p14:creationId xmlns:p14="http://schemas.microsoft.com/office/powerpoint/2010/main" val="1252165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InterLearning</a:t>
            </a:r>
            <a:endParaRPr lang="en-US" dirty="0"/>
          </a:p>
        </p:txBody>
      </p:sp>
    </p:spTree>
    <p:extLst>
      <p:ext uri="{BB962C8B-B14F-4D97-AF65-F5344CB8AC3E}">
        <p14:creationId xmlns:p14="http://schemas.microsoft.com/office/powerpoint/2010/main" val="11211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407457" y="2778223"/>
            <a:ext cx="8674442" cy="38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774818"/>
          </a:xfrm>
        </p:spPr>
        <p:txBody>
          <a:bodyPr>
            <a:normAutofit fontScale="92500" lnSpcReduction="10000"/>
          </a:bodyPr>
          <a:lstStyle/>
          <a:p>
            <a:r>
              <a:rPr lang="en-US" dirty="0" smtClean="0"/>
              <a:t>At the final stage the users have to inform the platform about the date and the place of their lesson for security and accounting purposes:</a:t>
            </a:r>
          </a:p>
          <a:p>
            <a:pPr marL="0" indent="0">
              <a:buNone/>
            </a:pPr>
            <a:endParaRPr lang="en-US" dirty="0"/>
          </a:p>
        </p:txBody>
      </p:sp>
      <p:sp>
        <p:nvSpPr>
          <p:cNvPr id="5" name="TextBox 4"/>
          <p:cNvSpPr txBox="1"/>
          <p:nvPr/>
        </p:nvSpPr>
        <p:spPr>
          <a:xfrm>
            <a:off x="1487377" y="3710643"/>
            <a:ext cx="1148731" cy="276999"/>
          </a:xfrm>
          <a:prstGeom prst="rect">
            <a:avLst/>
          </a:prstGeom>
          <a:noFill/>
        </p:spPr>
        <p:txBody>
          <a:bodyPr wrap="square" rtlCol="0">
            <a:spAutoFit/>
          </a:bodyPr>
          <a:lstStyle/>
          <a:p>
            <a:r>
              <a:rPr lang="en-US" sz="1200" b="1" dirty="0" smtClean="0"/>
              <a:t>Penny</a:t>
            </a:r>
            <a:endParaRPr lang="en-US" sz="1200" b="1"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457" y="2778223"/>
            <a:ext cx="727495" cy="969993"/>
          </a:xfrm>
          <a:prstGeom prst="rect">
            <a:avLst/>
          </a:prstGeom>
        </p:spPr>
      </p:pic>
      <p:sp>
        <p:nvSpPr>
          <p:cNvPr id="19" name="TextBox 18"/>
          <p:cNvSpPr txBox="1"/>
          <p:nvPr/>
        </p:nvSpPr>
        <p:spPr>
          <a:xfrm>
            <a:off x="4573661" y="2830460"/>
            <a:ext cx="2775454" cy="461665"/>
          </a:xfrm>
          <a:prstGeom prst="rect">
            <a:avLst/>
          </a:prstGeom>
          <a:noFill/>
        </p:spPr>
        <p:txBody>
          <a:bodyPr wrap="square" rtlCol="0">
            <a:spAutoFit/>
          </a:bodyPr>
          <a:lstStyle/>
          <a:p>
            <a:r>
              <a:rPr lang="en-US" sz="2400" b="1" dirty="0" err="1" smtClean="0">
                <a:solidFill>
                  <a:schemeClr val="accent5">
                    <a:lumMod val="50000"/>
                  </a:schemeClr>
                </a:solidFill>
                <a:effectLst>
                  <a:outerShdw blurRad="38100" dist="38100" dir="2700000" algn="tl">
                    <a:srgbClr val="000000">
                      <a:alpha val="43137"/>
                    </a:srgbClr>
                  </a:outerShdw>
                </a:effectLst>
              </a:rPr>
              <a:t>InterLearning</a:t>
            </a:r>
            <a:endParaRPr lang="en-US" sz="2400" b="1" dirty="0">
              <a:solidFill>
                <a:schemeClr val="accent5">
                  <a:lumMod val="50000"/>
                </a:schemeClr>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stretch>
            <a:fillRect/>
          </a:stretch>
        </p:blipFill>
        <p:spPr>
          <a:xfrm>
            <a:off x="1776853" y="4387389"/>
            <a:ext cx="1299057" cy="1648631"/>
          </a:xfrm>
          <a:prstGeom prst="rect">
            <a:avLst/>
          </a:prstGeom>
        </p:spPr>
      </p:pic>
      <p:sp>
        <p:nvSpPr>
          <p:cNvPr id="26" name="TextBox 25"/>
          <p:cNvSpPr txBox="1"/>
          <p:nvPr/>
        </p:nvSpPr>
        <p:spPr>
          <a:xfrm>
            <a:off x="1736016" y="6040350"/>
            <a:ext cx="1512325" cy="261610"/>
          </a:xfrm>
          <a:prstGeom prst="rect">
            <a:avLst/>
          </a:prstGeom>
          <a:noFill/>
        </p:spPr>
        <p:txBody>
          <a:bodyPr wrap="square" rtlCol="0">
            <a:spAutoFit/>
          </a:bodyPr>
          <a:lstStyle/>
          <a:p>
            <a:r>
              <a:rPr lang="en-US" sz="1100" b="1" dirty="0" smtClean="0"/>
              <a:t>Leonard, 30, Tel Aviv</a:t>
            </a:r>
            <a:endParaRPr lang="en-US" sz="1100" b="1" dirty="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9304" y="4401801"/>
            <a:ext cx="436606" cy="382031"/>
          </a:xfrm>
          <a:prstGeom prst="rect">
            <a:avLst/>
          </a:prstGeom>
        </p:spPr>
      </p:pic>
      <p:sp>
        <p:nvSpPr>
          <p:cNvPr id="32" name="TextBox 31"/>
          <p:cNvSpPr txBox="1"/>
          <p:nvPr/>
        </p:nvSpPr>
        <p:spPr>
          <a:xfrm>
            <a:off x="3445306" y="3566345"/>
            <a:ext cx="6127961" cy="646331"/>
          </a:xfrm>
          <a:prstGeom prst="rect">
            <a:avLst/>
          </a:prstGeom>
          <a:noFill/>
        </p:spPr>
        <p:txBody>
          <a:bodyPr wrap="square" rtlCol="0">
            <a:spAutoFit/>
          </a:bodyPr>
          <a:lstStyle/>
          <a:p>
            <a:r>
              <a:rPr lang="en-US" b="1" dirty="0" smtClean="0"/>
              <a:t>Penny, Leonard says you meet at Central Library  at 14:00 - 15:00 for a math lesson, confirm?</a:t>
            </a:r>
            <a:endParaRPr lang="en-US" b="1" dirty="0"/>
          </a:p>
        </p:txBody>
      </p:sp>
      <p:sp>
        <p:nvSpPr>
          <p:cNvPr id="33" name="Smiley Face 32"/>
          <p:cNvSpPr/>
          <p:nvPr/>
        </p:nvSpPr>
        <p:spPr>
          <a:xfrm>
            <a:off x="5299548" y="4197919"/>
            <a:ext cx="535460" cy="395416"/>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quot;No&quot; Symbol 33"/>
          <p:cNvSpPr/>
          <p:nvPr/>
        </p:nvSpPr>
        <p:spPr>
          <a:xfrm>
            <a:off x="6019052" y="4187577"/>
            <a:ext cx="645358" cy="405758"/>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325922" y="4615000"/>
            <a:ext cx="1536195" cy="369332"/>
          </a:xfrm>
          <a:prstGeom prst="rect">
            <a:avLst/>
          </a:prstGeom>
          <a:noFill/>
        </p:spPr>
        <p:txBody>
          <a:bodyPr wrap="square" rtlCol="0">
            <a:spAutoFit/>
          </a:bodyPr>
          <a:lstStyle/>
          <a:p>
            <a:r>
              <a:rPr lang="en-US" b="1" dirty="0" smtClean="0"/>
              <a:t>Yes          No</a:t>
            </a:r>
            <a:endParaRPr lang="en-US" b="1" dirty="0"/>
          </a:p>
        </p:txBody>
      </p:sp>
      <p:sp>
        <p:nvSpPr>
          <p:cNvPr id="36" name="TextBox 35"/>
          <p:cNvSpPr txBox="1"/>
          <p:nvPr/>
        </p:nvSpPr>
        <p:spPr>
          <a:xfrm>
            <a:off x="3507282" y="4987880"/>
            <a:ext cx="6127961" cy="646331"/>
          </a:xfrm>
          <a:prstGeom prst="rect">
            <a:avLst/>
          </a:prstGeom>
          <a:noFill/>
        </p:spPr>
        <p:txBody>
          <a:bodyPr wrap="square" rtlCol="0">
            <a:spAutoFit/>
          </a:bodyPr>
          <a:lstStyle/>
          <a:p>
            <a:r>
              <a:rPr lang="en-US" b="1" dirty="0" smtClean="0"/>
              <a:t>In case you confirm you will be charged 1 star, if you barter- propose additional time for barter lesson:</a:t>
            </a:r>
            <a:endParaRPr lang="en-US" b="1" dirty="0"/>
          </a:p>
        </p:txBody>
      </p:sp>
      <p:sp>
        <p:nvSpPr>
          <p:cNvPr id="4" name="TextBox 3"/>
          <p:cNvSpPr txBox="1"/>
          <p:nvPr/>
        </p:nvSpPr>
        <p:spPr>
          <a:xfrm>
            <a:off x="3777792" y="5666688"/>
            <a:ext cx="1507524" cy="369332"/>
          </a:xfrm>
          <a:prstGeom prst="rect">
            <a:avLst/>
          </a:prstGeom>
          <a:solidFill>
            <a:schemeClr val="bg1"/>
          </a:solidFill>
        </p:spPr>
        <p:txBody>
          <a:bodyPr wrap="square" rtlCol="0">
            <a:spAutoFit/>
          </a:bodyPr>
          <a:lstStyle/>
          <a:p>
            <a:r>
              <a:rPr lang="en-US" dirty="0" smtClean="0"/>
              <a:t>15:00 - 16:00</a:t>
            </a:r>
            <a:endParaRPr lang="en-US" dirty="0"/>
          </a:p>
        </p:txBody>
      </p:sp>
      <p:sp>
        <p:nvSpPr>
          <p:cNvPr id="37" name="TextBox 36"/>
          <p:cNvSpPr txBox="1"/>
          <p:nvPr/>
        </p:nvSpPr>
        <p:spPr>
          <a:xfrm>
            <a:off x="5325922" y="5666688"/>
            <a:ext cx="3897081" cy="369332"/>
          </a:xfrm>
          <a:prstGeom prst="rect">
            <a:avLst/>
          </a:prstGeom>
          <a:solidFill>
            <a:schemeClr val="bg1"/>
          </a:solidFill>
        </p:spPr>
        <p:txBody>
          <a:bodyPr wrap="square" rtlCol="0">
            <a:spAutoFit/>
          </a:bodyPr>
          <a:lstStyle/>
          <a:p>
            <a:r>
              <a:rPr lang="en-US" dirty="0" smtClean="0"/>
              <a:t>Central park near the Central Library</a:t>
            </a:r>
            <a:endParaRPr lang="en-US" dirty="0"/>
          </a:p>
        </p:txBody>
      </p:sp>
    </p:spTree>
    <p:extLst>
      <p:ext uri="{BB962C8B-B14F-4D97-AF65-F5344CB8AC3E}">
        <p14:creationId xmlns:p14="http://schemas.microsoft.com/office/powerpoint/2010/main" val="3571546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407457" y="2778223"/>
            <a:ext cx="8674442" cy="38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774818"/>
          </a:xfrm>
        </p:spPr>
        <p:txBody>
          <a:bodyPr>
            <a:normAutofit/>
          </a:bodyPr>
          <a:lstStyle/>
          <a:p>
            <a:r>
              <a:rPr lang="en-US" dirty="0" smtClean="0"/>
              <a:t>Both users confirm and the data is recorded in the syste</a:t>
            </a:r>
            <a:r>
              <a:rPr lang="en-US" dirty="0"/>
              <a:t>m</a:t>
            </a:r>
            <a:r>
              <a:rPr lang="en-US" dirty="0" smtClean="0"/>
              <a:t>:</a:t>
            </a:r>
          </a:p>
          <a:p>
            <a:pPr marL="0" indent="0">
              <a:buNone/>
            </a:pPr>
            <a:endParaRPr lang="en-US" dirty="0"/>
          </a:p>
        </p:txBody>
      </p:sp>
      <p:sp>
        <p:nvSpPr>
          <p:cNvPr id="5" name="TextBox 4"/>
          <p:cNvSpPr txBox="1"/>
          <p:nvPr/>
        </p:nvSpPr>
        <p:spPr>
          <a:xfrm>
            <a:off x="1487377" y="3710643"/>
            <a:ext cx="1148731" cy="276999"/>
          </a:xfrm>
          <a:prstGeom prst="rect">
            <a:avLst/>
          </a:prstGeom>
          <a:noFill/>
        </p:spPr>
        <p:txBody>
          <a:bodyPr wrap="square" rtlCol="0">
            <a:spAutoFit/>
          </a:bodyPr>
          <a:lstStyle/>
          <a:p>
            <a:r>
              <a:rPr lang="en-US" sz="1200" b="1" dirty="0" smtClean="0"/>
              <a:t>Penny</a:t>
            </a:r>
            <a:endParaRPr lang="en-US" sz="1200" b="1"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457" y="2778223"/>
            <a:ext cx="727495" cy="969993"/>
          </a:xfrm>
          <a:prstGeom prst="rect">
            <a:avLst/>
          </a:prstGeom>
        </p:spPr>
      </p:pic>
      <p:sp>
        <p:nvSpPr>
          <p:cNvPr id="19" name="TextBox 18"/>
          <p:cNvSpPr txBox="1"/>
          <p:nvPr/>
        </p:nvSpPr>
        <p:spPr>
          <a:xfrm>
            <a:off x="4573661" y="2830460"/>
            <a:ext cx="2775454" cy="461665"/>
          </a:xfrm>
          <a:prstGeom prst="rect">
            <a:avLst/>
          </a:prstGeom>
          <a:noFill/>
        </p:spPr>
        <p:txBody>
          <a:bodyPr wrap="square" rtlCol="0">
            <a:spAutoFit/>
          </a:bodyPr>
          <a:lstStyle/>
          <a:p>
            <a:r>
              <a:rPr lang="en-US" sz="2400" b="1" dirty="0" err="1" smtClean="0">
                <a:solidFill>
                  <a:schemeClr val="accent5">
                    <a:lumMod val="50000"/>
                  </a:schemeClr>
                </a:solidFill>
                <a:effectLst>
                  <a:outerShdw blurRad="38100" dist="38100" dir="2700000" algn="tl">
                    <a:srgbClr val="000000">
                      <a:alpha val="43137"/>
                    </a:srgbClr>
                  </a:outerShdw>
                </a:effectLst>
              </a:rPr>
              <a:t>InterLearning</a:t>
            </a:r>
            <a:endParaRPr lang="en-US" sz="2400" b="1" dirty="0">
              <a:solidFill>
                <a:schemeClr val="accent5">
                  <a:lumMod val="50000"/>
                </a:schemeClr>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stretch>
            <a:fillRect/>
          </a:stretch>
        </p:blipFill>
        <p:spPr>
          <a:xfrm>
            <a:off x="1776853" y="4387389"/>
            <a:ext cx="1299057" cy="1648631"/>
          </a:xfrm>
          <a:prstGeom prst="rect">
            <a:avLst/>
          </a:prstGeom>
        </p:spPr>
      </p:pic>
      <p:sp>
        <p:nvSpPr>
          <p:cNvPr id="26" name="TextBox 25"/>
          <p:cNvSpPr txBox="1"/>
          <p:nvPr/>
        </p:nvSpPr>
        <p:spPr>
          <a:xfrm>
            <a:off x="1736016" y="6040350"/>
            <a:ext cx="1512325" cy="261610"/>
          </a:xfrm>
          <a:prstGeom prst="rect">
            <a:avLst/>
          </a:prstGeom>
          <a:noFill/>
        </p:spPr>
        <p:txBody>
          <a:bodyPr wrap="square" rtlCol="0">
            <a:spAutoFit/>
          </a:bodyPr>
          <a:lstStyle/>
          <a:p>
            <a:r>
              <a:rPr lang="en-US" sz="1100" b="1" dirty="0" smtClean="0"/>
              <a:t>Leonard, 30, Tel Aviv</a:t>
            </a:r>
            <a:endParaRPr lang="en-US" sz="1100" b="1" dirty="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9304" y="4401801"/>
            <a:ext cx="436606" cy="382031"/>
          </a:xfrm>
          <a:prstGeom prst="rect">
            <a:avLst/>
          </a:prstGeom>
        </p:spPr>
      </p:pic>
      <p:sp>
        <p:nvSpPr>
          <p:cNvPr id="32" name="TextBox 31"/>
          <p:cNvSpPr txBox="1"/>
          <p:nvPr/>
        </p:nvSpPr>
        <p:spPr>
          <a:xfrm>
            <a:off x="3445306" y="3566345"/>
            <a:ext cx="6127961" cy="646331"/>
          </a:xfrm>
          <a:prstGeom prst="rect">
            <a:avLst/>
          </a:prstGeom>
          <a:noFill/>
        </p:spPr>
        <p:txBody>
          <a:bodyPr wrap="square" rtlCol="0">
            <a:spAutoFit/>
          </a:bodyPr>
          <a:lstStyle/>
          <a:p>
            <a:r>
              <a:rPr lang="en-US" b="1" dirty="0" smtClean="0"/>
              <a:t>Leonard, your meeting with Penny at Central Library  at 14:00 - 15:00 for a math lesson, is confirmed!</a:t>
            </a:r>
            <a:endParaRPr lang="en-US" b="1" dirty="0"/>
          </a:p>
        </p:txBody>
      </p:sp>
      <p:sp>
        <p:nvSpPr>
          <p:cNvPr id="36" name="TextBox 35"/>
          <p:cNvSpPr txBox="1"/>
          <p:nvPr/>
        </p:nvSpPr>
        <p:spPr>
          <a:xfrm>
            <a:off x="3445305" y="4293350"/>
            <a:ext cx="6127961" cy="646331"/>
          </a:xfrm>
          <a:prstGeom prst="rect">
            <a:avLst/>
          </a:prstGeom>
          <a:noFill/>
        </p:spPr>
        <p:txBody>
          <a:bodyPr wrap="square" rtlCol="0">
            <a:spAutoFit/>
          </a:bodyPr>
          <a:lstStyle/>
          <a:p>
            <a:r>
              <a:rPr lang="en-US" b="1" dirty="0" smtClean="0"/>
              <a:t>Penny suggests a barter exchange for salsa dancing class at Central park near the Central Library, confirm?</a:t>
            </a:r>
            <a:endParaRPr lang="en-US" b="1" dirty="0"/>
          </a:p>
        </p:txBody>
      </p:sp>
      <p:sp>
        <p:nvSpPr>
          <p:cNvPr id="18" name="Smiley Face 17"/>
          <p:cNvSpPr/>
          <p:nvPr/>
        </p:nvSpPr>
        <p:spPr>
          <a:xfrm>
            <a:off x="5373688" y="5117461"/>
            <a:ext cx="535460" cy="395416"/>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quot;No&quot; Symbol 19"/>
          <p:cNvSpPr/>
          <p:nvPr/>
        </p:nvSpPr>
        <p:spPr>
          <a:xfrm>
            <a:off x="6093192" y="5107119"/>
            <a:ext cx="645358" cy="405758"/>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5373688" y="5516865"/>
            <a:ext cx="1536195" cy="369332"/>
          </a:xfrm>
          <a:prstGeom prst="rect">
            <a:avLst/>
          </a:prstGeom>
          <a:noFill/>
        </p:spPr>
        <p:txBody>
          <a:bodyPr wrap="square" rtlCol="0">
            <a:spAutoFit/>
          </a:bodyPr>
          <a:lstStyle/>
          <a:p>
            <a:r>
              <a:rPr lang="en-US" b="1" dirty="0" smtClean="0"/>
              <a:t>Yes          No</a:t>
            </a:r>
            <a:endParaRPr lang="en-US" b="1" dirty="0"/>
          </a:p>
        </p:txBody>
      </p:sp>
    </p:spTree>
    <p:extLst>
      <p:ext uri="{BB962C8B-B14F-4D97-AF65-F5344CB8AC3E}">
        <p14:creationId xmlns:p14="http://schemas.microsoft.com/office/powerpoint/2010/main" val="562032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Platform Currency</a:t>
            </a:r>
            <a:endParaRPr lang="en-US" dirty="0"/>
          </a:p>
        </p:txBody>
      </p:sp>
      <p:sp>
        <p:nvSpPr>
          <p:cNvPr id="3" name="Content Placeholder 2"/>
          <p:cNvSpPr>
            <a:spLocks noGrp="1"/>
          </p:cNvSpPr>
          <p:nvPr>
            <p:ph idx="1"/>
          </p:nvPr>
        </p:nvSpPr>
        <p:spPr>
          <a:xfrm>
            <a:off x="838200" y="1825624"/>
            <a:ext cx="10515600" cy="4476321"/>
          </a:xfrm>
        </p:spPr>
        <p:txBody>
          <a:bodyPr>
            <a:normAutofit fontScale="92500" lnSpcReduction="20000"/>
          </a:bodyPr>
          <a:lstStyle/>
          <a:p>
            <a:r>
              <a:rPr lang="en-US" dirty="0" smtClean="0"/>
              <a:t>In the above example the users agreed on barter lesson-to-lesson exchange.</a:t>
            </a:r>
          </a:p>
          <a:p>
            <a:r>
              <a:rPr lang="en-US" dirty="0" smtClean="0"/>
              <a:t>The reality however may be more complicated. Not always we can find someone that lives nearby, is free at the same hours and has matching set of skills, both in teaching and in “want to learn”…</a:t>
            </a:r>
          </a:p>
          <a:p>
            <a:r>
              <a:rPr lang="en-US" dirty="0" smtClean="0"/>
              <a:t>To solve this problem, some platform currency should be introduced, for example 1 hour of teaching gives a user 1 “star” (“hora”, ”point”)</a:t>
            </a:r>
          </a:p>
          <a:p>
            <a:r>
              <a:rPr lang="en-US" dirty="0" smtClean="0"/>
              <a:t>The user then can use this currency to take lessons from other users, not being restricted to the user he just tutored.</a:t>
            </a:r>
          </a:p>
          <a:p>
            <a:r>
              <a:rPr lang="en-US" dirty="0" smtClean="0"/>
              <a:t>In this manner more complicated nets of relationships may be constructed. For example Leonard teaches Howard how to play cello, he then uses the acquired star to take a salsa lesson from Penny, who in turn uses her star to take physics lesson from Sheldon…</a:t>
            </a:r>
          </a:p>
          <a:p>
            <a:endParaRPr lang="en-US" dirty="0" smtClean="0"/>
          </a:p>
          <a:p>
            <a:pPr marL="0" indent="0">
              <a:buNone/>
            </a:pPr>
            <a:endParaRPr lang="en-US" dirty="0"/>
          </a:p>
        </p:txBody>
      </p:sp>
    </p:spTree>
    <p:extLst>
      <p:ext uri="{BB962C8B-B14F-4D97-AF65-F5344CB8AC3E}">
        <p14:creationId xmlns:p14="http://schemas.microsoft.com/office/powerpoint/2010/main" val="3766279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Platform Currency</a:t>
            </a:r>
            <a:endParaRPr lang="en-US" dirty="0"/>
          </a:p>
        </p:txBody>
      </p:sp>
      <p:sp>
        <p:nvSpPr>
          <p:cNvPr id="3" name="Content Placeholder 2"/>
          <p:cNvSpPr>
            <a:spLocks noGrp="1"/>
          </p:cNvSpPr>
          <p:nvPr>
            <p:ph idx="1"/>
          </p:nvPr>
        </p:nvSpPr>
        <p:spPr>
          <a:xfrm>
            <a:off x="838200" y="1825624"/>
            <a:ext cx="10515600" cy="4476321"/>
          </a:xfrm>
        </p:spPr>
        <p:txBody>
          <a:bodyPr>
            <a:normAutofit/>
          </a:bodyPr>
          <a:lstStyle/>
          <a:p>
            <a:r>
              <a:rPr lang="en-US" dirty="0" smtClean="0"/>
              <a:t>The platform currency can be also used to take classes from official institutions that will collaborate with </a:t>
            </a:r>
            <a:r>
              <a:rPr lang="en-US" dirty="0" err="1" smtClean="0"/>
              <a:t>InterLearning</a:t>
            </a:r>
            <a:r>
              <a:rPr lang="en-US" dirty="0" smtClean="0"/>
              <a:t>: For example Language Teaching Centers, Dancing Studios, Computer Colleges, etc. </a:t>
            </a:r>
          </a:p>
          <a:p>
            <a:r>
              <a:rPr lang="en-US" dirty="0" smtClean="0"/>
              <a:t>In order for the </a:t>
            </a:r>
            <a:r>
              <a:rPr lang="en-US" dirty="0" err="1" smtClean="0"/>
              <a:t>InterLearning</a:t>
            </a:r>
            <a:r>
              <a:rPr lang="en-US" dirty="0" smtClean="0"/>
              <a:t> platform to prosper and to develop users can be rewarded with “stars” for other activities, beside teaching. </a:t>
            </a:r>
          </a:p>
          <a:p>
            <a:r>
              <a:rPr lang="en-US" dirty="0" smtClean="0"/>
              <a:t>For example for every active referral introduced, the user will get 1 star, every 10 lessons completed will reward the user with 1 star, positive reviews, “teacher of the month”, etc.</a:t>
            </a:r>
          </a:p>
          <a:p>
            <a:pPr marL="0" indent="0">
              <a:buNone/>
            </a:pPr>
            <a:endParaRPr lang="en-US" dirty="0"/>
          </a:p>
        </p:txBody>
      </p:sp>
    </p:spTree>
    <p:extLst>
      <p:ext uri="{BB962C8B-B14F-4D97-AF65-F5344CB8AC3E}">
        <p14:creationId xmlns:p14="http://schemas.microsoft.com/office/powerpoint/2010/main" val="287067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a:t>
            </a:r>
            <a:endParaRPr lang="en-US" dirty="0"/>
          </a:p>
        </p:txBody>
      </p:sp>
      <p:sp>
        <p:nvSpPr>
          <p:cNvPr id="3" name="Content Placeholder 2"/>
          <p:cNvSpPr>
            <a:spLocks noGrp="1"/>
          </p:cNvSpPr>
          <p:nvPr>
            <p:ph idx="1"/>
          </p:nvPr>
        </p:nvSpPr>
        <p:spPr>
          <a:xfrm>
            <a:off x="838200" y="1825624"/>
            <a:ext cx="10515600" cy="4476321"/>
          </a:xfrm>
        </p:spPr>
        <p:txBody>
          <a:bodyPr>
            <a:normAutofit/>
          </a:bodyPr>
          <a:lstStyle/>
          <a:p>
            <a:r>
              <a:rPr lang="en-US" dirty="0" smtClean="0"/>
              <a:t>For the demonstration we should at least be able to create several users with different skills.</a:t>
            </a:r>
          </a:p>
          <a:p>
            <a:r>
              <a:rPr lang="en-US" dirty="0" smtClean="0"/>
              <a:t>Using one user – search for specific skill and get a list of potential tutors. </a:t>
            </a:r>
          </a:p>
          <a:p>
            <a:r>
              <a:rPr lang="en-US" dirty="0" smtClean="0"/>
              <a:t>Select one and start a conversation…</a:t>
            </a:r>
          </a:p>
          <a:p>
            <a:endParaRPr lang="en-US" dirty="0"/>
          </a:p>
          <a:p>
            <a:r>
              <a:rPr lang="en-US" dirty="0" smtClean="0"/>
              <a:t>That means we have to manage multi user DB with skills and other info. Search within the DB by skill (at least), make a </a:t>
            </a:r>
            <a:r>
              <a:rPr lang="en-US" smtClean="0"/>
              <a:t>chat with a user. </a:t>
            </a:r>
            <a:endParaRPr lang="en-US" dirty="0"/>
          </a:p>
        </p:txBody>
      </p:sp>
    </p:spTree>
    <p:extLst>
      <p:ext uri="{BB962C8B-B14F-4D97-AF65-F5344CB8AC3E}">
        <p14:creationId xmlns:p14="http://schemas.microsoft.com/office/powerpoint/2010/main" val="2547699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Platform</a:t>
            </a:r>
            <a:endParaRPr lang="en-US" dirty="0"/>
          </a:p>
        </p:txBody>
      </p:sp>
      <p:sp>
        <p:nvSpPr>
          <p:cNvPr id="3" name="Content Placeholder 2"/>
          <p:cNvSpPr>
            <a:spLocks noGrp="1"/>
          </p:cNvSpPr>
          <p:nvPr>
            <p:ph idx="1"/>
          </p:nvPr>
        </p:nvSpPr>
        <p:spPr/>
        <p:txBody>
          <a:bodyPr/>
          <a:lstStyle/>
          <a:p>
            <a:r>
              <a:rPr lang="en-US" dirty="0" smtClean="0"/>
              <a:t>“</a:t>
            </a:r>
            <a:r>
              <a:rPr lang="en-US" dirty="0" err="1" smtClean="0"/>
              <a:t>InterLearning</a:t>
            </a:r>
            <a:r>
              <a:rPr lang="en-US" dirty="0" smtClean="0"/>
              <a:t>” is a multi-user platform, based on peer-to-peer barter learning. </a:t>
            </a:r>
            <a:endParaRPr lang="en-US" dirty="0"/>
          </a:p>
          <a:p>
            <a:r>
              <a:rPr lang="en-US" dirty="0" smtClean="0"/>
              <a:t>The platform provides its users an opportunity to teach skills they excel at and learn new skills they always wanted to in exchange.</a:t>
            </a:r>
          </a:p>
          <a:p>
            <a:r>
              <a:rPr lang="en-US" dirty="0" smtClean="0"/>
              <a:t>The service is based on barter exchange, making the experience available for the whole community, building new friendships, opportunities and fun memories. </a:t>
            </a:r>
          </a:p>
          <a:p>
            <a:endParaRPr lang="en-US" dirty="0"/>
          </a:p>
        </p:txBody>
      </p:sp>
    </p:spTree>
    <p:extLst>
      <p:ext uri="{BB962C8B-B14F-4D97-AF65-F5344CB8AC3E}">
        <p14:creationId xmlns:p14="http://schemas.microsoft.com/office/powerpoint/2010/main" val="128220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71568" y="2792626"/>
            <a:ext cx="4843848" cy="233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851672"/>
          </a:xfrm>
        </p:spPr>
        <p:txBody>
          <a:bodyPr>
            <a:normAutofit lnSpcReduction="10000"/>
          </a:bodyPr>
          <a:lstStyle/>
          <a:p>
            <a:r>
              <a:rPr lang="en-US" dirty="0" smtClean="0"/>
              <a:t>Meet Leonard, he is a talented physicist and a mathematician. He plays cello as well:</a:t>
            </a:r>
          </a:p>
          <a:p>
            <a:pPr marL="0" indent="0">
              <a:buNone/>
            </a:pPr>
            <a:endParaRPr lang="en-US" dirty="0"/>
          </a:p>
        </p:txBody>
      </p:sp>
      <p:pic>
        <p:nvPicPr>
          <p:cNvPr id="4" name="Picture 3"/>
          <p:cNvPicPr>
            <a:picLocks noChangeAspect="1"/>
          </p:cNvPicPr>
          <p:nvPr/>
        </p:nvPicPr>
        <p:blipFill>
          <a:blip r:embed="rId2"/>
          <a:stretch>
            <a:fillRect/>
          </a:stretch>
        </p:blipFill>
        <p:spPr>
          <a:xfrm>
            <a:off x="3180963" y="2792627"/>
            <a:ext cx="1475816" cy="1872955"/>
          </a:xfrm>
          <a:prstGeom prst="rect">
            <a:avLst/>
          </a:prstGeom>
        </p:spPr>
      </p:pic>
      <p:sp>
        <p:nvSpPr>
          <p:cNvPr id="5" name="TextBox 4"/>
          <p:cNvSpPr txBox="1"/>
          <p:nvPr/>
        </p:nvSpPr>
        <p:spPr>
          <a:xfrm>
            <a:off x="3171568" y="4760378"/>
            <a:ext cx="1556951" cy="276999"/>
          </a:xfrm>
          <a:prstGeom prst="rect">
            <a:avLst/>
          </a:prstGeom>
          <a:noFill/>
        </p:spPr>
        <p:txBody>
          <a:bodyPr wrap="square" rtlCol="0">
            <a:spAutoFit/>
          </a:bodyPr>
          <a:lstStyle/>
          <a:p>
            <a:r>
              <a:rPr lang="en-US" sz="1200" b="1" dirty="0" smtClean="0"/>
              <a:t>Leonard, 30, Tel Aviv</a:t>
            </a:r>
            <a:endParaRPr lang="en-US" sz="1200" b="1" dirty="0"/>
          </a:p>
        </p:txBody>
      </p:sp>
      <p:sp>
        <p:nvSpPr>
          <p:cNvPr id="7" name="Content Placeholder 2"/>
          <p:cNvSpPr txBox="1">
            <a:spLocks/>
          </p:cNvSpPr>
          <p:nvPr/>
        </p:nvSpPr>
        <p:spPr>
          <a:xfrm>
            <a:off x="838200" y="5379064"/>
            <a:ext cx="10515600" cy="8516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He always wanted to learn salsa dancing, but had no nerve to go to crowded salsa studios.</a:t>
            </a:r>
          </a:p>
          <a:p>
            <a:pPr marL="0" indent="0">
              <a:buFont typeface="Arial" panose="020B0604020202020204" pitchFamily="34" charse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9128" y="3215097"/>
            <a:ext cx="485003" cy="48500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4137" y="3281601"/>
            <a:ext cx="414380" cy="414380"/>
          </a:xfrm>
          <a:prstGeom prst="rect">
            <a:avLst/>
          </a:prstGeom>
        </p:spPr>
      </p:pic>
      <p:sp>
        <p:nvSpPr>
          <p:cNvPr id="10" name="TextBox 9"/>
          <p:cNvSpPr txBox="1"/>
          <p:nvPr/>
        </p:nvSpPr>
        <p:spPr>
          <a:xfrm>
            <a:off x="4788845" y="2834135"/>
            <a:ext cx="794146" cy="369332"/>
          </a:xfrm>
          <a:prstGeom prst="rect">
            <a:avLst/>
          </a:prstGeom>
          <a:noFill/>
        </p:spPr>
        <p:txBody>
          <a:bodyPr wrap="square" rtlCol="0">
            <a:spAutoFit/>
          </a:bodyPr>
          <a:lstStyle/>
          <a:p>
            <a:r>
              <a:rPr lang="en-US" b="1" dirty="0" smtClean="0"/>
              <a:t>Skills:</a:t>
            </a:r>
            <a:endParaRPr lang="en-US" b="1" dirty="0"/>
          </a:p>
        </p:txBody>
      </p:sp>
      <p:sp>
        <p:nvSpPr>
          <p:cNvPr id="11" name="TextBox 10"/>
          <p:cNvSpPr txBox="1"/>
          <p:nvPr/>
        </p:nvSpPr>
        <p:spPr>
          <a:xfrm>
            <a:off x="4788845" y="3790777"/>
            <a:ext cx="794146" cy="369332"/>
          </a:xfrm>
          <a:prstGeom prst="rect">
            <a:avLst/>
          </a:prstGeom>
          <a:noFill/>
        </p:spPr>
        <p:txBody>
          <a:bodyPr wrap="square" rtlCol="0">
            <a:spAutoFit/>
          </a:bodyPr>
          <a:lstStyle/>
          <a:p>
            <a:r>
              <a:rPr lang="en-US" b="1" dirty="0" smtClean="0"/>
              <a:t>Seeks:</a:t>
            </a:r>
            <a:endParaRPr lang="en-US" b="1" dirty="0"/>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0765" y="4166098"/>
            <a:ext cx="483372" cy="49948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8697" y="3281602"/>
            <a:ext cx="414380" cy="41438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20173" y="2792625"/>
            <a:ext cx="436606" cy="382031"/>
          </a:xfrm>
          <a:prstGeom prst="rect">
            <a:avLst/>
          </a:prstGeom>
        </p:spPr>
      </p:pic>
      <p:sp>
        <p:nvSpPr>
          <p:cNvPr id="15" name="5-Point Star 14"/>
          <p:cNvSpPr/>
          <p:nvPr/>
        </p:nvSpPr>
        <p:spPr>
          <a:xfrm>
            <a:off x="7747818" y="2835228"/>
            <a:ext cx="222421" cy="18357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 name="TextBox 15"/>
          <p:cNvSpPr txBox="1"/>
          <p:nvPr/>
        </p:nvSpPr>
        <p:spPr>
          <a:xfrm>
            <a:off x="7737768" y="2983640"/>
            <a:ext cx="218434" cy="261610"/>
          </a:xfrm>
          <a:prstGeom prst="rect">
            <a:avLst/>
          </a:prstGeom>
          <a:noFill/>
        </p:spPr>
        <p:txBody>
          <a:bodyPr wrap="square" rtlCol="0">
            <a:spAutoFit/>
          </a:bodyPr>
          <a:lstStyle/>
          <a:p>
            <a:r>
              <a:rPr lang="en-US" sz="1050" dirty="0" smtClean="0"/>
              <a:t>5</a:t>
            </a:r>
            <a:endParaRPr lang="en-US" sz="1050" dirty="0"/>
          </a:p>
        </p:txBody>
      </p:sp>
    </p:spTree>
    <p:extLst>
      <p:ext uri="{BB962C8B-B14F-4D97-AF65-F5344CB8AC3E}">
        <p14:creationId xmlns:p14="http://schemas.microsoft.com/office/powerpoint/2010/main" val="1283659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71568" y="2792626"/>
            <a:ext cx="4843848" cy="233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851672"/>
          </a:xfrm>
        </p:spPr>
        <p:txBody>
          <a:bodyPr>
            <a:normAutofit/>
          </a:bodyPr>
          <a:lstStyle/>
          <a:p>
            <a:r>
              <a:rPr lang="en-US" dirty="0" smtClean="0"/>
              <a:t>Now meet Penny, she is talented actress and a certified salsa teacher:</a:t>
            </a:r>
          </a:p>
          <a:p>
            <a:pPr marL="0" indent="0">
              <a:buNone/>
            </a:pPr>
            <a:endParaRPr lang="en-US" dirty="0"/>
          </a:p>
        </p:txBody>
      </p:sp>
      <p:sp>
        <p:nvSpPr>
          <p:cNvPr id="5" name="TextBox 4"/>
          <p:cNvSpPr txBox="1"/>
          <p:nvPr/>
        </p:nvSpPr>
        <p:spPr>
          <a:xfrm>
            <a:off x="3171568" y="4760378"/>
            <a:ext cx="1556951" cy="276999"/>
          </a:xfrm>
          <a:prstGeom prst="rect">
            <a:avLst/>
          </a:prstGeom>
          <a:noFill/>
        </p:spPr>
        <p:txBody>
          <a:bodyPr wrap="square" rtlCol="0">
            <a:spAutoFit/>
          </a:bodyPr>
          <a:lstStyle/>
          <a:p>
            <a:r>
              <a:rPr lang="en-US" sz="1200" b="1" dirty="0" smtClean="0"/>
              <a:t>Penny, 28, Tel Aviv</a:t>
            </a:r>
            <a:endParaRPr lang="en-US" sz="1200" b="1" dirty="0"/>
          </a:p>
        </p:txBody>
      </p:sp>
      <p:sp>
        <p:nvSpPr>
          <p:cNvPr id="7" name="Content Placeholder 2"/>
          <p:cNvSpPr txBox="1">
            <a:spLocks/>
          </p:cNvSpPr>
          <p:nvPr/>
        </p:nvSpPr>
        <p:spPr>
          <a:xfrm>
            <a:off x="838200" y="5379064"/>
            <a:ext cx="10515600" cy="8516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She is currently struggling with her Math exams for the University degree she is starting .</a:t>
            </a:r>
          </a:p>
          <a:p>
            <a:pPr marL="0" indent="0">
              <a:buFont typeface="Arial" panose="020B0604020202020204" pitchFamily="34" charset="0"/>
              <a:buNone/>
            </a:pPr>
            <a:endParaRPr lang="en-US" dirty="0"/>
          </a:p>
        </p:txBody>
      </p:sp>
      <p:sp>
        <p:nvSpPr>
          <p:cNvPr id="10" name="TextBox 9"/>
          <p:cNvSpPr txBox="1"/>
          <p:nvPr/>
        </p:nvSpPr>
        <p:spPr>
          <a:xfrm>
            <a:off x="4788845" y="2834135"/>
            <a:ext cx="794146" cy="369332"/>
          </a:xfrm>
          <a:prstGeom prst="rect">
            <a:avLst/>
          </a:prstGeom>
          <a:noFill/>
        </p:spPr>
        <p:txBody>
          <a:bodyPr wrap="square" rtlCol="0">
            <a:spAutoFit/>
          </a:bodyPr>
          <a:lstStyle/>
          <a:p>
            <a:r>
              <a:rPr lang="en-US" b="1" dirty="0" smtClean="0"/>
              <a:t>Skills:</a:t>
            </a:r>
            <a:endParaRPr lang="en-US" b="1" dirty="0"/>
          </a:p>
        </p:txBody>
      </p:sp>
      <p:sp>
        <p:nvSpPr>
          <p:cNvPr id="11" name="TextBox 10"/>
          <p:cNvSpPr txBox="1"/>
          <p:nvPr/>
        </p:nvSpPr>
        <p:spPr>
          <a:xfrm>
            <a:off x="4788845" y="3790777"/>
            <a:ext cx="794146" cy="369332"/>
          </a:xfrm>
          <a:prstGeom prst="rect">
            <a:avLst/>
          </a:prstGeom>
          <a:noFill/>
        </p:spPr>
        <p:txBody>
          <a:bodyPr wrap="square" rtlCol="0">
            <a:spAutoFit/>
          </a:bodyPr>
          <a:lstStyle/>
          <a:p>
            <a:r>
              <a:rPr lang="en-US" b="1" dirty="0" smtClean="0"/>
              <a:t>Seeks:</a:t>
            </a:r>
            <a:endParaRPr lang="en-US" b="1"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232" y="3219353"/>
            <a:ext cx="483372" cy="49948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568" y="2790234"/>
            <a:ext cx="1323332" cy="176444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3492" y="3202643"/>
            <a:ext cx="588134" cy="58813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4232" y="4200794"/>
            <a:ext cx="546625" cy="5466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8294" y="2790234"/>
            <a:ext cx="436606" cy="382031"/>
          </a:xfrm>
          <a:prstGeom prst="rect">
            <a:avLst/>
          </a:prstGeom>
        </p:spPr>
      </p:pic>
      <p:sp>
        <p:nvSpPr>
          <p:cNvPr id="17" name="5-Point Star 16"/>
          <p:cNvSpPr/>
          <p:nvPr/>
        </p:nvSpPr>
        <p:spPr>
          <a:xfrm>
            <a:off x="7747818" y="2835228"/>
            <a:ext cx="222421" cy="18357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 name="TextBox 17"/>
          <p:cNvSpPr txBox="1"/>
          <p:nvPr/>
        </p:nvSpPr>
        <p:spPr>
          <a:xfrm>
            <a:off x="7737768" y="2983640"/>
            <a:ext cx="218434" cy="261610"/>
          </a:xfrm>
          <a:prstGeom prst="rect">
            <a:avLst/>
          </a:prstGeom>
          <a:noFill/>
        </p:spPr>
        <p:txBody>
          <a:bodyPr wrap="square" rtlCol="0">
            <a:spAutoFit/>
          </a:bodyPr>
          <a:lstStyle/>
          <a:p>
            <a:r>
              <a:rPr lang="en-US" sz="1050" dirty="0" smtClean="0"/>
              <a:t>1</a:t>
            </a:r>
            <a:endParaRPr lang="en-US" sz="1050" dirty="0"/>
          </a:p>
        </p:txBody>
      </p:sp>
    </p:spTree>
    <p:extLst>
      <p:ext uri="{BB962C8B-B14F-4D97-AF65-F5344CB8AC3E}">
        <p14:creationId xmlns:p14="http://schemas.microsoft.com/office/powerpoint/2010/main" val="135652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25078" y="2717624"/>
            <a:ext cx="8674442" cy="38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851672"/>
          </a:xfrm>
        </p:spPr>
        <p:txBody>
          <a:bodyPr>
            <a:normAutofit lnSpcReduction="10000"/>
          </a:bodyPr>
          <a:lstStyle/>
          <a:p>
            <a:r>
              <a:rPr lang="en-US" dirty="0" smtClean="0"/>
              <a:t>Penny decides to use the </a:t>
            </a:r>
            <a:r>
              <a:rPr lang="en-US" dirty="0" err="1" smtClean="0"/>
              <a:t>InterLearning</a:t>
            </a:r>
            <a:r>
              <a:rPr lang="en-US" dirty="0" smtClean="0"/>
              <a:t> platform, since she can not afford an expensive math tutor right now:</a:t>
            </a:r>
          </a:p>
          <a:p>
            <a:pPr marL="0" indent="0">
              <a:buNone/>
            </a:pPr>
            <a:endParaRPr lang="en-US" dirty="0"/>
          </a:p>
        </p:txBody>
      </p:sp>
      <p:sp>
        <p:nvSpPr>
          <p:cNvPr id="5" name="TextBox 4"/>
          <p:cNvSpPr txBox="1"/>
          <p:nvPr/>
        </p:nvSpPr>
        <p:spPr>
          <a:xfrm>
            <a:off x="1487377" y="3710643"/>
            <a:ext cx="1148731" cy="276999"/>
          </a:xfrm>
          <a:prstGeom prst="rect">
            <a:avLst/>
          </a:prstGeom>
          <a:noFill/>
        </p:spPr>
        <p:txBody>
          <a:bodyPr wrap="square" rtlCol="0">
            <a:spAutoFit/>
          </a:bodyPr>
          <a:lstStyle/>
          <a:p>
            <a:r>
              <a:rPr lang="en-US" sz="1200" b="1" dirty="0" smtClean="0"/>
              <a:t>Penny</a:t>
            </a:r>
            <a:endParaRPr lang="en-US" sz="1200" b="1" dirty="0"/>
          </a:p>
        </p:txBody>
      </p:sp>
      <p:sp>
        <p:nvSpPr>
          <p:cNvPr id="10" name="TextBox 9"/>
          <p:cNvSpPr txBox="1"/>
          <p:nvPr/>
        </p:nvSpPr>
        <p:spPr>
          <a:xfrm>
            <a:off x="2798407" y="3247366"/>
            <a:ext cx="5412259" cy="646331"/>
          </a:xfrm>
          <a:prstGeom prst="rect">
            <a:avLst/>
          </a:prstGeom>
          <a:noFill/>
        </p:spPr>
        <p:txBody>
          <a:bodyPr wrap="square" rtlCol="0">
            <a:spAutoFit/>
          </a:bodyPr>
          <a:lstStyle/>
          <a:p>
            <a:pPr algn="ctr"/>
            <a:r>
              <a:rPr lang="en-US" b="1" dirty="0" smtClean="0"/>
              <a:t>Hello Penny!</a:t>
            </a:r>
            <a:br>
              <a:rPr lang="en-US" b="1" dirty="0" smtClean="0"/>
            </a:br>
            <a:r>
              <a:rPr lang="en-US" b="1" dirty="0" smtClean="0"/>
              <a:t>We found several teachers for the skill you required:</a:t>
            </a:r>
            <a:endParaRPr lang="en-US" b="1"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457" y="2778223"/>
            <a:ext cx="727495" cy="969993"/>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944" y="3837941"/>
            <a:ext cx="414380" cy="414380"/>
          </a:xfrm>
          <a:prstGeom prst="rect">
            <a:avLst/>
          </a:prstGeom>
        </p:spPr>
      </p:pic>
      <p:sp>
        <p:nvSpPr>
          <p:cNvPr id="17" name="TextBox 16"/>
          <p:cNvSpPr txBox="1"/>
          <p:nvPr/>
        </p:nvSpPr>
        <p:spPr>
          <a:xfrm>
            <a:off x="5219390" y="3856615"/>
            <a:ext cx="977814" cy="369332"/>
          </a:xfrm>
          <a:prstGeom prst="rect">
            <a:avLst/>
          </a:prstGeom>
          <a:noFill/>
        </p:spPr>
        <p:txBody>
          <a:bodyPr wrap="square" rtlCol="0">
            <a:spAutoFit/>
          </a:bodyPr>
          <a:lstStyle/>
          <a:p>
            <a:r>
              <a:rPr lang="en-US" b="1" dirty="0" smtClean="0"/>
              <a:t>Math:</a:t>
            </a:r>
            <a:endParaRPr lang="en-US"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3170" y="4397817"/>
            <a:ext cx="1228651" cy="1638203"/>
          </a:xfrm>
          <a:prstGeom prst="rect">
            <a:avLst/>
          </a:prstGeom>
        </p:spPr>
      </p:pic>
      <p:sp>
        <p:nvSpPr>
          <p:cNvPr id="18" name="TextBox 17"/>
          <p:cNvSpPr txBox="1"/>
          <p:nvPr/>
        </p:nvSpPr>
        <p:spPr>
          <a:xfrm>
            <a:off x="4765551" y="6049769"/>
            <a:ext cx="1383888" cy="261610"/>
          </a:xfrm>
          <a:prstGeom prst="rect">
            <a:avLst/>
          </a:prstGeom>
          <a:noFill/>
        </p:spPr>
        <p:txBody>
          <a:bodyPr wrap="square" rtlCol="0">
            <a:spAutoFit/>
          </a:bodyPr>
          <a:lstStyle/>
          <a:p>
            <a:r>
              <a:rPr lang="en-US" sz="1100" b="1" dirty="0" smtClean="0"/>
              <a:t>Sheldon, 28, Haifa</a:t>
            </a:r>
            <a:endParaRPr lang="en-US" sz="1100" b="1" dirty="0"/>
          </a:p>
        </p:txBody>
      </p:sp>
      <p:sp>
        <p:nvSpPr>
          <p:cNvPr id="19" name="TextBox 18"/>
          <p:cNvSpPr txBox="1"/>
          <p:nvPr/>
        </p:nvSpPr>
        <p:spPr>
          <a:xfrm>
            <a:off x="4573661" y="2830460"/>
            <a:ext cx="2775454" cy="461665"/>
          </a:xfrm>
          <a:prstGeom prst="rect">
            <a:avLst/>
          </a:prstGeom>
          <a:noFill/>
        </p:spPr>
        <p:txBody>
          <a:bodyPr wrap="square" rtlCol="0">
            <a:spAutoFit/>
          </a:bodyPr>
          <a:lstStyle/>
          <a:p>
            <a:r>
              <a:rPr lang="en-US" sz="2400" b="1" dirty="0" err="1" smtClean="0">
                <a:solidFill>
                  <a:schemeClr val="accent5">
                    <a:lumMod val="50000"/>
                  </a:schemeClr>
                </a:solidFill>
                <a:effectLst>
                  <a:outerShdw blurRad="38100" dist="38100" dir="2700000" algn="tl">
                    <a:srgbClr val="000000">
                      <a:alpha val="43137"/>
                    </a:srgbClr>
                  </a:outerShdw>
                </a:effectLst>
              </a:rPr>
              <a:t>InterLearning</a:t>
            </a:r>
            <a:endParaRPr lang="en-US" sz="2400" b="1" dirty="0">
              <a:solidFill>
                <a:schemeClr val="accent5">
                  <a:lumMod val="50000"/>
                </a:schemeClr>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6223" y="4390030"/>
            <a:ext cx="1222252" cy="1638203"/>
          </a:xfrm>
          <a:prstGeom prst="rect">
            <a:avLst/>
          </a:prstGeom>
          <a:solidFill>
            <a:schemeClr val="bg1"/>
          </a:solidFill>
        </p:spPr>
      </p:pic>
      <p:sp>
        <p:nvSpPr>
          <p:cNvPr id="21" name="TextBox 20"/>
          <p:cNvSpPr txBox="1"/>
          <p:nvPr/>
        </p:nvSpPr>
        <p:spPr>
          <a:xfrm>
            <a:off x="3215404" y="6041982"/>
            <a:ext cx="1503347" cy="261610"/>
          </a:xfrm>
          <a:prstGeom prst="rect">
            <a:avLst/>
          </a:prstGeom>
          <a:noFill/>
        </p:spPr>
        <p:txBody>
          <a:bodyPr wrap="square" rtlCol="0">
            <a:spAutoFit/>
          </a:bodyPr>
          <a:lstStyle/>
          <a:p>
            <a:r>
              <a:rPr lang="en-US" sz="1100" b="1" dirty="0" smtClean="0"/>
              <a:t>Rajesh, 25, Tel Aviv</a:t>
            </a:r>
            <a:endParaRPr lang="en-US" sz="1100" b="1"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3289" y="4387389"/>
            <a:ext cx="1305010" cy="1632133"/>
          </a:xfrm>
          <a:prstGeom prst="rect">
            <a:avLst/>
          </a:prstGeom>
        </p:spPr>
      </p:pic>
      <p:sp>
        <p:nvSpPr>
          <p:cNvPr id="22" name="TextBox 21"/>
          <p:cNvSpPr txBox="1"/>
          <p:nvPr/>
        </p:nvSpPr>
        <p:spPr>
          <a:xfrm>
            <a:off x="7938778" y="6037405"/>
            <a:ext cx="1503347" cy="261610"/>
          </a:xfrm>
          <a:prstGeom prst="rect">
            <a:avLst/>
          </a:prstGeom>
          <a:noFill/>
        </p:spPr>
        <p:txBody>
          <a:bodyPr wrap="square" rtlCol="0">
            <a:spAutoFit/>
          </a:bodyPr>
          <a:lstStyle/>
          <a:p>
            <a:r>
              <a:rPr lang="en-US" sz="1100" b="1" dirty="0" smtClean="0"/>
              <a:t>Howard, 25, Tel Aviv</a:t>
            </a:r>
            <a:endParaRPr lang="en-US" sz="1100" b="1" dirty="0"/>
          </a:p>
        </p:txBody>
      </p:sp>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4218" y="4388687"/>
            <a:ext cx="1317867" cy="1647333"/>
          </a:xfrm>
          <a:prstGeom prst="rect">
            <a:avLst/>
          </a:prstGeom>
        </p:spPr>
      </p:pic>
      <p:sp>
        <p:nvSpPr>
          <p:cNvPr id="24" name="TextBox 23"/>
          <p:cNvSpPr txBox="1"/>
          <p:nvPr/>
        </p:nvSpPr>
        <p:spPr>
          <a:xfrm>
            <a:off x="6351477" y="6040046"/>
            <a:ext cx="1725951" cy="261610"/>
          </a:xfrm>
          <a:prstGeom prst="rect">
            <a:avLst/>
          </a:prstGeom>
          <a:noFill/>
        </p:spPr>
        <p:txBody>
          <a:bodyPr wrap="square" rtlCol="0">
            <a:spAutoFit/>
          </a:bodyPr>
          <a:lstStyle/>
          <a:p>
            <a:r>
              <a:rPr lang="en-US" sz="1100" b="1" dirty="0" smtClean="0"/>
              <a:t>Bernadette, 23, Tel Aviv</a:t>
            </a:r>
            <a:endParaRPr lang="en-US" sz="1100" b="1" dirty="0"/>
          </a:p>
        </p:txBody>
      </p:sp>
      <p:pic>
        <p:nvPicPr>
          <p:cNvPr id="25" name="Picture 24"/>
          <p:cNvPicPr>
            <a:picLocks noChangeAspect="1"/>
          </p:cNvPicPr>
          <p:nvPr/>
        </p:nvPicPr>
        <p:blipFill>
          <a:blip r:embed="rId8"/>
          <a:stretch>
            <a:fillRect/>
          </a:stretch>
        </p:blipFill>
        <p:spPr>
          <a:xfrm>
            <a:off x="1776853" y="4387389"/>
            <a:ext cx="1299057" cy="1648631"/>
          </a:xfrm>
          <a:prstGeom prst="rect">
            <a:avLst/>
          </a:prstGeom>
        </p:spPr>
      </p:pic>
      <p:sp>
        <p:nvSpPr>
          <p:cNvPr id="26" name="TextBox 25"/>
          <p:cNvSpPr txBox="1"/>
          <p:nvPr/>
        </p:nvSpPr>
        <p:spPr>
          <a:xfrm>
            <a:off x="1736016" y="6040350"/>
            <a:ext cx="1512325" cy="261610"/>
          </a:xfrm>
          <a:prstGeom prst="rect">
            <a:avLst/>
          </a:prstGeom>
          <a:noFill/>
        </p:spPr>
        <p:txBody>
          <a:bodyPr wrap="square" rtlCol="0">
            <a:spAutoFit/>
          </a:bodyPr>
          <a:lstStyle/>
          <a:p>
            <a:r>
              <a:rPr lang="en-US" sz="1100" b="1" dirty="0" smtClean="0"/>
              <a:t>Leonard, 30, Tel Aviv</a:t>
            </a:r>
            <a:endParaRPr lang="en-US" sz="1100" b="1" dirty="0"/>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35215" y="4397817"/>
            <a:ext cx="436606" cy="382031"/>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1869" y="4390030"/>
            <a:ext cx="436606" cy="382031"/>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39304" y="4401801"/>
            <a:ext cx="436606" cy="382031"/>
          </a:xfrm>
          <a:prstGeom prst="rect">
            <a:avLst/>
          </a:prstGeom>
        </p:spPr>
      </p:pic>
    </p:spTree>
    <p:extLst>
      <p:ext uri="{BB962C8B-B14F-4D97-AF65-F5344CB8AC3E}">
        <p14:creationId xmlns:p14="http://schemas.microsoft.com/office/powerpoint/2010/main" val="34159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25078" y="2717624"/>
            <a:ext cx="8674442" cy="38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774818"/>
          </a:xfrm>
        </p:spPr>
        <p:txBody>
          <a:bodyPr>
            <a:normAutofit fontScale="77500" lnSpcReduction="20000"/>
          </a:bodyPr>
          <a:lstStyle/>
          <a:p>
            <a:r>
              <a:rPr lang="en-US" dirty="0" err="1" smtClean="0"/>
              <a:t>InterLearning</a:t>
            </a:r>
            <a:r>
              <a:rPr lang="en-US" dirty="0" smtClean="0"/>
              <a:t> platform matching algorithm first shows all the verified profiles, sorts them by distance and prioritizes those with matching skill on “Seeks” part of profile:</a:t>
            </a:r>
          </a:p>
          <a:p>
            <a:pPr marL="0" indent="0">
              <a:buNone/>
            </a:pPr>
            <a:endParaRPr lang="en-US" dirty="0"/>
          </a:p>
        </p:txBody>
      </p:sp>
      <p:sp>
        <p:nvSpPr>
          <p:cNvPr id="5" name="TextBox 4"/>
          <p:cNvSpPr txBox="1"/>
          <p:nvPr/>
        </p:nvSpPr>
        <p:spPr>
          <a:xfrm>
            <a:off x="1487377" y="3710643"/>
            <a:ext cx="1148731" cy="276999"/>
          </a:xfrm>
          <a:prstGeom prst="rect">
            <a:avLst/>
          </a:prstGeom>
          <a:noFill/>
        </p:spPr>
        <p:txBody>
          <a:bodyPr wrap="square" rtlCol="0">
            <a:spAutoFit/>
          </a:bodyPr>
          <a:lstStyle/>
          <a:p>
            <a:r>
              <a:rPr lang="en-US" sz="1200" b="1" dirty="0" smtClean="0"/>
              <a:t>Penny</a:t>
            </a:r>
            <a:endParaRPr lang="en-US" sz="1200" b="1" dirty="0"/>
          </a:p>
        </p:txBody>
      </p:sp>
      <p:sp>
        <p:nvSpPr>
          <p:cNvPr id="10" name="TextBox 9"/>
          <p:cNvSpPr txBox="1"/>
          <p:nvPr/>
        </p:nvSpPr>
        <p:spPr>
          <a:xfrm>
            <a:off x="2798407" y="3247366"/>
            <a:ext cx="5412259" cy="646331"/>
          </a:xfrm>
          <a:prstGeom prst="rect">
            <a:avLst/>
          </a:prstGeom>
          <a:noFill/>
        </p:spPr>
        <p:txBody>
          <a:bodyPr wrap="square" rtlCol="0">
            <a:spAutoFit/>
          </a:bodyPr>
          <a:lstStyle/>
          <a:p>
            <a:pPr algn="ctr"/>
            <a:r>
              <a:rPr lang="en-US" b="1" dirty="0" smtClean="0"/>
              <a:t>Hello Penny!</a:t>
            </a:r>
            <a:br>
              <a:rPr lang="en-US" b="1" dirty="0" smtClean="0"/>
            </a:br>
            <a:r>
              <a:rPr lang="en-US" b="1" dirty="0" smtClean="0"/>
              <a:t>We found several teachers for the skill you required:</a:t>
            </a:r>
            <a:endParaRPr lang="en-US" b="1"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457" y="2778223"/>
            <a:ext cx="727495" cy="969993"/>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944" y="3837941"/>
            <a:ext cx="414380" cy="414380"/>
          </a:xfrm>
          <a:prstGeom prst="rect">
            <a:avLst/>
          </a:prstGeom>
        </p:spPr>
      </p:pic>
      <p:sp>
        <p:nvSpPr>
          <p:cNvPr id="17" name="TextBox 16"/>
          <p:cNvSpPr txBox="1"/>
          <p:nvPr/>
        </p:nvSpPr>
        <p:spPr>
          <a:xfrm>
            <a:off x="5219390" y="3856615"/>
            <a:ext cx="977814" cy="369332"/>
          </a:xfrm>
          <a:prstGeom prst="rect">
            <a:avLst/>
          </a:prstGeom>
          <a:noFill/>
        </p:spPr>
        <p:txBody>
          <a:bodyPr wrap="square" rtlCol="0">
            <a:spAutoFit/>
          </a:bodyPr>
          <a:lstStyle/>
          <a:p>
            <a:r>
              <a:rPr lang="en-US" b="1" dirty="0" smtClean="0"/>
              <a:t>Math:</a:t>
            </a:r>
            <a:endParaRPr lang="en-US"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3170" y="4397817"/>
            <a:ext cx="1228651" cy="1638203"/>
          </a:xfrm>
          <a:prstGeom prst="rect">
            <a:avLst/>
          </a:prstGeom>
        </p:spPr>
      </p:pic>
      <p:sp>
        <p:nvSpPr>
          <p:cNvPr id="18" name="TextBox 17"/>
          <p:cNvSpPr txBox="1"/>
          <p:nvPr/>
        </p:nvSpPr>
        <p:spPr>
          <a:xfrm>
            <a:off x="4765551" y="6049769"/>
            <a:ext cx="1383888" cy="261610"/>
          </a:xfrm>
          <a:prstGeom prst="rect">
            <a:avLst/>
          </a:prstGeom>
          <a:noFill/>
        </p:spPr>
        <p:txBody>
          <a:bodyPr wrap="square" rtlCol="0">
            <a:spAutoFit/>
          </a:bodyPr>
          <a:lstStyle/>
          <a:p>
            <a:r>
              <a:rPr lang="en-US" sz="1100" b="1" dirty="0" smtClean="0"/>
              <a:t>Sheldon, 28, Haifa</a:t>
            </a:r>
            <a:endParaRPr lang="en-US" sz="1100" b="1" dirty="0"/>
          </a:p>
        </p:txBody>
      </p:sp>
      <p:sp>
        <p:nvSpPr>
          <p:cNvPr id="19" name="TextBox 18"/>
          <p:cNvSpPr txBox="1"/>
          <p:nvPr/>
        </p:nvSpPr>
        <p:spPr>
          <a:xfrm>
            <a:off x="4573661" y="2830460"/>
            <a:ext cx="2775454" cy="461665"/>
          </a:xfrm>
          <a:prstGeom prst="rect">
            <a:avLst/>
          </a:prstGeom>
          <a:noFill/>
        </p:spPr>
        <p:txBody>
          <a:bodyPr wrap="square" rtlCol="0">
            <a:spAutoFit/>
          </a:bodyPr>
          <a:lstStyle/>
          <a:p>
            <a:r>
              <a:rPr lang="en-US" sz="2400" b="1" dirty="0" err="1" smtClean="0">
                <a:solidFill>
                  <a:schemeClr val="accent5">
                    <a:lumMod val="50000"/>
                  </a:schemeClr>
                </a:solidFill>
                <a:effectLst>
                  <a:outerShdw blurRad="38100" dist="38100" dir="2700000" algn="tl">
                    <a:srgbClr val="000000">
                      <a:alpha val="43137"/>
                    </a:srgbClr>
                  </a:outerShdw>
                </a:effectLst>
              </a:rPr>
              <a:t>InterLearning</a:t>
            </a:r>
            <a:endParaRPr lang="en-US" sz="2400" b="1" dirty="0">
              <a:solidFill>
                <a:schemeClr val="accent5">
                  <a:lumMod val="50000"/>
                </a:schemeClr>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6223" y="4390030"/>
            <a:ext cx="1222252" cy="1638203"/>
          </a:xfrm>
          <a:prstGeom prst="rect">
            <a:avLst/>
          </a:prstGeom>
          <a:solidFill>
            <a:schemeClr val="bg1"/>
          </a:solidFill>
        </p:spPr>
      </p:pic>
      <p:sp>
        <p:nvSpPr>
          <p:cNvPr id="21" name="TextBox 20"/>
          <p:cNvSpPr txBox="1"/>
          <p:nvPr/>
        </p:nvSpPr>
        <p:spPr>
          <a:xfrm>
            <a:off x="3215404" y="6041982"/>
            <a:ext cx="1503347" cy="261610"/>
          </a:xfrm>
          <a:prstGeom prst="rect">
            <a:avLst/>
          </a:prstGeom>
          <a:noFill/>
        </p:spPr>
        <p:txBody>
          <a:bodyPr wrap="square" rtlCol="0">
            <a:spAutoFit/>
          </a:bodyPr>
          <a:lstStyle/>
          <a:p>
            <a:r>
              <a:rPr lang="en-US" sz="1100" b="1" dirty="0" smtClean="0"/>
              <a:t>Rajesh, 25, Tel Aviv</a:t>
            </a:r>
            <a:endParaRPr lang="en-US" sz="1100" b="1"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3289" y="4387389"/>
            <a:ext cx="1305010" cy="1632133"/>
          </a:xfrm>
          <a:prstGeom prst="rect">
            <a:avLst/>
          </a:prstGeom>
        </p:spPr>
      </p:pic>
      <p:sp>
        <p:nvSpPr>
          <p:cNvPr id="22" name="TextBox 21"/>
          <p:cNvSpPr txBox="1"/>
          <p:nvPr/>
        </p:nvSpPr>
        <p:spPr>
          <a:xfrm>
            <a:off x="7938778" y="6037405"/>
            <a:ext cx="1503347" cy="261610"/>
          </a:xfrm>
          <a:prstGeom prst="rect">
            <a:avLst/>
          </a:prstGeom>
          <a:noFill/>
        </p:spPr>
        <p:txBody>
          <a:bodyPr wrap="square" rtlCol="0">
            <a:spAutoFit/>
          </a:bodyPr>
          <a:lstStyle/>
          <a:p>
            <a:r>
              <a:rPr lang="en-US" sz="1100" b="1" dirty="0" smtClean="0"/>
              <a:t>Howard, 25, Tel Aviv</a:t>
            </a:r>
            <a:endParaRPr lang="en-US" sz="1100" b="1" dirty="0"/>
          </a:p>
        </p:txBody>
      </p:sp>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4218" y="4388687"/>
            <a:ext cx="1317867" cy="1647333"/>
          </a:xfrm>
          <a:prstGeom prst="rect">
            <a:avLst/>
          </a:prstGeom>
        </p:spPr>
      </p:pic>
      <p:sp>
        <p:nvSpPr>
          <p:cNvPr id="24" name="TextBox 23"/>
          <p:cNvSpPr txBox="1"/>
          <p:nvPr/>
        </p:nvSpPr>
        <p:spPr>
          <a:xfrm>
            <a:off x="6351477" y="6040046"/>
            <a:ext cx="1725951" cy="261610"/>
          </a:xfrm>
          <a:prstGeom prst="rect">
            <a:avLst/>
          </a:prstGeom>
          <a:noFill/>
        </p:spPr>
        <p:txBody>
          <a:bodyPr wrap="square" rtlCol="0">
            <a:spAutoFit/>
          </a:bodyPr>
          <a:lstStyle/>
          <a:p>
            <a:r>
              <a:rPr lang="en-US" sz="1100" b="1" dirty="0" smtClean="0"/>
              <a:t>Bernadette, 23, Tel Aviv</a:t>
            </a:r>
            <a:endParaRPr lang="en-US" sz="1100" b="1" dirty="0"/>
          </a:p>
        </p:txBody>
      </p:sp>
      <p:pic>
        <p:nvPicPr>
          <p:cNvPr id="25" name="Picture 24"/>
          <p:cNvPicPr>
            <a:picLocks noChangeAspect="1"/>
          </p:cNvPicPr>
          <p:nvPr/>
        </p:nvPicPr>
        <p:blipFill>
          <a:blip r:embed="rId8"/>
          <a:stretch>
            <a:fillRect/>
          </a:stretch>
        </p:blipFill>
        <p:spPr>
          <a:xfrm>
            <a:off x="1776853" y="4387389"/>
            <a:ext cx="1299057" cy="1648631"/>
          </a:xfrm>
          <a:prstGeom prst="rect">
            <a:avLst/>
          </a:prstGeom>
        </p:spPr>
      </p:pic>
      <p:sp>
        <p:nvSpPr>
          <p:cNvPr id="26" name="TextBox 25"/>
          <p:cNvSpPr txBox="1"/>
          <p:nvPr/>
        </p:nvSpPr>
        <p:spPr>
          <a:xfrm>
            <a:off x="1736016" y="6040350"/>
            <a:ext cx="1512325" cy="261610"/>
          </a:xfrm>
          <a:prstGeom prst="rect">
            <a:avLst/>
          </a:prstGeom>
          <a:noFill/>
        </p:spPr>
        <p:txBody>
          <a:bodyPr wrap="square" rtlCol="0">
            <a:spAutoFit/>
          </a:bodyPr>
          <a:lstStyle/>
          <a:p>
            <a:r>
              <a:rPr lang="en-US" sz="1100" b="1" dirty="0" smtClean="0"/>
              <a:t>Leonard, 30, Tel Aviv</a:t>
            </a:r>
            <a:endParaRPr lang="en-US" sz="1100" b="1" dirty="0"/>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35215" y="4397817"/>
            <a:ext cx="436606" cy="382031"/>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1869" y="4390030"/>
            <a:ext cx="436606" cy="382031"/>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39304" y="4401801"/>
            <a:ext cx="436606" cy="382031"/>
          </a:xfrm>
          <a:prstGeom prst="rect">
            <a:avLst/>
          </a:prstGeom>
        </p:spPr>
      </p:pic>
      <p:sp>
        <p:nvSpPr>
          <p:cNvPr id="7" name="Right Arrow 6"/>
          <p:cNvSpPr/>
          <p:nvPr/>
        </p:nvSpPr>
        <p:spPr>
          <a:xfrm>
            <a:off x="1776854" y="6245452"/>
            <a:ext cx="7542424" cy="28008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65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25078" y="2717624"/>
            <a:ext cx="8674442" cy="38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774818"/>
          </a:xfrm>
        </p:spPr>
        <p:txBody>
          <a:bodyPr>
            <a:normAutofit/>
          </a:bodyPr>
          <a:lstStyle/>
          <a:p>
            <a:r>
              <a:rPr lang="en-US" sz="2400" dirty="0" smtClean="0"/>
              <a:t>Since Leonard has verified his profile with offline document, lives in Tel Aviv and wants to learn salsa he is the first one in the list:</a:t>
            </a:r>
          </a:p>
          <a:p>
            <a:pPr marL="0" indent="0">
              <a:buNone/>
            </a:pPr>
            <a:endParaRPr lang="en-US" dirty="0"/>
          </a:p>
        </p:txBody>
      </p:sp>
      <p:sp>
        <p:nvSpPr>
          <p:cNvPr id="5" name="TextBox 4"/>
          <p:cNvSpPr txBox="1"/>
          <p:nvPr/>
        </p:nvSpPr>
        <p:spPr>
          <a:xfrm>
            <a:off x="1487377" y="3710643"/>
            <a:ext cx="1148731" cy="276999"/>
          </a:xfrm>
          <a:prstGeom prst="rect">
            <a:avLst/>
          </a:prstGeom>
          <a:noFill/>
        </p:spPr>
        <p:txBody>
          <a:bodyPr wrap="square" rtlCol="0">
            <a:spAutoFit/>
          </a:bodyPr>
          <a:lstStyle/>
          <a:p>
            <a:r>
              <a:rPr lang="en-US" sz="1200" b="1" dirty="0" smtClean="0"/>
              <a:t>Penny</a:t>
            </a:r>
            <a:endParaRPr lang="en-US" sz="1200" b="1"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457" y="2778223"/>
            <a:ext cx="727495" cy="969993"/>
          </a:xfrm>
          <a:prstGeom prst="rect">
            <a:avLst/>
          </a:prstGeom>
        </p:spPr>
      </p:pic>
      <p:sp>
        <p:nvSpPr>
          <p:cNvPr id="19" name="TextBox 18"/>
          <p:cNvSpPr txBox="1"/>
          <p:nvPr/>
        </p:nvSpPr>
        <p:spPr>
          <a:xfrm>
            <a:off x="4573661" y="2830460"/>
            <a:ext cx="2775454" cy="461665"/>
          </a:xfrm>
          <a:prstGeom prst="rect">
            <a:avLst/>
          </a:prstGeom>
          <a:noFill/>
        </p:spPr>
        <p:txBody>
          <a:bodyPr wrap="square" rtlCol="0">
            <a:spAutoFit/>
          </a:bodyPr>
          <a:lstStyle/>
          <a:p>
            <a:r>
              <a:rPr lang="en-US" sz="2400" b="1" dirty="0" err="1" smtClean="0">
                <a:solidFill>
                  <a:schemeClr val="accent5">
                    <a:lumMod val="50000"/>
                  </a:schemeClr>
                </a:solidFill>
                <a:effectLst>
                  <a:outerShdw blurRad="38100" dist="38100" dir="2700000" algn="tl">
                    <a:srgbClr val="000000">
                      <a:alpha val="43137"/>
                    </a:srgbClr>
                  </a:outerShdw>
                </a:effectLst>
              </a:rPr>
              <a:t>InterLearning</a:t>
            </a:r>
            <a:endParaRPr lang="en-US" sz="2400" b="1" dirty="0">
              <a:solidFill>
                <a:schemeClr val="accent5">
                  <a:lumMod val="50000"/>
                </a:schemeClr>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stretch>
            <a:fillRect/>
          </a:stretch>
        </p:blipFill>
        <p:spPr>
          <a:xfrm>
            <a:off x="1776853" y="4387389"/>
            <a:ext cx="1299057" cy="1648631"/>
          </a:xfrm>
          <a:prstGeom prst="rect">
            <a:avLst/>
          </a:prstGeom>
        </p:spPr>
      </p:pic>
      <p:sp>
        <p:nvSpPr>
          <p:cNvPr id="26" name="TextBox 25"/>
          <p:cNvSpPr txBox="1"/>
          <p:nvPr/>
        </p:nvSpPr>
        <p:spPr>
          <a:xfrm>
            <a:off x="1736016" y="6040350"/>
            <a:ext cx="1512325" cy="261610"/>
          </a:xfrm>
          <a:prstGeom prst="rect">
            <a:avLst/>
          </a:prstGeom>
          <a:noFill/>
        </p:spPr>
        <p:txBody>
          <a:bodyPr wrap="square" rtlCol="0">
            <a:spAutoFit/>
          </a:bodyPr>
          <a:lstStyle/>
          <a:p>
            <a:r>
              <a:rPr lang="en-US" sz="1100" b="1" dirty="0" smtClean="0"/>
              <a:t>Leonard, 30, Tel Aviv</a:t>
            </a:r>
            <a:endParaRPr lang="en-US" sz="1100" b="1" dirty="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9304" y="4401801"/>
            <a:ext cx="436606" cy="382031"/>
          </a:xfrm>
          <a:prstGeom prst="rect">
            <a:avLst/>
          </a:prstGeom>
        </p:spPr>
      </p:pic>
      <p:sp>
        <p:nvSpPr>
          <p:cNvPr id="30" name="TextBox 29"/>
          <p:cNvSpPr txBox="1"/>
          <p:nvPr/>
        </p:nvSpPr>
        <p:spPr>
          <a:xfrm>
            <a:off x="3527685" y="4360649"/>
            <a:ext cx="6127961" cy="369332"/>
          </a:xfrm>
          <a:prstGeom prst="rect">
            <a:avLst/>
          </a:prstGeom>
          <a:noFill/>
        </p:spPr>
        <p:txBody>
          <a:bodyPr wrap="square" rtlCol="0">
            <a:spAutoFit/>
          </a:bodyPr>
          <a:lstStyle/>
          <a:p>
            <a:r>
              <a:rPr lang="en-US" b="1" dirty="0" smtClean="0"/>
              <a:t>Penny, Seems like your skills match, send Leonard a message?</a:t>
            </a:r>
            <a:endParaRPr lang="en-US" b="1" dirty="0"/>
          </a:p>
        </p:txBody>
      </p:sp>
      <p:sp>
        <p:nvSpPr>
          <p:cNvPr id="14" name="Smiley Face 13"/>
          <p:cNvSpPr/>
          <p:nvPr/>
        </p:nvSpPr>
        <p:spPr>
          <a:xfrm>
            <a:off x="5241884" y="4847162"/>
            <a:ext cx="535460" cy="395416"/>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quot;No&quot; Symbol 14"/>
          <p:cNvSpPr/>
          <p:nvPr/>
        </p:nvSpPr>
        <p:spPr>
          <a:xfrm>
            <a:off x="5961388" y="4836820"/>
            <a:ext cx="645358" cy="405758"/>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5268258" y="5264243"/>
            <a:ext cx="1536195" cy="369332"/>
          </a:xfrm>
          <a:prstGeom prst="rect">
            <a:avLst/>
          </a:prstGeom>
          <a:noFill/>
        </p:spPr>
        <p:txBody>
          <a:bodyPr wrap="square" rtlCol="0">
            <a:spAutoFit/>
          </a:bodyPr>
          <a:lstStyle/>
          <a:p>
            <a:r>
              <a:rPr lang="en-US" b="1" dirty="0" smtClean="0"/>
              <a:t>Yes          No</a:t>
            </a:r>
            <a:endParaRPr lang="en-US" b="1" dirty="0"/>
          </a:p>
        </p:txBody>
      </p:sp>
    </p:spTree>
    <p:extLst>
      <p:ext uri="{BB962C8B-B14F-4D97-AF65-F5344CB8AC3E}">
        <p14:creationId xmlns:p14="http://schemas.microsoft.com/office/powerpoint/2010/main" val="89548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33789" y="2735380"/>
            <a:ext cx="8674442" cy="38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774818"/>
          </a:xfrm>
        </p:spPr>
        <p:txBody>
          <a:bodyPr>
            <a:normAutofit/>
          </a:bodyPr>
          <a:lstStyle/>
          <a:p>
            <a:r>
              <a:rPr lang="en-US" dirty="0" smtClean="0"/>
              <a:t>Penny decides to contact Leonard:</a:t>
            </a:r>
          </a:p>
          <a:p>
            <a:pPr marL="0" indent="0">
              <a:buNone/>
            </a:pPr>
            <a:endParaRPr lang="en-US" dirty="0"/>
          </a:p>
        </p:txBody>
      </p:sp>
      <p:sp>
        <p:nvSpPr>
          <p:cNvPr id="5" name="TextBox 4"/>
          <p:cNvSpPr txBox="1"/>
          <p:nvPr/>
        </p:nvSpPr>
        <p:spPr>
          <a:xfrm>
            <a:off x="1487377" y="3710643"/>
            <a:ext cx="1148731" cy="276999"/>
          </a:xfrm>
          <a:prstGeom prst="rect">
            <a:avLst/>
          </a:prstGeom>
          <a:noFill/>
        </p:spPr>
        <p:txBody>
          <a:bodyPr wrap="square" rtlCol="0">
            <a:spAutoFit/>
          </a:bodyPr>
          <a:lstStyle/>
          <a:p>
            <a:r>
              <a:rPr lang="en-US" sz="1200" b="1" dirty="0" smtClean="0"/>
              <a:t>Penny</a:t>
            </a:r>
            <a:endParaRPr lang="en-US" sz="1200" b="1"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457" y="2778223"/>
            <a:ext cx="727495" cy="969993"/>
          </a:xfrm>
          <a:prstGeom prst="rect">
            <a:avLst/>
          </a:prstGeom>
        </p:spPr>
      </p:pic>
      <p:sp>
        <p:nvSpPr>
          <p:cNvPr id="19" name="TextBox 18"/>
          <p:cNvSpPr txBox="1"/>
          <p:nvPr/>
        </p:nvSpPr>
        <p:spPr>
          <a:xfrm>
            <a:off x="4573661" y="2830460"/>
            <a:ext cx="2775454" cy="461665"/>
          </a:xfrm>
          <a:prstGeom prst="rect">
            <a:avLst/>
          </a:prstGeom>
          <a:noFill/>
        </p:spPr>
        <p:txBody>
          <a:bodyPr wrap="square" rtlCol="0">
            <a:spAutoFit/>
          </a:bodyPr>
          <a:lstStyle/>
          <a:p>
            <a:r>
              <a:rPr lang="en-US" sz="2400" b="1" dirty="0" err="1" smtClean="0">
                <a:solidFill>
                  <a:schemeClr val="accent5">
                    <a:lumMod val="50000"/>
                  </a:schemeClr>
                </a:solidFill>
                <a:effectLst>
                  <a:outerShdw blurRad="38100" dist="38100" dir="2700000" algn="tl">
                    <a:srgbClr val="000000">
                      <a:alpha val="43137"/>
                    </a:srgbClr>
                  </a:outerShdw>
                </a:effectLst>
              </a:rPr>
              <a:t>InterLearning</a:t>
            </a:r>
            <a:endParaRPr lang="en-US" sz="2400" b="1" dirty="0">
              <a:solidFill>
                <a:schemeClr val="accent5">
                  <a:lumMod val="50000"/>
                </a:schemeClr>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stretch>
            <a:fillRect/>
          </a:stretch>
        </p:blipFill>
        <p:spPr>
          <a:xfrm>
            <a:off x="1776853" y="4387389"/>
            <a:ext cx="1299057" cy="1648631"/>
          </a:xfrm>
          <a:prstGeom prst="rect">
            <a:avLst/>
          </a:prstGeom>
        </p:spPr>
      </p:pic>
      <p:sp>
        <p:nvSpPr>
          <p:cNvPr id="26" name="TextBox 25"/>
          <p:cNvSpPr txBox="1"/>
          <p:nvPr/>
        </p:nvSpPr>
        <p:spPr>
          <a:xfrm>
            <a:off x="1736016" y="6040350"/>
            <a:ext cx="1512325" cy="261610"/>
          </a:xfrm>
          <a:prstGeom prst="rect">
            <a:avLst/>
          </a:prstGeom>
          <a:noFill/>
        </p:spPr>
        <p:txBody>
          <a:bodyPr wrap="square" rtlCol="0">
            <a:spAutoFit/>
          </a:bodyPr>
          <a:lstStyle/>
          <a:p>
            <a:r>
              <a:rPr lang="en-US" sz="1100" b="1" dirty="0" smtClean="0"/>
              <a:t>Leonard, 30, Tel Aviv</a:t>
            </a:r>
            <a:endParaRPr lang="en-US" sz="1100" b="1" dirty="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9304" y="4401801"/>
            <a:ext cx="436606" cy="382031"/>
          </a:xfrm>
          <a:prstGeom prst="rect">
            <a:avLst/>
          </a:prstGeom>
        </p:spPr>
      </p:pic>
      <p:sp>
        <p:nvSpPr>
          <p:cNvPr id="11" name="TextBox 10"/>
          <p:cNvSpPr txBox="1"/>
          <p:nvPr/>
        </p:nvSpPr>
        <p:spPr>
          <a:xfrm>
            <a:off x="3248341" y="4118879"/>
            <a:ext cx="6071287" cy="646331"/>
          </a:xfrm>
          <a:prstGeom prst="rect">
            <a:avLst/>
          </a:prstGeom>
          <a:noFill/>
        </p:spPr>
        <p:txBody>
          <a:bodyPr wrap="square" rtlCol="0">
            <a:spAutoFit/>
          </a:bodyPr>
          <a:lstStyle/>
          <a:p>
            <a:r>
              <a:rPr lang="en-US" b="1" dirty="0" smtClean="0"/>
              <a:t>Hello Leonard! Seems like Penny needs math tutoring and you are looking for a salsa dancing instructor. Make it a barter!</a:t>
            </a:r>
            <a:endParaRPr lang="en-US" b="1" dirty="0"/>
          </a:p>
        </p:txBody>
      </p:sp>
      <p:sp>
        <p:nvSpPr>
          <p:cNvPr id="12" name="Smiley Face 11"/>
          <p:cNvSpPr/>
          <p:nvPr/>
        </p:nvSpPr>
        <p:spPr>
          <a:xfrm>
            <a:off x="5135550" y="3305862"/>
            <a:ext cx="535460" cy="395416"/>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p:cNvSpPr txBox="1"/>
          <p:nvPr/>
        </p:nvSpPr>
        <p:spPr>
          <a:xfrm>
            <a:off x="5161925" y="3722943"/>
            <a:ext cx="509086" cy="369332"/>
          </a:xfrm>
          <a:prstGeom prst="rect">
            <a:avLst/>
          </a:prstGeom>
          <a:noFill/>
        </p:spPr>
        <p:txBody>
          <a:bodyPr wrap="square" rtlCol="0">
            <a:spAutoFit/>
          </a:bodyPr>
          <a:lstStyle/>
          <a:p>
            <a:r>
              <a:rPr lang="en-US" b="1" dirty="0" smtClean="0"/>
              <a:t>Yes</a:t>
            </a:r>
            <a:endParaRPr lang="en-US" b="1" dirty="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3232" y="4769517"/>
            <a:ext cx="363748" cy="484997"/>
          </a:xfrm>
          <a:prstGeom prst="rect">
            <a:avLst/>
          </a:prstGeom>
        </p:spPr>
      </p:pic>
      <p:sp>
        <p:nvSpPr>
          <p:cNvPr id="16" name="TextBox 15"/>
          <p:cNvSpPr txBox="1"/>
          <p:nvPr/>
        </p:nvSpPr>
        <p:spPr>
          <a:xfrm>
            <a:off x="4704910" y="4765210"/>
            <a:ext cx="2972755" cy="523220"/>
          </a:xfrm>
          <a:prstGeom prst="rect">
            <a:avLst/>
          </a:prstGeom>
          <a:solidFill>
            <a:schemeClr val="accent6">
              <a:lumMod val="60000"/>
              <a:lumOff val="40000"/>
            </a:schemeClr>
          </a:solidFill>
        </p:spPr>
        <p:txBody>
          <a:bodyPr wrap="square" rtlCol="0">
            <a:spAutoFit/>
          </a:bodyPr>
          <a:lstStyle/>
          <a:p>
            <a:r>
              <a:rPr lang="en-US" sz="1400" dirty="0" smtClean="0"/>
              <a:t>Hi! I’m Penny. Need some help with my </a:t>
            </a:r>
            <a:r>
              <a:rPr lang="en-US" sz="1400" dirty="0" err="1" smtClean="0"/>
              <a:t>uni</a:t>
            </a:r>
            <a:r>
              <a:rPr lang="en-US" sz="1400" dirty="0" smtClean="0"/>
              <a:t> exams…</a:t>
            </a:r>
            <a:endParaRPr lang="en-US" sz="1400" dirty="0"/>
          </a:p>
        </p:txBody>
      </p:sp>
      <p:pic>
        <p:nvPicPr>
          <p:cNvPr id="17" name="Picture 16"/>
          <p:cNvPicPr>
            <a:picLocks noChangeAspect="1"/>
          </p:cNvPicPr>
          <p:nvPr/>
        </p:nvPicPr>
        <p:blipFill>
          <a:blip r:embed="rId3"/>
          <a:stretch>
            <a:fillRect/>
          </a:stretch>
        </p:blipFill>
        <p:spPr>
          <a:xfrm>
            <a:off x="7677665" y="5288430"/>
            <a:ext cx="412277" cy="523220"/>
          </a:xfrm>
          <a:prstGeom prst="rect">
            <a:avLst/>
          </a:prstGeom>
        </p:spPr>
      </p:pic>
      <p:sp>
        <p:nvSpPr>
          <p:cNvPr id="18" name="TextBox 17"/>
          <p:cNvSpPr txBox="1"/>
          <p:nvPr/>
        </p:nvSpPr>
        <p:spPr>
          <a:xfrm>
            <a:off x="4710341" y="5288430"/>
            <a:ext cx="2967323" cy="523220"/>
          </a:xfrm>
          <a:prstGeom prst="rect">
            <a:avLst/>
          </a:prstGeom>
          <a:solidFill>
            <a:schemeClr val="accent2">
              <a:lumMod val="60000"/>
              <a:lumOff val="40000"/>
            </a:schemeClr>
          </a:solidFill>
        </p:spPr>
        <p:txBody>
          <a:bodyPr wrap="square" rtlCol="0">
            <a:spAutoFit/>
          </a:bodyPr>
          <a:lstStyle/>
          <a:p>
            <a:r>
              <a:rPr lang="en-US" sz="1400" dirty="0" smtClean="0"/>
              <a:t>Hi Penny! Sounds cool, I was looking for some Cuban Salsa instructor too!</a:t>
            </a:r>
            <a:endParaRPr lang="en-US" sz="1400" dirty="0"/>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3232" y="5792283"/>
            <a:ext cx="363748" cy="484997"/>
          </a:xfrm>
          <a:prstGeom prst="rect">
            <a:avLst/>
          </a:prstGeom>
        </p:spPr>
      </p:pic>
      <p:sp>
        <p:nvSpPr>
          <p:cNvPr id="21" name="TextBox 20"/>
          <p:cNvSpPr txBox="1"/>
          <p:nvPr/>
        </p:nvSpPr>
        <p:spPr>
          <a:xfrm>
            <a:off x="4704910" y="5787976"/>
            <a:ext cx="2972755" cy="523220"/>
          </a:xfrm>
          <a:prstGeom prst="rect">
            <a:avLst/>
          </a:prstGeom>
          <a:solidFill>
            <a:schemeClr val="accent6">
              <a:lumMod val="60000"/>
              <a:lumOff val="40000"/>
            </a:schemeClr>
          </a:solidFill>
        </p:spPr>
        <p:txBody>
          <a:bodyPr wrap="square" rtlCol="0">
            <a:spAutoFit/>
          </a:bodyPr>
          <a:lstStyle/>
          <a:p>
            <a:r>
              <a:rPr lang="en-US" sz="1400" dirty="0" smtClean="0"/>
              <a:t>Great, it’s my favorite style! My exams are in two weeks. When can we meet?</a:t>
            </a:r>
            <a:endParaRPr lang="en-US" sz="1400" dirty="0"/>
          </a:p>
        </p:txBody>
      </p:sp>
    </p:spTree>
    <p:extLst>
      <p:ext uri="{BB962C8B-B14F-4D97-AF65-F5344CB8AC3E}">
        <p14:creationId xmlns:p14="http://schemas.microsoft.com/office/powerpoint/2010/main" val="1503421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7457" y="2778223"/>
            <a:ext cx="8674442" cy="38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825625"/>
            <a:ext cx="10515600" cy="774818"/>
          </a:xfrm>
        </p:spPr>
        <p:txBody>
          <a:bodyPr>
            <a:normAutofit lnSpcReduction="10000"/>
          </a:bodyPr>
          <a:lstStyle/>
          <a:p>
            <a:r>
              <a:rPr lang="en-US" dirty="0" smtClean="0"/>
              <a:t>Once the contact is made, the users decide, when and where they will meet, for both lessons:</a:t>
            </a:r>
          </a:p>
          <a:p>
            <a:pPr marL="0" indent="0">
              <a:buNone/>
            </a:pPr>
            <a:endParaRPr lang="en-US" dirty="0"/>
          </a:p>
        </p:txBody>
      </p:sp>
      <p:sp>
        <p:nvSpPr>
          <p:cNvPr id="5" name="TextBox 4"/>
          <p:cNvSpPr txBox="1"/>
          <p:nvPr/>
        </p:nvSpPr>
        <p:spPr>
          <a:xfrm>
            <a:off x="1487377" y="3710643"/>
            <a:ext cx="1148731" cy="276999"/>
          </a:xfrm>
          <a:prstGeom prst="rect">
            <a:avLst/>
          </a:prstGeom>
          <a:noFill/>
        </p:spPr>
        <p:txBody>
          <a:bodyPr wrap="square" rtlCol="0">
            <a:spAutoFit/>
          </a:bodyPr>
          <a:lstStyle/>
          <a:p>
            <a:r>
              <a:rPr lang="en-US" sz="1200" b="1" dirty="0" smtClean="0"/>
              <a:t>Penny</a:t>
            </a:r>
            <a:endParaRPr lang="en-US" sz="1200" b="1"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457" y="2778223"/>
            <a:ext cx="727495" cy="969993"/>
          </a:xfrm>
          <a:prstGeom prst="rect">
            <a:avLst/>
          </a:prstGeom>
        </p:spPr>
      </p:pic>
      <p:sp>
        <p:nvSpPr>
          <p:cNvPr id="19" name="TextBox 18"/>
          <p:cNvSpPr txBox="1"/>
          <p:nvPr/>
        </p:nvSpPr>
        <p:spPr>
          <a:xfrm>
            <a:off x="4573661" y="2830460"/>
            <a:ext cx="2775454" cy="461665"/>
          </a:xfrm>
          <a:prstGeom prst="rect">
            <a:avLst/>
          </a:prstGeom>
          <a:noFill/>
        </p:spPr>
        <p:txBody>
          <a:bodyPr wrap="square" rtlCol="0">
            <a:spAutoFit/>
          </a:bodyPr>
          <a:lstStyle/>
          <a:p>
            <a:r>
              <a:rPr lang="en-US" sz="2400" b="1" dirty="0" err="1" smtClean="0">
                <a:solidFill>
                  <a:schemeClr val="accent5">
                    <a:lumMod val="50000"/>
                  </a:schemeClr>
                </a:solidFill>
                <a:effectLst>
                  <a:outerShdw blurRad="38100" dist="38100" dir="2700000" algn="tl">
                    <a:srgbClr val="000000">
                      <a:alpha val="43137"/>
                    </a:srgbClr>
                  </a:outerShdw>
                </a:effectLst>
              </a:rPr>
              <a:t>InterLearning</a:t>
            </a:r>
            <a:endParaRPr lang="en-US" sz="2400" b="1" dirty="0">
              <a:solidFill>
                <a:schemeClr val="accent5">
                  <a:lumMod val="50000"/>
                </a:schemeClr>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stretch>
            <a:fillRect/>
          </a:stretch>
        </p:blipFill>
        <p:spPr>
          <a:xfrm>
            <a:off x="1776853" y="4387389"/>
            <a:ext cx="1299057" cy="1648631"/>
          </a:xfrm>
          <a:prstGeom prst="rect">
            <a:avLst/>
          </a:prstGeom>
        </p:spPr>
      </p:pic>
      <p:sp>
        <p:nvSpPr>
          <p:cNvPr id="26" name="TextBox 25"/>
          <p:cNvSpPr txBox="1"/>
          <p:nvPr/>
        </p:nvSpPr>
        <p:spPr>
          <a:xfrm>
            <a:off x="1736016" y="6040350"/>
            <a:ext cx="1512325" cy="261610"/>
          </a:xfrm>
          <a:prstGeom prst="rect">
            <a:avLst/>
          </a:prstGeom>
          <a:noFill/>
        </p:spPr>
        <p:txBody>
          <a:bodyPr wrap="square" rtlCol="0">
            <a:spAutoFit/>
          </a:bodyPr>
          <a:lstStyle/>
          <a:p>
            <a:r>
              <a:rPr lang="en-US" sz="1100" b="1" dirty="0" smtClean="0"/>
              <a:t>Leonard, 30, Tel Aviv</a:t>
            </a:r>
            <a:endParaRPr lang="en-US" sz="1100" b="1" dirty="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9304" y="4401801"/>
            <a:ext cx="436606" cy="382031"/>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4682" y="4231785"/>
            <a:ext cx="363748" cy="484997"/>
          </a:xfrm>
          <a:prstGeom prst="rect">
            <a:avLst/>
          </a:prstGeom>
        </p:spPr>
      </p:pic>
      <p:sp>
        <p:nvSpPr>
          <p:cNvPr id="16" name="TextBox 15"/>
          <p:cNvSpPr txBox="1"/>
          <p:nvPr/>
        </p:nvSpPr>
        <p:spPr>
          <a:xfrm>
            <a:off x="4376360" y="4227478"/>
            <a:ext cx="2972755" cy="523220"/>
          </a:xfrm>
          <a:prstGeom prst="rect">
            <a:avLst/>
          </a:prstGeom>
          <a:solidFill>
            <a:schemeClr val="accent6">
              <a:lumMod val="60000"/>
              <a:lumOff val="40000"/>
            </a:schemeClr>
          </a:solidFill>
        </p:spPr>
        <p:txBody>
          <a:bodyPr wrap="square" rtlCol="0">
            <a:spAutoFit/>
          </a:bodyPr>
          <a:lstStyle/>
          <a:p>
            <a:r>
              <a:rPr lang="en-US" sz="1400" dirty="0" smtClean="0"/>
              <a:t>Great, it’s my favorite style! My exams are in two weeks. When can we meet?</a:t>
            </a:r>
            <a:endParaRPr lang="en-US" sz="1400" dirty="0"/>
          </a:p>
        </p:txBody>
      </p:sp>
      <p:pic>
        <p:nvPicPr>
          <p:cNvPr id="17" name="Picture 16"/>
          <p:cNvPicPr>
            <a:picLocks noChangeAspect="1"/>
          </p:cNvPicPr>
          <p:nvPr/>
        </p:nvPicPr>
        <p:blipFill>
          <a:blip r:embed="rId3"/>
          <a:stretch>
            <a:fillRect/>
          </a:stretch>
        </p:blipFill>
        <p:spPr>
          <a:xfrm>
            <a:off x="7349115" y="4750698"/>
            <a:ext cx="412277" cy="523220"/>
          </a:xfrm>
          <a:prstGeom prst="rect">
            <a:avLst/>
          </a:prstGeom>
        </p:spPr>
      </p:pic>
      <p:sp>
        <p:nvSpPr>
          <p:cNvPr id="18" name="TextBox 17"/>
          <p:cNvSpPr txBox="1"/>
          <p:nvPr/>
        </p:nvSpPr>
        <p:spPr>
          <a:xfrm>
            <a:off x="4381791" y="4750698"/>
            <a:ext cx="2967323" cy="523220"/>
          </a:xfrm>
          <a:prstGeom prst="rect">
            <a:avLst/>
          </a:prstGeom>
          <a:solidFill>
            <a:schemeClr val="accent2">
              <a:lumMod val="60000"/>
              <a:lumOff val="40000"/>
            </a:schemeClr>
          </a:solidFill>
        </p:spPr>
        <p:txBody>
          <a:bodyPr wrap="square" rtlCol="0">
            <a:spAutoFit/>
          </a:bodyPr>
          <a:lstStyle/>
          <a:p>
            <a:r>
              <a:rPr lang="en-US" sz="1400" dirty="0" smtClean="0"/>
              <a:t>Tomorrow? At 14:00 in the city library?</a:t>
            </a:r>
            <a:endParaRPr lang="en-US" sz="1400" dirty="0"/>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4682" y="5254551"/>
            <a:ext cx="363748" cy="484997"/>
          </a:xfrm>
          <a:prstGeom prst="rect">
            <a:avLst/>
          </a:prstGeom>
        </p:spPr>
      </p:pic>
      <p:sp>
        <p:nvSpPr>
          <p:cNvPr id="21" name="TextBox 20"/>
          <p:cNvSpPr txBox="1"/>
          <p:nvPr/>
        </p:nvSpPr>
        <p:spPr>
          <a:xfrm>
            <a:off x="4376360" y="5250244"/>
            <a:ext cx="2972755" cy="523220"/>
          </a:xfrm>
          <a:prstGeom prst="rect">
            <a:avLst/>
          </a:prstGeom>
          <a:solidFill>
            <a:schemeClr val="accent6">
              <a:lumMod val="60000"/>
              <a:lumOff val="40000"/>
            </a:schemeClr>
          </a:solidFill>
        </p:spPr>
        <p:txBody>
          <a:bodyPr wrap="square" rtlCol="0">
            <a:spAutoFit/>
          </a:bodyPr>
          <a:lstStyle/>
          <a:p>
            <a:r>
              <a:rPr lang="en-US" sz="1400" dirty="0" smtClean="0"/>
              <a:t>Ok! See you tomorrow, bring comfy shoes for your first salsa lesson!</a:t>
            </a:r>
            <a:endParaRPr lang="en-US" sz="1400" dirty="0"/>
          </a:p>
        </p:txBody>
      </p:sp>
      <p:pic>
        <p:nvPicPr>
          <p:cNvPr id="22" name="Picture 21"/>
          <p:cNvPicPr>
            <a:picLocks noChangeAspect="1"/>
          </p:cNvPicPr>
          <p:nvPr/>
        </p:nvPicPr>
        <p:blipFill>
          <a:blip r:embed="rId3"/>
          <a:stretch>
            <a:fillRect/>
          </a:stretch>
        </p:blipFill>
        <p:spPr>
          <a:xfrm>
            <a:off x="7349115" y="5773464"/>
            <a:ext cx="412277" cy="523220"/>
          </a:xfrm>
          <a:prstGeom prst="rect">
            <a:avLst/>
          </a:prstGeom>
        </p:spPr>
      </p:pic>
      <p:sp>
        <p:nvSpPr>
          <p:cNvPr id="23" name="TextBox 22"/>
          <p:cNvSpPr txBox="1"/>
          <p:nvPr/>
        </p:nvSpPr>
        <p:spPr>
          <a:xfrm>
            <a:off x="4381791" y="5773464"/>
            <a:ext cx="2967323" cy="523220"/>
          </a:xfrm>
          <a:prstGeom prst="rect">
            <a:avLst/>
          </a:prstGeom>
          <a:solidFill>
            <a:schemeClr val="accent2">
              <a:lumMod val="60000"/>
              <a:lumOff val="40000"/>
            </a:schemeClr>
          </a:solidFill>
        </p:spPr>
        <p:txBody>
          <a:bodyPr wrap="square" rtlCol="0">
            <a:spAutoFit/>
          </a:bodyPr>
          <a:lstStyle/>
          <a:p>
            <a:r>
              <a:rPr lang="en-US" sz="1400" dirty="0" smtClean="0"/>
              <a:t>Will do! Don’t forget your math books </a:t>
            </a:r>
            <a:r>
              <a:rPr lang="en-US" sz="1400" dirty="0" smtClean="0">
                <a:sym typeface="Wingdings" panose="05000000000000000000" pitchFamily="2" charset="2"/>
              </a:rPr>
              <a:t></a:t>
            </a:r>
            <a:endParaRPr lang="en-US" sz="1400" dirty="0"/>
          </a:p>
        </p:txBody>
      </p:sp>
    </p:spTree>
    <p:extLst>
      <p:ext uri="{BB962C8B-B14F-4D97-AF65-F5344CB8AC3E}">
        <p14:creationId xmlns:p14="http://schemas.microsoft.com/office/powerpoint/2010/main" val="3554751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984</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InterLearning</vt:lpstr>
      <vt:lpstr>The Platform</vt:lpstr>
      <vt:lpstr>Example</vt:lpstr>
      <vt:lpstr>Example</vt:lpstr>
      <vt:lpstr>Example</vt:lpstr>
      <vt:lpstr>Example</vt:lpstr>
      <vt:lpstr>Example</vt:lpstr>
      <vt:lpstr>Example</vt:lpstr>
      <vt:lpstr>Example</vt:lpstr>
      <vt:lpstr>Example</vt:lpstr>
      <vt:lpstr>Example</vt:lpstr>
      <vt:lpstr>Platform Currency</vt:lpstr>
      <vt:lpstr>Platform Currency</vt:lpstr>
      <vt:lpstr>Demonstration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InterLearning</dc:title>
  <dc:creator>Artyom Mironov</dc:creator>
  <cp:lastModifiedBy>Artyom Mironov</cp:lastModifiedBy>
  <cp:revision>40</cp:revision>
  <dcterms:created xsi:type="dcterms:W3CDTF">2016-09-14T12:26:21Z</dcterms:created>
  <dcterms:modified xsi:type="dcterms:W3CDTF">2016-09-14T14:06:51Z</dcterms:modified>
</cp:coreProperties>
</file>