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handoutMasterIdLst>
    <p:handoutMasterId r:id="rId29"/>
  </p:handoutMasterIdLst>
  <p:sldIdLst>
    <p:sldId id="287" r:id="rId2"/>
    <p:sldId id="288" r:id="rId3"/>
    <p:sldId id="268" r:id="rId4"/>
    <p:sldId id="269" r:id="rId5"/>
    <p:sldId id="260" r:id="rId6"/>
    <p:sldId id="289" r:id="rId7"/>
    <p:sldId id="290" r:id="rId8"/>
    <p:sldId id="301" r:id="rId9"/>
    <p:sldId id="276" r:id="rId10"/>
    <p:sldId id="292" r:id="rId11"/>
    <p:sldId id="300" r:id="rId12"/>
    <p:sldId id="302" r:id="rId13"/>
    <p:sldId id="277" r:id="rId14"/>
    <p:sldId id="282" r:id="rId15"/>
    <p:sldId id="285" r:id="rId16"/>
    <p:sldId id="283" r:id="rId17"/>
    <p:sldId id="284" r:id="rId18"/>
    <p:sldId id="298" r:id="rId19"/>
    <p:sldId id="299" r:id="rId20"/>
    <p:sldId id="273" r:id="rId21"/>
    <p:sldId id="293" r:id="rId22"/>
    <p:sldId id="286" r:id="rId23"/>
    <p:sldId id="280" r:id="rId24"/>
    <p:sldId id="274" r:id="rId25"/>
    <p:sldId id="281" r:id="rId26"/>
    <p:sldId id="275"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7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panose="020B0604020202020204" pitchFamily="34" charset="0"/>
                <a:cs typeface="Arial" panose="020B0604020202020204" pitchFamily="34" charset="0"/>
              </a:defRPr>
            </a:lvl1pPr>
          </a:lstStyle>
          <a:p>
            <a:pPr>
              <a:defRPr/>
            </a:pPr>
            <a:fld id="{099318E1-F748-4D1F-B284-9567C7E2A063}" type="datetimeFigureOut">
              <a:rPr lang="en-US"/>
              <a:pPr>
                <a:defRPr/>
              </a:pPr>
              <a:t>11/23/2024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C4AA78A-3FB4-44BF-8913-BA5A48E4C81F}" type="slidenum">
              <a:rPr lang="en-US"/>
              <a:pPr/>
              <a:t>‹#›</a:t>
            </a:fld>
            <a:endParaRPr lang="en-US"/>
          </a:p>
        </p:txBody>
      </p:sp>
    </p:spTree>
    <p:extLst>
      <p:ext uri="{BB962C8B-B14F-4D97-AF65-F5344CB8AC3E}">
        <p14:creationId xmlns:p14="http://schemas.microsoft.com/office/powerpoint/2010/main" val="12551668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anose="020B0604020202020204" pitchFamily="34" charset="0"/>
                <a:cs typeface="Arial" panose="020B0604020202020204" pitchFamily="34" charset="0"/>
              </a:defRPr>
            </a:lvl1pPr>
          </a:lstStyle>
          <a:p>
            <a:pPr>
              <a:defRPr/>
            </a:pPr>
            <a:fld id="{314CE63D-6C3C-4143-B72E-381AE7765324}" type="datetimeFigureOut">
              <a:rPr lang="en-US"/>
              <a:pPr>
                <a:defRPr/>
              </a:pPr>
              <a:t>11/23/2024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C88116E-D2C3-4A92-89FD-40CC9063674D}" type="slidenum">
              <a:rPr lang="en-US"/>
              <a:pPr/>
              <a:t>‹#›</a:t>
            </a:fld>
            <a:endParaRPr lang="en-US"/>
          </a:p>
        </p:txBody>
      </p:sp>
    </p:spTree>
    <p:extLst>
      <p:ext uri="{BB962C8B-B14F-4D97-AF65-F5344CB8AC3E}">
        <p14:creationId xmlns:p14="http://schemas.microsoft.com/office/powerpoint/2010/main" val="25938592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E3619E7E-8443-4626-96E7-A784EEA42652}" type="slidenum">
              <a:rPr lang="en-US" altLang="en-US" smtClean="0"/>
              <a:pPr>
                <a:defRPr/>
              </a:pPr>
              <a:t>1</a:t>
            </a:fld>
            <a:endParaRPr lang="en-US" altLang="en-US"/>
          </a:p>
        </p:txBody>
      </p:sp>
    </p:spTree>
    <p:extLst>
      <p:ext uri="{BB962C8B-B14F-4D97-AF65-F5344CB8AC3E}">
        <p14:creationId xmlns:p14="http://schemas.microsoft.com/office/powerpoint/2010/main" val="190493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r>
              <a:rPr lang="en-US"/>
              <a:t>5 NOV 2024</a:t>
            </a:r>
          </a:p>
        </p:txBody>
      </p:sp>
      <p:sp>
        <p:nvSpPr>
          <p:cNvPr id="5" name="Footer Placeholder 4"/>
          <p:cNvSpPr>
            <a:spLocks noGrp="1"/>
          </p:cNvSpPr>
          <p:nvPr>
            <p:ph type="ftr" sz="quarter" idx="11"/>
          </p:nvPr>
        </p:nvSpPr>
        <p:spPr/>
        <p:txBody>
          <a:bodyPr/>
          <a:lstStyle>
            <a:lvl1pPr>
              <a:defRPr/>
            </a:lvl1pPr>
          </a:lstStyle>
          <a:p>
            <a:pPr>
              <a:defRPr/>
            </a:pPr>
            <a:r>
              <a:rPr lang="en-US"/>
              <a:t>Date                                                                                                                                                                                                               Slide Number</a:t>
            </a:r>
          </a:p>
        </p:txBody>
      </p:sp>
      <p:sp>
        <p:nvSpPr>
          <p:cNvPr id="6" name="Slide Number Placeholder 5"/>
          <p:cNvSpPr>
            <a:spLocks noGrp="1"/>
          </p:cNvSpPr>
          <p:nvPr>
            <p:ph type="sldNum" sz="quarter" idx="12"/>
          </p:nvPr>
        </p:nvSpPr>
        <p:spPr/>
        <p:txBody>
          <a:bodyPr/>
          <a:lstStyle>
            <a:lvl1pPr>
              <a:defRPr/>
            </a:lvl1pPr>
          </a:lstStyle>
          <a:p>
            <a:fld id="{E4A99C76-8BF7-41C0-B98A-A2D141B6433D}" type="slidenum">
              <a:rPr lang="en-US" altLang="en-US"/>
              <a:pPr/>
              <a:t>‹#›</a:t>
            </a:fld>
            <a:endParaRPr lang="en-US" altLang="en-US"/>
          </a:p>
        </p:txBody>
      </p:sp>
    </p:spTree>
    <p:extLst>
      <p:ext uri="{BB962C8B-B14F-4D97-AF65-F5344CB8AC3E}">
        <p14:creationId xmlns:p14="http://schemas.microsoft.com/office/powerpoint/2010/main" val="59192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5 NOV 2024</a:t>
            </a:r>
          </a:p>
        </p:txBody>
      </p:sp>
      <p:sp>
        <p:nvSpPr>
          <p:cNvPr id="5" name="Footer Placeholder 4"/>
          <p:cNvSpPr>
            <a:spLocks noGrp="1"/>
          </p:cNvSpPr>
          <p:nvPr>
            <p:ph type="ftr" sz="quarter" idx="11"/>
          </p:nvPr>
        </p:nvSpPr>
        <p:spPr/>
        <p:txBody>
          <a:bodyPr/>
          <a:lstStyle>
            <a:lvl1pPr>
              <a:defRPr/>
            </a:lvl1pPr>
          </a:lstStyle>
          <a:p>
            <a:pPr>
              <a:defRPr/>
            </a:pPr>
            <a:r>
              <a:rPr lang="en-US"/>
              <a:t>Date                                                                                                                                                                                                               Slide Number</a:t>
            </a:r>
          </a:p>
        </p:txBody>
      </p:sp>
      <p:sp>
        <p:nvSpPr>
          <p:cNvPr id="6" name="Slide Number Placeholder 5"/>
          <p:cNvSpPr>
            <a:spLocks noGrp="1"/>
          </p:cNvSpPr>
          <p:nvPr>
            <p:ph type="sldNum" sz="quarter" idx="12"/>
          </p:nvPr>
        </p:nvSpPr>
        <p:spPr/>
        <p:txBody>
          <a:bodyPr/>
          <a:lstStyle>
            <a:lvl1pPr>
              <a:defRPr/>
            </a:lvl1pPr>
          </a:lstStyle>
          <a:p>
            <a:fld id="{9D0AC2AC-5203-4F34-9B55-9BF154CC2772}" type="slidenum">
              <a:rPr lang="en-US" altLang="en-US"/>
              <a:pPr/>
              <a:t>‹#›</a:t>
            </a:fld>
            <a:endParaRPr lang="en-US" altLang="en-US"/>
          </a:p>
        </p:txBody>
      </p:sp>
    </p:spTree>
    <p:extLst>
      <p:ext uri="{BB962C8B-B14F-4D97-AF65-F5344CB8AC3E}">
        <p14:creationId xmlns:p14="http://schemas.microsoft.com/office/powerpoint/2010/main" val="33627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5 NOV 2024</a:t>
            </a:r>
          </a:p>
        </p:txBody>
      </p:sp>
      <p:sp>
        <p:nvSpPr>
          <p:cNvPr id="5" name="Footer Placeholder 4"/>
          <p:cNvSpPr>
            <a:spLocks noGrp="1"/>
          </p:cNvSpPr>
          <p:nvPr>
            <p:ph type="ftr" sz="quarter" idx="11"/>
          </p:nvPr>
        </p:nvSpPr>
        <p:spPr/>
        <p:txBody>
          <a:bodyPr/>
          <a:lstStyle>
            <a:lvl1pPr>
              <a:defRPr/>
            </a:lvl1pPr>
          </a:lstStyle>
          <a:p>
            <a:pPr>
              <a:defRPr/>
            </a:pPr>
            <a:r>
              <a:rPr lang="en-US"/>
              <a:t>Date                                                                                                                                                                                                               Slide Number</a:t>
            </a:r>
          </a:p>
        </p:txBody>
      </p:sp>
      <p:sp>
        <p:nvSpPr>
          <p:cNvPr id="6" name="Slide Number Placeholder 5"/>
          <p:cNvSpPr>
            <a:spLocks noGrp="1"/>
          </p:cNvSpPr>
          <p:nvPr>
            <p:ph type="sldNum" sz="quarter" idx="12"/>
          </p:nvPr>
        </p:nvSpPr>
        <p:spPr/>
        <p:txBody>
          <a:bodyPr/>
          <a:lstStyle>
            <a:lvl1pPr>
              <a:defRPr/>
            </a:lvl1pPr>
          </a:lstStyle>
          <a:p>
            <a:fld id="{565F6C2E-D033-4EE6-8559-0CCD7235CA94}" type="slidenum">
              <a:rPr lang="en-US" altLang="en-US"/>
              <a:pPr/>
              <a:t>‹#›</a:t>
            </a:fld>
            <a:endParaRPr lang="en-US" altLang="en-US"/>
          </a:p>
        </p:txBody>
      </p:sp>
    </p:spTree>
    <p:extLst>
      <p:ext uri="{BB962C8B-B14F-4D97-AF65-F5344CB8AC3E}">
        <p14:creationId xmlns:p14="http://schemas.microsoft.com/office/powerpoint/2010/main" val="95923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r>
              <a:rPr lang="en-US"/>
              <a:t>5 NOV 2024</a:t>
            </a:r>
          </a:p>
        </p:txBody>
      </p:sp>
      <p:sp>
        <p:nvSpPr>
          <p:cNvPr id="5" name="Footer Placeholder 4"/>
          <p:cNvSpPr>
            <a:spLocks noGrp="1"/>
          </p:cNvSpPr>
          <p:nvPr>
            <p:ph type="ftr" sz="quarter" idx="11"/>
          </p:nvPr>
        </p:nvSpPr>
        <p:spPr/>
        <p:txBody>
          <a:bodyPr/>
          <a:lstStyle>
            <a:lvl1pPr>
              <a:defRPr/>
            </a:lvl1pPr>
          </a:lstStyle>
          <a:p>
            <a:pPr>
              <a:defRPr/>
            </a:pPr>
            <a:r>
              <a:rPr lang="en-US"/>
              <a:t>Date                                                                                                                                                                                                               Slide Number</a:t>
            </a:r>
          </a:p>
        </p:txBody>
      </p:sp>
      <p:sp>
        <p:nvSpPr>
          <p:cNvPr id="6" name="Slide Number Placeholder 5"/>
          <p:cNvSpPr>
            <a:spLocks noGrp="1"/>
          </p:cNvSpPr>
          <p:nvPr>
            <p:ph type="sldNum" sz="quarter" idx="12"/>
          </p:nvPr>
        </p:nvSpPr>
        <p:spPr/>
        <p:txBody>
          <a:bodyPr/>
          <a:lstStyle>
            <a:lvl1pPr>
              <a:defRPr/>
            </a:lvl1pPr>
          </a:lstStyle>
          <a:p>
            <a:fld id="{F6785E01-64A7-4B3A-A10B-91FF94B5108B}" type="slidenum">
              <a:rPr lang="en-US" altLang="en-US"/>
              <a:pPr/>
              <a:t>‹#›</a:t>
            </a:fld>
            <a:endParaRPr lang="en-US" altLang="en-US"/>
          </a:p>
        </p:txBody>
      </p:sp>
    </p:spTree>
    <p:extLst>
      <p:ext uri="{BB962C8B-B14F-4D97-AF65-F5344CB8AC3E}">
        <p14:creationId xmlns:p14="http://schemas.microsoft.com/office/powerpoint/2010/main" val="20294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5 NOV 2024</a:t>
            </a:r>
          </a:p>
        </p:txBody>
      </p:sp>
      <p:sp>
        <p:nvSpPr>
          <p:cNvPr id="5" name="Footer Placeholder 4"/>
          <p:cNvSpPr>
            <a:spLocks noGrp="1"/>
          </p:cNvSpPr>
          <p:nvPr>
            <p:ph type="ftr" sz="quarter" idx="11"/>
          </p:nvPr>
        </p:nvSpPr>
        <p:spPr/>
        <p:txBody>
          <a:bodyPr/>
          <a:lstStyle>
            <a:lvl1pPr>
              <a:defRPr/>
            </a:lvl1pPr>
          </a:lstStyle>
          <a:p>
            <a:pPr>
              <a:defRPr/>
            </a:pPr>
            <a:r>
              <a:rPr lang="en-US"/>
              <a:t>Date                                                                                                                                                                                                               Slide Number</a:t>
            </a:r>
          </a:p>
        </p:txBody>
      </p:sp>
      <p:sp>
        <p:nvSpPr>
          <p:cNvPr id="6" name="Slide Number Placeholder 5"/>
          <p:cNvSpPr>
            <a:spLocks noGrp="1"/>
          </p:cNvSpPr>
          <p:nvPr>
            <p:ph type="sldNum" sz="quarter" idx="12"/>
          </p:nvPr>
        </p:nvSpPr>
        <p:spPr/>
        <p:txBody>
          <a:bodyPr/>
          <a:lstStyle>
            <a:lvl1pPr>
              <a:defRPr/>
            </a:lvl1pPr>
          </a:lstStyle>
          <a:p>
            <a:fld id="{610C329E-B1BE-4585-9E67-76BBDDE5110A}" type="slidenum">
              <a:rPr lang="en-US" altLang="en-US"/>
              <a:pPr/>
              <a:t>‹#›</a:t>
            </a:fld>
            <a:endParaRPr lang="en-US" altLang="en-US"/>
          </a:p>
        </p:txBody>
      </p:sp>
    </p:spTree>
    <p:extLst>
      <p:ext uri="{BB962C8B-B14F-4D97-AF65-F5344CB8AC3E}">
        <p14:creationId xmlns:p14="http://schemas.microsoft.com/office/powerpoint/2010/main" val="18496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r>
              <a:rPr lang="en-US"/>
              <a:t>5 NOV 2024</a:t>
            </a:r>
          </a:p>
        </p:txBody>
      </p:sp>
      <p:sp>
        <p:nvSpPr>
          <p:cNvPr id="6" name="Footer Placeholder 4"/>
          <p:cNvSpPr>
            <a:spLocks noGrp="1"/>
          </p:cNvSpPr>
          <p:nvPr>
            <p:ph type="ftr" sz="quarter" idx="11"/>
          </p:nvPr>
        </p:nvSpPr>
        <p:spPr/>
        <p:txBody>
          <a:bodyPr/>
          <a:lstStyle>
            <a:lvl1pPr>
              <a:defRPr/>
            </a:lvl1pPr>
          </a:lstStyle>
          <a:p>
            <a:pPr>
              <a:defRPr/>
            </a:pPr>
            <a:r>
              <a:rPr lang="en-US"/>
              <a:t>Date                                                                                                                                                                                                               Slide Number</a:t>
            </a:r>
          </a:p>
        </p:txBody>
      </p:sp>
      <p:sp>
        <p:nvSpPr>
          <p:cNvPr id="7" name="Slide Number Placeholder 5"/>
          <p:cNvSpPr>
            <a:spLocks noGrp="1"/>
          </p:cNvSpPr>
          <p:nvPr>
            <p:ph type="sldNum" sz="quarter" idx="12"/>
          </p:nvPr>
        </p:nvSpPr>
        <p:spPr/>
        <p:txBody>
          <a:bodyPr/>
          <a:lstStyle>
            <a:lvl1pPr>
              <a:defRPr/>
            </a:lvl1pPr>
          </a:lstStyle>
          <a:p>
            <a:fld id="{C6A240BE-E8EE-4A75-BC7F-BD113EE024C9}" type="slidenum">
              <a:rPr lang="en-US" altLang="en-US"/>
              <a:pPr/>
              <a:t>‹#›</a:t>
            </a:fld>
            <a:endParaRPr lang="en-US" altLang="en-US"/>
          </a:p>
        </p:txBody>
      </p:sp>
    </p:spTree>
    <p:extLst>
      <p:ext uri="{BB962C8B-B14F-4D97-AF65-F5344CB8AC3E}">
        <p14:creationId xmlns:p14="http://schemas.microsoft.com/office/powerpoint/2010/main" val="419101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r>
              <a:rPr lang="en-US"/>
              <a:t>5 NOV 2024</a:t>
            </a:r>
          </a:p>
        </p:txBody>
      </p:sp>
      <p:sp>
        <p:nvSpPr>
          <p:cNvPr id="8" name="Footer Placeholder 4"/>
          <p:cNvSpPr>
            <a:spLocks noGrp="1"/>
          </p:cNvSpPr>
          <p:nvPr>
            <p:ph type="ftr" sz="quarter" idx="11"/>
          </p:nvPr>
        </p:nvSpPr>
        <p:spPr/>
        <p:txBody>
          <a:bodyPr/>
          <a:lstStyle>
            <a:lvl1pPr>
              <a:defRPr/>
            </a:lvl1pPr>
          </a:lstStyle>
          <a:p>
            <a:pPr>
              <a:defRPr/>
            </a:pPr>
            <a:r>
              <a:rPr lang="en-US"/>
              <a:t>Date                                                                                                                                                                                                               Slide Number</a:t>
            </a:r>
          </a:p>
        </p:txBody>
      </p:sp>
      <p:sp>
        <p:nvSpPr>
          <p:cNvPr id="9" name="Slide Number Placeholder 5"/>
          <p:cNvSpPr>
            <a:spLocks noGrp="1"/>
          </p:cNvSpPr>
          <p:nvPr>
            <p:ph type="sldNum" sz="quarter" idx="12"/>
          </p:nvPr>
        </p:nvSpPr>
        <p:spPr/>
        <p:txBody>
          <a:bodyPr/>
          <a:lstStyle>
            <a:lvl1pPr>
              <a:defRPr/>
            </a:lvl1pPr>
          </a:lstStyle>
          <a:p>
            <a:fld id="{1DDB9D04-B30F-4E75-9D78-A7703F2AD4B6}" type="slidenum">
              <a:rPr lang="en-US" altLang="en-US"/>
              <a:pPr/>
              <a:t>‹#›</a:t>
            </a:fld>
            <a:endParaRPr lang="en-US" altLang="en-US"/>
          </a:p>
        </p:txBody>
      </p:sp>
    </p:spTree>
    <p:extLst>
      <p:ext uri="{BB962C8B-B14F-4D97-AF65-F5344CB8AC3E}">
        <p14:creationId xmlns:p14="http://schemas.microsoft.com/office/powerpoint/2010/main" val="416504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r>
              <a:rPr lang="en-US"/>
              <a:t>5 NOV 2024</a:t>
            </a:r>
          </a:p>
        </p:txBody>
      </p:sp>
      <p:sp>
        <p:nvSpPr>
          <p:cNvPr id="4" name="Footer Placeholder 4"/>
          <p:cNvSpPr>
            <a:spLocks noGrp="1"/>
          </p:cNvSpPr>
          <p:nvPr>
            <p:ph type="ftr" sz="quarter" idx="11"/>
          </p:nvPr>
        </p:nvSpPr>
        <p:spPr/>
        <p:txBody>
          <a:bodyPr/>
          <a:lstStyle>
            <a:lvl1pPr>
              <a:defRPr/>
            </a:lvl1pPr>
          </a:lstStyle>
          <a:p>
            <a:pPr>
              <a:defRPr/>
            </a:pPr>
            <a:r>
              <a:rPr lang="en-US"/>
              <a:t>Date                                                                                                                                                                                                               Slide Number</a:t>
            </a:r>
          </a:p>
        </p:txBody>
      </p:sp>
      <p:sp>
        <p:nvSpPr>
          <p:cNvPr id="5" name="Slide Number Placeholder 5"/>
          <p:cNvSpPr>
            <a:spLocks noGrp="1"/>
          </p:cNvSpPr>
          <p:nvPr>
            <p:ph type="sldNum" sz="quarter" idx="12"/>
          </p:nvPr>
        </p:nvSpPr>
        <p:spPr/>
        <p:txBody>
          <a:bodyPr/>
          <a:lstStyle>
            <a:lvl1pPr>
              <a:defRPr/>
            </a:lvl1pPr>
          </a:lstStyle>
          <a:p>
            <a:fld id="{12129E66-6EE3-4BED-A778-BA97ABBC3316}" type="slidenum">
              <a:rPr lang="en-US" altLang="en-US"/>
              <a:pPr/>
              <a:t>‹#›</a:t>
            </a:fld>
            <a:endParaRPr lang="en-US" altLang="en-US"/>
          </a:p>
        </p:txBody>
      </p:sp>
    </p:spTree>
    <p:extLst>
      <p:ext uri="{BB962C8B-B14F-4D97-AF65-F5344CB8AC3E}">
        <p14:creationId xmlns:p14="http://schemas.microsoft.com/office/powerpoint/2010/main" val="267818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5 NOV 2024</a:t>
            </a:r>
          </a:p>
        </p:txBody>
      </p:sp>
      <p:sp>
        <p:nvSpPr>
          <p:cNvPr id="3" name="Footer Placeholder 4"/>
          <p:cNvSpPr>
            <a:spLocks noGrp="1"/>
          </p:cNvSpPr>
          <p:nvPr>
            <p:ph type="ftr" sz="quarter" idx="11"/>
          </p:nvPr>
        </p:nvSpPr>
        <p:spPr/>
        <p:txBody>
          <a:bodyPr/>
          <a:lstStyle>
            <a:lvl1pPr>
              <a:defRPr/>
            </a:lvl1pPr>
          </a:lstStyle>
          <a:p>
            <a:pPr>
              <a:defRPr/>
            </a:pPr>
            <a:r>
              <a:rPr lang="en-US"/>
              <a:t>Date                                                                                                                                                                                                               Slide Number</a:t>
            </a:r>
          </a:p>
        </p:txBody>
      </p:sp>
      <p:sp>
        <p:nvSpPr>
          <p:cNvPr id="4" name="Slide Number Placeholder 5"/>
          <p:cNvSpPr>
            <a:spLocks noGrp="1"/>
          </p:cNvSpPr>
          <p:nvPr>
            <p:ph type="sldNum" sz="quarter" idx="12"/>
          </p:nvPr>
        </p:nvSpPr>
        <p:spPr/>
        <p:txBody>
          <a:bodyPr/>
          <a:lstStyle>
            <a:lvl1pPr>
              <a:defRPr/>
            </a:lvl1pPr>
          </a:lstStyle>
          <a:p>
            <a:fld id="{837C9376-C29D-416A-A283-860430F086A7}" type="slidenum">
              <a:rPr lang="en-US" altLang="en-US"/>
              <a:pPr/>
              <a:t>‹#›</a:t>
            </a:fld>
            <a:endParaRPr lang="en-US" altLang="en-US"/>
          </a:p>
        </p:txBody>
      </p:sp>
    </p:spTree>
    <p:extLst>
      <p:ext uri="{BB962C8B-B14F-4D97-AF65-F5344CB8AC3E}">
        <p14:creationId xmlns:p14="http://schemas.microsoft.com/office/powerpoint/2010/main" val="111283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5 NOV 2024</a:t>
            </a:r>
          </a:p>
        </p:txBody>
      </p:sp>
      <p:sp>
        <p:nvSpPr>
          <p:cNvPr id="6" name="Footer Placeholder 4"/>
          <p:cNvSpPr>
            <a:spLocks noGrp="1"/>
          </p:cNvSpPr>
          <p:nvPr>
            <p:ph type="ftr" sz="quarter" idx="11"/>
          </p:nvPr>
        </p:nvSpPr>
        <p:spPr/>
        <p:txBody>
          <a:bodyPr/>
          <a:lstStyle>
            <a:lvl1pPr>
              <a:defRPr/>
            </a:lvl1pPr>
          </a:lstStyle>
          <a:p>
            <a:pPr>
              <a:defRPr/>
            </a:pPr>
            <a:r>
              <a:rPr lang="en-US"/>
              <a:t>Date                                                                                                                                                                                                               Slide Number</a:t>
            </a:r>
          </a:p>
        </p:txBody>
      </p:sp>
      <p:sp>
        <p:nvSpPr>
          <p:cNvPr id="7" name="Slide Number Placeholder 5"/>
          <p:cNvSpPr>
            <a:spLocks noGrp="1"/>
          </p:cNvSpPr>
          <p:nvPr>
            <p:ph type="sldNum" sz="quarter" idx="12"/>
          </p:nvPr>
        </p:nvSpPr>
        <p:spPr/>
        <p:txBody>
          <a:bodyPr/>
          <a:lstStyle>
            <a:lvl1pPr>
              <a:defRPr/>
            </a:lvl1pPr>
          </a:lstStyle>
          <a:p>
            <a:fld id="{B53574AD-D2D1-4AE6-B729-AE26A6CAF579}" type="slidenum">
              <a:rPr lang="en-US" altLang="en-US"/>
              <a:pPr/>
              <a:t>‹#›</a:t>
            </a:fld>
            <a:endParaRPr lang="en-US" altLang="en-US"/>
          </a:p>
        </p:txBody>
      </p:sp>
    </p:spTree>
    <p:extLst>
      <p:ext uri="{BB962C8B-B14F-4D97-AF65-F5344CB8AC3E}">
        <p14:creationId xmlns:p14="http://schemas.microsoft.com/office/powerpoint/2010/main" val="368997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5 NOV 2024</a:t>
            </a:r>
          </a:p>
        </p:txBody>
      </p:sp>
      <p:sp>
        <p:nvSpPr>
          <p:cNvPr id="6" name="Footer Placeholder 4"/>
          <p:cNvSpPr>
            <a:spLocks noGrp="1"/>
          </p:cNvSpPr>
          <p:nvPr>
            <p:ph type="ftr" sz="quarter" idx="11"/>
          </p:nvPr>
        </p:nvSpPr>
        <p:spPr/>
        <p:txBody>
          <a:bodyPr/>
          <a:lstStyle>
            <a:lvl1pPr>
              <a:defRPr/>
            </a:lvl1pPr>
          </a:lstStyle>
          <a:p>
            <a:pPr>
              <a:defRPr/>
            </a:pPr>
            <a:r>
              <a:rPr lang="en-US"/>
              <a:t>Date                                                                                                                                                                                                               Slide Number</a:t>
            </a:r>
          </a:p>
        </p:txBody>
      </p:sp>
      <p:sp>
        <p:nvSpPr>
          <p:cNvPr id="7" name="Slide Number Placeholder 5"/>
          <p:cNvSpPr>
            <a:spLocks noGrp="1"/>
          </p:cNvSpPr>
          <p:nvPr>
            <p:ph type="sldNum" sz="quarter" idx="12"/>
          </p:nvPr>
        </p:nvSpPr>
        <p:spPr/>
        <p:txBody>
          <a:bodyPr/>
          <a:lstStyle>
            <a:lvl1pPr>
              <a:defRPr/>
            </a:lvl1pPr>
          </a:lstStyle>
          <a:p>
            <a:fld id="{CC727AED-6CA8-4FAA-B326-9A15F6808A66}" type="slidenum">
              <a:rPr lang="en-US" altLang="en-US"/>
              <a:pPr/>
              <a:t>‹#›</a:t>
            </a:fld>
            <a:endParaRPr lang="en-US" altLang="en-US"/>
          </a:p>
        </p:txBody>
      </p:sp>
    </p:spTree>
    <p:extLst>
      <p:ext uri="{BB962C8B-B14F-4D97-AF65-F5344CB8AC3E}">
        <p14:creationId xmlns:p14="http://schemas.microsoft.com/office/powerpoint/2010/main" val="252502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5 NOV 2024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Date                                                                                                                                                                                                               Slide Number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15329AAC-7AF9-4A49-A828-334052C91F6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image" Target="../media/image7.png" /><Relationship Id="rId4" Type="http://schemas.openxmlformats.org/officeDocument/2006/relationships/image" Target="../media/image4.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996033"/>
            <a:ext cx="91440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spcBef>
                <a:spcPct val="0"/>
              </a:spcBef>
              <a:buFontTx/>
              <a:buNone/>
            </a:pPr>
            <a:r>
              <a:rPr lang="en-US" altLang="en-US" sz="2400" b="1" dirty="0">
                <a:solidFill>
                  <a:srgbClr val="7030A0"/>
                </a:solidFill>
                <a:latin typeface="Times New Roman" pitchFamily="18" charset="0"/>
                <a:cs typeface="Times New Roman" panose="02020603050405020304" pitchFamily="18" charset="0"/>
              </a:rPr>
              <a:t>Department of Artificial Intelligence and Machine Learning</a:t>
            </a:r>
          </a:p>
          <a:p>
            <a:pPr algn="ctr" eaLnBrk="1" hangingPunct="1">
              <a:spcBef>
                <a:spcPct val="0"/>
              </a:spcBef>
              <a:buFontTx/>
              <a:buNone/>
            </a:pPr>
            <a:endParaRPr lang="en-US" altLang="en-US" sz="2000" b="1" dirty="0">
              <a:solidFill>
                <a:srgbClr val="7030A0"/>
              </a:solidFill>
              <a:latin typeface="Times New Roman" panose="02020603050405020304" pitchFamily="18" charset="0"/>
              <a:cs typeface="Times New Roman" panose="02020603050405020304" pitchFamily="18" charset="0"/>
            </a:endParaRPr>
          </a:p>
          <a:p>
            <a:pPr algn="ctr" eaLnBrk="1" hangingPunct="1"/>
            <a:r>
              <a:rPr lang="en-US" altLang="en-US" sz="2800" b="1" dirty="0">
                <a:solidFill>
                  <a:srgbClr val="7030A0"/>
                </a:solidFill>
                <a:latin typeface="Times New Roman" panose="02020603050405020304" pitchFamily="18" charset="0"/>
                <a:cs typeface="Times New Roman" panose="02020603050405020304" pitchFamily="18" charset="0"/>
              </a:rPr>
              <a:t>AI19511   MOBILE APPLICATION DEVELOPMENT LABORATORY FOR ML AND DL APPLICATIONS</a:t>
            </a:r>
            <a:endParaRPr lang="en-US" altLang="en-US" sz="2400" b="1" u="sng" dirty="0">
              <a:solidFill>
                <a:srgbClr val="7030A0"/>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400" b="1" u="sng" dirty="0">
                <a:solidFill>
                  <a:srgbClr val="7030A0"/>
                </a:solidFill>
                <a:latin typeface="Times New Roman" panose="02020603050405020304" pitchFamily="18" charset="0"/>
                <a:cs typeface="Times New Roman" panose="02020603050405020304" pitchFamily="18" charset="0"/>
              </a:rPr>
              <a:t>MINI PROJECT </a:t>
            </a:r>
          </a:p>
        </p:txBody>
      </p:sp>
      <p:sp>
        <p:nvSpPr>
          <p:cNvPr id="12" name="TextBox 5"/>
          <p:cNvSpPr txBox="1">
            <a:spLocks noChangeArrowheads="1"/>
          </p:cNvSpPr>
          <p:nvPr/>
        </p:nvSpPr>
        <p:spPr bwMode="auto">
          <a:xfrm>
            <a:off x="0" y="312420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sz="4000" b="1" dirty="0">
                <a:solidFill>
                  <a:srgbClr val="7030A0"/>
                </a:solidFill>
                <a:latin typeface="Times New Roman" pitchFamily="18" charset="0"/>
                <a:cs typeface="Times New Roman" panose="02020603050405020304" pitchFamily="18" charset="0"/>
              </a:rPr>
              <a:t>DISASTER DAMAGE ASSESSMENT APP</a:t>
            </a:r>
          </a:p>
        </p:txBody>
      </p:sp>
      <p:sp>
        <p:nvSpPr>
          <p:cNvPr id="13" name="Rectangle 12"/>
          <p:cNvSpPr>
            <a:spLocks noChangeArrowheads="1"/>
          </p:cNvSpPr>
          <p:nvPr/>
        </p:nvSpPr>
        <p:spPr bwMode="auto">
          <a:xfrm>
            <a:off x="1981200" y="5402262"/>
            <a:ext cx="6858000" cy="102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lnSpc>
                <a:spcPct val="95000"/>
              </a:lnSpc>
              <a:spcBef>
                <a:spcPct val="0"/>
              </a:spcBef>
              <a:buClr>
                <a:srgbClr val="000000"/>
              </a:buClr>
              <a:buFontTx/>
              <a:buNone/>
            </a:pPr>
            <a:r>
              <a:rPr lang="en-US" altLang="en-US" sz="2400" b="1" dirty="0">
                <a:latin typeface="Times New Roman" pitchFamily="18" charset="0"/>
                <a:cs typeface="Times New Roman" panose="02020603050405020304" pitchFamily="18" charset="0"/>
              </a:rPr>
              <a:t>Project by,</a:t>
            </a:r>
            <a:endParaRPr lang="en-US" altLang="en-US" sz="2400" b="1" u="sng" dirty="0">
              <a:latin typeface="Times New Roman" panose="02020603050405020304" pitchFamily="18" charset="0"/>
              <a:cs typeface="Times New Roman" panose="02020603050405020304" pitchFamily="18" charset="0"/>
            </a:endParaRPr>
          </a:p>
          <a:p>
            <a:pPr algn="r" eaLnBrk="1" hangingPunct="1">
              <a:lnSpc>
                <a:spcPct val="95000"/>
              </a:lnSpc>
              <a:spcBef>
                <a:spcPct val="0"/>
              </a:spcBef>
              <a:buClr>
                <a:srgbClr val="000000"/>
              </a:buClr>
              <a:buFontTx/>
              <a:buNone/>
            </a:pPr>
            <a:r>
              <a:rPr lang="en-US" altLang="en-US" sz="2000" b="1" dirty="0">
                <a:latin typeface="Times New Roman" panose="02020603050405020304" pitchFamily="18" charset="0"/>
                <a:cs typeface="Times New Roman" panose="02020603050405020304" pitchFamily="18" charset="0"/>
              </a:rPr>
              <a:t>INBAVEL S (221501050) ,</a:t>
            </a:r>
          </a:p>
          <a:p>
            <a:pPr algn="r" eaLnBrk="1" hangingPunct="1">
              <a:lnSpc>
                <a:spcPct val="95000"/>
              </a:lnSpc>
              <a:buClr>
                <a:srgbClr val="000000"/>
              </a:buClr>
            </a:pPr>
            <a:r>
              <a:rPr lang="en-US" altLang="en-US" sz="2000" b="1" dirty="0">
                <a:latin typeface="Times New Roman" panose="02020603050405020304" pitchFamily="18" charset="0"/>
                <a:cs typeface="Times New Roman" panose="02020603050405020304" pitchFamily="18" charset="0"/>
              </a:rPr>
              <a:t>HARISH A (221501518). </a:t>
            </a:r>
          </a:p>
        </p:txBody>
      </p:sp>
      <p:sp>
        <p:nvSpPr>
          <p:cNvPr id="14" name="TextBox 8"/>
          <p:cNvSpPr txBox="1">
            <a:spLocks noChangeArrowheads="1"/>
          </p:cNvSpPr>
          <p:nvPr/>
        </p:nvSpPr>
        <p:spPr bwMode="auto">
          <a:xfrm>
            <a:off x="0" y="68262"/>
            <a:ext cx="9144000" cy="630238"/>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spcBef>
                <a:spcPct val="0"/>
              </a:spcBef>
              <a:buFontTx/>
              <a:buNone/>
            </a:pPr>
            <a:r>
              <a:rPr lang="en-US" altLang="en-US" sz="3500" dirty="0">
                <a:solidFill>
                  <a:schemeClr val="bg1"/>
                </a:solidFill>
                <a:latin typeface="Times New Roman" pitchFamily="18" charset="0"/>
                <a:cs typeface="Times New Roman" pitchFamily="18" charset="0"/>
              </a:rPr>
              <a:t>RAJALAKSHMI ENGINEERING COLLEGE</a:t>
            </a:r>
          </a:p>
        </p:txBody>
      </p:sp>
      <p:sp>
        <p:nvSpPr>
          <p:cNvPr id="15" name="Slide Number Placeholder 1"/>
          <p:cNvSpPr>
            <a:spLocks noGrp="1"/>
          </p:cNvSpPr>
          <p:nvPr/>
        </p:nvSpPr>
        <p:spPr bwMode="auto">
          <a:xfrm>
            <a:off x="6553200" y="6424612"/>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spcBef>
                <a:spcPct val="0"/>
              </a:spcBef>
              <a:buFontTx/>
              <a:buNone/>
            </a:pPr>
            <a:fld id="{D3753680-723D-4E4B-BD3C-91F68BF3CA78}" type="slidenum">
              <a:rPr lang="en-US" altLang="en-US" sz="1200">
                <a:solidFill>
                  <a:srgbClr val="898989"/>
                </a:solidFill>
                <a:latin typeface="Times New Roman" pitchFamily="18" charset="0"/>
                <a:cs typeface="Times New Roman" pitchFamily="18" charset="0"/>
              </a:rPr>
              <a:pPr>
                <a:spcBef>
                  <a:spcPct val="0"/>
                </a:spcBef>
                <a:buFontTx/>
                <a:buNone/>
              </a:pPr>
              <a:t>1</a:t>
            </a:fld>
            <a:endParaRPr lang="en-US" altLang="en-US" sz="1200">
              <a:solidFill>
                <a:srgbClr val="898989"/>
              </a:solidFill>
              <a:latin typeface="Times New Roman" pitchFamily="18" charset="0"/>
              <a:cs typeface="Times New Roman" pitchFamily="18" charset="0"/>
            </a:endParaRPr>
          </a:p>
        </p:txBody>
      </p:sp>
      <p:sp>
        <p:nvSpPr>
          <p:cNvPr id="17" name="Date Placeholder 16"/>
          <p:cNvSpPr>
            <a:spLocks noGrp="1"/>
          </p:cNvSpPr>
          <p:nvPr>
            <p:ph type="dt" sz="half" idx="10"/>
          </p:nvPr>
        </p:nvSpPr>
        <p:spPr/>
        <p:txBody>
          <a:bodyPr/>
          <a:lstStyle/>
          <a:p>
            <a:pPr>
              <a:defRPr/>
            </a:pPr>
            <a:r>
              <a:rPr lang="en-US"/>
              <a:t>5 NOV 2024</a:t>
            </a:r>
          </a:p>
        </p:txBody>
      </p:sp>
    </p:spTree>
    <p:extLst>
      <p:ext uri="{BB962C8B-B14F-4D97-AF65-F5344CB8AC3E}">
        <p14:creationId xmlns:p14="http://schemas.microsoft.com/office/powerpoint/2010/main" val="3244077382"/>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PROJECT ARCHITECTURE</a:t>
            </a:r>
            <a:endParaRPr lang="en-IN" sz="24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t>5 NOV 2024</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10</a:t>
            </a:fld>
            <a:endParaRPr lang="en-US" alt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05000"/>
            <a:ext cx="8271013" cy="3375093"/>
          </a:xfrm>
          <a:prstGeom prst="rect">
            <a:avLst/>
          </a:prstGeom>
        </p:spPr>
      </p:pic>
    </p:spTree>
    <p:extLst>
      <p:ext uri="{BB962C8B-B14F-4D97-AF65-F5344CB8AC3E}">
        <p14:creationId xmlns:p14="http://schemas.microsoft.com/office/powerpoint/2010/main" val="1619186824"/>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PROJECT </a:t>
            </a:r>
            <a:r>
              <a:rPr lang="en-IN" sz="2400" b="1" dirty="0">
                <a:solidFill>
                  <a:schemeClr val="bg1"/>
                </a:solidFill>
                <a:latin typeface="Times New Roman" pitchFamily="18" charset="0"/>
                <a:cs typeface="Times New Roman" pitchFamily="18" charset="0"/>
              </a:rPr>
              <a:t>ARCHITECTURE</a:t>
            </a:r>
          </a:p>
        </p:txBody>
      </p:sp>
      <p:sp>
        <p:nvSpPr>
          <p:cNvPr id="2" name="Date Placeholder 1"/>
          <p:cNvSpPr>
            <a:spLocks noGrp="1"/>
          </p:cNvSpPr>
          <p:nvPr>
            <p:ph type="dt" sz="half" idx="10"/>
          </p:nvPr>
        </p:nvSpPr>
        <p:spPr/>
        <p:txBody>
          <a:bodyPr/>
          <a:lstStyle/>
          <a:p>
            <a:pPr>
              <a:defRPr/>
            </a:pPr>
            <a:r>
              <a:rPr lang="en-US"/>
              <a:t>5 NOV 2024</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11</a:t>
            </a:fld>
            <a:endParaRPr lang="en-US" altLang="en-US"/>
          </a:p>
        </p:txBody>
      </p:sp>
      <p:sp>
        <p:nvSpPr>
          <p:cNvPr id="6" name="TextBox 5">
            <a:extLst>
              <a:ext uri="{FF2B5EF4-FFF2-40B4-BE49-F238E27FC236}">
                <a16:creationId xmlns:a16="http://schemas.microsoft.com/office/drawing/2014/main" id="{C5965BF3-905A-FF4B-4989-CE73D75070FE}"/>
              </a:ext>
            </a:extLst>
          </p:cNvPr>
          <p:cNvSpPr txBox="1"/>
          <p:nvPr/>
        </p:nvSpPr>
        <p:spPr>
          <a:xfrm>
            <a:off x="651441" y="1096218"/>
            <a:ext cx="7640751" cy="5078313"/>
          </a:xfrm>
          <a:prstGeom prst="rect">
            <a:avLst/>
          </a:prstGeom>
          <a:noFill/>
        </p:spPr>
        <p:txBody>
          <a:bodyPr wrap="square">
            <a:spAutoFit/>
          </a:bodyPr>
          <a:lstStyle/>
          <a:p>
            <a:pPr marL="342900" indent="-342900" algn="just">
              <a:buFont typeface="+mj-lt"/>
              <a:buAutoNum type="arabicPeriod"/>
            </a:pPr>
            <a:r>
              <a:rPr lang="en-IN" b="1" dirty="0"/>
              <a:t>User Interface (UI) Layer</a:t>
            </a:r>
          </a:p>
          <a:p>
            <a:pPr algn="just"/>
            <a:r>
              <a:rPr lang="en-IN" dirty="0"/>
              <a:t>The app provides a simple and clean interface that guides users through each step, from image upload to viewing results, ensuring ease of use.</a:t>
            </a:r>
          </a:p>
          <a:p>
            <a:pPr algn="just"/>
            <a:r>
              <a:rPr lang="en-IN" b="1" dirty="0"/>
              <a:t>2.   Data Processing Layer</a:t>
            </a:r>
          </a:p>
          <a:p>
            <a:pPr algn="just"/>
            <a:r>
              <a:rPr lang="en-IN" dirty="0"/>
              <a:t>Handles image </a:t>
            </a:r>
            <a:r>
              <a:rPr lang="en-IN" dirty="0" err="1"/>
              <a:t>preprocessing</a:t>
            </a:r>
            <a:r>
              <a:rPr lang="en-IN" dirty="0"/>
              <a:t> like resizing and normalization to prepare data for accurate analysis by the </a:t>
            </a:r>
            <a:r>
              <a:rPr lang="en-IN" dirty="0" err="1"/>
              <a:t>TensorFlow</a:t>
            </a:r>
            <a:r>
              <a:rPr lang="en-IN" dirty="0"/>
              <a:t> </a:t>
            </a:r>
            <a:r>
              <a:rPr lang="en-IN" dirty="0" err="1"/>
              <a:t>Lite</a:t>
            </a:r>
            <a:r>
              <a:rPr lang="en-IN" dirty="0"/>
              <a:t> (</a:t>
            </a:r>
            <a:r>
              <a:rPr lang="en-IN" dirty="0" err="1"/>
              <a:t>TFLite</a:t>
            </a:r>
            <a:r>
              <a:rPr lang="en-IN" dirty="0"/>
              <a:t>) model.</a:t>
            </a:r>
          </a:p>
          <a:p>
            <a:pPr algn="just"/>
            <a:r>
              <a:rPr lang="en-IN" b="1" dirty="0"/>
              <a:t>3.   Machine Learning Layer</a:t>
            </a:r>
          </a:p>
          <a:p>
            <a:pPr algn="just"/>
            <a:r>
              <a:rPr lang="en-IN" dirty="0"/>
              <a:t>Utilizes the </a:t>
            </a:r>
            <a:r>
              <a:rPr lang="en-IN" dirty="0" err="1"/>
              <a:t>TFLite</a:t>
            </a:r>
            <a:r>
              <a:rPr lang="en-IN" dirty="0"/>
              <a:t> model with </a:t>
            </a:r>
            <a:r>
              <a:rPr lang="en-IN" dirty="0" err="1"/>
              <a:t>UNet</a:t>
            </a:r>
            <a:r>
              <a:rPr lang="en-IN" dirty="0"/>
              <a:t> architecture for efficient on-device image segmentation, providing real-time damage assessments.</a:t>
            </a:r>
          </a:p>
          <a:p>
            <a:pPr algn="just"/>
            <a:r>
              <a:rPr lang="en-IN" b="1" dirty="0"/>
              <a:t>4.   Data Integration Layer</a:t>
            </a:r>
          </a:p>
          <a:p>
            <a:pPr algn="just"/>
            <a:r>
              <a:rPr lang="en-IN" dirty="0"/>
              <a:t>Incorporates real-time and historical weather data to contextualize damage assessments, enhancing the overall analysis.</a:t>
            </a:r>
          </a:p>
          <a:p>
            <a:pPr algn="just"/>
            <a:r>
              <a:rPr lang="en-IN" b="1" dirty="0"/>
              <a:t>5.   Security and Data Management Layer</a:t>
            </a:r>
          </a:p>
          <a:p>
            <a:pPr algn="just"/>
            <a:r>
              <a:rPr lang="en-IN" dirty="0"/>
              <a:t>Implements robust encryption and authentication mechanisms to protect user data, ensuring privacy and security throughout the process.</a:t>
            </a:r>
          </a:p>
          <a:p>
            <a:pPr algn="just"/>
            <a:r>
              <a:rPr lang="en-IN" b="1" dirty="0"/>
              <a:t>6.   Performance Optimization Layer</a:t>
            </a:r>
          </a:p>
          <a:p>
            <a:pPr algn="just"/>
            <a:r>
              <a:rPr lang="en-IN" dirty="0"/>
              <a:t>Employs techniques like model quantization to improve inference speed and reduce model size, ensuring efficient performance on mobile devices.</a:t>
            </a:r>
          </a:p>
        </p:txBody>
      </p:sp>
    </p:spTree>
    <p:extLst>
      <p:ext uri="{BB962C8B-B14F-4D97-AF65-F5344CB8AC3E}">
        <p14:creationId xmlns:p14="http://schemas.microsoft.com/office/powerpoint/2010/main" val="2842065417"/>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sz="2400" b="1" dirty="0">
                <a:solidFill>
                  <a:schemeClr val="bg1"/>
                </a:solidFill>
                <a:latin typeface="Times New Roman" pitchFamily="18" charset="0"/>
                <a:cs typeface="Times New Roman" pitchFamily="18" charset="0"/>
              </a:rPr>
              <a:t>METHODOLOGIES</a:t>
            </a:r>
          </a:p>
        </p:txBody>
      </p:sp>
      <p:sp>
        <p:nvSpPr>
          <p:cNvPr id="2" name="Date Placeholder 1"/>
          <p:cNvSpPr>
            <a:spLocks noGrp="1"/>
          </p:cNvSpPr>
          <p:nvPr>
            <p:ph type="dt" sz="half" idx="10"/>
          </p:nvPr>
        </p:nvSpPr>
        <p:spPr/>
        <p:txBody>
          <a:bodyPr/>
          <a:lstStyle/>
          <a:p>
            <a:pPr>
              <a:defRPr/>
            </a:pPr>
            <a:r>
              <a:rPr lang="en-US"/>
              <a:t>5 NOV 2024</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12</a:t>
            </a:fld>
            <a:endParaRPr lang="en-US" altLang="en-US"/>
          </a:p>
        </p:txBody>
      </p:sp>
      <p:sp>
        <p:nvSpPr>
          <p:cNvPr id="6" name="TextBox 5">
            <a:extLst>
              <a:ext uri="{FF2B5EF4-FFF2-40B4-BE49-F238E27FC236}">
                <a16:creationId xmlns:a16="http://schemas.microsoft.com/office/drawing/2014/main" id="{6A3B37E8-301B-AA7F-964E-DF6054FBB08A}"/>
              </a:ext>
            </a:extLst>
          </p:cNvPr>
          <p:cNvSpPr txBox="1"/>
          <p:nvPr/>
        </p:nvSpPr>
        <p:spPr>
          <a:xfrm>
            <a:off x="457200" y="742138"/>
            <a:ext cx="8686800" cy="563231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Requirement Analysis</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Identify the specific needs and objectives of the app, including target users and key functionalities.</a:t>
            </a:r>
          </a:p>
          <a:p>
            <a:r>
              <a:rPr lang="en-IN" b="1" dirty="0">
                <a:latin typeface="Times New Roman" panose="02020603050405020304" pitchFamily="18" charset="0"/>
                <a:cs typeface="Times New Roman" panose="02020603050405020304" pitchFamily="18" charset="0"/>
              </a:rPr>
              <a:t>Model Selection and Development</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Choose </a:t>
            </a:r>
            <a:r>
              <a:rPr lang="en-IN" dirty="0" err="1">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Lite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TFLite</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UNet</a:t>
            </a:r>
            <a:r>
              <a:rPr lang="en-IN" dirty="0">
                <a:latin typeface="Times New Roman" panose="02020603050405020304" pitchFamily="18" charset="0"/>
                <a:cs typeface="Times New Roman" panose="02020603050405020304" pitchFamily="18" charset="0"/>
              </a:rPr>
              <a:t> architecture for image segmentation to ensure high accuracy and efficient on-device processing.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and train the model using the collected dataset.</a:t>
            </a:r>
          </a:p>
          <a:p>
            <a:r>
              <a:rPr lang="en-IN" b="1"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image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steps like resizing and normalization to prepare images for analysis by the </a:t>
            </a:r>
            <a:r>
              <a:rPr lang="en-IN" dirty="0" err="1">
                <a:latin typeface="Times New Roman" panose="02020603050405020304" pitchFamily="18" charset="0"/>
                <a:cs typeface="Times New Roman" panose="02020603050405020304" pitchFamily="18" charset="0"/>
              </a:rPr>
              <a:t>TFLite</a:t>
            </a:r>
            <a:r>
              <a:rPr lang="en-IN" dirty="0">
                <a:latin typeface="Times New Roman" panose="02020603050405020304" pitchFamily="18" charset="0"/>
                <a:cs typeface="Times New Roman" panose="02020603050405020304" pitchFamily="18" charset="0"/>
              </a:rPr>
              <a:t> model.</a:t>
            </a:r>
          </a:p>
          <a:p>
            <a:r>
              <a:rPr lang="en-IN" b="1" dirty="0">
                <a:latin typeface="Times New Roman" panose="02020603050405020304" pitchFamily="18" charset="0"/>
                <a:cs typeface="Times New Roman" panose="02020603050405020304" pitchFamily="18" charset="0"/>
              </a:rPr>
              <a:t>Integration of Components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Integrate the </a:t>
            </a:r>
            <a:r>
              <a:rPr lang="en-IN" dirty="0" err="1">
                <a:latin typeface="Times New Roman" panose="02020603050405020304" pitchFamily="18" charset="0"/>
                <a:cs typeface="Times New Roman" panose="02020603050405020304" pitchFamily="18" charset="0"/>
              </a:rPr>
              <a:t>TFLite</a:t>
            </a:r>
            <a:r>
              <a:rPr lang="en-IN" dirty="0">
                <a:latin typeface="Times New Roman" panose="02020603050405020304" pitchFamily="18" charset="0"/>
                <a:cs typeface="Times New Roman" panose="02020603050405020304" pitchFamily="18" charset="0"/>
              </a:rPr>
              <a:t> model with the app to enable real-time damage assessment.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Incorporate weather data APIs to provide contextual information alongside damage assessments.</a:t>
            </a:r>
          </a:p>
          <a:p>
            <a:r>
              <a:rPr lang="en-IN" b="1" dirty="0">
                <a:latin typeface="Times New Roman" panose="02020603050405020304" pitchFamily="18" charset="0"/>
                <a:cs typeface="Times New Roman" panose="02020603050405020304" pitchFamily="18" charset="0"/>
              </a:rPr>
              <a:t>User Interface Design</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Design an intuitive, user-friendly interface that guides users through uploading images, viewing results, and generating reports.</a:t>
            </a:r>
          </a:p>
          <a:p>
            <a:r>
              <a:rPr lang="en-IN" b="1" dirty="0">
                <a:latin typeface="Times New Roman" panose="02020603050405020304" pitchFamily="18" charset="0"/>
                <a:cs typeface="Times New Roman" panose="02020603050405020304" pitchFamily="18" charset="0"/>
              </a:rPr>
              <a:t>Security Implementation</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robust encryption and authentication mechanisms to ensure secure handling and storage of user data.</a:t>
            </a:r>
          </a:p>
        </p:txBody>
      </p:sp>
    </p:spTree>
    <p:extLst>
      <p:ext uri="{BB962C8B-B14F-4D97-AF65-F5344CB8AC3E}">
        <p14:creationId xmlns:p14="http://schemas.microsoft.com/office/powerpoint/2010/main" val="286094593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a:solidFill>
                  <a:schemeClr val="bg1"/>
                </a:solidFill>
                <a:latin typeface="Times New Roman" pitchFamily="18" charset="0"/>
                <a:cs typeface="Times New Roman" pitchFamily="18" charset="0"/>
              </a:rPr>
              <a:t>FLOW  </a:t>
            </a:r>
            <a:r>
              <a:rPr lang="en-US" sz="2400" b="1" dirty="0">
                <a:solidFill>
                  <a:schemeClr val="bg1"/>
                </a:solidFill>
                <a:latin typeface="Times New Roman" pitchFamily="18" charset="0"/>
                <a:cs typeface="Times New Roman" pitchFamily="18" charset="0"/>
              </a:rPr>
              <a:t>DIAGRAM</a:t>
            </a:r>
            <a:endParaRPr lang="en-IN" sz="24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13</a:t>
            </a:fld>
            <a:endParaRPr lang="en-US" alt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0" y="3977126"/>
            <a:ext cx="4016830" cy="19887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57628"/>
            <a:ext cx="4724400" cy="2071372"/>
          </a:xfrm>
          <a:prstGeom prst="rect">
            <a:avLst/>
          </a:prstGeom>
        </p:spPr>
      </p:pic>
      <p:pic>
        <p:nvPicPr>
          <p:cNvPr id="9" name="Picture 8">
            <a:extLst>
              <a:ext uri="{FF2B5EF4-FFF2-40B4-BE49-F238E27FC236}">
                <a16:creationId xmlns:a16="http://schemas.microsoft.com/office/drawing/2014/main" id="{5DDB61AD-D024-B60F-8FA7-6BE846DD1CD1}"/>
              </a:ext>
            </a:extLst>
          </p:cNvPr>
          <p:cNvPicPr>
            <a:picLocks noChangeAspect="1"/>
          </p:cNvPicPr>
          <p:nvPr/>
        </p:nvPicPr>
        <p:blipFill>
          <a:blip r:embed="rId3">
            <a:extLst>
              <a:ext uri="{28A0092B-C50C-407E-A947-70E740481C1C}">
                <a14:useLocalDpi xmlns:a14="http://schemas.microsoft.com/office/drawing/2010/main" val="0"/>
              </a:ext>
            </a:extLst>
          </a:blip>
          <a:srcRect l="28975" t="16764" r="31279" b="28602"/>
          <a:stretch/>
        </p:blipFill>
        <p:spPr>
          <a:xfrm flipV="1">
            <a:off x="4976941" y="2040943"/>
            <a:ext cx="1576259" cy="949938"/>
          </a:xfrm>
          <a:prstGeom prst="rect">
            <a:avLst/>
          </a:prstGeom>
        </p:spPr>
      </p:pic>
      <p:pic>
        <p:nvPicPr>
          <p:cNvPr id="11" name="Picture 10">
            <a:extLst>
              <a:ext uri="{FF2B5EF4-FFF2-40B4-BE49-F238E27FC236}">
                <a16:creationId xmlns:a16="http://schemas.microsoft.com/office/drawing/2014/main" id="{51F28AAE-3C4A-08DD-EED6-DCE523CD1A01}"/>
              </a:ext>
            </a:extLst>
          </p:cNvPr>
          <p:cNvPicPr>
            <a:picLocks noChangeAspect="1"/>
          </p:cNvPicPr>
          <p:nvPr/>
        </p:nvPicPr>
        <p:blipFill>
          <a:blip r:embed="rId4">
            <a:extLst>
              <a:ext uri="{28A0092B-C50C-407E-A947-70E740481C1C}">
                <a14:useLocalDpi xmlns:a14="http://schemas.microsoft.com/office/drawing/2010/main" val="0"/>
              </a:ext>
            </a:extLst>
          </a:blip>
          <a:srcRect l="74204" t="1" b="822"/>
          <a:stretch/>
        </p:blipFill>
        <p:spPr>
          <a:xfrm>
            <a:off x="6831871" y="1279435"/>
            <a:ext cx="1576258" cy="2472955"/>
          </a:xfrm>
          <a:prstGeom prst="rect">
            <a:avLst/>
          </a:prstGeom>
        </p:spPr>
      </p:pic>
      <p:pic>
        <p:nvPicPr>
          <p:cNvPr id="14" name="Picture 13">
            <a:extLst>
              <a:ext uri="{FF2B5EF4-FFF2-40B4-BE49-F238E27FC236}">
                <a16:creationId xmlns:a16="http://schemas.microsoft.com/office/drawing/2014/main" id="{A5CCAC2D-93F3-1880-9A8D-03D879EDAC22}"/>
              </a:ext>
            </a:extLst>
          </p:cNvPr>
          <p:cNvPicPr>
            <a:picLocks noChangeAspect="1"/>
          </p:cNvPicPr>
          <p:nvPr/>
        </p:nvPicPr>
        <p:blipFill>
          <a:blip r:embed="rId5">
            <a:extLst>
              <a:ext uri="{28A0092B-C50C-407E-A947-70E740481C1C}">
                <a14:useLocalDpi xmlns:a14="http://schemas.microsoft.com/office/drawing/2010/main" val="0"/>
              </a:ext>
            </a:extLst>
          </a:blip>
          <a:srcRect l="72498" t="-1" b="-3589"/>
          <a:stretch/>
        </p:blipFill>
        <p:spPr>
          <a:xfrm>
            <a:off x="6927121" y="3864758"/>
            <a:ext cx="1576260" cy="2379224"/>
          </a:xfrm>
          <a:prstGeom prst="rect">
            <a:avLst/>
          </a:prstGeom>
        </p:spPr>
      </p:pic>
      <p:pic>
        <p:nvPicPr>
          <p:cNvPr id="19" name="Picture 18">
            <a:extLst>
              <a:ext uri="{FF2B5EF4-FFF2-40B4-BE49-F238E27FC236}">
                <a16:creationId xmlns:a16="http://schemas.microsoft.com/office/drawing/2014/main" id="{B314871E-3199-C5C6-2C5D-EE6BF859AD8A}"/>
              </a:ext>
            </a:extLst>
          </p:cNvPr>
          <p:cNvPicPr>
            <a:picLocks noChangeAspect="1"/>
          </p:cNvPicPr>
          <p:nvPr/>
        </p:nvPicPr>
        <p:blipFill>
          <a:blip r:embed="rId3">
            <a:extLst>
              <a:ext uri="{28A0092B-C50C-407E-A947-70E740481C1C}">
                <a14:useLocalDpi xmlns:a14="http://schemas.microsoft.com/office/drawing/2010/main" val="0"/>
              </a:ext>
            </a:extLst>
          </a:blip>
          <a:srcRect l="28975" t="16764" r="31279" b="28602"/>
          <a:stretch/>
        </p:blipFill>
        <p:spPr>
          <a:xfrm flipH="1" flipV="1">
            <a:off x="5105400" y="4644903"/>
            <a:ext cx="1576259" cy="949938"/>
          </a:xfrm>
          <a:prstGeom prst="rect">
            <a:avLst/>
          </a:prstGeom>
        </p:spPr>
      </p:pic>
      <p:pic>
        <p:nvPicPr>
          <p:cNvPr id="21" name="Picture 20">
            <a:extLst>
              <a:ext uri="{FF2B5EF4-FFF2-40B4-BE49-F238E27FC236}">
                <a16:creationId xmlns:a16="http://schemas.microsoft.com/office/drawing/2014/main" id="{FBEFD230-BC5D-DDBF-5377-142F0386C0BC}"/>
              </a:ext>
            </a:extLst>
          </p:cNvPr>
          <p:cNvPicPr>
            <a:picLocks noChangeAspect="1"/>
          </p:cNvPicPr>
          <p:nvPr/>
        </p:nvPicPr>
        <p:blipFill>
          <a:blip r:embed="rId3">
            <a:extLst>
              <a:ext uri="{28A0092B-C50C-407E-A947-70E740481C1C}">
                <a14:useLocalDpi xmlns:a14="http://schemas.microsoft.com/office/drawing/2010/main" val="0"/>
              </a:ext>
            </a:extLst>
          </a:blip>
          <a:srcRect l="28975" t="16764" r="31279" b="28602"/>
          <a:stretch/>
        </p:blipFill>
        <p:spPr>
          <a:xfrm flipH="1" flipV="1">
            <a:off x="2333764" y="4856725"/>
            <a:ext cx="1068022" cy="643647"/>
          </a:xfrm>
          <a:prstGeom prst="rect">
            <a:avLst/>
          </a:prstGeom>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9FB2C4-C5B0-4988-7DC6-0A1462906A5F}"/>
              </a:ext>
            </a:extLst>
          </p:cNvPr>
          <p:cNvSpPr>
            <a:spLocks noGrp="1"/>
          </p:cNvSpPr>
          <p:nvPr>
            <p:ph type="dt" sz="half" idx="10"/>
          </p:nvPr>
        </p:nvSpPr>
        <p:spPr/>
        <p:txBody>
          <a:bodyPr/>
          <a:lstStyle/>
          <a:p>
            <a:pPr>
              <a:defRPr/>
            </a:pPr>
            <a:r>
              <a:rPr lang="en-US"/>
              <a:t>5 NOV 2024</a:t>
            </a:r>
          </a:p>
        </p:txBody>
      </p:sp>
      <p:sp>
        <p:nvSpPr>
          <p:cNvPr id="7" name="Rectangle 6">
            <a:extLst>
              <a:ext uri="{FF2B5EF4-FFF2-40B4-BE49-F238E27FC236}">
                <a16:creationId xmlns:a16="http://schemas.microsoft.com/office/drawing/2014/main" id="{DC3BF951-48B4-FA3B-4AA7-165D516207E9}"/>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ALGORITHM/ TECHNIQUE USED</a:t>
            </a:r>
            <a:endParaRPr lang="en-IN" sz="2400" b="1" dirty="0">
              <a:solidFill>
                <a:schemeClr val="bg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5B4954D2-23A3-4714-95E9-D06A48131B42}"/>
              </a:ext>
            </a:extLst>
          </p:cNvPr>
          <p:cNvSpPr txBox="1"/>
          <p:nvPr/>
        </p:nvSpPr>
        <p:spPr>
          <a:xfrm>
            <a:off x="647189" y="1787525"/>
            <a:ext cx="7849621" cy="3282950"/>
          </a:xfrm>
          <a:prstGeom prst="rect">
            <a:avLst/>
          </a:prstGeom>
          <a:noFill/>
        </p:spPr>
        <p:txBody>
          <a:bodyPr wrap="square">
            <a:spAutoFit/>
          </a:bodyPr>
          <a:lstStyle/>
          <a:p>
            <a:pPr algn="just">
              <a:spcAft>
                <a:spcPts val="200"/>
              </a:spcAft>
            </a:pPr>
            <a:r>
              <a:rPr lang="en-IN" sz="2400" b="1" dirty="0">
                <a:latin typeface="Times New Roman" panose="02020603050405020304" pitchFamily="18" charset="0"/>
                <a:cs typeface="Times New Roman" panose="02020603050405020304" pitchFamily="18" charset="0"/>
              </a:rPr>
              <a:t> Encoder Path</a:t>
            </a: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p>
          <a:p>
            <a:pPr algn="just">
              <a:spcAft>
                <a:spcPts val="200"/>
              </a:spcAft>
            </a:pPr>
            <a:endParaRPr lang="en-US" sz="2000" b="1" dirty="0">
              <a:latin typeface="Times New Roman" panose="02020603050405020304" pitchFamily="18" charset="0"/>
              <a:cs typeface="Times New Roman" panose="02020603050405020304" pitchFamily="18" charset="0"/>
            </a:endParaRPr>
          </a:p>
          <a:p>
            <a:pPr algn="just">
              <a:spcAft>
                <a:spcPts val="200"/>
              </a:spcAft>
            </a:pPr>
            <a:r>
              <a:rPr lang="en-IN" sz="2000" dirty="0">
                <a:latin typeface="Times New Roman" panose="02020603050405020304" pitchFamily="18" charset="0"/>
                <a:cs typeface="Times New Roman" panose="02020603050405020304" pitchFamily="18" charset="0"/>
              </a:rPr>
              <a:t>The encoder path consists of multiple convolutional layers followed by max-pooling layers. Each convolutional layer uses a filter to detect features, and is typically followed by a </a:t>
            </a:r>
            <a:r>
              <a:rPr lang="en-IN" sz="2000" dirty="0" err="1">
                <a:latin typeface="Times New Roman" panose="02020603050405020304" pitchFamily="18" charset="0"/>
                <a:cs typeface="Times New Roman" panose="02020603050405020304" pitchFamily="18" charset="0"/>
              </a:rPr>
              <a:t>ReLU</a:t>
            </a:r>
            <a:r>
              <a:rPr lang="en-IN" sz="2000" dirty="0">
                <a:latin typeface="Times New Roman" panose="02020603050405020304" pitchFamily="18" charset="0"/>
                <a:cs typeface="Times New Roman" panose="02020603050405020304" pitchFamily="18" charset="0"/>
              </a:rPr>
              <a:t> activation function which introduces non-linearity, allowing the network to learn more complex patterns. The max-pooling layers reduce the spatial dimensions of the feature maps, enabling the network to capture hierarchical features at different levels of abstraction. This </a:t>
            </a:r>
            <a:r>
              <a:rPr lang="en-IN" sz="2000" dirty="0" err="1">
                <a:latin typeface="Times New Roman" panose="02020603050405020304" pitchFamily="18" charset="0"/>
                <a:cs typeface="Times New Roman" panose="02020603050405020304" pitchFamily="18" charset="0"/>
              </a:rPr>
              <a:t>downsampling</a:t>
            </a:r>
            <a:r>
              <a:rPr lang="en-IN" sz="2000" dirty="0">
                <a:latin typeface="Times New Roman" panose="02020603050405020304" pitchFamily="18" charset="0"/>
                <a:cs typeface="Times New Roman" panose="02020603050405020304" pitchFamily="18" charset="0"/>
              </a:rPr>
              <a:t> helps in reducing computation and capturing the broader context of the image.</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14</a:t>
            </a:fld>
            <a:endParaRPr lang="en-US" altLang="en-US"/>
          </a:p>
        </p:txBody>
      </p:sp>
    </p:spTree>
    <p:extLst>
      <p:ext uri="{BB962C8B-B14F-4D97-AF65-F5344CB8AC3E}">
        <p14:creationId xmlns:p14="http://schemas.microsoft.com/office/powerpoint/2010/main" val="306053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2B7353-5EFA-E1BC-48BC-A7E91C33C1BC}"/>
              </a:ext>
            </a:extLst>
          </p:cNvPr>
          <p:cNvSpPr>
            <a:spLocks noGrp="1"/>
          </p:cNvSpPr>
          <p:nvPr>
            <p:ph type="dt" sz="half" idx="10"/>
          </p:nvPr>
        </p:nvSpPr>
        <p:spPr/>
        <p:txBody>
          <a:bodyPr/>
          <a:lstStyle/>
          <a:p>
            <a:pPr>
              <a:defRPr/>
            </a:pPr>
            <a:r>
              <a:rPr lang="en-US"/>
              <a:t>5 NOV 2024</a:t>
            </a:r>
          </a:p>
        </p:txBody>
      </p:sp>
      <p:sp>
        <p:nvSpPr>
          <p:cNvPr id="7" name="Rectangle 6">
            <a:extLst>
              <a:ext uri="{FF2B5EF4-FFF2-40B4-BE49-F238E27FC236}">
                <a16:creationId xmlns:a16="http://schemas.microsoft.com/office/drawing/2014/main" id="{6C38E0E0-1B47-02EA-A787-2BF23BF64DBE}"/>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ALGORITHM/ TECHNIQUE USED</a:t>
            </a:r>
            <a:endParaRPr lang="en-IN" sz="2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AD779585-BD40-4BE4-815C-90BA144B9B4A}"/>
              </a:ext>
            </a:extLst>
          </p:cNvPr>
          <p:cNvSpPr txBox="1"/>
          <p:nvPr/>
        </p:nvSpPr>
        <p:spPr>
          <a:xfrm>
            <a:off x="457200" y="1759722"/>
            <a:ext cx="8087745" cy="2975173"/>
          </a:xfrm>
          <a:prstGeom prst="rect">
            <a:avLst/>
          </a:prstGeom>
          <a:noFill/>
        </p:spPr>
        <p:txBody>
          <a:bodyPr wrap="square">
            <a:spAutoFit/>
          </a:bodyPr>
          <a:lstStyle/>
          <a:p>
            <a:pPr algn="just">
              <a:spcAft>
                <a:spcPts val="200"/>
              </a:spcAft>
            </a:pPr>
            <a:r>
              <a:rPr lang="en-IN" sz="2400" b="1" dirty="0">
                <a:latin typeface="Times New Roman" panose="02020603050405020304" pitchFamily="18" charset="0"/>
                <a:cs typeface="Times New Roman" panose="02020603050405020304" pitchFamily="18" charset="0"/>
              </a:rPr>
              <a:t>Bottleneck</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algn="just">
              <a:spcAft>
                <a:spcPts val="200"/>
              </a:spcAft>
            </a:pPr>
            <a:endParaRPr lang="en-US" sz="2000" dirty="0">
              <a:latin typeface="Times New Roman" panose="02020603050405020304" pitchFamily="18" charset="0"/>
              <a:cs typeface="Times New Roman" panose="02020603050405020304" pitchFamily="18" charset="0"/>
            </a:endParaRPr>
          </a:p>
          <a:p>
            <a:pPr algn="just">
              <a:spcAft>
                <a:spcPts val="200"/>
              </a:spcAft>
            </a:pPr>
            <a:r>
              <a:rPr lang="en-IN" sz="2000" dirty="0">
                <a:latin typeface="Times New Roman" panose="02020603050405020304" pitchFamily="18" charset="0"/>
                <a:cs typeface="Times New Roman" panose="02020603050405020304" pitchFamily="18" charset="0"/>
              </a:rPr>
              <a:t>The bottleneck is the central part of the U-Net and represents the deepest layer of the network. It consists of convolutional layers without </a:t>
            </a:r>
            <a:r>
              <a:rPr lang="en-IN" sz="2000" dirty="0" err="1">
                <a:latin typeface="Times New Roman" panose="02020603050405020304" pitchFamily="18" charset="0"/>
                <a:cs typeface="Times New Roman" panose="02020603050405020304" pitchFamily="18" charset="0"/>
              </a:rPr>
              <a:t>downsampling</a:t>
            </a:r>
            <a:r>
              <a:rPr lang="en-IN" sz="2000" dirty="0">
                <a:latin typeface="Times New Roman" panose="02020603050405020304" pitchFamily="18" charset="0"/>
                <a:cs typeface="Times New Roman" panose="02020603050405020304" pitchFamily="18" charset="0"/>
              </a:rPr>
              <a:t>, focusing on extracting the most abstract features from the input image. These layers have a high number of filters, which allows them to learn complex representations of the input data. The bottleneck plays a crucial role in understanding and interpreting the intricate details necessary for differentiating between various levels of damage</a:t>
            </a:r>
            <a:r>
              <a:rPr lang="en-US" sz="2000" dirty="0">
                <a:latin typeface="Times New Roman" panose="02020603050405020304" pitchFamily="18" charset="0"/>
                <a:cs typeface="Times New Roman" panose="02020603050405020304" pitchFamily="18" charset="0"/>
              </a:rPr>
              <a:t>s. </a:t>
            </a: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15</a:t>
            </a:fld>
            <a:endParaRPr lang="en-US" altLang="en-US"/>
          </a:p>
        </p:txBody>
      </p:sp>
    </p:spTree>
    <p:extLst>
      <p:ext uri="{BB962C8B-B14F-4D97-AF65-F5344CB8AC3E}">
        <p14:creationId xmlns:p14="http://schemas.microsoft.com/office/powerpoint/2010/main" val="25928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4D4A27-EBB2-EB6A-5AEF-6CCC98A21755}"/>
              </a:ext>
            </a:extLst>
          </p:cNvPr>
          <p:cNvSpPr>
            <a:spLocks noGrp="1"/>
          </p:cNvSpPr>
          <p:nvPr>
            <p:ph type="dt" sz="half" idx="10"/>
          </p:nvPr>
        </p:nvSpPr>
        <p:spPr/>
        <p:txBody>
          <a:bodyPr/>
          <a:lstStyle/>
          <a:p>
            <a:pPr>
              <a:defRPr/>
            </a:pPr>
            <a:r>
              <a:rPr lang="en-US"/>
              <a:t>5 NOV 2024</a:t>
            </a:r>
          </a:p>
        </p:txBody>
      </p:sp>
      <p:sp>
        <p:nvSpPr>
          <p:cNvPr id="7" name="Rectangle 6">
            <a:extLst>
              <a:ext uri="{FF2B5EF4-FFF2-40B4-BE49-F238E27FC236}">
                <a16:creationId xmlns:a16="http://schemas.microsoft.com/office/drawing/2014/main" id="{3303F6D8-A6AE-03B4-D4EA-936398CC562C}"/>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ALGORITHM/ TECHNIQUE USED</a:t>
            </a:r>
            <a:endParaRPr lang="en-IN" sz="2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D992B0E-FFAD-5BCE-823B-B22B813D859F}"/>
              </a:ext>
            </a:extLst>
          </p:cNvPr>
          <p:cNvSpPr txBox="1"/>
          <p:nvPr/>
        </p:nvSpPr>
        <p:spPr>
          <a:xfrm>
            <a:off x="457200" y="1905506"/>
            <a:ext cx="8245929" cy="3046988"/>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Decoder Path</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a:t>
            </a:r>
            <a:r>
              <a:rPr lang="en-IN" sz="2000" dirty="0">
                <a:latin typeface="Times New Roman" panose="02020603050405020304" pitchFamily="18" charset="0"/>
                <a:cs typeface="Times New Roman" panose="02020603050405020304" pitchFamily="18" charset="0"/>
              </a:rPr>
              <a:t> decoder path mirrors the encoder path but in reverse. It consists of </a:t>
            </a:r>
            <a:r>
              <a:rPr lang="en-IN" sz="2000" dirty="0" err="1">
                <a:latin typeface="Times New Roman" panose="02020603050405020304" pitchFamily="18" charset="0"/>
                <a:cs typeface="Times New Roman" panose="02020603050405020304" pitchFamily="18" charset="0"/>
              </a:rPr>
              <a:t>upsampling</a:t>
            </a:r>
            <a:r>
              <a:rPr lang="en-IN" sz="2000" dirty="0">
                <a:latin typeface="Times New Roman" panose="02020603050405020304" pitchFamily="18" charset="0"/>
                <a:cs typeface="Times New Roman" panose="02020603050405020304" pitchFamily="18" charset="0"/>
              </a:rPr>
              <a:t> layers followed by convolutional layers. The </a:t>
            </a:r>
            <a:r>
              <a:rPr lang="en-IN" sz="2000" dirty="0" err="1">
                <a:latin typeface="Times New Roman" panose="02020603050405020304" pitchFamily="18" charset="0"/>
                <a:cs typeface="Times New Roman" panose="02020603050405020304" pitchFamily="18" charset="0"/>
              </a:rPr>
              <a:t>upsampling</a:t>
            </a:r>
            <a:r>
              <a:rPr lang="en-IN" sz="2000" dirty="0">
                <a:latin typeface="Times New Roman" panose="02020603050405020304" pitchFamily="18" charset="0"/>
                <a:cs typeface="Times New Roman" panose="02020603050405020304" pitchFamily="18" charset="0"/>
              </a:rPr>
              <a:t> layers increase the spatial dimensions of the feature maps, effectively reversing the </a:t>
            </a:r>
            <a:r>
              <a:rPr lang="en-IN" sz="2000" dirty="0" err="1">
                <a:latin typeface="Times New Roman" panose="02020603050405020304" pitchFamily="18" charset="0"/>
                <a:cs typeface="Times New Roman" panose="02020603050405020304" pitchFamily="18" charset="0"/>
              </a:rPr>
              <a:t>downsampling</a:t>
            </a:r>
            <a:r>
              <a:rPr lang="en-IN" sz="2000" dirty="0">
                <a:latin typeface="Times New Roman" panose="02020603050405020304" pitchFamily="18" charset="0"/>
                <a:cs typeface="Times New Roman" panose="02020603050405020304" pitchFamily="18" charset="0"/>
              </a:rPr>
              <a:t> done by the encoder. These layers help in reconstructing the image to its original size. The convolutional layers in the decoder refine the features and improve the segmentation accuracy, ensuring that the output mask aligns well with the input image.</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16</a:t>
            </a:fld>
            <a:endParaRPr lang="en-US" altLang="en-US"/>
          </a:p>
        </p:txBody>
      </p:sp>
    </p:spTree>
    <p:extLst>
      <p:ext uri="{BB962C8B-B14F-4D97-AF65-F5344CB8AC3E}">
        <p14:creationId xmlns:p14="http://schemas.microsoft.com/office/powerpoint/2010/main" val="322369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174111-A3F1-A85E-0ED6-0FDB3C07072C}"/>
              </a:ext>
            </a:extLst>
          </p:cNvPr>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7" name="Rectangle 6">
            <a:extLst>
              <a:ext uri="{FF2B5EF4-FFF2-40B4-BE49-F238E27FC236}">
                <a16:creationId xmlns:a16="http://schemas.microsoft.com/office/drawing/2014/main" id="{6C67666F-5AAC-61DB-151C-FEDCF9E2172A}"/>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ALGORITHM/ TECHNIQUE USED</a:t>
            </a:r>
            <a:endParaRPr lang="en-IN" sz="2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171A2271-4403-3F5C-2C8A-E726A976CCFE}"/>
              </a:ext>
            </a:extLst>
          </p:cNvPr>
          <p:cNvSpPr txBox="1"/>
          <p:nvPr/>
        </p:nvSpPr>
        <p:spPr>
          <a:xfrm>
            <a:off x="673553" y="1813173"/>
            <a:ext cx="7796893" cy="3231654"/>
          </a:xfrm>
          <a:prstGeom prst="rect">
            <a:avLst/>
          </a:prstGeom>
          <a:noFill/>
        </p:spPr>
        <p:txBody>
          <a:bodyPr wrap="square">
            <a:spAutoFit/>
          </a:bodyPr>
          <a:lstStyle/>
          <a:p>
            <a:pPr algn="just"/>
            <a:r>
              <a:rPr lang="en-IN" sz="2400" b="1" dirty="0">
                <a:latin typeface="Times New Roman" pitchFamily="18" charset="0"/>
                <a:cs typeface="Times New Roman" panose="02020603050405020304" pitchFamily="18" charset="0"/>
              </a:rPr>
              <a:t>Skip Connections</a:t>
            </a:r>
            <a:r>
              <a:rPr lang="en-US" sz="2400" b="1" dirty="0">
                <a:latin typeface="Times New Roman" pitchFamily="18" charset="0"/>
                <a:cs typeface="Times New Roman" panose="02020603050405020304" pitchFamily="18" charset="0"/>
              </a:rPr>
              <a:t>  </a:t>
            </a:r>
            <a:r>
              <a:rPr lang="en-US" sz="2000" b="1" dirty="0">
                <a:latin typeface="Times New Roman"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spcAft>
                <a:spcPts val="200"/>
              </a:spcAft>
            </a:pPr>
            <a:r>
              <a:rPr lang="en-IN" sz="2000" dirty="0">
                <a:latin typeface="Times New Roman" panose="02020603050405020304" pitchFamily="18" charset="0"/>
                <a:cs typeface="Times New Roman" panose="02020603050405020304" pitchFamily="18" charset="0"/>
              </a:rPr>
              <a:t>One of the defining features of the U-Net architecture is the use of skip connections. These connections link corresponding layers in the encoder and decoder paths, allowing the transfer of high-resolution features directly from the encoder to the decoder. This mechanism ensures that fine details lost during </a:t>
            </a:r>
            <a:r>
              <a:rPr lang="en-IN" sz="2000" dirty="0" err="1">
                <a:latin typeface="Times New Roman" panose="02020603050405020304" pitchFamily="18" charset="0"/>
                <a:cs typeface="Times New Roman" panose="02020603050405020304" pitchFamily="18" charset="0"/>
              </a:rPr>
              <a:t>downsampling</a:t>
            </a:r>
            <a:r>
              <a:rPr lang="en-IN" sz="2000" dirty="0">
                <a:latin typeface="Times New Roman" panose="02020603050405020304" pitchFamily="18" charset="0"/>
                <a:cs typeface="Times New Roman" panose="02020603050405020304" pitchFamily="18" charset="0"/>
              </a:rPr>
              <a:t> are preserved, enhancing the accuracy and resolution of the segmentation. Skip connections help in combining the local features with the global context, leading to better overall performance.</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17</a:t>
            </a:fld>
            <a:endParaRPr lang="en-US" altLang="en-US"/>
          </a:p>
        </p:txBody>
      </p:sp>
    </p:spTree>
    <p:extLst>
      <p:ext uri="{BB962C8B-B14F-4D97-AF65-F5344CB8AC3E}">
        <p14:creationId xmlns:p14="http://schemas.microsoft.com/office/powerpoint/2010/main" val="11603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174111-A3F1-A85E-0ED6-0FDB3C07072C}"/>
              </a:ext>
            </a:extLst>
          </p:cNvPr>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7" name="Rectangle 6">
            <a:extLst>
              <a:ext uri="{FF2B5EF4-FFF2-40B4-BE49-F238E27FC236}">
                <a16:creationId xmlns:a16="http://schemas.microsoft.com/office/drawing/2014/main" id="{6C67666F-5AAC-61DB-151C-FEDCF9E2172A}"/>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ALGORITHM/ TECHNIQUE USED</a:t>
            </a:r>
            <a:endParaRPr lang="en-IN" sz="2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171A2271-4403-3F5C-2C8A-E726A976CCFE}"/>
              </a:ext>
            </a:extLst>
          </p:cNvPr>
          <p:cNvSpPr txBox="1"/>
          <p:nvPr/>
        </p:nvSpPr>
        <p:spPr>
          <a:xfrm>
            <a:off x="673553" y="2120949"/>
            <a:ext cx="7796893" cy="2616101"/>
          </a:xfrm>
          <a:prstGeom prst="rect">
            <a:avLst/>
          </a:prstGeom>
          <a:noFill/>
        </p:spPr>
        <p:txBody>
          <a:bodyPr wrap="square">
            <a:spAutoFit/>
          </a:bodyPr>
          <a:lstStyle/>
          <a:p>
            <a:pPr algn="just"/>
            <a:r>
              <a:rPr lang="en-IN" sz="2400" b="1" dirty="0">
                <a:latin typeface="Times New Roman" pitchFamily="18" charset="0"/>
                <a:cs typeface="Times New Roman" panose="02020603050405020304" pitchFamily="18" charset="0"/>
              </a:rPr>
              <a:t>Output Layer</a:t>
            </a:r>
            <a:r>
              <a:rPr lang="en-US" sz="2400" b="1" dirty="0">
                <a:latin typeface="Times New Roman" pitchFamily="18" charset="0"/>
                <a:cs typeface="Times New Roman" panose="02020603050405020304" pitchFamily="18" charset="0"/>
              </a:rPr>
              <a:t>  </a:t>
            </a:r>
            <a:r>
              <a:rPr lang="en-US" sz="2000" b="1" dirty="0">
                <a:latin typeface="Times New Roman"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spcAft>
                <a:spcPts val="200"/>
              </a:spcAft>
            </a:pPr>
            <a:r>
              <a:rPr lang="en-IN" sz="2000" dirty="0">
                <a:latin typeface="Times New Roman" panose="02020603050405020304" pitchFamily="18" charset="0"/>
                <a:cs typeface="Times New Roman" panose="02020603050405020304" pitchFamily="18" charset="0"/>
              </a:rPr>
              <a:t>The output layer of the U-Net model uses a 1x1 convolution to map each pixel to the desired number of output channels (classes). It typically employs a </a:t>
            </a:r>
            <a:r>
              <a:rPr lang="en-IN" sz="2000" dirty="0" err="1">
                <a:latin typeface="Times New Roman" panose="02020603050405020304" pitchFamily="18" charset="0"/>
                <a:cs typeface="Times New Roman" panose="02020603050405020304" pitchFamily="18" charset="0"/>
              </a:rPr>
              <a:t>softmax</a:t>
            </a:r>
            <a:r>
              <a:rPr lang="en-IN" sz="2000" dirty="0">
                <a:latin typeface="Times New Roman" panose="02020603050405020304" pitchFamily="18" charset="0"/>
                <a:cs typeface="Times New Roman" panose="02020603050405020304" pitchFamily="18" charset="0"/>
              </a:rPr>
              <a:t> activation function, which produces a probability map indicating the likelihood of each pixel belonging to a particular class. This results in a segmented output where each pixel is assigned to one of the predefined categories, such as different levels of damage.</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18</a:t>
            </a:fld>
            <a:endParaRPr lang="en-US" altLang="en-US"/>
          </a:p>
        </p:txBody>
      </p:sp>
    </p:spTree>
    <p:extLst>
      <p:ext uri="{BB962C8B-B14F-4D97-AF65-F5344CB8AC3E}">
        <p14:creationId xmlns:p14="http://schemas.microsoft.com/office/powerpoint/2010/main" val="215496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174111-A3F1-A85E-0ED6-0FDB3C07072C}"/>
              </a:ext>
            </a:extLst>
          </p:cNvPr>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7" name="Rectangle 6">
            <a:extLst>
              <a:ext uri="{FF2B5EF4-FFF2-40B4-BE49-F238E27FC236}">
                <a16:creationId xmlns:a16="http://schemas.microsoft.com/office/drawing/2014/main" id="{6C67666F-5AAC-61DB-151C-FEDCF9E2172A}"/>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Times New Roman" pitchFamily="18" charset="0"/>
                <a:cs typeface="Times New Roman" pitchFamily="18" charset="0"/>
              </a:rPr>
              <a:t>ALGORITHM/ TECHNIQUE USED</a:t>
            </a:r>
            <a:endParaRPr lang="en-IN" sz="2400" b="1" dirty="0">
              <a:solidFill>
                <a:schemeClr val="bg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171A2271-4403-3F5C-2C8A-E726A976CCFE}"/>
              </a:ext>
            </a:extLst>
          </p:cNvPr>
          <p:cNvSpPr txBox="1"/>
          <p:nvPr/>
        </p:nvSpPr>
        <p:spPr>
          <a:xfrm>
            <a:off x="673553" y="1813173"/>
            <a:ext cx="7796893" cy="3231654"/>
          </a:xfrm>
          <a:prstGeom prst="rect">
            <a:avLst/>
          </a:prstGeom>
          <a:noFill/>
        </p:spPr>
        <p:txBody>
          <a:bodyPr wrap="square">
            <a:spAutoFit/>
          </a:bodyPr>
          <a:lstStyle/>
          <a:p>
            <a:pPr algn="just"/>
            <a:r>
              <a:rPr lang="en-IN" sz="2400" b="1" dirty="0">
                <a:latin typeface="Times New Roman" pitchFamily="18" charset="0"/>
                <a:cs typeface="Times New Roman" panose="02020603050405020304" pitchFamily="18" charset="0"/>
              </a:rPr>
              <a:t>Training and Optimization</a:t>
            </a:r>
            <a:r>
              <a:rPr lang="en-US" sz="2400" b="1" dirty="0">
                <a:latin typeface="Times New Roman" pitchFamily="18" charset="0"/>
                <a:cs typeface="Times New Roman" panose="02020603050405020304" pitchFamily="18" charset="0"/>
              </a:rPr>
              <a:t>  </a:t>
            </a:r>
            <a:r>
              <a:rPr lang="en-US" sz="2000" b="1" dirty="0">
                <a:latin typeface="Times New Roman"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spcAft>
                <a:spcPts val="200"/>
              </a:spcAft>
            </a:pPr>
            <a:r>
              <a:rPr lang="en-IN" sz="2000" dirty="0">
                <a:latin typeface="Times New Roman" panose="02020603050405020304" pitchFamily="18" charset="0"/>
                <a:cs typeface="Times New Roman" panose="02020603050405020304" pitchFamily="18" charset="0"/>
              </a:rPr>
              <a:t>Training the U-Net involves using a suitable optimizer and loss function. In this project, the Adam optimizer is used for its efficiency in handling sparse gradients and adaptive learning rate capabilities. The categorical cross-entropy loss function is chosen for multi-class segmentation tasks, guiding the network to minimize the difference between the predicted and true masks. During training, the model’s performance is monitored using metrics such as accuracy and loss, which helps in fine-tuning the model and ensuring it generalizes well to new data.</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19</a:t>
            </a:fld>
            <a:endParaRPr lang="en-US" altLang="en-US"/>
          </a:p>
        </p:txBody>
      </p:sp>
    </p:spTree>
    <p:extLst>
      <p:ext uri="{BB962C8B-B14F-4D97-AF65-F5344CB8AC3E}">
        <p14:creationId xmlns:p14="http://schemas.microsoft.com/office/powerpoint/2010/main" val="69979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741A3D-EDB1-39BA-1BAF-FC7F3B679BB7}"/>
              </a:ext>
            </a:extLst>
          </p:cNvPr>
          <p:cNvSpPr/>
          <p:nvPr/>
        </p:nvSpPr>
        <p:spPr>
          <a:xfrm>
            <a:off x="6324600" y="0"/>
            <a:ext cx="28194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OUTLINE</a:t>
            </a:r>
            <a:endParaRPr lang="en-IN" sz="2800" b="1" dirty="0">
              <a:solidFill>
                <a:schemeClr val="bg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A662DB8B-A542-5635-5F5B-15B1EA1809D8}"/>
              </a:ext>
            </a:extLst>
          </p:cNvPr>
          <p:cNvSpPr/>
          <p:nvPr/>
        </p:nvSpPr>
        <p:spPr>
          <a:xfrm>
            <a:off x="609600" y="627063"/>
            <a:ext cx="7772400" cy="5693866"/>
          </a:xfrm>
          <a:prstGeom prst="rect">
            <a:avLst/>
          </a:prstGeom>
        </p:spPr>
        <p:txBody>
          <a:bodyPr>
            <a:spAutoFit/>
          </a:bodyPr>
          <a:lstStyle/>
          <a:p>
            <a:pPr marL="342900" indent="-342900" algn="just" eaLnBrk="1" fontAlgn="auto" hangingPunct="1">
              <a:spcBef>
                <a:spcPts val="0"/>
              </a:spcBef>
              <a:spcAft>
                <a:spcPts val="0"/>
              </a:spcAft>
              <a:buClr>
                <a:srgbClr val="7030A0"/>
              </a:buClr>
              <a:buSzPct val="100000"/>
              <a:buFont typeface="Wingdings" pitchFamily="2" charset="2"/>
              <a:buChar char="Ø"/>
              <a:defRPr/>
            </a:pPr>
            <a:r>
              <a:rPr lang="en-US" sz="2400" b="1" dirty="0">
                <a:solidFill>
                  <a:schemeClr val="tx1">
                    <a:lumMod val="95000"/>
                    <a:lumOff val="5000"/>
                  </a:schemeClr>
                </a:solidFill>
                <a:latin typeface="Times New Roman" pitchFamily="18" charset="0"/>
                <a:cs typeface="Times New Roman" pitchFamily="18" charset="0"/>
              </a:rPr>
              <a:t> </a:t>
            </a:r>
            <a:r>
              <a:rPr lang="en-US" sz="2800" dirty="0">
                <a:solidFill>
                  <a:schemeClr val="tx1">
                    <a:lumMod val="95000"/>
                    <a:lumOff val="5000"/>
                  </a:schemeClr>
                </a:solidFill>
                <a:latin typeface="Times New Roman" pitchFamily="18" charset="0"/>
                <a:cs typeface="Times New Roman" pitchFamily="18" charset="0"/>
              </a:rPr>
              <a:t>Objectives</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Abstract</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Introduction To Problem Domain</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Existing System</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Limitation Of The Existing System</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Proposed System</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IN" sz="2800" dirty="0">
                <a:solidFill>
                  <a:schemeClr val="tx1">
                    <a:lumMod val="95000"/>
                    <a:lumOff val="5000"/>
                  </a:schemeClr>
                </a:solidFill>
                <a:latin typeface="Times New Roman" pitchFamily="18" charset="0"/>
                <a:cs typeface="Times New Roman" pitchFamily="18" charset="0"/>
              </a:rPr>
              <a:t>Methodologies</a:t>
            </a:r>
            <a:r>
              <a:rPr lang="en-US" sz="2800" dirty="0">
                <a:solidFill>
                  <a:schemeClr val="tx1">
                    <a:lumMod val="95000"/>
                    <a:lumOff val="5000"/>
                  </a:schemeClr>
                </a:solidFill>
                <a:latin typeface="Times New Roman" pitchFamily="18" charset="0"/>
                <a:cs typeface="Times New Roman" pitchFamily="18" charset="0"/>
              </a:rPr>
              <a:t> </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Architectural Design For Proposed System</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ER ,Use Case Diagram</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Algorithm/Technique Used</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Results And Discussions</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Conclusion</a:t>
            </a:r>
          </a:p>
          <a:p>
            <a:pPr marL="457200" indent="-457200" algn="just" eaLnBrk="1" fontAlgn="auto" hangingPunct="1">
              <a:spcBef>
                <a:spcPts val="0"/>
              </a:spcBef>
              <a:spcAft>
                <a:spcPts val="0"/>
              </a:spcAft>
              <a:buClr>
                <a:srgbClr val="7030A0"/>
              </a:buClr>
              <a:buSzPct val="100000"/>
              <a:buFont typeface="Wingdings" pitchFamily="2" charset="2"/>
              <a:buChar char="Ø"/>
              <a:defRPr/>
            </a:pPr>
            <a:r>
              <a:rPr lang="en-US" sz="2800" dirty="0">
                <a:solidFill>
                  <a:schemeClr val="tx1">
                    <a:lumMod val="95000"/>
                    <a:lumOff val="5000"/>
                  </a:schemeClr>
                </a:solidFill>
                <a:latin typeface="Times New Roman" pitchFamily="18" charset="0"/>
                <a:cs typeface="Times New Roman" pitchFamily="18" charset="0"/>
              </a:rPr>
              <a:t>References</a:t>
            </a:r>
          </a:p>
        </p:txBody>
      </p:sp>
      <p:sp>
        <p:nvSpPr>
          <p:cNvPr id="4" name="Date Placeholder 3"/>
          <p:cNvSpPr>
            <a:spLocks noGrp="1"/>
          </p:cNvSpPr>
          <p:nvPr>
            <p:ph type="dt" sz="half" idx="10"/>
          </p:nvPr>
        </p:nvSpPr>
        <p:spPr/>
        <p:txBody>
          <a:bodyPr/>
          <a:lstStyle/>
          <a:p>
            <a:pPr>
              <a:defRPr/>
            </a:pPr>
            <a:r>
              <a:rPr lang="en-US"/>
              <a:t>5 NOV 2024</a:t>
            </a:r>
          </a:p>
        </p:txBody>
      </p:sp>
      <p:sp>
        <p:nvSpPr>
          <p:cNvPr id="5" name="Slide Number Placeholder 4"/>
          <p:cNvSpPr>
            <a:spLocks noGrp="1"/>
          </p:cNvSpPr>
          <p:nvPr>
            <p:ph type="sldNum" sz="quarter" idx="12"/>
          </p:nvPr>
        </p:nvSpPr>
        <p:spPr/>
        <p:txBody>
          <a:bodyPr/>
          <a:lstStyle/>
          <a:p>
            <a:fld id="{F6785E01-64A7-4B3A-A10B-91FF94B5108B}" type="slidenum">
              <a:rPr lang="en-US" altLang="en-US" smtClean="0"/>
              <a:pPr/>
              <a:t>2</a:t>
            </a:fld>
            <a:endParaRPr lang="en-US" altLang="en-US"/>
          </a:p>
        </p:txBody>
      </p:sp>
    </p:spTree>
    <p:extLst>
      <p:ext uri="{BB962C8B-B14F-4D97-AF65-F5344CB8AC3E}">
        <p14:creationId xmlns:p14="http://schemas.microsoft.com/office/powerpoint/2010/main" val="84400090"/>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Results and Discussions</a:t>
            </a:r>
            <a:endParaRPr lang="en-IN" sz="28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6" name="Rectangle 5"/>
          <p:cNvSpPr/>
          <p:nvPr/>
        </p:nvSpPr>
        <p:spPr>
          <a:xfrm>
            <a:off x="685800" y="856357"/>
            <a:ext cx="7772400" cy="6001643"/>
          </a:xfrm>
          <a:prstGeom prst="rect">
            <a:avLst/>
          </a:prstGeom>
        </p:spPr>
        <p:txBody>
          <a:bodyPr wrap="square">
            <a:spAutoFit/>
          </a:bodyPr>
          <a:lstStyle/>
          <a:p>
            <a:pPr algn="just"/>
            <a:r>
              <a:rPr lang="en-IN" sz="2400" dirty="0">
                <a:latin typeface="Times New Roman" pitchFamily="18" charset="0"/>
                <a:cs typeface="Times New Roman" pitchFamily="18" charset="0"/>
              </a:rPr>
              <a:t>The Disaster Damage Assessment App demonstrates its effectiveness through high-accuracy damage assessments, achieving a 95% accuracy rate using the </a:t>
            </a:r>
            <a:r>
              <a:rPr lang="en-IN" sz="2400" dirty="0" err="1">
                <a:latin typeface="Times New Roman" pitchFamily="18" charset="0"/>
                <a:cs typeface="Times New Roman" pitchFamily="18" charset="0"/>
              </a:rPr>
              <a:t>Unet</a:t>
            </a:r>
            <a:r>
              <a:rPr lang="en-IN" sz="2400" dirty="0">
                <a:latin typeface="Times New Roman" pitchFamily="18" charset="0"/>
                <a:cs typeface="Times New Roman" pitchFamily="18" charset="0"/>
              </a:rPr>
              <a:t> architecture with </a:t>
            </a:r>
            <a:r>
              <a:rPr lang="en-IN" sz="2400" dirty="0" err="1">
                <a:latin typeface="Times New Roman" pitchFamily="18" charset="0"/>
                <a:cs typeface="Times New Roman" pitchFamily="18" charset="0"/>
              </a:rPr>
              <a:t>TensorFlow</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Lite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TFLite</a:t>
            </a:r>
            <a:r>
              <a:rPr lang="en-IN" sz="2400" dirty="0">
                <a:latin typeface="Times New Roman" pitchFamily="18" charset="0"/>
                <a:cs typeface="Times New Roman" pitchFamily="18" charset="0"/>
              </a:rPr>
              <a:t>). The real-time processing capability provides immediate results, crucial for timely disaster response. Integration with real-time weather data enhances the context of damage assessments, offering comprehensive insights. User feedback indicates that the app is user-friendly and reliable, with secure data handling ensuring privacy. Continuous improvements and optimizations further enhance the app’s performance and accuracy, making it a robust tool for disaster management and resilience planning. Overall, the app successfully combines advanced AI technology with practical usability to support effective decision-making and resource allocation during disasters.</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20</a:t>
            </a:fld>
            <a:endParaRPr lang="en-US" altLang="en-US"/>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Results and Discussions</a:t>
            </a:r>
            <a:endParaRPr lang="en-IN" sz="28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t>5 NOV 2024</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21</a:t>
            </a:fld>
            <a:endParaRPr lang="en-US" alt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31" y="1800141"/>
            <a:ext cx="8496737" cy="3257717"/>
          </a:xfrm>
          <a:prstGeom prst="rect">
            <a:avLst/>
          </a:prstGeom>
        </p:spPr>
      </p:pic>
    </p:spTree>
    <p:extLst>
      <p:ext uri="{BB962C8B-B14F-4D97-AF65-F5344CB8AC3E}">
        <p14:creationId xmlns:p14="http://schemas.microsoft.com/office/powerpoint/2010/main" val="34506365"/>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D57889-81E3-AA9D-3B25-0A6EA37E5299}"/>
              </a:ext>
            </a:extLst>
          </p:cNvPr>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9" name="Rectangle 8">
            <a:extLst>
              <a:ext uri="{FF2B5EF4-FFF2-40B4-BE49-F238E27FC236}">
                <a16:creationId xmlns:a16="http://schemas.microsoft.com/office/drawing/2014/main" id="{EEC0DA6A-7BEC-641A-2D12-83D23B418346}"/>
              </a:ext>
            </a:extLst>
          </p:cNvPr>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Results and Discussions</a:t>
            </a:r>
            <a:endParaRPr lang="en-IN" sz="2800" b="1" dirty="0">
              <a:solidFill>
                <a:schemeClr val="bg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F6785E01-64A7-4B3A-A10B-91FF94B5108B}" type="slidenum">
              <a:rPr lang="en-US" altLang="en-US" smtClean="0"/>
              <a:pPr/>
              <a:t>22</a:t>
            </a:fld>
            <a:endParaRPr lang="en-US" alt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59" y="2152128"/>
            <a:ext cx="7897541" cy="3222693"/>
          </a:xfrm>
          <a:prstGeom prst="rect">
            <a:avLst/>
          </a:prstGeom>
        </p:spPr>
      </p:pic>
    </p:spTree>
    <p:extLst>
      <p:ext uri="{BB962C8B-B14F-4D97-AF65-F5344CB8AC3E}">
        <p14:creationId xmlns:p14="http://schemas.microsoft.com/office/powerpoint/2010/main" val="83423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Conclusion</a:t>
            </a:r>
            <a:endParaRPr lang="en-IN" sz="28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t>5 NOV 2024</a:t>
            </a:r>
          </a:p>
        </p:txBody>
      </p:sp>
      <p:sp>
        <p:nvSpPr>
          <p:cNvPr id="6" name="Rectangle 5"/>
          <p:cNvSpPr/>
          <p:nvPr/>
        </p:nvSpPr>
        <p:spPr>
          <a:xfrm>
            <a:off x="619125" y="1793746"/>
            <a:ext cx="7905750" cy="3477875"/>
          </a:xfrm>
          <a:prstGeom prst="rect">
            <a:avLst/>
          </a:prstGeom>
        </p:spPr>
        <p:txBody>
          <a:bodyPr wrap="square">
            <a:spAutoFit/>
          </a:bodyPr>
          <a:lstStyle/>
          <a:p>
            <a:pPr algn="just"/>
            <a:r>
              <a:rPr lang="en-IN" sz="2000" dirty="0">
                <a:latin typeface="Times New Roman" pitchFamily="18" charset="0"/>
                <a:cs typeface="Times New Roman" pitchFamily="18" charset="0"/>
              </a:rPr>
              <a:t>The Disaster Damage Assessment App effectively combines advanced AI and machine learning to provide rapid, accurate damage assessments directly on mobile devices, significantly enhancing disaster response efforts. With features like real-time processing, detailed segmentation maps, weather data integration, and comprehensive reporting, it offers a robust tool for stakeholders to make informed decisions and allocate resources efficiently. Its user-friendly interface and secure data handling further ensure accessibility and trust. Overall, the app represents a substantial advancement in disaster management technology, promoting quick, coordinated responses and fostering community resilience in the face of natural disasters..</a:t>
            </a: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23</a:t>
            </a:fld>
            <a:endParaRPr lang="en-US" altLang="en-US"/>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REFERENCES</a:t>
            </a:r>
            <a:endParaRPr lang="en-IN" sz="2800" b="1" dirty="0">
              <a:solidFill>
                <a:schemeClr val="bg1"/>
              </a:solidFill>
              <a:latin typeface="Times New Roman" pitchFamily="18" charset="0"/>
              <a:cs typeface="Times New Roman" pitchFamily="18" charset="0"/>
            </a:endParaRPr>
          </a:p>
        </p:txBody>
      </p:sp>
      <p:sp>
        <p:nvSpPr>
          <p:cNvPr id="18435" name="Rectangle 4"/>
          <p:cNvSpPr>
            <a:spLocks noChangeArrowheads="1"/>
          </p:cNvSpPr>
          <p:nvPr/>
        </p:nvSpPr>
        <p:spPr bwMode="auto">
          <a:xfrm>
            <a:off x="734785" y="1512461"/>
            <a:ext cx="767443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thaiDist" eaLnBrk="1" hangingPunct="1"/>
            <a:endParaRPr lang="en-US" altLang="en-US" sz="2000" dirty="0">
              <a:latin typeface="Times New Roman" pitchFamily="18" charset="0"/>
              <a:cs typeface="Times New Roman" pitchFamily="18" charset="0"/>
            </a:endParaRPr>
          </a:p>
          <a:p>
            <a:pPr algn="thaiDist" eaLnBrk="1" hangingPunct="1"/>
            <a:r>
              <a:rPr lang="en-US" altLang="en-US" sz="2000" dirty="0">
                <a:solidFill>
                  <a:srgbClr val="FF0000"/>
                </a:solidFill>
                <a:latin typeface="Times New Roman" pitchFamily="18" charset="0"/>
                <a:cs typeface="Times New Roman" pitchFamily="18" charset="0"/>
              </a:rPr>
              <a:t>[1]</a:t>
            </a:r>
            <a:r>
              <a:rPr lang="en-IN" altLang="en-US" sz="2000" dirty="0">
                <a:solidFill>
                  <a:srgbClr val="FF0000"/>
                </a:solidFill>
                <a:latin typeface="Times New Roman" pitchFamily="18" charset="0"/>
                <a:cs typeface="Times New Roman" pitchFamily="18" charset="0"/>
              </a:rPr>
              <a:t> </a:t>
            </a:r>
            <a:r>
              <a:rPr lang="en-IN" altLang="en-US" sz="2000" dirty="0">
                <a:latin typeface="Times New Roman" pitchFamily="18" charset="0"/>
                <a:cs typeface="Times New Roman" pitchFamily="18" charset="0"/>
              </a:rPr>
              <a:t>J. Chen, S. Wang, and P. Zhang, “</a:t>
            </a:r>
            <a:r>
              <a:rPr lang="en-IN" altLang="en-US" sz="2000" dirty="0" err="1">
                <a:latin typeface="Times New Roman" pitchFamily="18" charset="0"/>
                <a:cs typeface="Times New Roman" pitchFamily="18" charset="0"/>
              </a:rPr>
              <a:t>SatUNet</a:t>
            </a:r>
            <a:r>
              <a:rPr lang="en-IN" altLang="en-US" sz="2000" dirty="0">
                <a:latin typeface="Times New Roman" pitchFamily="18" charset="0"/>
                <a:cs typeface="Times New Roman" pitchFamily="18" charset="0"/>
              </a:rPr>
              <a:t>: Detecting Manipulated Satellite Images Using Deep Learning,” IEEE </a:t>
            </a:r>
            <a:r>
              <a:rPr lang="en-IN" altLang="en-US" sz="2000" dirty="0" err="1">
                <a:latin typeface="Times New Roman" pitchFamily="18" charset="0"/>
                <a:cs typeface="Times New Roman" pitchFamily="18" charset="0"/>
              </a:rPr>
              <a:t>Geosci</a:t>
            </a:r>
            <a:r>
              <a:rPr lang="en-IN" altLang="en-US" sz="2000" dirty="0">
                <a:latin typeface="Times New Roman" pitchFamily="18" charset="0"/>
                <a:cs typeface="Times New Roman" pitchFamily="18" charset="0"/>
              </a:rPr>
              <a:t>. Remote Sens. Lett., vol. 20, no. 3, pp. 764–769, Feb. 2022.</a:t>
            </a:r>
          </a:p>
          <a:p>
            <a:pPr algn="thaiDist" eaLnBrk="1" hangingPunct="1"/>
            <a:r>
              <a:rPr lang="en-US" altLang="en-US" sz="2000" dirty="0">
                <a:solidFill>
                  <a:srgbClr val="FF0000"/>
                </a:solidFill>
                <a:latin typeface="Times New Roman" pitchFamily="18" charset="0"/>
                <a:cs typeface="Times New Roman" pitchFamily="18" charset="0"/>
              </a:rPr>
              <a:t>[2]</a:t>
            </a:r>
            <a:r>
              <a:rPr lang="en-US" altLang="en-US" sz="2000" dirty="0">
                <a:latin typeface="Times New Roman" pitchFamily="18" charset="0"/>
                <a:cs typeface="Times New Roman" pitchFamily="18" charset="0"/>
              </a:rPr>
              <a:t> </a:t>
            </a:r>
            <a:r>
              <a:rPr lang="en-IN" altLang="en-US" sz="2000" dirty="0">
                <a:latin typeface="Times New Roman" pitchFamily="18" charset="0"/>
                <a:cs typeface="Times New Roman" pitchFamily="18" charset="0"/>
              </a:rPr>
              <a:t>V. Kumar and R. Gupta, “Social </a:t>
            </a:r>
            <a:r>
              <a:rPr lang="en-IN" altLang="en-US" sz="2000" dirty="0" err="1">
                <a:latin typeface="Times New Roman" pitchFamily="18" charset="0"/>
                <a:cs typeface="Times New Roman" pitchFamily="18" charset="0"/>
              </a:rPr>
              <a:t>MediaBased</a:t>
            </a:r>
            <a:r>
              <a:rPr lang="en-IN" altLang="en-US" sz="2000" dirty="0">
                <a:latin typeface="Times New Roman" pitchFamily="18" charset="0"/>
                <a:cs typeface="Times New Roman" pitchFamily="18" charset="0"/>
              </a:rPr>
              <a:t> </a:t>
            </a:r>
            <a:r>
              <a:rPr lang="en-IN" altLang="en-US" sz="2000" dirty="0" err="1">
                <a:latin typeface="Times New Roman" pitchFamily="18" charset="0"/>
                <a:cs typeface="Times New Roman" pitchFamily="18" charset="0"/>
              </a:rPr>
              <a:t>PostEarthquake</a:t>
            </a:r>
            <a:r>
              <a:rPr lang="en-IN" altLang="en-US" sz="2000" dirty="0">
                <a:latin typeface="Times New Roman" pitchFamily="18" charset="0"/>
                <a:cs typeface="Times New Roman" pitchFamily="18" charset="0"/>
              </a:rPr>
              <a:t> Damage Assessment Using CNNs,” IEEE Trans. </a:t>
            </a:r>
            <a:r>
              <a:rPr lang="en-IN" altLang="en-US" sz="2000" dirty="0" err="1">
                <a:latin typeface="Times New Roman" pitchFamily="18" charset="0"/>
                <a:cs typeface="Times New Roman" pitchFamily="18" charset="0"/>
              </a:rPr>
              <a:t>Comput</a:t>
            </a:r>
            <a:r>
              <a:rPr lang="en-IN" altLang="en-US" sz="2000" dirty="0">
                <a:latin typeface="Times New Roman" pitchFamily="18" charset="0"/>
                <a:cs typeface="Times New Roman" pitchFamily="18" charset="0"/>
              </a:rPr>
              <a:t>. Social Syst., vol. 8, no. 1, pp. 145–152, Jan. 2020.</a:t>
            </a:r>
            <a:endParaRPr lang="en-US" altLang="en-US" sz="2000" dirty="0">
              <a:latin typeface="Times New Roman" pitchFamily="18" charset="0"/>
              <a:cs typeface="Times New Roman" pitchFamily="18" charset="0"/>
            </a:endParaRPr>
          </a:p>
          <a:p>
            <a:pPr algn="thaiDist" eaLnBrk="1" hangingPunct="1"/>
            <a:r>
              <a:rPr lang="en-US" altLang="en-US" sz="2000" dirty="0">
                <a:solidFill>
                  <a:srgbClr val="FF0000"/>
                </a:solidFill>
                <a:latin typeface="Times New Roman" pitchFamily="18" charset="0"/>
                <a:cs typeface="Times New Roman" pitchFamily="18" charset="0"/>
              </a:rPr>
              <a:t>[3]</a:t>
            </a:r>
            <a:r>
              <a:rPr lang="en-US" altLang="en-US" sz="2000" dirty="0">
                <a:latin typeface="Times New Roman" pitchFamily="18" charset="0"/>
                <a:cs typeface="Times New Roman" pitchFamily="18" charset="0"/>
              </a:rPr>
              <a:t> </a:t>
            </a:r>
            <a:r>
              <a:rPr lang="en-IN" altLang="en-US" sz="2000" dirty="0">
                <a:latin typeface="Times New Roman" pitchFamily="18" charset="0"/>
                <a:cs typeface="Times New Roman" pitchFamily="18" charset="0"/>
              </a:rPr>
              <a:t>P. Patel, R. Singh, and A. Kumar, “ResNet34 Integration with </a:t>
            </a:r>
            <a:r>
              <a:rPr lang="en-IN" altLang="en-US" sz="2000" dirty="0" err="1">
                <a:latin typeface="Times New Roman" pitchFamily="18" charset="0"/>
                <a:cs typeface="Times New Roman" pitchFamily="18" charset="0"/>
              </a:rPr>
              <a:t>Unet</a:t>
            </a:r>
            <a:r>
              <a:rPr lang="en-IN" altLang="en-US" sz="2000" dirty="0">
                <a:latin typeface="Times New Roman" pitchFamily="18" charset="0"/>
                <a:cs typeface="Times New Roman" pitchFamily="18" charset="0"/>
              </a:rPr>
              <a:t> for Remote Sensing Damage Assessment,” IEEE Access, vol. 12, pp. 4561–4570, Mar. 2024.</a:t>
            </a:r>
            <a:endParaRPr lang="en-US" altLang="en-US" sz="2000" dirty="0">
              <a:latin typeface="Times New Roman" pitchFamily="18" charset="0"/>
              <a:cs typeface="Times New Roman" pitchFamily="18" charset="0"/>
            </a:endParaRPr>
          </a:p>
          <a:p>
            <a:pPr algn="thaiDist" eaLnBrk="1" hangingPunct="1"/>
            <a:r>
              <a:rPr lang="en-US" altLang="en-US" sz="2000" dirty="0">
                <a:solidFill>
                  <a:srgbClr val="FF0000"/>
                </a:solidFill>
                <a:latin typeface="Times New Roman" pitchFamily="18" charset="0"/>
                <a:cs typeface="Times New Roman" pitchFamily="18" charset="0"/>
              </a:rPr>
              <a:t>[4]</a:t>
            </a:r>
            <a:r>
              <a:rPr lang="en-IN" altLang="en-US" sz="2000" dirty="0">
                <a:latin typeface="Times New Roman" pitchFamily="18" charset="0"/>
                <a:cs typeface="Times New Roman" pitchFamily="18" charset="0"/>
              </a:rPr>
              <a:t>D. Kim, H. Kang, and S. Lee, “</a:t>
            </a:r>
            <a:r>
              <a:rPr lang="en-IN" altLang="en-US" sz="2000" dirty="0" err="1">
                <a:latin typeface="Times New Roman" pitchFamily="18" charset="0"/>
                <a:cs typeface="Times New Roman" pitchFamily="18" charset="0"/>
              </a:rPr>
              <a:t>UNetBased</a:t>
            </a:r>
            <a:r>
              <a:rPr lang="en-IN" altLang="en-US" sz="2000" dirty="0">
                <a:latin typeface="Times New Roman" pitchFamily="18" charset="0"/>
                <a:cs typeface="Times New Roman" pitchFamily="18" charset="0"/>
              </a:rPr>
              <a:t> Semantic Segmentation for Disaster Damage Detection Using xView2 Dataset,” IEEE J. Sel. Topics Appl. Earth </a:t>
            </a:r>
            <a:r>
              <a:rPr lang="en-IN" altLang="en-US" sz="2000" dirty="0" err="1">
                <a:latin typeface="Times New Roman" pitchFamily="18" charset="0"/>
                <a:cs typeface="Times New Roman" pitchFamily="18" charset="0"/>
              </a:rPr>
              <a:t>Observ</a:t>
            </a:r>
            <a:r>
              <a:rPr lang="en-IN" altLang="en-US" sz="2000" dirty="0">
                <a:latin typeface="Times New Roman" pitchFamily="18" charset="0"/>
                <a:cs typeface="Times New Roman" pitchFamily="18" charset="0"/>
              </a:rPr>
              <a:t>. Remote Sens., vol. 16, pp. 2045–2058, Apr. 2023.</a:t>
            </a:r>
            <a:endParaRPr lang="en-US" altLang="en-US" sz="2000"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6" name="Slide Number Placeholder 5"/>
          <p:cNvSpPr>
            <a:spLocks noGrp="1"/>
          </p:cNvSpPr>
          <p:nvPr>
            <p:ph type="sldNum" sz="quarter" idx="12"/>
          </p:nvPr>
        </p:nvSpPr>
        <p:spPr/>
        <p:txBody>
          <a:bodyPr/>
          <a:lstStyle/>
          <a:p>
            <a:fld id="{F6785E01-64A7-4B3A-A10B-91FF94B5108B}" type="slidenum">
              <a:rPr lang="en-US" altLang="en-US" smtClean="0"/>
              <a:pPr/>
              <a:t>24</a:t>
            </a:fld>
            <a:endParaRPr lang="en-US" altLang="en-US"/>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6108A5-BB56-08AC-1E57-2E4A0282C742}"/>
              </a:ext>
            </a:extLst>
          </p:cNvPr>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7" name="Rectangle 6">
            <a:extLst>
              <a:ext uri="{FF2B5EF4-FFF2-40B4-BE49-F238E27FC236}">
                <a16:creationId xmlns:a16="http://schemas.microsoft.com/office/drawing/2014/main" id="{2B769661-981E-9350-BA25-E76693C2F69C}"/>
              </a:ext>
            </a:extLst>
          </p:cNvPr>
          <p:cNvSpPr/>
          <p:nvPr/>
        </p:nvSpPr>
        <p:spPr>
          <a:xfrm>
            <a:off x="6096000" y="0"/>
            <a:ext cx="3048000" cy="762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REFERENCES</a:t>
            </a:r>
            <a:endParaRPr lang="en-IN" sz="2800" b="1" dirty="0">
              <a:solidFill>
                <a:schemeClr val="bg1"/>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059962CD-0A10-DFD0-FFEB-FFD2E4ABA9E0}"/>
              </a:ext>
            </a:extLst>
          </p:cNvPr>
          <p:cNvSpPr txBox="1"/>
          <p:nvPr/>
        </p:nvSpPr>
        <p:spPr>
          <a:xfrm>
            <a:off x="666750" y="1315480"/>
            <a:ext cx="7892143" cy="4401205"/>
          </a:xfrm>
          <a:prstGeom prst="rect">
            <a:avLst/>
          </a:prstGeom>
          <a:noFill/>
        </p:spPr>
        <p:txBody>
          <a:bodyPr wrap="square">
            <a:spAutoFit/>
          </a:bodyPr>
          <a:lstStyle/>
          <a:p>
            <a:pPr algn="just"/>
            <a:r>
              <a:rPr lang="en-US" sz="2000" dirty="0">
                <a:solidFill>
                  <a:srgbClr val="FF0000"/>
                </a:solidFill>
                <a:latin typeface="Times New Roman"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Y. Li, Z. Zhang, and J. Liu, “Faster RCNN for Ground Failure Detection Using Satellite Imagery,” IEEE </a:t>
            </a:r>
            <a:r>
              <a:rPr lang="en-IN" sz="2000" dirty="0" err="1">
                <a:latin typeface="Times New Roman" panose="02020603050405020304" pitchFamily="18" charset="0"/>
                <a:cs typeface="Times New Roman" panose="02020603050405020304" pitchFamily="18" charset="0"/>
              </a:rPr>
              <a:t>Geosci</a:t>
            </a:r>
            <a:r>
              <a:rPr lang="en-IN" sz="2000" dirty="0">
                <a:latin typeface="Times New Roman" panose="02020603050405020304" pitchFamily="18" charset="0"/>
                <a:cs typeface="Times New Roman" panose="02020603050405020304" pitchFamily="18" charset="0"/>
              </a:rPr>
              <a:t>. Remote Sens. Lett., vol. 17, no. 5, pp. 794–798, May 2020.</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[6] </a:t>
            </a:r>
            <a:r>
              <a:rPr lang="en-IN" sz="2000" dirty="0">
                <a:latin typeface="Times New Roman" panose="02020603050405020304" pitchFamily="18" charset="0"/>
                <a:cs typeface="Times New Roman" panose="02020603050405020304" pitchFamily="18" charset="0"/>
              </a:rPr>
              <a:t>A. </a:t>
            </a:r>
            <a:r>
              <a:rPr lang="en-IN" sz="2000" dirty="0" err="1">
                <a:latin typeface="Times New Roman" panose="02020603050405020304" pitchFamily="18" charset="0"/>
                <a:cs typeface="Times New Roman" panose="02020603050405020304" pitchFamily="18" charset="0"/>
              </a:rPr>
              <a:t>Mandyam</a:t>
            </a:r>
            <a:r>
              <a:rPr lang="en-IN" sz="2000" dirty="0">
                <a:latin typeface="Times New Roman" panose="02020603050405020304" pitchFamily="18" charset="0"/>
                <a:cs typeface="Times New Roman" panose="02020603050405020304" pitchFamily="18" charset="0"/>
              </a:rPr>
              <a:t>, D. Korner, and B. Hwang, “</a:t>
            </a:r>
            <a:r>
              <a:rPr lang="en-IN" sz="2000" dirty="0" err="1">
                <a:latin typeface="Times New Roman" panose="02020603050405020304" pitchFamily="18" charset="0"/>
                <a:cs typeface="Times New Roman" panose="02020603050405020304" pitchFamily="18" charset="0"/>
              </a:rPr>
              <a:t>PostDisaster</a:t>
            </a:r>
            <a:r>
              <a:rPr lang="en-IN" sz="2000" dirty="0">
                <a:latin typeface="Times New Roman" panose="02020603050405020304" pitchFamily="18" charset="0"/>
                <a:cs typeface="Times New Roman" panose="02020603050405020304" pitchFamily="18" charset="0"/>
              </a:rPr>
              <a:t> Damage Assessment Using Satellite Imagery and Social Media Data,” IEEE J. Sel. Topics Appl. Earth </a:t>
            </a:r>
            <a:r>
              <a:rPr lang="en-IN" sz="2000" dirty="0" err="1">
                <a:latin typeface="Times New Roman" panose="02020603050405020304" pitchFamily="18" charset="0"/>
                <a:cs typeface="Times New Roman" panose="02020603050405020304" pitchFamily="18" charset="0"/>
              </a:rPr>
              <a:t>Observ</a:t>
            </a:r>
            <a:r>
              <a:rPr lang="en-IN" sz="2000" dirty="0">
                <a:latin typeface="Times New Roman" panose="02020603050405020304" pitchFamily="18" charset="0"/>
                <a:cs typeface="Times New Roman" panose="02020603050405020304" pitchFamily="18" charset="0"/>
              </a:rPr>
              <a:t>. Remote Sens., vol. 16, pp. 1231–1245, Jan. 2023.</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Sarbani</a:t>
            </a:r>
            <a:r>
              <a:rPr lang="en-IN" sz="2000" dirty="0">
                <a:latin typeface="Times New Roman" panose="02020603050405020304" pitchFamily="18" charset="0"/>
                <a:cs typeface="Times New Roman" panose="02020603050405020304" pitchFamily="18" charset="0"/>
              </a:rPr>
              <a:t>Z. Zhang, Y. Li, X. Xu, and L. Zhang, “</a:t>
            </a:r>
            <a:r>
              <a:rPr lang="en-IN" sz="2000" dirty="0" err="1">
                <a:latin typeface="Times New Roman" panose="02020603050405020304" pitchFamily="18" charset="0"/>
                <a:cs typeface="Times New Roman" panose="02020603050405020304" pitchFamily="18" charset="0"/>
              </a:rPr>
              <a:t>SiamUNetAttn</a:t>
            </a:r>
            <a:r>
              <a:rPr lang="en-IN" sz="2000" dirty="0">
                <a:latin typeface="Times New Roman" panose="02020603050405020304" pitchFamily="18" charset="0"/>
                <a:cs typeface="Times New Roman" panose="02020603050405020304" pitchFamily="18" charset="0"/>
              </a:rPr>
              <a:t>: A Siamese </a:t>
            </a:r>
            <a:r>
              <a:rPr lang="en-IN" sz="2000" dirty="0" err="1">
                <a:latin typeface="Times New Roman" panose="02020603050405020304" pitchFamily="18" charset="0"/>
                <a:cs typeface="Times New Roman" panose="02020603050405020304" pitchFamily="18" charset="0"/>
              </a:rPr>
              <a:t>Unet</a:t>
            </a:r>
            <a:r>
              <a:rPr lang="en-IN" sz="2000" dirty="0">
                <a:latin typeface="Times New Roman" panose="02020603050405020304" pitchFamily="18" charset="0"/>
                <a:cs typeface="Times New Roman" panose="02020603050405020304" pitchFamily="18" charset="0"/>
              </a:rPr>
              <a:t> with Attention Mechanism for </a:t>
            </a:r>
            <a:r>
              <a:rPr lang="en-IN" sz="2000" dirty="0" err="1">
                <a:latin typeface="Times New Roman" panose="02020603050405020304" pitchFamily="18" charset="0"/>
                <a:cs typeface="Times New Roman" panose="02020603050405020304" pitchFamily="18" charset="0"/>
              </a:rPr>
              <a:t>PostDisaster</a:t>
            </a:r>
            <a:r>
              <a:rPr lang="en-IN" sz="2000" dirty="0">
                <a:latin typeface="Times New Roman" panose="02020603050405020304" pitchFamily="18" charset="0"/>
                <a:cs typeface="Times New Roman" panose="02020603050405020304" pitchFamily="18" charset="0"/>
              </a:rPr>
              <a:t> Damage Assessment,” IEEE Trans. </a:t>
            </a:r>
            <a:r>
              <a:rPr lang="en-IN" sz="2000" dirty="0" err="1">
                <a:latin typeface="Times New Roman" panose="02020603050405020304" pitchFamily="18" charset="0"/>
                <a:cs typeface="Times New Roman" panose="02020603050405020304" pitchFamily="18" charset="0"/>
              </a:rPr>
              <a:t>Geosci</a:t>
            </a:r>
            <a:r>
              <a:rPr lang="en-IN" sz="2000" dirty="0">
                <a:latin typeface="Times New Roman" panose="02020603050405020304" pitchFamily="18" charset="0"/>
                <a:cs typeface="Times New Roman" panose="02020603050405020304" pitchFamily="18" charset="0"/>
              </a:rPr>
              <a:t>. Remote Sens., vol. 58, pp. 4461–4471, Apr. 2020.</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[8] </a:t>
            </a:r>
            <a:r>
              <a:rPr lang="en-IN" sz="2000" dirty="0">
                <a:latin typeface="Times New Roman" panose="02020603050405020304" pitchFamily="18" charset="0"/>
                <a:cs typeface="Times New Roman" panose="02020603050405020304" pitchFamily="18" charset="0"/>
              </a:rPr>
              <a:t>Z. Zhang, Y. Li, X. Xu, and L. Zhang, “</a:t>
            </a:r>
            <a:r>
              <a:rPr lang="en-IN" sz="2000" dirty="0" err="1">
                <a:latin typeface="Times New Roman" panose="02020603050405020304" pitchFamily="18" charset="0"/>
                <a:cs typeface="Times New Roman" panose="02020603050405020304" pitchFamily="18" charset="0"/>
              </a:rPr>
              <a:t>SuperResolution</a:t>
            </a:r>
            <a:r>
              <a:rPr lang="en-IN" sz="2000" dirty="0">
                <a:latin typeface="Times New Roman" panose="02020603050405020304" pitchFamily="18" charset="0"/>
                <a:cs typeface="Times New Roman" panose="02020603050405020304" pitchFamily="18" charset="0"/>
              </a:rPr>
              <a:t> Building Damage Detection Using SRGAN and </a:t>
            </a:r>
            <a:r>
              <a:rPr lang="en-IN" sz="2000" dirty="0" err="1">
                <a:latin typeface="Times New Roman" panose="02020603050405020304" pitchFamily="18" charset="0"/>
                <a:cs typeface="Times New Roman" panose="02020603050405020304" pitchFamily="18" charset="0"/>
              </a:rPr>
              <a:t>Unet</a:t>
            </a:r>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PostDisaster</a:t>
            </a:r>
            <a:r>
              <a:rPr lang="en-IN" sz="2000" dirty="0">
                <a:latin typeface="Times New Roman" panose="02020603050405020304" pitchFamily="18" charset="0"/>
                <a:cs typeface="Times New Roman" panose="02020603050405020304" pitchFamily="18" charset="0"/>
              </a:rPr>
              <a:t> Satellite Images,” IEEE Trans. </a:t>
            </a:r>
            <a:r>
              <a:rPr lang="en-IN" sz="2000" dirty="0" err="1">
                <a:latin typeface="Times New Roman" panose="02020603050405020304" pitchFamily="18" charset="0"/>
                <a:cs typeface="Times New Roman" panose="02020603050405020304" pitchFamily="18" charset="0"/>
              </a:rPr>
              <a:t>Geosci</a:t>
            </a:r>
            <a:r>
              <a:rPr lang="en-IN" sz="2000" dirty="0">
                <a:latin typeface="Times New Roman" panose="02020603050405020304" pitchFamily="18" charset="0"/>
                <a:cs typeface="Times New Roman" panose="02020603050405020304" pitchFamily="18" charset="0"/>
              </a:rPr>
              <a:t>. Remote Sens., vol. 60, pp. 1–12, Mar. 2022.</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6785E01-64A7-4B3A-A10B-91FF94B5108B}" type="slidenum">
              <a:rPr lang="en-US" altLang="en-US" smtClean="0"/>
              <a:pPr/>
              <a:t>25</a:t>
            </a:fld>
            <a:endParaRPr lang="en-US" altLang="en-US"/>
          </a:p>
        </p:txBody>
      </p:sp>
    </p:spTree>
    <p:extLst>
      <p:ext uri="{BB962C8B-B14F-4D97-AF65-F5344CB8AC3E}">
        <p14:creationId xmlns:p14="http://schemas.microsoft.com/office/powerpoint/2010/main" val="116929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362200"/>
            <a:ext cx="7010400" cy="16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3200" b="1" dirty="0">
                <a:solidFill>
                  <a:schemeClr val="bg1"/>
                </a:solidFill>
                <a:latin typeface="Times New Roman" pitchFamily="18" charset="0"/>
                <a:cs typeface="Times New Roman" pitchFamily="18" charset="0"/>
              </a:rPr>
              <a:t>THANK YOU</a:t>
            </a:r>
            <a:endParaRPr lang="en-IN" sz="32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6" name="Slide Number Placeholder 5"/>
          <p:cNvSpPr>
            <a:spLocks noGrp="1"/>
          </p:cNvSpPr>
          <p:nvPr>
            <p:ph type="sldNum" sz="quarter" idx="12"/>
          </p:nvPr>
        </p:nvSpPr>
        <p:spPr/>
        <p:txBody>
          <a:bodyPr/>
          <a:lstStyle/>
          <a:p>
            <a:fld id="{F6785E01-64A7-4B3A-A10B-91FF94B5108B}" type="slidenum">
              <a:rPr lang="en-US" altLang="en-US" smtClean="0"/>
              <a:pPr/>
              <a:t>26</a:t>
            </a:fld>
            <a:endParaRPr lang="en-US" altLang="en-US"/>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0"/>
            <a:ext cx="28194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OBJECTIVE</a:t>
            </a:r>
            <a:endParaRPr lang="en-IN" sz="28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t>5 NOV 2024</a:t>
            </a:r>
          </a:p>
        </p:txBody>
      </p:sp>
      <p:sp>
        <p:nvSpPr>
          <p:cNvPr id="6" name="Rectangle 5"/>
          <p:cNvSpPr/>
          <p:nvPr/>
        </p:nvSpPr>
        <p:spPr>
          <a:xfrm>
            <a:off x="620485" y="1377270"/>
            <a:ext cx="8066315" cy="4211409"/>
          </a:xfrm>
          <a:prstGeom prst="rect">
            <a:avLst/>
          </a:prstGeom>
        </p:spPr>
        <p:txBody>
          <a:bodyPr wrap="square">
            <a:spAutoFit/>
          </a:bodyPr>
          <a:lstStyle/>
          <a:p>
            <a:pPr marL="342900" indent="-342900" algn="just">
              <a:spcAft>
                <a:spcPts val="200"/>
              </a:spcAft>
              <a:buClr>
                <a:srgbClr val="7030A0"/>
              </a:buClr>
              <a:buFont typeface="Wingdings" pitchFamily="2" charset="2"/>
              <a:buChar char="q"/>
            </a:pPr>
            <a:r>
              <a:rPr lang="en-IN" sz="2400" b="1" dirty="0">
                <a:latin typeface="Times New Roman" panose="02020603050405020304" pitchFamily="18" charset="0"/>
                <a:cs typeface="Times New Roman" panose="02020603050405020304" pitchFamily="18" charset="0"/>
              </a:rPr>
              <a:t>Rapid Damage Evaluation</a:t>
            </a:r>
          </a:p>
          <a:p>
            <a:pPr algn="just">
              <a:spcAft>
                <a:spcPts val="200"/>
              </a:spcAft>
              <a:buClr>
                <a:srgbClr val="7030A0"/>
              </a:buClr>
            </a:pPr>
            <a:r>
              <a:rPr lang="en-IN" sz="2000" dirty="0">
                <a:latin typeface="Times New Roman" panose="02020603050405020304" pitchFamily="18" charset="0"/>
                <a:cs typeface="Times New Roman" panose="02020603050405020304" pitchFamily="18" charset="0"/>
              </a:rPr>
              <a:t>Provide quick and accurate assessments of disaster impacts to support immediate response actions.</a:t>
            </a:r>
            <a:endParaRPr lang="en-US" sz="2000" dirty="0">
              <a:latin typeface="Times New Roman" panose="02020603050405020304" pitchFamily="18" charset="0"/>
              <a:cs typeface="Times New Roman" panose="02020603050405020304" pitchFamily="18" charset="0"/>
            </a:endParaRPr>
          </a:p>
          <a:p>
            <a:pPr marL="342900" indent="-342900" algn="just">
              <a:spcAft>
                <a:spcPts val="200"/>
              </a:spcAft>
              <a:buClr>
                <a:srgbClr val="7030A0"/>
              </a:buClr>
              <a:buFont typeface="Wingdings" pitchFamily="2" charset="2"/>
              <a:buChar char="q"/>
            </a:pPr>
            <a:r>
              <a:rPr lang="en-IN" sz="2400" b="1" dirty="0">
                <a:latin typeface="Times New Roman" panose="02020603050405020304" pitchFamily="18" charset="0"/>
                <a:cs typeface="Times New Roman" panose="02020603050405020304" pitchFamily="18" charset="0"/>
              </a:rPr>
              <a:t>Enhanced Decision-Making</a:t>
            </a:r>
            <a:endParaRPr lang="en-US" sz="2400" b="1" dirty="0">
              <a:latin typeface="Times New Roman" panose="02020603050405020304" pitchFamily="18" charset="0"/>
              <a:cs typeface="Times New Roman" panose="02020603050405020304" pitchFamily="18" charset="0"/>
            </a:endParaRPr>
          </a:p>
          <a:p>
            <a:pPr algn="just">
              <a:spcAft>
                <a:spcPts val="200"/>
              </a:spcAft>
              <a:buClr>
                <a:srgbClr val="7030A0"/>
              </a:buClr>
            </a:pPr>
            <a:r>
              <a:rPr lang="en-IN" sz="2000" dirty="0">
                <a:latin typeface="Times New Roman" panose="02020603050405020304" pitchFamily="18" charset="0"/>
                <a:cs typeface="Times New Roman" panose="02020603050405020304" pitchFamily="18" charset="0"/>
              </a:rPr>
              <a:t>Aid stakeholders in making informed decisions by offering detailed damage metrics and segmentation maps.</a:t>
            </a:r>
            <a:r>
              <a:rPr lang="en-US" sz="2000" dirty="0">
                <a:latin typeface="Times New Roman" panose="02020603050405020304" pitchFamily="18" charset="0"/>
                <a:cs typeface="Times New Roman" panose="02020603050405020304" pitchFamily="18" charset="0"/>
              </a:rPr>
              <a:t>.</a:t>
            </a:r>
          </a:p>
          <a:p>
            <a:pPr marL="342900" indent="-342900" algn="just">
              <a:spcAft>
                <a:spcPts val="200"/>
              </a:spcAft>
              <a:buClr>
                <a:srgbClr val="7030A0"/>
              </a:buClr>
              <a:buFont typeface="Wingdings" pitchFamily="2" charset="2"/>
              <a:buChar char="q"/>
            </a:pPr>
            <a:r>
              <a:rPr lang="en-IN" sz="2400" b="1" dirty="0">
                <a:latin typeface="Times New Roman" panose="02020603050405020304" pitchFamily="18" charset="0"/>
                <a:cs typeface="Times New Roman" panose="02020603050405020304" pitchFamily="18" charset="0"/>
              </a:rPr>
              <a:t>Resource Allocation</a:t>
            </a:r>
            <a:endParaRPr lang="en-US" sz="2400" b="1" dirty="0">
              <a:latin typeface="Times New Roman" panose="02020603050405020304" pitchFamily="18" charset="0"/>
              <a:cs typeface="Times New Roman" panose="02020603050405020304" pitchFamily="18" charset="0"/>
            </a:endParaRPr>
          </a:p>
          <a:p>
            <a:pPr algn="just">
              <a:spcAft>
                <a:spcPts val="200"/>
              </a:spcAft>
              <a:buClr>
                <a:srgbClr val="7030A0"/>
              </a:buClr>
            </a:pPr>
            <a:r>
              <a:rPr lang="en-IN" sz="2000" dirty="0">
                <a:latin typeface="Times New Roman" panose="02020603050405020304" pitchFamily="18" charset="0"/>
                <a:cs typeface="Times New Roman" panose="02020603050405020304" pitchFamily="18" charset="0"/>
              </a:rPr>
              <a:t>Facilitate efficient allocation of resources by highlighting the most affected areas that require attention.</a:t>
            </a:r>
            <a:endParaRPr lang="en-US" sz="2000" dirty="0">
              <a:latin typeface="Times New Roman" panose="02020603050405020304" pitchFamily="18" charset="0"/>
              <a:cs typeface="Times New Roman" panose="02020603050405020304" pitchFamily="18" charset="0"/>
            </a:endParaRPr>
          </a:p>
          <a:p>
            <a:pPr marL="342900" indent="-342900" algn="just">
              <a:spcAft>
                <a:spcPts val="200"/>
              </a:spcAft>
              <a:buClr>
                <a:srgbClr val="7030A0"/>
              </a:buClr>
              <a:buFont typeface="Wingdings" pitchFamily="2" charset="2"/>
              <a:buChar char="q"/>
            </a:pPr>
            <a:r>
              <a:rPr lang="en-IN" sz="2400" b="1" dirty="0">
                <a:latin typeface="Times New Roman" panose="02020603050405020304" pitchFamily="18" charset="0"/>
                <a:cs typeface="Times New Roman" panose="02020603050405020304" pitchFamily="18" charset="0"/>
              </a:rPr>
              <a:t>Real-Time Context</a:t>
            </a:r>
            <a:endParaRPr lang="en-US" sz="2400" b="1" dirty="0">
              <a:latin typeface="Times New Roman" panose="02020603050405020304" pitchFamily="18" charset="0"/>
              <a:cs typeface="Times New Roman" panose="02020603050405020304" pitchFamily="18" charset="0"/>
            </a:endParaRPr>
          </a:p>
          <a:p>
            <a:pPr algn="just">
              <a:spcAft>
                <a:spcPts val="200"/>
              </a:spcAft>
              <a:buClr>
                <a:srgbClr val="7030A0"/>
              </a:buClr>
            </a:pPr>
            <a:r>
              <a:rPr lang="en-IN" sz="2000" dirty="0">
                <a:latin typeface="Times New Roman" panose="02020603050405020304" pitchFamily="18" charset="0"/>
                <a:cs typeface="Times New Roman" panose="02020603050405020304" pitchFamily="18" charset="0"/>
              </a:rPr>
              <a:t>Integrate real-time weather data to give a comprehensive understanding of current conditions influencing the disaster scenario.</a:t>
            </a:r>
            <a:endParaRPr lang="en-US" sz="2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3</a:t>
            </a:fld>
            <a:endParaRPr lang="en-US" altLang="en-US"/>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2200" y="0"/>
            <a:ext cx="2971800"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ABSTRACT</a:t>
            </a:r>
            <a:endParaRPr lang="en-IN" sz="2800" b="1" dirty="0">
              <a:solidFill>
                <a:schemeClr val="bg1"/>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r>
              <a:rPr lang="en-US"/>
              <a:t>5 NOV 2024</a:t>
            </a:r>
            <a:endParaRPr lang="en-US" dirty="0"/>
          </a:p>
        </p:txBody>
      </p:sp>
      <p:sp>
        <p:nvSpPr>
          <p:cNvPr id="6" name="Rectangle 5"/>
          <p:cNvSpPr/>
          <p:nvPr/>
        </p:nvSpPr>
        <p:spPr>
          <a:xfrm>
            <a:off x="457200" y="1768473"/>
            <a:ext cx="8153400" cy="3785652"/>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Disaster Damage Assessment App is designed to enhance disaster management by leveraging advanced AI and machine learning technologies. Utilizing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Lite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TFLite</a:t>
            </a:r>
            <a:r>
              <a:rPr lang="en-IN" sz="2000" dirty="0">
                <a:latin typeface="Times New Roman" panose="02020603050405020304" pitchFamily="18" charset="0"/>
                <a:cs typeface="Times New Roman" panose="02020603050405020304" pitchFamily="18" charset="0"/>
              </a:rPr>
              <a:t>) with a </a:t>
            </a:r>
            <a:r>
              <a:rPr lang="en-IN" sz="2000" dirty="0" err="1">
                <a:latin typeface="Times New Roman" panose="02020603050405020304" pitchFamily="18" charset="0"/>
                <a:cs typeface="Times New Roman" panose="02020603050405020304" pitchFamily="18" charset="0"/>
              </a:rPr>
              <a:t>Unet</a:t>
            </a:r>
            <a:r>
              <a:rPr lang="en-IN" sz="2000" dirty="0">
                <a:latin typeface="Times New Roman" panose="02020603050405020304" pitchFamily="18" charset="0"/>
                <a:cs typeface="Times New Roman" panose="02020603050405020304" pitchFamily="18" charset="0"/>
              </a:rPr>
              <a:t> architecture, the app processes pre- and post-disaster images to generate accurate, real-time damage assessments on mobile devices. It integrates real-time weather data for contextual analysis and supports comprehensive reporting for stakeholders. The user-friendly interface features interactive elements for detailed examination, and secure data handling ensures user privacy. Performance optimizations, such as model quantization, enhance the app’s efficiency and responsiveness. This innovative tool aids in effective decision-making, resource allocation, and coordinated disaster response efforts, ultimately improving community resilience.</a:t>
            </a:r>
            <a:endParaRPr lang="en-US" sz="2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6785E01-64A7-4B3A-A10B-91FF94B5108B}" type="slidenum">
              <a:rPr lang="en-US" altLang="en-US" smtClean="0"/>
              <a:pPr/>
              <a:t>4</a:t>
            </a:fld>
            <a:endParaRPr lang="en-US" altLang="en-US"/>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590800" y="0"/>
            <a:ext cx="6578600" cy="939800"/>
            <a:chOff x="2578607" y="0"/>
            <a:chExt cx="6578600" cy="939800"/>
          </a:xfrm>
        </p:grpSpPr>
        <p:sp>
          <p:nvSpPr>
            <p:cNvPr id="3" name="object 3"/>
            <p:cNvSpPr/>
            <p:nvPr/>
          </p:nvSpPr>
          <p:spPr>
            <a:xfrm>
              <a:off x="2591180" y="381"/>
              <a:ext cx="6553200" cy="914400"/>
            </a:xfrm>
            <a:custGeom>
              <a:avLst/>
              <a:gdLst/>
              <a:ahLst/>
              <a:cxnLst/>
              <a:rect l="l" t="t" r="r" b="b"/>
              <a:pathLst>
                <a:path w="6553200" h="914400">
                  <a:moveTo>
                    <a:pt x="6553200" y="0"/>
                  </a:moveTo>
                  <a:lnTo>
                    <a:pt x="0" y="0"/>
                  </a:lnTo>
                  <a:lnTo>
                    <a:pt x="0" y="914400"/>
                  </a:lnTo>
                  <a:lnTo>
                    <a:pt x="6553200" y="914400"/>
                  </a:lnTo>
                  <a:lnTo>
                    <a:pt x="6553200" y="0"/>
                  </a:lnTo>
                  <a:close/>
                </a:path>
              </a:pathLst>
            </a:custGeom>
            <a:solidFill>
              <a:srgbClr val="6F2F9F"/>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2591180" y="381"/>
              <a:ext cx="6553200" cy="914400"/>
            </a:xfrm>
            <a:custGeom>
              <a:avLst/>
              <a:gdLst/>
              <a:ahLst/>
              <a:cxnLst/>
              <a:rect l="l" t="t" r="r" b="b"/>
              <a:pathLst>
                <a:path w="6553200" h="914400">
                  <a:moveTo>
                    <a:pt x="0" y="914400"/>
                  </a:moveTo>
                  <a:lnTo>
                    <a:pt x="6553200" y="914400"/>
                  </a:lnTo>
                  <a:lnTo>
                    <a:pt x="6553200" y="0"/>
                  </a:lnTo>
                  <a:lnTo>
                    <a:pt x="0" y="0"/>
                  </a:lnTo>
                  <a:lnTo>
                    <a:pt x="0" y="914400"/>
                  </a:lnTo>
                  <a:close/>
                </a:path>
              </a:pathLst>
            </a:custGeom>
            <a:ln w="25146">
              <a:solidFill>
                <a:srgbClr val="385D89"/>
              </a:solidFill>
            </a:ln>
          </p:spPr>
          <p:txBody>
            <a:bodyPr wrap="square" lIns="0" tIns="0" rIns="0" bIns="0" rtlCol="0"/>
            <a:lstStyle/>
            <a:p>
              <a:endParaRPr>
                <a:latin typeface="Times New Roman" pitchFamily="18" charset="0"/>
                <a:cs typeface="Times New Roman" pitchFamily="18" charset="0"/>
              </a:endParaRPr>
            </a:p>
          </p:txBody>
        </p:sp>
      </p:grpSp>
      <p:sp>
        <p:nvSpPr>
          <p:cNvPr id="6" name="object 6"/>
          <p:cNvSpPr txBox="1"/>
          <p:nvPr/>
        </p:nvSpPr>
        <p:spPr>
          <a:xfrm>
            <a:off x="579923" y="958333"/>
            <a:ext cx="7996186" cy="1613262"/>
          </a:xfrm>
          <a:prstGeom prst="rect">
            <a:avLst/>
          </a:prstGeom>
        </p:spPr>
        <p:txBody>
          <a:bodyPr vert="horz" wrap="square" lIns="0" tIns="12700" rIns="0" bIns="0" rtlCol="0">
            <a:spAutoFit/>
          </a:bodyPr>
          <a:lstStyle/>
          <a:p>
            <a:pPr marL="12700" algn="just">
              <a:lnSpc>
                <a:spcPct val="100000"/>
              </a:lnSpc>
              <a:spcBef>
                <a:spcPts val="100"/>
              </a:spcBef>
            </a:pPr>
            <a:r>
              <a:rPr sz="2400" b="1" spc="-5" dirty="0">
                <a:latin typeface="Times New Roman" panose="02020603050405020304" pitchFamily="18" charset="0"/>
                <a:cs typeface="Times New Roman" panose="02020603050405020304" pitchFamily="18" charset="0"/>
              </a:rPr>
              <a:t>Domain</a:t>
            </a:r>
            <a:r>
              <a:rPr sz="2400" b="1" spc="-2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Overview</a:t>
            </a:r>
            <a:r>
              <a:rPr lang="en-IN" sz="2400" b="1" spc="-5" dirty="0">
                <a:latin typeface="Times New Roman" panose="02020603050405020304" pitchFamily="18" charset="0"/>
                <a:cs typeface="Times New Roman" panose="02020603050405020304" pitchFamily="18" charset="0"/>
              </a:rPr>
              <a:t>   </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Disaster damage assessment uses satellite imagery and machine learning to </a:t>
            </a:r>
            <a:r>
              <a:rPr lang="en-IN"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analyze</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and quantify damage from natural disasters, supporting efficient response and recovery. It relies on deep learning techniques like image segmentation to provide real-time, actionable insights for disaster management.</a:t>
            </a:r>
            <a:endParaRPr sz="18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567891" y="2565832"/>
            <a:ext cx="4564017" cy="2844368"/>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anose="02020603050405020304" pitchFamily="18" charset="0"/>
                <a:cs typeface="Times New Roman" panose="02020603050405020304" pitchFamily="18" charset="0"/>
              </a:rPr>
              <a:t>Challenges</a:t>
            </a:r>
            <a:r>
              <a:rPr lang="en-IN" sz="2400" b="1" spc="-5"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354965" indent="-342900">
              <a:lnSpc>
                <a:spcPct val="100000"/>
              </a:lnSpc>
              <a:buClr>
                <a:srgbClr val="7030A0"/>
              </a:buClr>
              <a:buSzPct val="94444"/>
              <a:buFont typeface="Wingdings" pitchFamily="2" charset="2"/>
              <a:buChar char="v"/>
              <a:tabLst>
                <a:tab pos="93980" algn="l"/>
              </a:tabLst>
            </a:pPr>
            <a:r>
              <a:rPr lang="en-IN" sz="2000" i="0" dirty="0">
                <a:effectLst/>
                <a:latin typeface="Times New Roman" panose="02020603050405020304" pitchFamily="18" charset="0"/>
                <a:cs typeface="Times New Roman" panose="02020603050405020304" pitchFamily="18" charset="0"/>
              </a:rPr>
              <a:t>Dataset Acquisition and Quality</a:t>
            </a:r>
            <a:endParaRPr lang="en-US" sz="2000" i="0" dirty="0">
              <a:effectLst/>
              <a:latin typeface="Times New Roman" panose="02020603050405020304" pitchFamily="18" charset="0"/>
              <a:cs typeface="Times New Roman" panose="02020603050405020304" pitchFamily="18" charset="0"/>
            </a:endParaRPr>
          </a:p>
          <a:p>
            <a:pPr marL="354965" indent="-342900">
              <a:lnSpc>
                <a:spcPct val="100000"/>
              </a:lnSpc>
              <a:buClr>
                <a:srgbClr val="7030A0"/>
              </a:buClr>
              <a:buSzPct val="94444"/>
              <a:buFont typeface="Wingdings" pitchFamily="2" charset="2"/>
              <a:buChar char="v"/>
              <a:tabLst>
                <a:tab pos="93980" algn="l"/>
              </a:tabLst>
            </a:pPr>
            <a:r>
              <a:rPr lang="en-IN" sz="2000" i="0" dirty="0" err="1">
                <a:solidFill>
                  <a:srgbClr val="0D0D0D"/>
                </a:solidFill>
                <a:effectLst/>
                <a:highlight>
                  <a:srgbClr val="FFFFFF"/>
                </a:highlight>
                <a:latin typeface="Times New Roman" panose="02020603050405020304" pitchFamily="18" charset="0"/>
                <a:cs typeface="Times New Roman" panose="02020603050405020304" pitchFamily="18" charset="0"/>
              </a:rPr>
              <a:t>Preprocessing</a:t>
            </a:r>
            <a:r>
              <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rPr>
              <a:t> and Data Augmentation</a:t>
            </a:r>
            <a:endPar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54965" indent="-342900">
              <a:lnSpc>
                <a:spcPct val="100000"/>
              </a:lnSpc>
              <a:buClr>
                <a:srgbClr val="7030A0"/>
              </a:buClr>
              <a:buSzPct val="94444"/>
              <a:buFont typeface="Wingdings" pitchFamily="2" charset="2"/>
              <a:buChar char="v"/>
              <a:tabLst>
                <a:tab pos="93980" algn="l"/>
              </a:tabLst>
            </a:pPr>
            <a:r>
              <a:rPr lang="en-IN" sz="2000" dirty="0">
                <a:solidFill>
                  <a:srgbClr val="0D0D0D"/>
                </a:solidFill>
                <a:highlight>
                  <a:srgbClr val="FFFFFF"/>
                </a:highlight>
                <a:latin typeface="Times New Roman" panose="02020603050405020304" pitchFamily="18" charset="0"/>
                <a:cs typeface="Times New Roman" panose="02020603050405020304" pitchFamily="18" charset="0"/>
              </a:rPr>
              <a:t>User Interface Development</a:t>
            </a:r>
            <a:endPar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97815" indent="-285750">
              <a:lnSpc>
                <a:spcPct val="100000"/>
              </a:lnSpc>
              <a:buSzPct val="94444"/>
              <a:buFont typeface="Arial" panose="020B0604020202020204" pitchFamily="34" charset="0"/>
              <a:buChar char="•"/>
              <a:tabLst>
                <a:tab pos="93980" algn="l"/>
              </a:tabLst>
            </a:pPr>
            <a:endPar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97815" indent="-285750">
              <a:lnSpc>
                <a:spcPct val="100000"/>
              </a:lnSpc>
              <a:buSzPct val="94444"/>
              <a:buFont typeface="Arial" panose="020B0604020202020204" pitchFamily="34" charset="0"/>
              <a:buChar char="•"/>
              <a:tabLst>
                <a:tab pos="93980" algn="l"/>
              </a:tabLst>
            </a:pPr>
            <a:endPar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97815" indent="-285750">
              <a:lnSpc>
                <a:spcPct val="100000"/>
              </a:lnSpc>
              <a:buSzPct val="94444"/>
              <a:buFont typeface="Arial" panose="020B0604020202020204" pitchFamily="34" charset="0"/>
              <a:buChar char="•"/>
              <a:tabLst>
                <a:tab pos="93980" algn="l"/>
              </a:tabLst>
            </a:pPr>
            <a:endPar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12065">
              <a:lnSpc>
                <a:spcPct val="100000"/>
              </a:lnSpc>
              <a:buSzPct val="94444"/>
              <a:tabLst>
                <a:tab pos="93980" algn="l"/>
              </a:tabLst>
            </a:pPr>
            <a:endParaRPr sz="2000" dirty="0">
              <a:latin typeface="Times New Roman" panose="02020603050405020304" pitchFamily="18" charset="0"/>
              <a:cs typeface="Times New Roman" panose="02020603050405020304" pitchFamily="18" charset="0"/>
            </a:endParaRPr>
          </a:p>
          <a:p>
            <a:pPr marL="93345" indent="-81280">
              <a:lnSpc>
                <a:spcPct val="100000"/>
              </a:lnSpc>
              <a:buSzPct val="94444"/>
              <a:buFont typeface="Arial MT"/>
              <a:buChar char="•"/>
              <a:tabLst>
                <a:tab pos="93980" algn="l"/>
              </a:tabLst>
            </a:pPr>
            <a:endParaRPr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510942" y="3961749"/>
            <a:ext cx="8062127" cy="315214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itchFamily="18" charset="0"/>
                <a:cs typeface="Times New Roman" pitchFamily="18" charset="0"/>
              </a:rPr>
              <a:t>Impact</a:t>
            </a:r>
            <a:endParaRPr lang="en-IN" sz="2000" b="1" i="0" dirty="0">
              <a:solidFill>
                <a:srgbClr val="0D0D0D"/>
              </a:solidFill>
              <a:effectLst/>
              <a:highlight>
                <a:srgbClr val="FFFFFF"/>
              </a:highlight>
              <a:latin typeface="Times New Roman" pitchFamily="18" charset="0"/>
              <a:cs typeface="Times New Roman" pitchFamily="18" charset="0"/>
            </a:endParaRPr>
          </a:p>
          <a:p>
            <a:pPr marL="355600" marR="5080" indent="-342900">
              <a:buClr>
                <a:srgbClr val="7030A0"/>
              </a:buClr>
              <a:buSzPct val="94444"/>
              <a:buFont typeface="Wingdings" pitchFamily="2" charset="2"/>
              <a:buChar char="Ø"/>
              <a:tabLst>
                <a:tab pos="93980" algn="l"/>
              </a:tabLst>
            </a:pPr>
            <a:r>
              <a:rPr lang="en-US" sz="2000" b="1" i="0" dirty="0">
                <a:solidFill>
                  <a:srgbClr val="0D0D0D"/>
                </a:solidFill>
                <a:effectLst/>
                <a:highlight>
                  <a:srgbClr val="FFFFFF"/>
                </a:highlight>
                <a:latin typeface="Times New Roman" pitchFamily="18" charset="0"/>
                <a:cs typeface="Times New Roman" pitchFamily="18" charset="0"/>
              </a:rPr>
              <a:t>Positive impacts</a:t>
            </a:r>
            <a:r>
              <a:rPr lang="en-US" sz="2000" b="0" i="0" dirty="0">
                <a:solidFill>
                  <a:srgbClr val="0D0D0D"/>
                </a:solidFill>
                <a:effectLst/>
                <a:highlight>
                  <a:srgbClr val="FFFFFF"/>
                </a:highlight>
                <a:latin typeface="Times New Roman" pitchFamily="18" charset="0"/>
                <a:cs typeface="Times New Roman" pitchFamily="18" charset="0"/>
              </a:rPr>
              <a:t>   </a:t>
            </a:r>
            <a:r>
              <a:rPr lang="en-IN" sz="2000" b="0" i="0" dirty="0">
                <a:solidFill>
                  <a:srgbClr val="0D0D0D"/>
                </a:solidFill>
                <a:effectLst/>
                <a:highlight>
                  <a:srgbClr val="FFFFFF"/>
                </a:highlight>
                <a:latin typeface="Times New Roman" pitchFamily="18" charset="0"/>
                <a:cs typeface="Times New Roman" pitchFamily="18" charset="0"/>
              </a:rPr>
              <a:t>disaster response efficiency, improves resource allocation, and provides actionable insights for rebuilding, supporting faster recovery and data-driven decision-making.</a:t>
            </a:r>
            <a:r>
              <a:rPr lang="en-US" sz="2000" b="0" i="0" dirty="0">
                <a:solidFill>
                  <a:srgbClr val="0D0D0D"/>
                </a:solidFill>
                <a:effectLst/>
                <a:highlight>
                  <a:srgbClr val="FFFFFF"/>
                </a:highlight>
                <a:latin typeface="Times New Roman" pitchFamily="18" charset="0"/>
                <a:cs typeface="Times New Roman" pitchFamily="18" charset="0"/>
              </a:rPr>
              <a:t> </a:t>
            </a:r>
          </a:p>
          <a:p>
            <a:pPr marL="355600" marR="5080" indent="-342900">
              <a:buClr>
                <a:srgbClr val="7030A0"/>
              </a:buClr>
              <a:buSzPct val="94444"/>
              <a:buFont typeface="Wingdings" pitchFamily="2" charset="2"/>
              <a:buChar char="Ø"/>
              <a:tabLst>
                <a:tab pos="93980" algn="l"/>
              </a:tabLst>
            </a:pPr>
            <a:endParaRPr lang="en-US" sz="2000" b="0" i="0" dirty="0">
              <a:solidFill>
                <a:srgbClr val="0D0D0D"/>
              </a:solidFill>
              <a:effectLst/>
              <a:highlight>
                <a:srgbClr val="FFFFFF"/>
              </a:highlight>
              <a:latin typeface="Times New Roman" pitchFamily="18" charset="0"/>
              <a:cs typeface="Times New Roman" pitchFamily="18" charset="0"/>
            </a:endParaRPr>
          </a:p>
          <a:p>
            <a:pPr marL="355600" marR="5080" indent="-342900">
              <a:buClr>
                <a:srgbClr val="7030A0"/>
              </a:buClr>
              <a:buSzPct val="94444"/>
              <a:buFont typeface="Wingdings" pitchFamily="2" charset="2"/>
              <a:buChar char="Ø"/>
              <a:tabLst>
                <a:tab pos="93980" algn="l"/>
              </a:tabLst>
            </a:pPr>
            <a:r>
              <a:rPr lang="en-US" sz="2000" b="1" i="0" dirty="0">
                <a:solidFill>
                  <a:srgbClr val="0D0D0D"/>
                </a:solidFill>
                <a:effectLst/>
                <a:highlight>
                  <a:srgbClr val="FFFFFF"/>
                </a:highlight>
                <a:latin typeface="Times New Roman" pitchFamily="18" charset="0"/>
                <a:cs typeface="Times New Roman" pitchFamily="18" charset="0"/>
              </a:rPr>
              <a:t>Negative impacts  </a:t>
            </a:r>
            <a:r>
              <a:rPr lang="en-US" sz="2000" b="0" i="0" dirty="0">
                <a:solidFill>
                  <a:srgbClr val="0D0D0D"/>
                </a:solidFill>
                <a:effectLst/>
                <a:highlight>
                  <a:srgbClr val="FFFFFF"/>
                </a:highlight>
                <a:latin typeface="Times New Roman" pitchFamily="18" charset="0"/>
                <a:cs typeface="Times New Roman" pitchFamily="18" charset="0"/>
              </a:rPr>
              <a:t> </a:t>
            </a:r>
            <a:r>
              <a:rPr lang="en-IN" sz="2000" b="0" i="0" dirty="0">
                <a:solidFill>
                  <a:srgbClr val="0D0D0D"/>
                </a:solidFill>
                <a:effectLst/>
                <a:highlight>
                  <a:srgbClr val="FFFFFF"/>
                </a:highlight>
                <a:latin typeface="Times New Roman" pitchFamily="18" charset="0"/>
                <a:cs typeface="Times New Roman" pitchFamily="18" charset="0"/>
              </a:rPr>
              <a:t>dependent on accurate data and reliable technology, involves high initial setup costs, and there is a potential for data misuse and technological failures during critical times.</a:t>
            </a:r>
            <a:endParaRPr lang="en-US" sz="2000" b="0" i="0" dirty="0">
              <a:solidFill>
                <a:srgbClr val="0D0D0D"/>
              </a:solidFill>
              <a:effectLst/>
              <a:highlight>
                <a:srgbClr val="FFFFFF"/>
              </a:highlight>
              <a:latin typeface="Times New Roman" pitchFamily="18" charset="0"/>
              <a:cs typeface="Times New Roman" pitchFamily="18" charset="0"/>
            </a:endParaRPr>
          </a:p>
          <a:p>
            <a:pPr marL="355600" marR="5080" indent="-342900">
              <a:buClr>
                <a:srgbClr val="7030A0"/>
              </a:buClr>
              <a:buSzPct val="94444"/>
              <a:buFont typeface="Wingdings" pitchFamily="2" charset="2"/>
              <a:buChar char="Ø"/>
              <a:tabLst>
                <a:tab pos="93980" algn="l"/>
              </a:tabLst>
            </a:pPr>
            <a:endParaRPr lang="en-US" sz="2000" b="0" i="0" dirty="0">
              <a:solidFill>
                <a:srgbClr val="0D0D0D"/>
              </a:solidFill>
              <a:effectLst/>
              <a:highlight>
                <a:srgbClr val="FFFFFF"/>
              </a:highlight>
              <a:latin typeface="Times New Roman" pitchFamily="18" charset="0"/>
              <a:cs typeface="Times New Roman" pitchFamily="18" charset="0"/>
            </a:endParaRPr>
          </a:p>
          <a:p>
            <a:pPr marL="12700" marR="638175">
              <a:lnSpc>
                <a:spcPct val="100000"/>
              </a:lnSpc>
              <a:buSzPct val="94444"/>
              <a:tabLst>
                <a:tab pos="93980" algn="l"/>
              </a:tabLst>
            </a:pPr>
            <a:r>
              <a:rPr lang="en-IN" sz="2000" b="1" spc="-5" dirty="0">
                <a:latin typeface="Times New Roman" pitchFamily="18" charset="0"/>
                <a:cs typeface="Times New Roman" pitchFamily="18" charset="0"/>
              </a:rPr>
              <a:t> </a:t>
            </a:r>
            <a:endParaRPr sz="2000" dirty="0">
              <a:latin typeface="Times New Roman" pitchFamily="18" charset="0"/>
              <a:cs typeface="Times New Roman" pitchFamily="18" charset="0"/>
            </a:endParaRPr>
          </a:p>
        </p:txBody>
      </p:sp>
      <p:sp>
        <p:nvSpPr>
          <p:cNvPr id="9" name="object 9"/>
          <p:cNvSpPr txBox="1"/>
          <p:nvPr/>
        </p:nvSpPr>
        <p:spPr>
          <a:xfrm>
            <a:off x="4909737" y="2438210"/>
            <a:ext cx="3723321" cy="1921039"/>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pitchFamily="18" charset="0"/>
                <a:cs typeface="Times New Roman" pitchFamily="18" charset="0"/>
              </a:rPr>
              <a:t>Stakeholders</a:t>
            </a:r>
            <a:r>
              <a:rPr lang="en-IN" sz="2000" b="1" spc="-5" dirty="0">
                <a:latin typeface="Times New Roman" pitchFamily="18" charset="0"/>
                <a:cs typeface="Times New Roman" pitchFamily="18" charset="0"/>
              </a:rPr>
              <a:t>  </a:t>
            </a:r>
            <a:endParaRPr sz="2000" dirty="0">
              <a:latin typeface="Times New Roman" pitchFamily="18" charset="0"/>
              <a:cs typeface="Times New Roman" pitchFamily="18" charset="0"/>
            </a:endParaRPr>
          </a:p>
          <a:p>
            <a:pPr marL="354965" indent="-342900" algn="just">
              <a:lnSpc>
                <a:spcPct val="100000"/>
              </a:lnSpc>
              <a:buClr>
                <a:srgbClr val="7030A0"/>
              </a:buClr>
              <a:buSzPct val="94444"/>
              <a:buFont typeface="Wingdings" pitchFamily="2" charset="2"/>
              <a:buChar char="ü"/>
              <a:tabLst>
                <a:tab pos="93980" algn="l"/>
              </a:tabLst>
            </a:pPr>
            <a:r>
              <a:rPr lang="en-IN" sz="2000" i="0" dirty="0">
                <a:solidFill>
                  <a:srgbClr val="0D0D0D"/>
                </a:solidFill>
                <a:effectLst/>
                <a:highlight>
                  <a:srgbClr val="FFFFFF"/>
                </a:highlight>
                <a:latin typeface="Times New Roman" pitchFamily="18" charset="0"/>
                <a:cs typeface="Times New Roman" pitchFamily="18" charset="0"/>
              </a:rPr>
              <a:t>Government Agencies</a:t>
            </a:r>
            <a:endParaRPr sz="2000" dirty="0">
              <a:latin typeface="Times New Roman" pitchFamily="18" charset="0"/>
              <a:cs typeface="Times New Roman" pitchFamily="18" charset="0"/>
            </a:endParaRPr>
          </a:p>
          <a:p>
            <a:pPr marL="354965" indent="-342900" algn="just">
              <a:lnSpc>
                <a:spcPct val="100000"/>
              </a:lnSpc>
              <a:buClr>
                <a:srgbClr val="7030A0"/>
              </a:buClr>
              <a:buSzPct val="94444"/>
              <a:buFont typeface="Wingdings" pitchFamily="2" charset="2"/>
              <a:buChar char="ü"/>
              <a:tabLst>
                <a:tab pos="93980" algn="l"/>
              </a:tabLst>
            </a:pPr>
            <a:r>
              <a:rPr lang="en-IN" sz="2000" i="0" dirty="0">
                <a:solidFill>
                  <a:srgbClr val="0D0D0D"/>
                </a:solidFill>
                <a:effectLst/>
                <a:highlight>
                  <a:srgbClr val="FFFFFF"/>
                </a:highlight>
                <a:latin typeface="Times New Roman" pitchFamily="18" charset="0"/>
                <a:cs typeface="Times New Roman" pitchFamily="18" charset="0"/>
              </a:rPr>
              <a:t>Insurance Companies</a:t>
            </a:r>
            <a:endParaRPr sz="2000" dirty="0">
              <a:latin typeface="Times New Roman" pitchFamily="18" charset="0"/>
              <a:cs typeface="Times New Roman" pitchFamily="18" charset="0"/>
            </a:endParaRPr>
          </a:p>
          <a:p>
            <a:pPr marL="354965" indent="-342900" algn="just">
              <a:lnSpc>
                <a:spcPct val="100000"/>
              </a:lnSpc>
              <a:buClr>
                <a:srgbClr val="7030A0"/>
              </a:buClr>
              <a:buSzPct val="94444"/>
              <a:buFont typeface="Wingdings" pitchFamily="2" charset="2"/>
              <a:buChar char="ü"/>
              <a:tabLst>
                <a:tab pos="93980" algn="l"/>
              </a:tabLst>
            </a:pPr>
            <a:r>
              <a:rPr lang="en-IN" sz="2000" i="0" dirty="0">
                <a:solidFill>
                  <a:srgbClr val="0D0D0D"/>
                </a:solidFill>
                <a:effectLst/>
                <a:highlight>
                  <a:srgbClr val="FFFFFF"/>
                </a:highlight>
                <a:latin typeface="Times New Roman" pitchFamily="18" charset="0"/>
                <a:cs typeface="Times New Roman" pitchFamily="18" charset="0"/>
              </a:rPr>
              <a:t>Non-Governmental Organizations</a:t>
            </a:r>
          </a:p>
          <a:p>
            <a:pPr marL="354965" indent="-342900" algn="just">
              <a:lnSpc>
                <a:spcPct val="100000"/>
              </a:lnSpc>
              <a:buClr>
                <a:srgbClr val="7030A0"/>
              </a:buClr>
              <a:buSzPct val="94444"/>
              <a:buFont typeface="Wingdings" pitchFamily="2" charset="2"/>
              <a:buChar char="ü"/>
              <a:tabLst>
                <a:tab pos="93980" algn="l"/>
              </a:tabLst>
            </a:pPr>
            <a:r>
              <a:rPr lang="en-IN" sz="2000" dirty="0">
                <a:solidFill>
                  <a:srgbClr val="0D0D0D"/>
                </a:solidFill>
                <a:highlight>
                  <a:srgbClr val="FFFFFF"/>
                </a:highlight>
                <a:latin typeface="Times New Roman" pitchFamily="18" charset="0"/>
                <a:cs typeface="Times New Roman" pitchFamily="18" charset="0"/>
              </a:rPr>
              <a:t>Urban Planners and Developers</a:t>
            </a:r>
            <a:endParaRPr sz="2000" dirty="0">
              <a:latin typeface="Times New Roman" pitchFamily="18" charset="0"/>
              <a:cs typeface="Times New Roman" pitchFamily="18" charset="0"/>
            </a:endParaRPr>
          </a:p>
        </p:txBody>
      </p:sp>
      <p:sp>
        <p:nvSpPr>
          <p:cNvPr id="15" name="Date Placeholder 1">
            <a:extLst>
              <a:ext uri="{FF2B5EF4-FFF2-40B4-BE49-F238E27FC236}">
                <a16:creationId xmlns:a16="http://schemas.microsoft.com/office/drawing/2014/main" id="{866D01FD-9E28-AC89-AA51-EEB7FAFE9C38}"/>
              </a:ext>
            </a:extLst>
          </p:cNvPr>
          <p:cNvSpPr>
            <a:spLocks noGrp="1"/>
          </p:cNvSpPr>
          <p:nvPr>
            <p:ph type="dt" sz="half" idx="10"/>
          </p:nvPr>
        </p:nvSpPr>
        <p:spPr>
          <a:xfrm>
            <a:off x="457200" y="6356350"/>
            <a:ext cx="2133600" cy="365125"/>
          </a:xfrm>
        </p:spPr>
        <p:txBody>
          <a:bodyPr/>
          <a:lstStyle/>
          <a:p>
            <a:pPr>
              <a:defRPr/>
            </a:pPr>
            <a:r>
              <a:rPr lang="en-US">
                <a:latin typeface="Times New Roman" pitchFamily="18" charset="0"/>
                <a:cs typeface="Times New Roman" pitchFamily="18" charset="0"/>
              </a:rPr>
              <a:t>5 NOV 2024</a:t>
            </a:r>
          </a:p>
        </p:txBody>
      </p:sp>
      <p:sp>
        <p:nvSpPr>
          <p:cNvPr id="19" name="Rectangle 18">
            <a:extLst>
              <a:ext uri="{FF2B5EF4-FFF2-40B4-BE49-F238E27FC236}">
                <a16:creationId xmlns:a16="http://schemas.microsoft.com/office/drawing/2014/main" id="{91F62879-B290-1278-067C-169330397E5F}"/>
              </a:ext>
            </a:extLst>
          </p:cNvPr>
          <p:cNvSpPr/>
          <p:nvPr/>
        </p:nvSpPr>
        <p:spPr>
          <a:xfrm>
            <a:off x="2590800" y="0"/>
            <a:ext cx="65532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INTRODUCTION TO PROBLEM DOMAIN</a:t>
            </a:r>
            <a:endParaRPr lang="en-IN" sz="2800" b="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F6785E01-64A7-4B3A-A10B-91FF94B5108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66D053-73C0-5DB3-61D5-735EAA3925D3}"/>
              </a:ext>
            </a:extLst>
          </p:cNvPr>
          <p:cNvSpPr/>
          <p:nvPr/>
        </p:nvSpPr>
        <p:spPr>
          <a:xfrm>
            <a:off x="5638800" y="0"/>
            <a:ext cx="3505200" cy="6418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EXISTING SYSTEM</a:t>
            </a:r>
            <a:endParaRPr lang="en-IN" sz="2800" b="1" dirty="0">
              <a:solidFill>
                <a:schemeClr val="bg1"/>
              </a:solidFill>
              <a:latin typeface="Times New Roman" pitchFamily="18" charset="0"/>
              <a:cs typeface="Times New Roman" pitchFamily="18" charset="0"/>
            </a:endParaRPr>
          </a:p>
        </p:txBody>
      </p:sp>
      <p:graphicFrame>
        <p:nvGraphicFramePr>
          <p:cNvPr id="5" name="Content Placeholder 5">
            <a:extLst>
              <a:ext uri="{FF2B5EF4-FFF2-40B4-BE49-F238E27FC236}">
                <a16:creationId xmlns:a16="http://schemas.microsoft.com/office/drawing/2014/main" id="{A8A79C0C-1C7F-1B8A-3B89-57CF1B427764}"/>
              </a:ext>
            </a:extLst>
          </p:cNvPr>
          <p:cNvGraphicFramePr>
            <a:graphicFrameLocks/>
          </p:cNvGraphicFramePr>
          <p:nvPr>
            <p:extLst>
              <p:ext uri="{D42A27DB-BD31-4B8C-83A1-F6EECF244321}">
                <p14:modId xmlns:p14="http://schemas.microsoft.com/office/powerpoint/2010/main" val="4137770088"/>
              </p:ext>
            </p:extLst>
          </p:nvPr>
        </p:nvGraphicFramePr>
        <p:xfrm>
          <a:off x="304800" y="755990"/>
          <a:ext cx="8543925" cy="5644748"/>
        </p:xfrm>
        <a:graphic>
          <a:graphicData uri="http://schemas.openxmlformats.org/drawingml/2006/table">
            <a:tbl>
              <a:tblPr firstRow="1" firstCol="1" bandRow="1">
                <a:tableStyleId>{00A15C55-8517-42AA-B614-E9B94910E393}</a:tableStyleId>
              </a:tblPr>
              <a:tblGrid>
                <a:gridCol w="390525">
                  <a:extLst>
                    <a:ext uri="{9D8B030D-6E8A-4147-A177-3AD203B41FA5}">
                      <a16:colId xmlns:a16="http://schemas.microsoft.com/office/drawing/2014/main" val="20000"/>
                    </a:ext>
                  </a:extLst>
                </a:gridCol>
                <a:gridCol w="1004635">
                  <a:extLst>
                    <a:ext uri="{9D8B030D-6E8A-4147-A177-3AD203B41FA5}">
                      <a16:colId xmlns:a16="http://schemas.microsoft.com/office/drawing/2014/main" val="20001"/>
                    </a:ext>
                  </a:extLst>
                </a:gridCol>
                <a:gridCol w="513412">
                  <a:extLst>
                    <a:ext uri="{9D8B030D-6E8A-4147-A177-3AD203B41FA5}">
                      <a16:colId xmlns:a16="http://schemas.microsoft.com/office/drawing/2014/main" val="20002"/>
                    </a:ext>
                  </a:extLst>
                </a:gridCol>
                <a:gridCol w="1301353">
                  <a:extLst>
                    <a:ext uri="{9D8B030D-6E8A-4147-A177-3AD203B41FA5}">
                      <a16:colId xmlns:a16="http://schemas.microsoft.com/office/drawing/2014/main" val="20003"/>
                    </a:ext>
                  </a:extLst>
                </a:gridCol>
                <a:gridCol w="2971800">
                  <a:extLst>
                    <a:ext uri="{9D8B030D-6E8A-4147-A177-3AD203B41FA5}">
                      <a16:colId xmlns:a16="http://schemas.microsoft.com/office/drawing/2014/main" val="20004"/>
                    </a:ext>
                  </a:extLst>
                </a:gridCol>
                <a:gridCol w="2362200">
                  <a:extLst>
                    <a:ext uri="{9D8B030D-6E8A-4147-A177-3AD203B41FA5}">
                      <a16:colId xmlns:a16="http://schemas.microsoft.com/office/drawing/2014/main" val="20005"/>
                    </a:ext>
                  </a:extLst>
                </a:gridCol>
              </a:tblGrid>
              <a:tr h="457425">
                <a:tc>
                  <a:txBody>
                    <a:bodyPr/>
                    <a:lstStyle/>
                    <a:p>
                      <a:pPr algn="just">
                        <a:lnSpc>
                          <a:spcPct val="107000"/>
                        </a:lnSpc>
                        <a:spcAft>
                          <a:spcPts val="800"/>
                        </a:spcAft>
                      </a:pPr>
                      <a:r>
                        <a:rPr lang="en-IN" sz="1400" b="0" dirty="0">
                          <a:effectLst/>
                          <a:latin typeface="Times New Roman" panose="02020603050405020304" pitchFamily="18" charset="0"/>
                          <a:cs typeface="Times New Roman" panose="02020603050405020304" pitchFamily="18" charset="0"/>
                        </a:rPr>
                        <a:t>Sr.  No</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effectLst/>
                          <a:latin typeface="Times New Roman" panose="02020603050405020304" pitchFamily="18" charset="0"/>
                          <a:cs typeface="Times New Roman" panose="02020603050405020304" pitchFamily="18" charset="0"/>
                        </a:rPr>
                        <a:t>Author(s)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effectLst/>
                          <a:latin typeface="Times New Roman" panose="02020603050405020304" pitchFamily="18" charset="0"/>
                          <a:cs typeface="Times New Roman" panose="02020603050405020304" pitchFamily="18" charset="0"/>
                        </a:rPr>
                        <a:t>Year</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US" sz="1400" b="0" dirty="0">
                          <a:effectLst/>
                          <a:latin typeface="Times New Roman" panose="02020603050405020304" pitchFamily="18" charset="0"/>
                          <a:cs typeface="Times New Roman" panose="02020603050405020304" pitchFamily="18" charset="0"/>
                        </a:rPr>
                        <a:t>Technique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effectLst/>
                          <a:latin typeface="Times New Roman" panose="02020603050405020304" pitchFamily="18" charset="0"/>
                          <a:cs typeface="Times New Roman" panose="02020603050405020304" pitchFamily="18" charset="0"/>
                        </a:rPr>
                        <a:t>Description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effectLst/>
                          <a:latin typeface="Times New Roman" panose="02020603050405020304" pitchFamily="18" charset="0"/>
                          <a:cs typeface="Times New Roman" panose="02020603050405020304" pitchFamily="18" charset="0"/>
                        </a:rPr>
                        <a:t>Outcome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extLst>
                  <a:ext uri="{0D108BD9-81ED-4DB2-BD59-A6C34878D82A}">
                    <a16:rowId xmlns:a16="http://schemas.microsoft.com/office/drawing/2014/main" val="10000"/>
                  </a:ext>
                </a:extLst>
              </a:tr>
              <a:tr h="1372276">
                <a:tc>
                  <a:txBody>
                    <a:bodyPr/>
                    <a:lstStyle/>
                    <a:p>
                      <a:pPr algn="just">
                        <a:lnSpc>
                          <a:spcPct val="107000"/>
                        </a:lnSpc>
                        <a:spcAft>
                          <a:spcPts val="800"/>
                        </a:spcAft>
                      </a:pP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9395" marR="9395" marT="0" marB="0" anchor="ctr"/>
                </a:tc>
                <a:tc>
                  <a:txBody>
                    <a:bodyPr/>
                    <a:lstStyle/>
                    <a:p>
                      <a:pPr marL="0" algn="just" defTabSz="914400" rtl="0" eaLnBrk="1" latinLnBrk="0" hangingPunct="1">
                        <a:lnSpc>
                          <a:spcPct val="107000"/>
                        </a:lnSpc>
                        <a:spcAft>
                          <a:spcPts val="800"/>
                        </a:spcAft>
                      </a:pPr>
                      <a:r>
                        <a:rPr lang="en-IN" sz="1400" b="0" dirty="0">
                          <a:latin typeface="Times New Roman" pitchFamily="18" charset="0"/>
                          <a:cs typeface="Times New Roman" pitchFamily="18" charset="0"/>
                        </a:rPr>
                        <a:t>Z. Zhang, Y. Li, X. Xu, L. Zhang</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9395" marR="9395" marT="0" marB="0" anchor="ctr"/>
                </a:tc>
                <a:tc>
                  <a:txBody>
                    <a:bodyPr/>
                    <a:lstStyle/>
                    <a:p>
                      <a:pPr algn="just">
                        <a:lnSpc>
                          <a:spcPct val="107000"/>
                        </a:lnSpc>
                        <a:spcAft>
                          <a:spcPts val="800"/>
                        </a:spcAft>
                      </a:pPr>
                      <a:r>
                        <a:rPr lang="en-IN" sz="1400" b="0" dirty="0">
                          <a:latin typeface="Times New Roman" pitchFamily="18" charset="0"/>
                          <a:cs typeface="Times New Roman" pitchFamily="18" charset="0"/>
                        </a:rPr>
                        <a:t>SRGAN and </a:t>
                      </a:r>
                      <a:r>
                        <a:rPr lang="en-IN" sz="1400" b="0" dirty="0" err="1">
                          <a:latin typeface="Times New Roman" pitchFamily="18" charset="0"/>
                          <a:cs typeface="Times New Roman" pitchFamily="18" charset="0"/>
                        </a:rPr>
                        <a:t>UNet</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latin typeface="Times New Roman" pitchFamily="18" charset="0"/>
                          <a:cs typeface="Times New Roman" pitchFamily="18" charset="0"/>
                        </a:rPr>
                        <a:t>Utilizes super-resolution techniques to enhance image quality and U-Net for segmentation of building damage from satellite images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IN" sz="1400" b="0" dirty="0">
                          <a:latin typeface="Times New Roman" pitchFamily="18" charset="0"/>
                          <a:cs typeface="Times New Roman" pitchFamily="18" charset="0"/>
                        </a:rPr>
                        <a:t>Achieved higher accuracy in detecting building damage, leading to more precise assessments and better resource allocation</a:t>
                      </a:r>
                      <a:endPar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extLst>
                  <a:ext uri="{0D108BD9-81ED-4DB2-BD59-A6C34878D82A}">
                    <a16:rowId xmlns:a16="http://schemas.microsoft.com/office/drawing/2014/main" val="10001"/>
                  </a:ext>
                </a:extLst>
              </a:tr>
              <a:tr h="1372276">
                <a:tc>
                  <a:txBody>
                    <a:bodyPr/>
                    <a:lstStyle/>
                    <a:p>
                      <a:pPr algn="just">
                        <a:lnSpc>
                          <a:spcPct val="107000"/>
                        </a:lnSpc>
                        <a:spcAft>
                          <a:spcPts val="800"/>
                        </a:spcAft>
                      </a:pP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9395" marR="9395" marT="0" marB="0" anchor="ctr"/>
                </a:tc>
                <a:tc>
                  <a:txBody>
                    <a:bodyPr/>
                    <a:lstStyle/>
                    <a:p>
                      <a:pPr marL="0" algn="just" defTabSz="914400" rtl="0" eaLnBrk="1" latinLnBrk="0" hangingPunct="1">
                        <a:lnSpc>
                          <a:spcPct val="107000"/>
                        </a:lnSpc>
                        <a:spcAft>
                          <a:spcPts val="800"/>
                        </a:spcAft>
                      </a:pPr>
                      <a:r>
                        <a:rPr lang="en-IN" sz="1400" b="0" dirty="0">
                          <a:latin typeface="Times New Roman" pitchFamily="18" charset="0"/>
                          <a:cs typeface="Times New Roman" pitchFamily="18" charset="0"/>
                        </a:rPr>
                        <a:t>Z. Zhang, Y. Li, X. Xu, L. Zhang</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a:t>
                      </a:r>
                    </a:p>
                  </a:txBody>
                  <a:tcPr marL="9395" marR="9395" marT="0" marB="0" anchor="ctr"/>
                </a:tc>
                <a:tc>
                  <a:txBody>
                    <a:bodyPr/>
                    <a:lstStyle/>
                    <a:p>
                      <a:pPr algn="just">
                        <a:lnSpc>
                          <a:spcPct val="107000"/>
                        </a:lnSpc>
                        <a:spcAft>
                          <a:spcPts val="800"/>
                        </a:spcAft>
                      </a:pPr>
                      <a:r>
                        <a:rPr lang="en-IN" sz="1400" b="0" dirty="0">
                          <a:latin typeface="Times New Roman" pitchFamily="18" charset="0"/>
                          <a:cs typeface="Times New Roman" pitchFamily="18" charset="0"/>
                        </a:rPr>
                        <a:t>Siamese </a:t>
                      </a:r>
                      <a:r>
                        <a:rPr lang="en-IN" sz="1400" b="0" dirty="0" err="1">
                          <a:latin typeface="Times New Roman" pitchFamily="18" charset="0"/>
                          <a:cs typeface="Times New Roman" pitchFamily="18" charset="0"/>
                        </a:rPr>
                        <a:t>Unet</a:t>
                      </a:r>
                      <a:r>
                        <a:rPr lang="en-IN" sz="1400" b="0" dirty="0">
                          <a:latin typeface="Times New Roman" pitchFamily="18" charset="0"/>
                          <a:cs typeface="Times New Roman" pitchFamily="18" charset="0"/>
                        </a:rPr>
                        <a:t> with Attention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marL="0" algn="just" defTabSz="914400" rtl="0" eaLnBrk="1" latinLnBrk="0" hangingPunct="1">
                        <a:lnSpc>
                          <a:spcPct val="107000"/>
                        </a:lnSpc>
                        <a:spcAft>
                          <a:spcPts val="800"/>
                        </a:spcAft>
                      </a:pPr>
                      <a:r>
                        <a:rPr lang="en-IN" sz="1400" b="0" dirty="0">
                          <a:latin typeface="Times New Roman" pitchFamily="18" charset="0"/>
                          <a:cs typeface="Times New Roman" pitchFamily="18" charset="0"/>
                        </a:rPr>
                        <a:t>Combines Siamese network with attention mechanisms to focus on relevant features in post-disaster images, enhancing the model’s ability to differentiate between damaged and undamaged areas</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marL="0" algn="just" defTabSz="914400" rtl="0" eaLnBrk="1" latinLnBrk="0" hangingPunct="1">
                        <a:lnSpc>
                          <a:spcPct val="107000"/>
                        </a:lnSpc>
                        <a:spcAft>
                          <a:spcPts val="800"/>
                        </a:spcAft>
                      </a:pPr>
                      <a:r>
                        <a:rPr lang="en-IN" sz="1400" b="0" dirty="0">
                          <a:latin typeface="Times New Roman" pitchFamily="18" charset="0"/>
                          <a:cs typeface="Times New Roman" pitchFamily="18" charset="0"/>
                        </a:rPr>
                        <a:t>Enhanced feature extraction and improved damage assessment accuracy, leading to more reliable damage reports</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extLst>
                  <a:ext uri="{0D108BD9-81ED-4DB2-BD59-A6C34878D82A}">
                    <a16:rowId xmlns:a16="http://schemas.microsoft.com/office/drawing/2014/main" val="10002"/>
                  </a:ext>
                </a:extLst>
              </a:tr>
              <a:tr h="1316725">
                <a:tc>
                  <a:txBody>
                    <a:bodyPr/>
                    <a:lstStyle/>
                    <a:p>
                      <a:pPr algn="just">
                        <a:lnSpc>
                          <a:spcPct val="107000"/>
                        </a:lnSpc>
                        <a:spcAft>
                          <a:spcPts val="800"/>
                        </a:spcAft>
                      </a:pP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9395" marR="9395" marT="0" marB="0" anchor="ctr"/>
                </a:tc>
                <a:tc>
                  <a:txBody>
                    <a:bodyPr/>
                    <a:lstStyle/>
                    <a:p>
                      <a:pPr marL="0" algn="just" defTabSz="914400" rtl="0" eaLnBrk="1" latinLnBrk="0" hangingPunct="1">
                        <a:lnSpc>
                          <a:spcPct val="107000"/>
                        </a:lnSpc>
                        <a:spcAft>
                          <a:spcPts val="800"/>
                        </a:spcAft>
                      </a:pPr>
                      <a:r>
                        <a:rPr lang="en-IN" sz="1400" b="0" dirty="0">
                          <a:latin typeface="Times New Roman" pitchFamily="18" charset="0"/>
                          <a:cs typeface="Times New Roman" pitchFamily="18" charset="0"/>
                        </a:rPr>
                        <a:t>A. </a:t>
                      </a:r>
                      <a:r>
                        <a:rPr lang="en-IN" sz="1400" b="0" dirty="0" err="1">
                          <a:latin typeface="Times New Roman" pitchFamily="18" charset="0"/>
                          <a:cs typeface="Times New Roman" pitchFamily="18" charset="0"/>
                        </a:rPr>
                        <a:t>Mandyam</a:t>
                      </a:r>
                      <a:r>
                        <a:rPr lang="en-IN" sz="1400" b="0" dirty="0">
                          <a:latin typeface="Times New Roman" pitchFamily="18" charset="0"/>
                          <a:cs typeface="Times New Roman" pitchFamily="18" charset="0"/>
                        </a:rPr>
                        <a:t>, D. Korner, B. Hwang</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algn="just">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9395" marR="9395" marT="0" marB="0" anchor="ctr"/>
                </a:tc>
                <a:tc>
                  <a:txBody>
                    <a:bodyPr/>
                    <a:lstStyle/>
                    <a:p>
                      <a:pPr marL="0" algn="just" defTabSz="914400" rtl="0" eaLnBrk="1" latinLnBrk="0" hangingPunct="1">
                        <a:lnSpc>
                          <a:spcPct val="107000"/>
                        </a:lnSpc>
                        <a:spcAft>
                          <a:spcPts val="800"/>
                        </a:spcAft>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Satellite Imagery + Social Media Data</a:t>
                      </a:r>
                    </a:p>
                  </a:txBody>
                  <a:tcPr marL="9395" marR="9395" marT="0" marB="0" anchor="ctr"/>
                </a:tc>
                <a:tc>
                  <a:txBody>
                    <a:bodyPr/>
                    <a:lstStyle/>
                    <a:p>
                      <a:pPr algn="just">
                        <a:lnSpc>
                          <a:spcPct val="107000"/>
                        </a:lnSpc>
                        <a:spcAft>
                          <a:spcPts val="800"/>
                        </a:spcAft>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Integrates satellite imagery with social media data to provide a comprehensive assessment of disaster damage, leveraging real-time information from social media platforms</a:t>
                      </a:r>
                    </a:p>
                  </a:txBody>
                  <a:tcPr marL="9395" marR="9395" marT="0" marB="0" anchor="ctr"/>
                </a:tc>
                <a:tc>
                  <a:txBody>
                    <a:bodyPr/>
                    <a:lstStyle/>
                    <a:p>
                      <a:pPr algn="just">
                        <a:lnSpc>
                          <a:spcPct val="107000"/>
                        </a:lnSpc>
                        <a:spcAft>
                          <a:spcPts val="0"/>
                        </a:spcAft>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Provides a more comprehensive assessment of disaster damage, utilizing multiple data sources for enhanced accuracy</a:t>
                      </a:r>
                    </a:p>
                  </a:txBody>
                  <a:tcPr marL="9395" marR="9395" marT="0" marB="0" anchor="ctr"/>
                </a:tc>
                <a:extLst>
                  <a:ext uri="{0D108BD9-81ED-4DB2-BD59-A6C34878D82A}">
                    <a16:rowId xmlns:a16="http://schemas.microsoft.com/office/drawing/2014/main" val="10003"/>
                  </a:ext>
                </a:extLst>
              </a:tr>
              <a:tr h="1111846">
                <a:tc>
                  <a:txBody>
                    <a:bodyPr/>
                    <a:lstStyle/>
                    <a:p>
                      <a:pPr algn="just">
                        <a:lnSpc>
                          <a:spcPct val="107000"/>
                        </a:lnSpc>
                        <a:spcAft>
                          <a:spcPts val="800"/>
                        </a:spcAft>
                      </a:pP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4</a:t>
                      </a:r>
                    </a:p>
                  </a:txBody>
                  <a:tcPr marL="9395" marR="9395" marT="0" marB="0" anchor="ct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IN" sz="1400" b="0" dirty="0">
                          <a:latin typeface="Times New Roman" panose="02020603050405020304" pitchFamily="18" charset="0"/>
                          <a:cs typeface="Times New Roman" panose="02020603050405020304" pitchFamily="18" charset="0"/>
                        </a:rPr>
                        <a:t>Y. Li, Z. Zhang, J. Liu</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marL="9395" marR="9395" marT="0" marB="0" anchor="ctr"/>
                </a:tc>
                <a:tc>
                  <a:txBody>
                    <a:bodyPr/>
                    <a:lstStyle/>
                    <a:p>
                      <a:pPr marL="0" algn="just" defTabSz="914400" rtl="0" eaLnBrk="1" latinLnBrk="0" hangingPunct="1">
                        <a:lnSpc>
                          <a:spcPct val="107000"/>
                        </a:lnSpc>
                        <a:spcAft>
                          <a:spcPts val="800"/>
                        </a:spcAft>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Faster RCNN</a:t>
                      </a:r>
                    </a:p>
                  </a:txBody>
                  <a:tcPr marL="9395" marR="9395" marT="0" marB="0" anchor="ct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Employs Faster R-CNN for detecting ground failures from satellite imagery, focusing on rapid and accurate identification of various types of ground failures</a:t>
                      </a:r>
                    </a:p>
                  </a:txBody>
                  <a:tcPr marL="9395" marR="9395" marT="0" marB="0" anchor="ctr"/>
                </a:tc>
                <a:tc>
                  <a:txBody>
                    <a:bodyPr/>
                    <a:lstStyle/>
                    <a:p>
                      <a:pPr algn="just">
                        <a:lnSpc>
                          <a:spcPct val="107000"/>
                        </a:lnSpc>
                        <a:spcAft>
                          <a:spcPts val="0"/>
                        </a:spcAft>
                      </a:pPr>
                      <a:r>
                        <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Accurate detection of ground failures, enabling timely and effective responses to prevent further damage</a:t>
                      </a:r>
                      <a:r>
                        <a:rPr lang="en-US"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b="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395" marR="9395" marT="0" marB="0" anchor="ct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4" name="Slide Number Placeholder 3"/>
          <p:cNvSpPr>
            <a:spLocks noGrp="1"/>
          </p:cNvSpPr>
          <p:nvPr>
            <p:ph type="sldNum" sz="quarter" idx="12"/>
          </p:nvPr>
        </p:nvSpPr>
        <p:spPr/>
        <p:txBody>
          <a:bodyPr/>
          <a:lstStyle/>
          <a:p>
            <a:fld id="{F6785E01-64A7-4B3A-A10B-91FF94B5108B}" type="slidenum">
              <a:rPr lang="en-US" altLang="en-US" smtClean="0"/>
              <a:pPr/>
              <a:t>6</a:t>
            </a:fld>
            <a:endParaRPr lang="en-US" altLang="en-US"/>
          </a:p>
        </p:txBody>
      </p:sp>
    </p:spTree>
    <p:extLst>
      <p:ext uri="{BB962C8B-B14F-4D97-AF65-F5344CB8AC3E}">
        <p14:creationId xmlns:p14="http://schemas.microsoft.com/office/powerpoint/2010/main" val="138538171"/>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94B129-20BF-803F-76CE-02F4835E837F}"/>
              </a:ext>
            </a:extLst>
          </p:cNvPr>
          <p:cNvSpPr/>
          <p:nvPr/>
        </p:nvSpPr>
        <p:spPr>
          <a:xfrm>
            <a:off x="3657600" y="0"/>
            <a:ext cx="5486400" cy="838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800" b="1" dirty="0">
                <a:solidFill>
                  <a:schemeClr val="bg1"/>
                </a:solidFill>
                <a:latin typeface="Times New Roman" pitchFamily="18" charset="0"/>
                <a:cs typeface="Times New Roman" pitchFamily="18" charset="0"/>
              </a:rPr>
              <a:t>LIMITATIONS OF EXISTING SYSTEM</a:t>
            </a:r>
            <a:endParaRPr lang="en-IN" sz="2800" b="1" dirty="0">
              <a:solidFill>
                <a:schemeClr val="bg1"/>
              </a:solidFill>
              <a:latin typeface="Times New Roman" pitchFamily="18" charset="0"/>
              <a:cs typeface="Times New Roman" pitchFamily="18" charset="0"/>
            </a:endParaRPr>
          </a:p>
        </p:txBody>
      </p:sp>
      <p:graphicFrame>
        <p:nvGraphicFramePr>
          <p:cNvPr id="6" name="Table 6">
            <a:extLst>
              <a:ext uri="{FF2B5EF4-FFF2-40B4-BE49-F238E27FC236}">
                <a16:creationId xmlns:a16="http://schemas.microsoft.com/office/drawing/2014/main" id="{BA0A26BA-5779-FF88-388E-49D7968092F3}"/>
              </a:ext>
            </a:extLst>
          </p:cNvPr>
          <p:cNvGraphicFramePr>
            <a:graphicFrameLocks noGrp="1"/>
          </p:cNvGraphicFramePr>
          <p:nvPr>
            <p:extLst>
              <p:ext uri="{D42A27DB-BD31-4B8C-83A1-F6EECF244321}">
                <p14:modId xmlns:p14="http://schemas.microsoft.com/office/powerpoint/2010/main" val="161927020"/>
              </p:ext>
            </p:extLst>
          </p:nvPr>
        </p:nvGraphicFramePr>
        <p:xfrm>
          <a:off x="536575" y="1408004"/>
          <a:ext cx="8070850" cy="4724460"/>
        </p:xfrm>
        <a:graphic>
          <a:graphicData uri="http://schemas.openxmlformats.org/drawingml/2006/table">
            <a:tbl>
              <a:tblPr firstRow="1" bandRow="1">
                <a:tableStyleId>{00A15C55-8517-42AA-B614-E9B94910E393}</a:tableStyleId>
              </a:tblPr>
              <a:tblGrid>
                <a:gridCol w="685261">
                  <a:extLst>
                    <a:ext uri="{9D8B030D-6E8A-4147-A177-3AD203B41FA5}">
                      <a16:colId xmlns:a16="http://schemas.microsoft.com/office/drawing/2014/main" val="20000"/>
                    </a:ext>
                  </a:extLst>
                </a:gridCol>
                <a:gridCol w="7385589">
                  <a:extLst>
                    <a:ext uri="{9D8B030D-6E8A-4147-A177-3AD203B41FA5}">
                      <a16:colId xmlns:a16="http://schemas.microsoft.com/office/drawing/2014/main" val="20001"/>
                    </a:ext>
                  </a:extLst>
                </a:gridCol>
              </a:tblGrid>
              <a:tr h="506754">
                <a:tc>
                  <a:txBody>
                    <a:bodyPr/>
                    <a:lstStyle/>
                    <a:p>
                      <a:pPr algn="ctr"/>
                      <a:r>
                        <a:rPr lang="en-US" sz="2000" dirty="0">
                          <a:latin typeface="Times New Roman" panose="02020603050405020304" pitchFamily="18" charset="0"/>
                          <a:cs typeface="Times New Roman" panose="02020603050405020304" pitchFamily="18" charset="0"/>
                        </a:rPr>
                        <a:t>S.  No</a:t>
                      </a:r>
                    </a:p>
                  </a:txBody>
                  <a:tcPr marT="45726" marB="45726" anchor="ctr"/>
                </a:tc>
                <a:tc>
                  <a:txBody>
                    <a:bodyPr/>
                    <a:lstStyle/>
                    <a:p>
                      <a:pPr algn="ctr"/>
                      <a:r>
                        <a:rPr lang="en-US" sz="2000" dirty="0">
                          <a:latin typeface="Times New Roman" panose="02020603050405020304" pitchFamily="18" charset="0"/>
                          <a:cs typeface="Times New Roman" panose="02020603050405020304" pitchFamily="18" charset="0"/>
                        </a:rPr>
                        <a:t>Limitation</a:t>
                      </a:r>
                    </a:p>
                  </a:txBody>
                  <a:tcPr marT="45726" marB="45726" anchor="ctr"/>
                </a:tc>
                <a:extLst>
                  <a:ext uri="{0D108BD9-81ED-4DB2-BD59-A6C34878D82A}">
                    <a16:rowId xmlns:a16="http://schemas.microsoft.com/office/drawing/2014/main" val="10000"/>
                  </a:ext>
                </a:extLst>
              </a:tr>
              <a:tr h="764729">
                <a:tc>
                  <a:txBody>
                    <a:bodyPr/>
                    <a:lstStyle/>
                    <a:p>
                      <a:pPr algn="ctr"/>
                      <a:r>
                        <a:rPr lang="en-US" sz="2000" dirty="0">
                          <a:latin typeface="Times New Roman" panose="02020603050405020304" pitchFamily="18" charset="0"/>
                          <a:cs typeface="Times New Roman" panose="02020603050405020304" pitchFamily="18" charset="0"/>
                        </a:rPr>
                        <a:t> 1</a:t>
                      </a:r>
                    </a:p>
                  </a:txBody>
                  <a:tcPr marT="45726" marB="45726" anchor="ctr"/>
                </a:tc>
                <a:tc>
                  <a:txBody>
                    <a:bodyPr/>
                    <a:lstStyle/>
                    <a:p>
                      <a:r>
                        <a:rPr lang="en-IN" sz="2000" b="1" dirty="0">
                          <a:latin typeface="Times New Roman" panose="02020603050405020304" pitchFamily="18" charset="0"/>
                          <a:cs typeface="Times New Roman" panose="02020603050405020304" pitchFamily="18" charset="0"/>
                        </a:rPr>
                        <a:t>Computational Cost</a:t>
                      </a: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High computational cost, requiring significant processing power and time</a:t>
                      </a:r>
                      <a:endParaRPr lang="en-US" sz="2000" dirty="0">
                        <a:latin typeface="Times New Roman" panose="02020603050405020304" pitchFamily="18" charset="0"/>
                        <a:cs typeface="Times New Roman" panose="02020603050405020304" pitchFamily="18" charset="0"/>
                      </a:endParaRPr>
                    </a:p>
                  </a:txBody>
                  <a:tcPr marT="45726" marB="45726" anchor="ctr"/>
                </a:tc>
                <a:extLst>
                  <a:ext uri="{0D108BD9-81ED-4DB2-BD59-A6C34878D82A}">
                    <a16:rowId xmlns:a16="http://schemas.microsoft.com/office/drawing/2014/main" val="10001"/>
                  </a:ext>
                </a:extLst>
              </a:tr>
              <a:tr h="764729">
                <a:tc>
                  <a:txBody>
                    <a:bodyPr/>
                    <a:lstStyle/>
                    <a:p>
                      <a:pPr algn="ctr"/>
                      <a:r>
                        <a:rPr lang="en-US" sz="2000" dirty="0">
                          <a:latin typeface="Times New Roman" panose="02020603050405020304" pitchFamily="18" charset="0"/>
                          <a:cs typeface="Times New Roman" panose="02020603050405020304" pitchFamily="18" charset="0"/>
                        </a:rPr>
                        <a:t>2</a:t>
                      </a:r>
                    </a:p>
                  </a:txBody>
                  <a:tcPr marT="45726" marB="45726" anchor="ctr"/>
                </a:tc>
                <a:tc>
                  <a:txBody>
                    <a:bodyPr/>
                    <a:lstStyle/>
                    <a:p>
                      <a:r>
                        <a:rPr lang="en-IN" sz="2000" b="1" dirty="0">
                          <a:latin typeface="Times New Roman" panose="02020603050405020304" pitchFamily="18" charset="0"/>
                          <a:cs typeface="Times New Roman" panose="02020603050405020304" pitchFamily="18" charset="0"/>
                        </a:rPr>
                        <a:t>Complexity</a:t>
                      </a: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Requires large amounts of training data, which can be difficult to obtain and process</a:t>
                      </a:r>
                      <a:endParaRPr lang="en-US" sz="2000" dirty="0">
                        <a:latin typeface="Times New Roman" panose="02020603050405020304" pitchFamily="18" charset="0"/>
                        <a:cs typeface="Times New Roman" panose="02020603050405020304" pitchFamily="18" charset="0"/>
                      </a:endParaRPr>
                    </a:p>
                  </a:txBody>
                  <a:tcPr marT="45726" marB="45726" anchor="ctr"/>
                </a:tc>
                <a:extLst>
                  <a:ext uri="{0D108BD9-81ED-4DB2-BD59-A6C34878D82A}">
                    <a16:rowId xmlns:a16="http://schemas.microsoft.com/office/drawing/2014/main" val="10002"/>
                  </a:ext>
                </a:extLst>
              </a:tr>
              <a:tr h="764729">
                <a:tc>
                  <a:txBody>
                    <a:bodyPr/>
                    <a:lstStyle/>
                    <a:p>
                      <a:pPr algn="ctr"/>
                      <a:r>
                        <a:rPr lang="en-US" sz="2000" dirty="0">
                          <a:latin typeface="Times New Roman" panose="02020603050405020304" pitchFamily="18" charset="0"/>
                          <a:cs typeface="Times New Roman" panose="02020603050405020304" pitchFamily="18" charset="0"/>
                        </a:rPr>
                        <a:t>3</a:t>
                      </a:r>
                    </a:p>
                  </a:txBody>
                  <a:tcPr marT="45726" marB="45726" anchor="ctr"/>
                </a:tc>
                <a:tc>
                  <a:txBody>
                    <a:bodyPr/>
                    <a:lstStyle/>
                    <a:p>
                      <a:r>
                        <a:rPr lang="en-IN" sz="2000" b="1" dirty="0">
                          <a:latin typeface="Times New Roman" panose="02020603050405020304" pitchFamily="18" charset="0"/>
                          <a:cs typeface="Times New Roman" panose="02020603050405020304" pitchFamily="18" charset="0"/>
                        </a:rPr>
                        <a:t>Data Privacy</a:t>
                      </a: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 privacy concerns and potential issues with the reliability and veracity of social media data</a:t>
                      </a:r>
                      <a:endParaRPr lang="en-US" sz="2000" dirty="0">
                        <a:latin typeface="Times New Roman" panose="02020603050405020304" pitchFamily="18" charset="0"/>
                        <a:cs typeface="Times New Roman" panose="02020603050405020304" pitchFamily="18" charset="0"/>
                      </a:endParaRPr>
                    </a:p>
                  </a:txBody>
                  <a:tcPr marT="45726" marB="45726" anchor="ctr"/>
                </a:tc>
                <a:extLst>
                  <a:ext uri="{0D108BD9-81ED-4DB2-BD59-A6C34878D82A}">
                    <a16:rowId xmlns:a16="http://schemas.microsoft.com/office/drawing/2014/main" val="10003"/>
                  </a:ext>
                </a:extLst>
              </a:tr>
              <a:tr h="764729">
                <a:tc>
                  <a:txBody>
                    <a:bodyPr/>
                    <a:lstStyle/>
                    <a:p>
                      <a:pPr algn="ctr"/>
                      <a:r>
                        <a:rPr lang="en-US" sz="2000" dirty="0">
                          <a:latin typeface="Times New Roman" panose="02020603050405020304" pitchFamily="18" charset="0"/>
                          <a:cs typeface="Times New Roman" panose="02020603050405020304" pitchFamily="18" charset="0"/>
                        </a:rPr>
                        <a:t>4</a:t>
                      </a:r>
                    </a:p>
                  </a:txBody>
                  <a:tcPr marT="45726" marB="45726" anchor="ctr"/>
                </a:tc>
                <a:tc>
                  <a:txBody>
                    <a:bodyPr/>
                    <a:lstStyle/>
                    <a:p>
                      <a:r>
                        <a:rPr lang="en-IN" sz="2000" b="1" dirty="0">
                          <a:latin typeface="Times New Roman" panose="02020603050405020304" pitchFamily="18" charset="0"/>
                          <a:cs typeface="Times New Roman" panose="02020603050405020304" pitchFamily="18" charset="0"/>
                        </a:rPr>
                        <a:t>Availability</a:t>
                      </a:r>
                      <a:endParaRPr lang="en-US"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Limited to specific types of ground failures, which may restrict its applicability in diverse disaster scenarios</a:t>
                      </a:r>
                      <a:endParaRPr lang="en-US" sz="2000" dirty="0">
                        <a:latin typeface="Times New Roman" panose="02020603050405020304" pitchFamily="18" charset="0"/>
                        <a:cs typeface="Times New Roman" panose="02020603050405020304" pitchFamily="18" charset="0"/>
                      </a:endParaRPr>
                    </a:p>
                  </a:txBody>
                  <a:tcPr marT="45726" marB="45726" anchor="ct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5" name="Slide Number Placeholder 4"/>
          <p:cNvSpPr>
            <a:spLocks noGrp="1"/>
          </p:cNvSpPr>
          <p:nvPr>
            <p:ph type="sldNum" sz="quarter" idx="12"/>
          </p:nvPr>
        </p:nvSpPr>
        <p:spPr/>
        <p:txBody>
          <a:bodyPr/>
          <a:lstStyle/>
          <a:p>
            <a:fld id="{F6785E01-64A7-4B3A-A10B-91FF94B5108B}" type="slidenum">
              <a:rPr lang="en-US" altLang="en-US" smtClean="0"/>
              <a:pPr/>
              <a:t>7</a:t>
            </a:fld>
            <a:endParaRPr lang="en-US" altLang="en-US"/>
          </a:p>
        </p:txBody>
      </p:sp>
    </p:spTree>
    <p:extLst>
      <p:ext uri="{BB962C8B-B14F-4D97-AF65-F5344CB8AC3E}">
        <p14:creationId xmlns:p14="http://schemas.microsoft.com/office/powerpoint/2010/main" val="242820661"/>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dirty="0">
                <a:solidFill>
                  <a:schemeClr val="bg1"/>
                </a:solidFill>
                <a:latin typeface="Times New Roman" pitchFamily="18" charset="0"/>
                <a:cs typeface="Times New Roman" pitchFamily="18" charset="0"/>
              </a:rPr>
              <a:t>PROPOSED SYSTEM</a:t>
            </a:r>
          </a:p>
        </p:txBody>
      </p:sp>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5" name="Rectangle 4">
            <a:extLst>
              <a:ext uri="{FF2B5EF4-FFF2-40B4-BE49-F238E27FC236}">
                <a16:creationId xmlns:a16="http://schemas.microsoft.com/office/drawing/2014/main" id="{19AA3850-59EB-AF0D-43AD-6FE2E2BD8153}"/>
              </a:ext>
            </a:extLst>
          </p:cNvPr>
          <p:cNvSpPr/>
          <p:nvPr/>
        </p:nvSpPr>
        <p:spPr>
          <a:xfrm>
            <a:off x="2304389" y="4340676"/>
            <a:ext cx="818450" cy="2721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316A6A07-61F9-3D54-036C-3A1594FD9420}"/>
              </a:ext>
            </a:extLst>
          </p:cNvPr>
          <p:cNvSpPr/>
          <p:nvPr/>
        </p:nvSpPr>
        <p:spPr>
          <a:xfrm>
            <a:off x="5645603" y="3886182"/>
            <a:ext cx="1069080" cy="11033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779EBF6F-2AC9-69BD-574A-005D0285B436}"/>
              </a:ext>
            </a:extLst>
          </p:cNvPr>
          <p:cNvSpPr/>
          <p:nvPr/>
        </p:nvSpPr>
        <p:spPr>
          <a:xfrm>
            <a:off x="5483678" y="3886182"/>
            <a:ext cx="690801" cy="2717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38366580-D806-5546-8E7C-AD3A5C842CED}"/>
              </a:ext>
            </a:extLst>
          </p:cNvPr>
          <p:cNvSpPr/>
          <p:nvPr/>
        </p:nvSpPr>
        <p:spPr>
          <a:xfrm>
            <a:off x="5105400" y="4802306"/>
            <a:ext cx="1069080" cy="1278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F6785E01-64A7-4B3A-A10B-91FF94B5108B}" type="slidenum">
              <a:rPr lang="en-US" altLang="en-US" smtClean="0"/>
              <a:pPr/>
              <a:t>8</a:t>
            </a:fld>
            <a:endParaRPr lang="en-US" altLang="en-US"/>
          </a:p>
        </p:txBody>
      </p:sp>
      <p:sp>
        <p:nvSpPr>
          <p:cNvPr id="6" name="TextBox 5">
            <a:extLst>
              <a:ext uri="{FF2B5EF4-FFF2-40B4-BE49-F238E27FC236}">
                <a16:creationId xmlns:a16="http://schemas.microsoft.com/office/drawing/2014/main" id="{E244B9D2-49DE-D9C6-1839-80E453FC847E}"/>
              </a:ext>
            </a:extLst>
          </p:cNvPr>
          <p:cNvSpPr txBox="1"/>
          <p:nvPr/>
        </p:nvSpPr>
        <p:spPr>
          <a:xfrm>
            <a:off x="426697" y="1096218"/>
            <a:ext cx="4786879" cy="5078313"/>
          </a:xfrm>
          <a:prstGeom prst="rect">
            <a:avLst/>
          </a:prstGeom>
          <a:noFill/>
        </p:spPr>
        <p:txBody>
          <a:bodyPr wrap="square">
            <a:spAutoFit/>
          </a:bodyPr>
          <a:lstStyle/>
          <a:p>
            <a:pPr algn="just"/>
            <a:r>
              <a:rPr lang="en-IN" b="1" dirty="0" err="1">
                <a:latin typeface="Times New Roman" panose="02020603050405020304" pitchFamily="18" charset="0"/>
                <a:ea typeface="Abadi" panose="02000000000000000000" pitchFamily="2" charset="0"/>
                <a:cs typeface="Times New Roman" panose="02020603050405020304" pitchFamily="18" charset="0"/>
              </a:rPr>
              <a:t>TensorFlow</a:t>
            </a:r>
            <a:r>
              <a:rPr lang="en-IN" b="1" dirty="0">
                <a:latin typeface="Times New Roman" panose="02020603050405020304" pitchFamily="18" charset="0"/>
                <a:ea typeface="Abadi" panose="02000000000000000000" pitchFamily="2" charset="0"/>
                <a:cs typeface="Times New Roman" panose="02020603050405020304" pitchFamily="18" charset="0"/>
              </a:rPr>
              <a:t> </a:t>
            </a:r>
            <a:r>
              <a:rPr lang="en-IN" b="1" dirty="0" err="1">
                <a:latin typeface="Times New Roman" panose="02020603050405020304" pitchFamily="18" charset="0"/>
                <a:ea typeface="Abadi" panose="02000000000000000000" pitchFamily="2" charset="0"/>
                <a:cs typeface="Times New Roman" panose="02020603050405020304" pitchFamily="18" charset="0"/>
              </a:rPr>
              <a:t>Lite</a:t>
            </a:r>
            <a:r>
              <a:rPr lang="en-IN" b="1" dirty="0">
                <a:latin typeface="Times New Roman" panose="02020603050405020304" pitchFamily="18" charset="0"/>
                <a:ea typeface="Abadi" panose="02000000000000000000" pitchFamily="2" charset="0"/>
                <a:cs typeface="Times New Roman" panose="02020603050405020304" pitchFamily="18" charset="0"/>
              </a:rPr>
              <a:t> Integration</a:t>
            </a:r>
            <a:r>
              <a:rPr lang="en-IN" dirty="0">
                <a:latin typeface="Times New Roman" panose="02020603050405020304" pitchFamily="18" charset="0"/>
                <a:ea typeface="Abadi" panose="02000000000000000000" pitchFamily="2" charset="0"/>
                <a:cs typeface="Times New Roman" panose="02020603050405020304" pitchFamily="18" charset="0"/>
              </a:rPr>
              <a:t>: Using </a:t>
            </a:r>
            <a:r>
              <a:rPr lang="en-IN" dirty="0" err="1">
                <a:latin typeface="Times New Roman" panose="02020603050405020304" pitchFamily="18" charset="0"/>
                <a:ea typeface="Abadi" panose="02000000000000000000" pitchFamily="2" charset="0"/>
                <a:cs typeface="Times New Roman" panose="02020603050405020304" pitchFamily="18" charset="0"/>
              </a:rPr>
              <a:t>TensorFlow</a:t>
            </a:r>
            <a:r>
              <a:rPr lang="en-IN" dirty="0">
                <a:latin typeface="Times New Roman" panose="02020603050405020304" pitchFamily="18" charset="0"/>
                <a:ea typeface="Abadi" panose="02000000000000000000" pitchFamily="2" charset="0"/>
                <a:cs typeface="Times New Roman" panose="02020603050405020304" pitchFamily="18" charset="0"/>
              </a:rPr>
              <a:t> </a:t>
            </a:r>
            <a:r>
              <a:rPr lang="en-IN" dirty="0" err="1">
                <a:latin typeface="Times New Roman" panose="02020603050405020304" pitchFamily="18" charset="0"/>
                <a:ea typeface="Abadi" panose="02000000000000000000" pitchFamily="2" charset="0"/>
                <a:cs typeface="Times New Roman" panose="02020603050405020304" pitchFamily="18" charset="0"/>
              </a:rPr>
              <a:t>Lite</a:t>
            </a:r>
            <a:r>
              <a:rPr lang="en-IN" dirty="0">
                <a:latin typeface="Times New Roman" panose="02020603050405020304" pitchFamily="18" charset="0"/>
                <a:ea typeface="Abadi" panose="02000000000000000000" pitchFamily="2" charset="0"/>
                <a:cs typeface="Times New Roman" panose="02020603050405020304" pitchFamily="18" charset="0"/>
              </a:rPr>
              <a:t> with a </a:t>
            </a:r>
            <a:r>
              <a:rPr lang="en-IN" dirty="0" err="1">
                <a:latin typeface="Times New Roman" panose="02020603050405020304" pitchFamily="18" charset="0"/>
                <a:ea typeface="Abadi" panose="02000000000000000000" pitchFamily="2" charset="0"/>
                <a:cs typeface="Times New Roman" panose="02020603050405020304" pitchFamily="18" charset="0"/>
              </a:rPr>
              <a:t>UNet</a:t>
            </a:r>
            <a:r>
              <a:rPr lang="en-IN" dirty="0">
                <a:latin typeface="Times New Roman" panose="02020603050405020304" pitchFamily="18" charset="0"/>
                <a:ea typeface="Abadi" panose="02000000000000000000" pitchFamily="2" charset="0"/>
                <a:cs typeface="Times New Roman" panose="02020603050405020304" pitchFamily="18" charset="0"/>
              </a:rPr>
              <a:t> model for on-device image segmentation.</a:t>
            </a:r>
          </a:p>
          <a:p>
            <a:pPr algn="just"/>
            <a:r>
              <a:rPr lang="en-IN" b="1" dirty="0">
                <a:latin typeface="Times New Roman" panose="02020603050405020304" pitchFamily="18" charset="0"/>
                <a:ea typeface="Abadi" panose="02000000000000000000" pitchFamily="2" charset="0"/>
                <a:cs typeface="Times New Roman" panose="02020603050405020304" pitchFamily="18" charset="0"/>
              </a:rPr>
              <a:t>Image </a:t>
            </a:r>
            <a:r>
              <a:rPr lang="en-IN" b="1" dirty="0" err="1">
                <a:latin typeface="Times New Roman" panose="02020603050405020304" pitchFamily="18" charset="0"/>
                <a:ea typeface="Abadi" panose="02000000000000000000" pitchFamily="2" charset="0"/>
                <a:cs typeface="Times New Roman" panose="02020603050405020304" pitchFamily="18" charset="0"/>
              </a:rPr>
              <a:t>Preprocessing</a:t>
            </a:r>
            <a:r>
              <a:rPr lang="en-IN" dirty="0">
                <a:latin typeface="Times New Roman" panose="02020603050405020304" pitchFamily="18" charset="0"/>
                <a:ea typeface="Abadi" panose="02000000000000000000" pitchFamily="2" charset="0"/>
                <a:cs typeface="Times New Roman" panose="02020603050405020304" pitchFamily="18" charset="0"/>
              </a:rPr>
              <a:t>: Preparing images by resizing and normalizing them to ensure compatibility with the model.</a:t>
            </a:r>
          </a:p>
          <a:p>
            <a:pPr algn="just"/>
            <a:r>
              <a:rPr lang="en-IN" b="1" dirty="0">
                <a:latin typeface="Times New Roman" panose="02020603050405020304" pitchFamily="18" charset="0"/>
                <a:ea typeface="Abadi" panose="02000000000000000000" pitchFamily="2" charset="0"/>
                <a:cs typeface="Times New Roman" panose="02020603050405020304" pitchFamily="18" charset="0"/>
              </a:rPr>
              <a:t>Weather Data Integration</a:t>
            </a:r>
            <a:r>
              <a:rPr lang="en-IN" dirty="0">
                <a:latin typeface="Times New Roman" panose="02020603050405020304" pitchFamily="18" charset="0"/>
                <a:ea typeface="Abadi" panose="02000000000000000000" pitchFamily="2" charset="0"/>
                <a:cs typeface="Times New Roman" panose="02020603050405020304" pitchFamily="18" charset="0"/>
              </a:rPr>
              <a:t>: Including real-time and historical weather data to provide context for damage assessments.</a:t>
            </a:r>
          </a:p>
          <a:p>
            <a:pPr algn="just"/>
            <a:r>
              <a:rPr lang="en-IN" b="1" dirty="0">
                <a:latin typeface="Times New Roman" panose="02020603050405020304" pitchFamily="18" charset="0"/>
                <a:ea typeface="Abadi" panose="02000000000000000000" pitchFamily="2" charset="0"/>
                <a:cs typeface="Times New Roman" panose="02020603050405020304" pitchFamily="18" charset="0"/>
              </a:rPr>
              <a:t>User Interface</a:t>
            </a:r>
            <a:r>
              <a:rPr lang="en-IN" dirty="0">
                <a:latin typeface="Times New Roman" panose="02020603050405020304" pitchFamily="18" charset="0"/>
                <a:ea typeface="Abadi" panose="02000000000000000000" pitchFamily="2" charset="0"/>
                <a:cs typeface="Times New Roman" panose="02020603050405020304" pitchFamily="18" charset="0"/>
              </a:rPr>
              <a:t>: Designing an intuitive and user-friendly interface to guide users through the process.</a:t>
            </a:r>
          </a:p>
          <a:p>
            <a:pPr algn="just"/>
            <a:r>
              <a:rPr lang="en-IN" b="1" dirty="0">
                <a:latin typeface="Times New Roman" panose="02020603050405020304" pitchFamily="18" charset="0"/>
                <a:ea typeface="Abadi" panose="02000000000000000000" pitchFamily="2" charset="0"/>
                <a:cs typeface="Times New Roman" panose="02020603050405020304" pitchFamily="18" charset="0"/>
              </a:rPr>
              <a:t>Data Security</a:t>
            </a:r>
            <a:r>
              <a:rPr lang="en-IN" dirty="0">
                <a:latin typeface="Times New Roman" panose="02020603050405020304" pitchFamily="18" charset="0"/>
                <a:ea typeface="Abadi" panose="02000000000000000000" pitchFamily="2" charset="0"/>
                <a:cs typeface="Times New Roman" panose="02020603050405020304" pitchFamily="18" charset="0"/>
              </a:rPr>
              <a:t>: Implementing robust encryption and authentication mechanisms to protect user data.</a:t>
            </a:r>
          </a:p>
          <a:p>
            <a:pPr algn="just"/>
            <a:r>
              <a:rPr lang="en-IN" b="1" dirty="0">
                <a:latin typeface="Times New Roman" panose="02020603050405020304" pitchFamily="18" charset="0"/>
                <a:ea typeface="Abadi" panose="02000000000000000000" pitchFamily="2" charset="0"/>
                <a:cs typeface="Times New Roman" panose="02020603050405020304" pitchFamily="18" charset="0"/>
              </a:rPr>
              <a:t>Performance Optimization</a:t>
            </a:r>
            <a:r>
              <a:rPr lang="en-IN" dirty="0">
                <a:latin typeface="Times New Roman" panose="02020603050405020304" pitchFamily="18" charset="0"/>
                <a:ea typeface="Abadi" panose="02000000000000000000" pitchFamily="2" charset="0"/>
                <a:cs typeface="Times New Roman" panose="02020603050405020304" pitchFamily="18" charset="0"/>
              </a:rPr>
              <a:t>: Applying techniques like model quantization to improve efficiency and performance.</a:t>
            </a:r>
          </a:p>
        </p:txBody>
      </p:sp>
      <p:pic>
        <p:nvPicPr>
          <p:cNvPr id="11" name="Picture 10">
            <a:extLst>
              <a:ext uri="{FF2B5EF4-FFF2-40B4-BE49-F238E27FC236}">
                <a16:creationId xmlns:a16="http://schemas.microsoft.com/office/drawing/2014/main" id="{107A3024-A879-CD5C-120C-D4955712B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39" y="1142999"/>
            <a:ext cx="3381264" cy="5031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9994500"/>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5400" y="0"/>
            <a:ext cx="40386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dirty="0">
                <a:solidFill>
                  <a:schemeClr val="bg1"/>
                </a:solidFill>
                <a:latin typeface="Times New Roman" pitchFamily="18" charset="0"/>
                <a:cs typeface="Times New Roman" pitchFamily="18" charset="0"/>
              </a:rPr>
              <a:t>ARCHITECTURAL DESIGN FOR PROPOSED SYSTEM</a:t>
            </a:r>
          </a:p>
        </p:txBody>
      </p:sp>
      <p:sp>
        <p:nvSpPr>
          <p:cNvPr id="2" name="Date Placeholder 1"/>
          <p:cNvSpPr>
            <a:spLocks noGrp="1"/>
          </p:cNvSpPr>
          <p:nvPr>
            <p:ph type="dt" sz="half" idx="10"/>
          </p:nvPr>
        </p:nvSpPr>
        <p:spPr/>
        <p:txBody>
          <a:bodyPr/>
          <a:lstStyle/>
          <a:p>
            <a:pPr>
              <a:defRPr/>
            </a:pPr>
            <a:r>
              <a:rPr lang="en-US">
                <a:latin typeface="Times New Roman" pitchFamily="18" charset="0"/>
                <a:cs typeface="Times New Roman" pitchFamily="18" charset="0"/>
              </a:rPr>
              <a:t>5 NOV 2024</a:t>
            </a:r>
          </a:p>
        </p:txBody>
      </p:sp>
      <p:sp>
        <p:nvSpPr>
          <p:cNvPr id="5" name="Rectangle 4">
            <a:extLst>
              <a:ext uri="{FF2B5EF4-FFF2-40B4-BE49-F238E27FC236}">
                <a16:creationId xmlns:a16="http://schemas.microsoft.com/office/drawing/2014/main" id="{19AA3850-59EB-AF0D-43AD-6FE2E2BD8153}"/>
              </a:ext>
            </a:extLst>
          </p:cNvPr>
          <p:cNvSpPr/>
          <p:nvPr/>
        </p:nvSpPr>
        <p:spPr>
          <a:xfrm>
            <a:off x="2304389" y="4340676"/>
            <a:ext cx="818450" cy="2721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316A6A07-61F9-3D54-036C-3A1594FD9420}"/>
              </a:ext>
            </a:extLst>
          </p:cNvPr>
          <p:cNvSpPr/>
          <p:nvPr/>
        </p:nvSpPr>
        <p:spPr>
          <a:xfrm>
            <a:off x="5645603" y="3886182"/>
            <a:ext cx="1069080" cy="11033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779EBF6F-2AC9-69BD-574A-005D0285B436}"/>
              </a:ext>
            </a:extLst>
          </p:cNvPr>
          <p:cNvSpPr/>
          <p:nvPr/>
        </p:nvSpPr>
        <p:spPr>
          <a:xfrm>
            <a:off x="5105400" y="4030081"/>
            <a:ext cx="1069080" cy="1278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38366580-D806-5546-8E7C-AD3A5C842CED}"/>
              </a:ext>
            </a:extLst>
          </p:cNvPr>
          <p:cNvSpPr/>
          <p:nvPr/>
        </p:nvSpPr>
        <p:spPr>
          <a:xfrm>
            <a:off x="5105400" y="4802306"/>
            <a:ext cx="1069080" cy="1278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pic>
        <p:nvPicPr>
          <p:cNvPr id="10" name="Picture 9"/>
          <p:cNvPicPr/>
          <p:nvPr/>
        </p:nvPicPr>
        <p:blipFill rotWithShape="1">
          <a:blip r:embed="rId2"/>
          <a:srcRect b="4986"/>
          <a:stretch/>
        </p:blipFill>
        <p:spPr bwMode="auto">
          <a:xfrm>
            <a:off x="609600" y="838200"/>
            <a:ext cx="7924800" cy="5181600"/>
          </a:xfrm>
          <a:prstGeom prst="rect">
            <a:avLst/>
          </a:prstGeom>
          <a:ln>
            <a:noFill/>
          </a:ln>
          <a:extLst>
            <a:ext uri="{53640926-AAD7-44D8-BBD7-CCE9431645EC}">
              <a14:shadowObscured xmlns:a14="http://schemas.microsoft.com/office/drawing/2010/main"/>
            </a:ext>
          </a:extLst>
        </p:spPr>
      </p:pic>
      <p:pic>
        <p:nvPicPr>
          <p:cNvPr id="11" name="Picture 10" descr="https://imgr.whimsical.com/object/7Qh3Rjfk7kjjzszoMmyhkL"/>
          <p:cNvPicPr/>
          <p:nvPr/>
        </p:nvPicPr>
        <p:blipFill>
          <a:blip r:embed="rId3">
            <a:extLst>
              <a:ext uri="{28A0092B-C50C-407E-A947-70E740481C1C}">
                <a14:useLocalDpi xmlns:a14="http://schemas.microsoft.com/office/drawing/2010/main" val="0"/>
              </a:ext>
            </a:extLst>
          </a:blip>
          <a:srcRect/>
          <a:stretch>
            <a:fillRect/>
          </a:stretch>
        </p:blipFill>
        <p:spPr bwMode="auto">
          <a:xfrm>
            <a:off x="2313212" y="1447800"/>
            <a:ext cx="1007110" cy="156210"/>
          </a:xfrm>
          <a:prstGeom prst="rect">
            <a:avLst/>
          </a:prstGeom>
          <a:noFill/>
          <a:ln>
            <a:noFill/>
          </a:ln>
        </p:spPr>
      </p:pic>
      <p:pic>
        <p:nvPicPr>
          <p:cNvPr id="12" name="Picture 11" descr="https://imgr.whimsical.com/object/7Qh3Rjfk7kjjzszoMmyhkL"/>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447800"/>
            <a:ext cx="1007110" cy="156210"/>
          </a:xfrm>
          <a:prstGeom prst="rect">
            <a:avLst/>
          </a:prstGeom>
          <a:noFill/>
          <a:ln>
            <a:noFill/>
          </a:ln>
        </p:spPr>
      </p:pic>
      <p:pic>
        <p:nvPicPr>
          <p:cNvPr id="14" name="Picture 13" descr="https://imgr.whimsical.com/object/7Qh3Rjfk7kjjzszoMmyhkL"/>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47800"/>
            <a:ext cx="1007110" cy="156210"/>
          </a:xfrm>
          <a:prstGeom prst="rect">
            <a:avLst/>
          </a:prstGeom>
          <a:noFill/>
          <a:ln>
            <a:noFill/>
          </a:ln>
        </p:spPr>
      </p:pic>
      <p:pic>
        <p:nvPicPr>
          <p:cNvPr id="15" name="Picture 14" descr="https://imgr.whimsical.com/object/7Qh3Rjfk7kjjzszoMmyhkL"/>
          <p:cNvPicPr/>
          <p:nvPr/>
        </p:nvPicPr>
        <p:blipFill>
          <a:blip r:embed="rId3">
            <a:extLst>
              <a:ext uri="{28A0092B-C50C-407E-A947-70E740481C1C}">
                <a14:useLocalDpi xmlns:a14="http://schemas.microsoft.com/office/drawing/2010/main" val="0"/>
              </a:ext>
            </a:extLst>
          </a:blip>
          <a:srcRect/>
          <a:stretch>
            <a:fillRect/>
          </a:stretch>
        </p:blipFill>
        <p:spPr bwMode="auto">
          <a:xfrm>
            <a:off x="6770470" y="1439478"/>
            <a:ext cx="1007110" cy="156210"/>
          </a:xfrm>
          <a:prstGeom prst="rect">
            <a:avLst/>
          </a:prstGeom>
          <a:noFill/>
          <a:ln>
            <a:noFill/>
          </a:ln>
        </p:spPr>
      </p:pic>
      <p:sp>
        <p:nvSpPr>
          <p:cNvPr id="8" name="Slide Number Placeholder 7"/>
          <p:cNvSpPr>
            <a:spLocks noGrp="1"/>
          </p:cNvSpPr>
          <p:nvPr>
            <p:ph type="sldNum" sz="quarter" idx="12"/>
          </p:nvPr>
        </p:nvSpPr>
        <p:spPr/>
        <p:txBody>
          <a:bodyPr/>
          <a:lstStyle/>
          <a:p>
            <a:fld id="{F6785E01-64A7-4B3A-A10B-91FF94B5108B}" type="slidenum">
              <a:rPr lang="en-US" altLang="en-US" smtClean="0"/>
              <a:pPr/>
              <a:t>9</a:t>
            </a:fld>
            <a:endParaRPr lang="en-US" altLang="en-US"/>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TotalTime>
  <Words>2605</Words>
  <Application>Microsoft Office PowerPoint</Application>
  <PresentationFormat>On-screen Show (4:3)</PresentationFormat>
  <Paragraphs>239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ZIGBEE-BASED TELECARDIOLOGY SYSTEM FOR REMOTE HEALTHCARE SERVICE DELIVERY</dc:title>
  <dc:creator>spiro44</dc:creator>
  <cp:lastModifiedBy>sinbavel11@gmail.com</cp:lastModifiedBy>
  <cp:revision>220</cp:revision>
  <dcterms:created xsi:type="dcterms:W3CDTF">2000-07-07T07:14:35Z</dcterms:created>
  <dcterms:modified xsi:type="dcterms:W3CDTF">2024-11-23T02:05:42Z</dcterms:modified>
</cp:coreProperties>
</file>