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0C8E4F-AEAA-4DD2-A3F0-F76A26C85C29}" type="datetimeFigureOut">
              <a:rPr lang="en-IN" smtClean="0"/>
              <a:t>04-03-2025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17E4E-1C57-4D0B-89C8-AE18ED264C4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C8E4F-AEAA-4DD2-A3F0-F76A26C85C29}" type="datetimeFigureOut">
              <a:rPr lang="en-IN" smtClean="0"/>
              <a:t>04-03-2025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17E4E-1C57-4D0B-89C8-AE18ED264C4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C8E4F-AEAA-4DD2-A3F0-F76A26C85C29}" type="datetimeFigureOut">
              <a:rPr lang="en-IN" smtClean="0"/>
              <a:t>04-03-2025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17E4E-1C57-4D0B-89C8-AE18ED264C4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C8E4F-AEAA-4DD2-A3F0-F76A26C85C29}" type="datetimeFigureOut">
              <a:rPr lang="en-IN" smtClean="0"/>
              <a:t>04-03-2025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17E4E-1C57-4D0B-89C8-AE18ED264C4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30C8E4F-AEAA-4DD2-A3F0-F76A26C85C29}" type="datetimeFigureOut">
              <a:rPr lang="en-IN" smtClean="0"/>
              <a:t>04-03-2025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17E4E-1C57-4D0B-89C8-AE18ED264C4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0C8E4F-AEAA-4DD2-A3F0-F76A26C85C29}" type="datetimeFigureOut">
              <a:rPr lang="en-IN" smtClean="0"/>
              <a:t>04-03-2025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17E4E-1C57-4D0B-89C8-AE18ED264C4D}"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0C8E4F-AEAA-4DD2-A3F0-F76A26C85C29}" type="datetimeFigureOut">
              <a:rPr lang="en-IN" smtClean="0"/>
              <a:t>04-03-2025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817E4E-1C57-4D0B-89C8-AE18ED264C4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0C8E4F-AEAA-4DD2-A3F0-F76A26C85C29}" type="datetimeFigureOut">
              <a:rPr lang="en-IN" smtClean="0"/>
              <a:t>04-03-2025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17E4E-1C57-4D0B-89C8-AE18ED264C4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C8E4F-AEAA-4DD2-A3F0-F76A26C85C29}" type="datetimeFigureOut">
              <a:rPr lang="en-IN" smtClean="0"/>
              <a:t>04-03-2025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817E4E-1C57-4D0B-89C8-AE18ED264C4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30C8E4F-AEAA-4DD2-A3F0-F76A26C85C29}" type="datetimeFigureOut">
              <a:rPr lang="en-IN" smtClean="0"/>
              <a:t>04-03-2025</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0817E4E-1C57-4D0B-89C8-AE18ED264C4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C8E4F-AEAA-4DD2-A3F0-F76A26C85C29}" type="datetimeFigureOut">
              <a:rPr lang="en-IN" smtClean="0"/>
              <a:t>04-03-2025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17E4E-1C57-4D0B-89C8-AE18ED264C4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30C8E4F-AEAA-4DD2-A3F0-F76A26C85C29}" type="datetimeFigureOut">
              <a:rPr lang="en-IN" smtClean="0"/>
              <a:t>04-03-2025</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0817E4E-1C57-4D0B-89C8-AE18ED264C4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61904" y="2109877"/>
            <a:ext cx="5648623" cy="1204306"/>
          </a:xfrm>
        </p:spPr>
        <p:txBody>
          <a:bodyPr/>
          <a:lstStyle/>
          <a:p>
            <a:r>
              <a:rPr lang="en-IN" sz="4000" dirty="0" err="1"/>
              <a:t>michael</a:t>
            </a:r>
            <a:r>
              <a:rPr lang="en-IN" sz="4000" dirty="0"/>
              <a:t> </a:t>
            </a:r>
            <a:r>
              <a:rPr lang="en-IN" sz="4000" dirty="0" err="1"/>
              <a:t>vs</a:t>
            </a:r>
            <a:r>
              <a:rPr lang="en-IN" sz="4000" dirty="0"/>
              <a:t> </a:t>
            </a:r>
            <a:r>
              <a:rPr lang="en-IN" sz="4000" dirty="0" err="1"/>
              <a:t>mcgrath</a:t>
            </a:r>
            <a:endParaRPr lang="en-IN" sz="4000" dirty="0"/>
          </a:p>
        </p:txBody>
      </p:sp>
      <p:sp>
        <p:nvSpPr>
          <p:cNvPr id="5" name="TextBox 4"/>
          <p:cNvSpPr txBox="1"/>
          <p:nvPr/>
        </p:nvSpPr>
        <p:spPr>
          <a:xfrm>
            <a:off x="3406660" y="3689019"/>
            <a:ext cx="5737340" cy="3170099"/>
          </a:xfrm>
          <a:prstGeom prst="rect">
            <a:avLst/>
          </a:prstGeom>
          <a:noFill/>
        </p:spPr>
        <p:txBody>
          <a:bodyPr wrap="none" rtlCol="0">
            <a:spAutoFit/>
          </a:bodyPr>
          <a:lstStyle/>
          <a:p>
            <a:r>
              <a:rPr lang="en-US" sz="20000" dirty="0" smtClean="0"/>
              <a:t>19</a:t>
            </a:r>
            <a:r>
              <a:rPr lang="en-US" sz="8000" dirty="0" smtClean="0"/>
              <a:t>Times</a:t>
            </a:r>
            <a:endParaRPr lang="en-IN" sz="8000" dirty="0"/>
          </a:p>
        </p:txBody>
      </p:sp>
      <p:sp>
        <p:nvSpPr>
          <p:cNvPr id="6" name="TextBox 5"/>
          <p:cNvSpPr txBox="1"/>
          <p:nvPr/>
        </p:nvSpPr>
        <p:spPr>
          <a:xfrm>
            <a:off x="1115616" y="6309320"/>
            <a:ext cx="1780296" cy="369332"/>
          </a:xfrm>
          <a:prstGeom prst="rect">
            <a:avLst/>
          </a:prstGeom>
          <a:noFill/>
        </p:spPr>
        <p:txBody>
          <a:bodyPr wrap="none" rtlCol="0">
            <a:spAutoFit/>
          </a:bodyPr>
          <a:lstStyle/>
          <a:p>
            <a:r>
              <a:rPr lang="en-US" dirty="0" smtClean="0"/>
              <a:t>Batch 5 Group 1</a:t>
            </a:r>
            <a:endParaRPr lang="en-IN" dirty="0"/>
          </a:p>
        </p:txBody>
      </p:sp>
    </p:spTree>
    <p:extLst>
      <p:ext uri="{BB962C8B-B14F-4D97-AF65-F5344CB8AC3E}">
        <p14:creationId xmlns:p14="http://schemas.microsoft.com/office/powerpoint/2010/main" val="1744617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9</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024" y="4293096"/>
            <a:ext cx="2093832" cy="1667653"/>
          </a:xfrm>
        </p:spPr>
      </p:pic>
      <p:sp>
        <p:nvSpPr>
          <p:cNvPr id="7" name="TextBox 6"/>
          <p:cNvSpPr txBox="1"/>
          <p:nvPr/>
        </p:nvSpPr>
        <p:spPr>
          <a:xfrm>
            <a:off x="3851920" y="3573016"/>
            <a:ext cx="3816424"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Full Inswing</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10</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1"/>
            <a:ext cx="2093832" cy="1667653"/>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7" name="TextBox 6"/>
          <p:cNvSpPr txBox="1"/>
          <p:nvPr/>
        </p:nvSpPr>
        <p:spPr>
          <a:xfrm>
            <a:off x="3851920" y="3573016"/>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Inswing</a:t>
            </a:r>
            <a:endParaRPr lang="en-IN" sz="3200" b="1" dirty="0">
              <a:ln w="3175">
                <a:solidFill>
                  <a:schemeClr val="accent2"/>
                </a:solidFill>
              </a:ln>
              <a:solidFill>
                <a:schemeClr val="accent2"/>
              </a:solidFill>
            </a:endParaRPr>
          </a:p>
        </p:txBody>
      </p:sp>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Jump </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11</a:t>
            </a:r>
            <a:endParaRPr lang="en-IN" sz="5400"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Wrong Pull</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12</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1"/>
            <a:ext cx="2093832" cy="1667653"/>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7" name="TextBox 6"/>
          <p:cNvSpPr txBox="1"/>
          <p:nvPr/>
        </p:nvSpPr>
        <p:spPr>
          <a:xfrm>
            <a:off x="3605164" y="3573016"/>
            <a:ext cx="2592288"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Good Length</a:t>
            </a:r>
            <a:endParaRPr lang="en-IN" sz="3200" b="1" dirty="0">
              <a:ln w="3175">
                <a:solidFill>
                  <a:schemeClr val="accent2"/>
                </a:solidFill>
              </a:ln>
              <a:solidFill>
                <a:schemeClr val="accent2"/>
              </a:solidFill>
            </a:endParaRPr>
          </a:p>
        </p:txBody>
      </p:sp>
      <p:sp>
        <p:nvSpPr>
          <p:cNvPr id="8" name="TextBox 7"/>
          <p:cNvSpPr txBox="1"/>
          <p:nvPr/>
        </p:nvSpPr>
        <p:spPr>
          <a:xfrm>
            <a:off x="6135540" y="3215879"/>
            <a:ext cx="2160240" cy="1077218"/>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Lack of Footwork</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13</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0" y="3429000"/>
            <a:ext cx="3822024" cy="3044090"/>
          </a:xfrm>
        </p:spPr>
      </p:pic>
      <p:sp>
        <p:nvSpPr>
          <p:cNvPr id="7" name="TextBox 6"/>
          <p:cNvSpPr txBox="1"/>
          <p:nvPr/>
        </p:nvSpPr>
        <p:spPr>
          <a:xfrm>
            <a:off x="5364088" y="256490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Wrong Shot</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14</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1"/>
            <a:ext cx="2093832" cy="1667653"/>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7" name="TextBox 6"/>
          <p:cNvSpPr txBox="1"/>
          <p:nvPr/>
        </p:nvSpPr>
        <p:spPr>
          <a:xfrm>
            <a:off x="3851920" y="3573016"/>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Short Ball</a:t>
            </a:r>
            <a:endParaRPr lang="en-IN" sz="3200" b="1" dirty="0">
              <a:ln w="3175">
                <a:solidFill>
                  <a:schemeClr val="accent2"/>
                </a:solidFill>
              </a:ln>
              <a:solidFill>
                <a:schemeClr val="accent2"/>
              </a:solidFill>
            </a:endParaRPr>
          </a:p>
        </p:txBody>
      </p:sp>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Foot Work</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15</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072" y="4293096"/>
            <a:ext cx="2093832" cy="1667653"/>
          </a:xfrm>
        </p:spPr>
      </p:pic>
      <p:sp>
        <p:nvSpPr>
          <p:cNvPr id="7" name="TextBox 6"/>
          <p:cNvSpPr txBox="1"/>
          <p:nvPr/>
        </p:nvSpPr>
        <p:spPr>
          <a:xfrm>
            <a:off x="5076056" y="3566253"/>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Outside off</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16</a:t>
            </a:r>
            <a:endParaRPr lang="en-IN" sz="5400"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Jump </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17</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072" y="4293096"/>
            <a:ext cx="2093832" cy="1667653"/>
          </a:xfrm>
        </p:spPr>
      </p:pic>
      <p:sp>
        <p:nvSpPr>
          <p:cNvPr id="7" name="TextBox 6"/>
          <p:cNvSpPr txBox="1"/>
          <p:nvPr/>
        </p:nvSpPr>
        <p:spPr>
          <a:xfrm>
            <a:off x="5076056" y="3501007"/>
            <a:ext cx="2160240" cy="584775"/>
          </a:xfrm>
          <a:prstGeom prst="rect">
            <a:avLst/>
          </a:prstGeom>
          <a:noFill/>
        </p:spPr>
        <p:txBody>
          <a:bodyPr wrap="square" rtlCol="0">
            <a:spAutoFit/>
          </a:bodyPr>
          <a:lstStyle/>
          <a:p>
            <a:pPr algn="ctr"/>
            <a:r>
              <a:rPr lang="en-US" sz="3200" b="1" dirty="0" err="1" smtClean="0">
                <a:ln w="3175">
                  <a:solidFill>
                    <a:schemeClr val="accent2"/>
                  </a:solidFill>
                </a:ln>
                <a:solidFill>
                  <a:schemeClr val="accent2"/>
                </a:solidFill>
              </a:rPr>
              <a:t>BackFoot</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18</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1"/>
            <a:ext cx="2093832" cy="1667653"/>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7" name="TextBox 6"/>
          <p:cNvSpPr txBox="1"/>
          <p:nvPr/>
        </p:nvSpPr>
        <p:spPr>
          <a:xfrm>
            <a:off x="3851920" y="3573016"/>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Inswing</a:t>
            </a:r>
            <a:endParaRPr lang="en-IN" sz="3200" b="1" dirty="0">
              <a:ln w="3175">
                <a:solidFill>
                  <a:schemeClr val="accent2"/>
                </a:solidFill>
              </a:ln>
              <a:solidFill>
                <a:schemeClr val="accent2"/>
              </a:solidFill>
            </a:endParaRPr>
          </a:p>
        </p:txBody>
      </p:sp>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Wrong Shot</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0"/>
            <a:ext cx="2093832" cy="1667656"/>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4293097"/>
            <a:ext cx="2093832" cy="1667653"/>
          </a:xfrm>
          <a:prstGeom prst="rect">
            <a:avLst/>
          </a:prstGeom>
        </p:spPr>
      </p:pic>
      <p:sp>
        <p:nvSpPr>
          <p:cNvPr id="7" name="TextBox 6"/>
          <p:cNvSpPr txBox="1"/>
          <p:nvPr/>
        </p:nvSpPr>
        <p:spPr>
          <a:xfrm>
            <a:off x="3851920" y="3573016"/>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Short Ball</a:t>
            </a:r>
            <a:endParaRPr lang="en-IN" sz="3200" b="1" dirty="0">
              <a:ln w="3175">
                <a:solidFill>
                  <a:schemeClr val="accent2"/>
                </a:solidFill>
              </a:ln>
              <a:solidFill>
                <a:schemeClr val="accent2"/>
              </a:solidFill>
            </a:endParaRPr>
          </a:p>
        </p:txBody>
      </p:sp>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Jump </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433978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19</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1"/>
            <a:ext cx="2093832" cy="1667653"/>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7" name="TextBox 6"/>
          <p:cNvSpPr txBox="1"/>
          <p:nvPr/>
        </p:nvSpPr>
        <p:spPr>
          <a:xfrm>
            <a:off x="3923928" y="3228570"/>
            <a:ext cx="2160240" cy="1077218"/>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Good Length</a:t>
            </a:r>
            <a:endParaRPr lang="en-IN" sz="3200" b="1" dirty="0">
              <a:ln w="3175">
                <a:solidFill>
                  <a:schemeClr val="accent2"/>
                </a:solidFill>
              </a:ln>
              <a:solidFill>
                <a:schemeClr val="accent2"/>
              </a:solidFill>
            </a:endParaRPr>
          </a:p>
        </p:txBody>
      </p:sp>
      <p:sp>
        <p:nvSpPr>
          <p:cNvPr id="8" name="TextBox 7"/>
          <p:cNvSpPr txBox="1"/>
          <p:nvPr/>
        </p:nvSpPr>
        <p:spPr>
          <a:xfrm>
            <a:off x="6161775"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Bat Angle</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Reasons</a:t>
            </a:r>
            <a:endParaRPr lang="en-IN" dirty="0"/>
          </a:p>
        </p:txBody>
      </p:sp>
      <p:sp>
        <p:nvSpPr>
          <p:cNvPr id="4" name="TextBox 3"/>
          <p:cNvSpPr txBox="1"/>
          <p:nvPr/>
        </p:nvSpPr>
        <p:spPr>
          <a:xfrm>
            <a:off x="827584" y="1196752"/>
            <a:ext cx="7925965" cy="3693319"/>
          </a:xfrm>
          <a:prstGeom prst="rect">
            <a:avLst/>
          </a:prstGeom>
          <a:noFill/>
        </p:spPr>
        <p:txBody>
          <a:bodyPr wrap="square" rtlCol="0">
            <a:spAutoFit/>
          </a:bodyPr>
          <a:lstStyle/>
          <a:p>
            <a:r>
              <a:rPr lang="en-US" b="1" dirty="0" smtClean="0"/>
              <a:t>Lack of Footwork</a:t>
            </a:r>
            <a:r>
              <a:rPr lang="en-US" dirty="0" smtClean="0"/>
              <a:t>:</a:t>
            </a:r>
          </a:p>
          <a:p>
            <a:pPr>
              <a:buFont typeface="Arial"/>
              <a:buChar char="•"/>
            </a:pPr>
            <a:r>
              <a:rPr lang="en-US" dirty="0" smtClean="0"/>
              <a:t>The batsman struggles with foot movement, making it challenging to get into the right position to play shots effectively. This results in playing away from the body, mistiming the ball, and getting caught behind or in the slips.</a:t>
            </a:r>
          </a:p>
          <a:p>
            <a:pPr>
              <a:buFont typeface="Arial"/>
              <a:buChar char="•"/>
            </a:pPr>
            <a:r>
              <a:rPr lang="en-US" dirty="0" smtClean="0"/>
              <a:t>Poor footwork against short or </a:t>
            </a:r>
            <a:r>
              <a:rPr lang="en-US" dirty="0" err="1" smtClean="0"/>
              <a:t>inswinging</a:t>
            </a:r>
            <a:r>
              <a:rPr lang="en-US" dirty="0" smtClean="0"/>
              <a:t> deliveries can cause the batter to misjudge the line, leading to edges that are easily caught by the wicketkeeper or slips.</a:t>
            </a:r>
          </a:p>
          <a:p>
            <a:r>
              <a:rPr lang="en-US" b="1" dirty="0" smtClean="0"/>
              <a:t>Pulled and </a:t>
            </a:r>
            <a:r>
              <a:rPr lang="en-US" b="1" dirty="0" err="1" smtClean="0"/>
              <a:t>Inswinging</a:t>
            </a:r>
            <a:r>
              <a:rPr lang="en-US" b="1" dirty="0" smtClean="0"/>
              <a:t> Short Ball</a:t>
            </a:r>
            <a:r>
              <a:rPr lang="en-US" dirty="0" smtClean="0"/>
              <a:t>:</a:t>
            </a:r>
          </a:p>
          <a:p>
            <a:pPr>
              <a:buFont typeface="Arial"/>
              <a:buChar char="•"/>
            </a:pPr>
            <a:r>
              <a:rPr lang="en-US" dirty="0" smtClean="0"/>
              <a:t>The short, </a:t>
            </a:r>
            <a:r>
              <a:rPr lang="en-US" dirty="0" err="1" smtClean="0"/>
              <a:t>inswinging</a:t>
            </a:r>
            <a:r>
              <a:rPr lang="en-US" dirty="0" smtClean="0"/>
              <a:t> ball is a particular challenge due to the batter's inability to adjust to the bounce and movement.</a:t>
            </a:r>
          </a:p>
          <a:p>
            <a:pPr>
              <a:buFont typeface="Arial"/>
              <a:buChar char="•"/>
            </a:pPr>
            <a:r>
              <a:rPr lang="en-US" dirty="0" smtClean="0"/>
              <a:t>The batsman often misjudges the bounce, getting cramped for room while attempting to pull or hook the ball, which results in playing an aerial shot or edging the ball to the wicketkeeper or slips.</a:t>
            </a:r>
          </a:p>
        </p:txBody>
      </p:sp>
    </p:spTree>
    <p:extLst>
      <p:ext uri="{BB962C8B-B14F-4D97-AF65-F5344CB8AC3E}">
        <p14:creationId xmlns:p14="http://schemas.microsoft.com/office/powerpoint/2010/main" val="376512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Reasons</a:t>
            </a:r>
            <a:endParaRPr lang="en-IN" dirty="0"/>
          </a:p>
        </p:txBody>
      </p:sp>
      <p:sp>
        <p:nvSpPr>
          <p:cNvPr id="4" name="TextBox 3"/>
          <p:cNvSpPr txBox="1"/>
          <p:nvPr/>
        </p:nvSpPr>
        <p:spPr>
          <a:xfrm>
            <a:off x="889864" y="836712"/>
            <a:ext cx="7925965" cy="4247317"/>
          </a:xfrm>
          <a:prstGeom prst="rect">
            <a:avLst/>
          </a:prstGeom>
          <a:noFill/>
        </p:spPr>
        <p:txBody>
          <a:bodyPr wrap="square" rtlCol="0">
            <a:spAutoFit/>
          </a:bodyPr>
          <a:lstStyle/>
          <a:p>
            <a:r>
              <a:rPr lang="en-US" b="1" dirty="0" smtClean="0"/>
              <a:t>Wrong Shot Intent</a:t>
            </a:r>
            <a:r>
              <a:rPr lang="en-US" dirty="0" smtClean="0"/>
              <a:t>:</a:t>
            </a:r>
          </a:p>
          <a:p>
            <a:pPr>
              <a:buFont typeface="Arial"/>
              <a:buChar char="•"/>
            </a:pPr>
            <a:r>
              <a:rPr lang="en-US" dirty="0" smtClean="0"/>
              <a:t>The batsman’s intent while playing short-pitched or </a:t>
            </a:r>
            <a:r>
              <a:rPr lang="en-US" dirty="0" err="1" smtClean="0"/>
              <a:t>inswinging</a:t>
            </a:r>
            <a:r>
              <a:rPr lang="en-US" dirty="0" smtClean="0"/>
              <a:t> deliveries seems misguided, often attempting shots like the </a:t>
            </a:r>
            <a:r>
              <a:rPr lang="en-US" b="1" dirty="0" smtClean="0"/>
              <a:t>flick</a:t>
            </a:r>
            <a:r>
              <a:rPr lang="en-US" dirty="0" smtClean="0"/>
              <a:t>, </a:t>
            </a:r>
            <a:r>
              <a:rPr lang="en-US" b="1" dirty="0" smtClean="0"/>
              <a:t>off-drive</a:t>
            </a:r>
            <a:r>
              <a:rPr lang="en-US" dirty="0" smtClean="0"/>
              <a:t>, or </a:t>
            </a:r>
            <a:r>
              <a:rPr lang="en-US" b="1" dirty="0" smtClean="0"/>
              <a:t>defensive shots</a:t>
            </a:r>
            <a:r>
              <a:rPr lang="en-US" dirty="0" smtClean="0"/>
              <a:t> when the ball demands a different response.</a:t>
            </a:r>
          </a:p>
          <a:p>
            <a:pPr marL="742950" lvl="1" indent="-285750">
              <a:buFont typeface="Arial"/>
              <a:buChar char="•"/>
            </a:pPr>
            <a:r>
              <a:rPr lang="en-US" dirty="0" smtClean="0"/>
              <a:t>The </a:t>
            </a:r>
            <a:r>
              <a:rPr lang="en-US" b="1" dirty="0" smtClean="0"/>
              <a:t>flick shot</a:t>
            </a:r>
            <a:r>
              <a:rPr lang="en-US" dirty="0" smtClean="0"/>
              <a:t> is often played to balls on the off-side, which can lead to the ball being edged behind or to the slips.</a:t>
            </a:r>
          </a:p>
          <a:p>
            <a:pPr marL="742950" lvl="1" indent="-285750">
              <a:buFont typeface="Arial"/>
              <a:buChar char="•"/>
            </a:pPr>
            <a:r>
              <a:rPr lang="en-US" dirty="0" smtClean="0"/>
              <a:t>The </a:t>
            </a:r>
            <a:r>
              <a:rPr lang="en-US" b="1" dirty="0" smtClean="0"/>
              <a:t>off-drive</a:t>
            </a:r>
            <a:r>
              <a:rPr lang="en-US" dirty="0" smtClean="0"/>
              <a:t> is attempted on short or rising deliveries that need a more controlled shot, which increases the risk of </a:t>
            </a:r>
            <a:r>
              <a:rPr lang="en-US" dirty="0" err="1" smtClean="0"/>
              <a:t>mis</a:t>
            </a:r>
            <a:r>
              <a:rPr lang="en-US" dirty="0" smtClean="0"/>
              <a:t>-hitting.</a:t>
            </a:r>
          </a:p>
          <a:p>
            <a:pPr marL="742950" lvl="1" indent="-285750">
              <a:buFont typeface="Arial"/>
              <a:buChar char="•"/>
            </a:pPr>
            <a:r>
              <a:rPr lang="en-US" dirty="0" smtClean="0"/>
              <a:t>The </a:t>
            </a:r>
            <a:r>
              <a:rPr lang="en-US" b="1" dirty="0" smtClean="0"/>
              <a:t>defensive shot</a:t>
            </a:r>
            <a:r>
              <a:rPr lang="en-US" dirty="0" smtClean="0"/>
              <a:t> is often played without proper foot movement, leading to poor timing and resulting in edges or balls that just miss the stumps.</a:t>
            </a:r>
          </a:p>
          <a:p>
            <a:r>
              <a:rPr lang="en-US" b="1" dirty="0" smtClean="0"/>
              <a:t>Common Dismissals</a:t>
            </a:r>
            <a:r>
              <a:rPr lang="en-US" dirty="0" smtClean="0"/>
              <a:t>:</a:t>
            </a:r>
          </a:p>
          <a:p>
            <a:pPr>
              <a:buFont typeface="Arial"/>
              <a:buChar char="•"/>
            </a:pPr>
            <a:r>
              <a:rPr lang="en-US" b="1" dirty="0" smtClean="0"/>
              <a:t>Caught behind</a:t>
            </a:r>
          </a:p>
          <a:p>
            <a:pPr>
              <a:buFont typeface="Arial"/>
              <a:buChar char="•"/>
            </a:pPr>
            <a:r>
              <a:rPr lang="en-US" b="1" dirty="0" smtClean="0"/>
              <a:t>Caught in the slips</a:t>
            </a:r>
            <a:endParaRPr lang="en-US" dirty="0" smtClean="0"/>
          </a:p>
          <a:p>
            <a:pPr>
              <a:buFont typeface="Arial"/>
              <a:buChar char="•"/>
            </a:pPr>
            <a:r>
              <a:rPr lang="en-US" b="1" dirty="0" smtClean="0"/>
              <a:t>Caught at mid wicket  and square</a:t>
            </a:r>
            <a:endParaRPr lang="en-US" dirty="0"/>
          </a:p>
        </p:txBody>
      </p:sp>
    </p:spTree>
    <p:extLst>
      <p:ext uri="{BB962C8B-B14F-4D97-AF65-F5344CB8AC3E}">
        <p14:creationId xmlns:p14="http://schemas.microsoft.com/office/powerpoint/2010/main" val="2235044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rot="19140000">
            <a:off x="983127" y="1967828"/>
            <a:ext cx="6928617" cy="1089025"/>
          </a:xfrm>
        </p:spPr>
        <p:txBody>
          <a:bodyPr/>
          <a:lstStyle/>
          <a:p>
            <a:pPr algn="ctr"/>
            <a:r>
              <a:rPr lang="en-US" sz="10000" dirty="0" smtClean="0">
                <a:solidFill>
                  <a:srgbClr val="00B0F0"/>
                </a:solidFill>
              </a:rPr>
              <a:t>Thank you</a:t>
            </a:r>
            <a:endParaRPr lang="en-IN" sz="10000" dirty="0">
              <a:solidFill>
                <a:srgbClr val="00B0F0"/>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2</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1"/>
            <a:ext cx="2093832" cy="1667653"/>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7" name="TextBox 6"/>
          <p:cNvSpPr txBox="1"/>
          <p:nvPr/>
        </p:nvSpPr>
        <p:spPr>
          <a:xfrm>
            <a:off x="3851920" y="3573016"/>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Inswing</a:t>
            </a:r>
            <a:endParaRPr lang="en-IN" sz="3200" b="1" dirty="0">
              <a:ln w="3175">
                <a:solidFill>
                  <a:schemeClr val="accent2"/>
                </a:solidFill>
              </a:ln>
              <a:solidFill>
                <a:schemeClr val="accent2"/>
              </a:solidFill>
            </a:endParaRPr>
          </a:p>
        </p:txBody>
      </p:sp>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Flick</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3</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1"/>
            <a:ext cx="2093832" cy="1667653"/>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7" name="TextBox 6"/>
          <p:cNvSpPr txBox="1"/>
          <p:nvPr/>
        </p:nvSpPr>
        <p:spPr>
          <a:xfrm>
            <a:off x="3851920" y="3215879"/>
            <a:ext cx="2160240" cy="1077218"/>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Outside off-Full</a:t>
            </a:r>
            <a:endParaRPr lang="en-IN" sz="3200" b="1" dirty="0">
              <a:ln w="3175">
                <a:solidFill>
                  <a:schemeClr val="accent2"/>
                </a:solidFill>
              </a:ln>
              <a:solidFill>
                <a:schemeClr val="accent2"/>
              </a:solidFill>
            </a:endParaRPr>
          </a:p>
        </p:txBody>
      </p:sp>
      <p:sp>
        <p:nvSpPr>
          <p:cNvPr id="8" name="TextBox 7"/>
          <p:cNvSpPr txBox="1"/>
          <p:nvPr/>
        </p:nvSpPr>
        <p:spPr>
          <a:xfrm>
            <a:off x="6161775" y="3284984"/>
            <a:ext cx="2160240" cy="1077218"/>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Lack of Foot work</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4</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1"/>
            <a:ext cx="2093832" cy="1667653"/>
          </a:xfrm>
          <a:prstGeom prst="rect">
            <a:avLst/>
          </a:prstGeom>
          <a:noFill/>
          <a:ln>
            <a:noFill/>
          </a:ln>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7" name="TextBox 6"/>
          <p:cNvSpPr txBox="1"/>
          <p:nvPr/>
        </p:nvSpPr>
        <p:spPr>
          <a:xfrm>
            <a:off x="3826885" y="3326792"/>
            <a:ext cx="2376264" cy="1077218"/>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Lack of foot Work</a:t>
            </a:r>
            <a:endParaRPr lang="en-IN" sz="3200" b="1" dirty="0">
              <a:ln w="3175">
                <a:solidFill>
                  <a:schemeClr val="accent2"/>
                </a:solidFill>
              </a:ln>
              <a:solidFill>
                <a:schemeClr val="accent2"/>
              </a:solidFill>
            </a:endParaRPr>
          </a:p>
        </p:txBody>
      </p:sp>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Back Foot</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5</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0496" y="4221088"/>
            <a:ext cx="2093832" cy="1667653"/>
          </a:xfrm>
        </p:spPr>
      </p:pic>
      <p:sp>
        <p:nvSpPr>
          <p:cNvPr id="7" name="TextBox 6"/>
          <p:cNvSpPr txBox="1"/>
          <p:nvPr/>
        </p:nvSpPr>
        <p:spPr>
          <a:xfrm>
            <a:off x="5364088" y="3429000"/>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Pull Shot</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6</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7332" y="4157792"/>
            <a:ext cx="2093832" cy="1667653"/>
          </a:xfrm>
        </p:spPr>
      </p:pic>
      <p:sp>
        <p:nvSpPr>
          <p:cNvPr id="7" name="TextBox 6"/>
          <p:cNvSpPr txBox="1"/>
          <p:nvPr/>
        </p:nvSpPr>
        <p:spPr>
          <a:xfrm>
            <a:off x="5220072" y="3573015"/>
            <a:ext cx="2952328"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Pull Shot - Jump</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7</a:t>
            </a:r>
            <a:endParaRPr lang="en-IN" sz="5400"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Jump </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49766" y="2412815"/>
            <a:ext cx="5212080" cy="1089427"/>
          </a:xfrm>
        </p:spPr>
        <p:txBody>
          <a:bodyPr/>
          <a:lstStyle/>
          <a:p>
            <a:r>
              <a:rPr lang="en-US" sz="5400" dirty="0" smtClean="0"/>
              <a:t>Dismissal 8</a:t>
            </a:r>
            <a:endParaRPr lang="en-IN" sz="5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328" y="4287360"/>
            <a:ext cx="2093832" cy="1667656"/>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5" y="4293097"/>
            <a:ext cx="2093830" cy="1667653"/>
          </a:xfrm>
          <a:prstGeom prst="rect">
            <a:avLst/>
          </a:prstGeom>
        </p:spPr>
      </p:pic>
      <p:sp>
        <p:nvSpPr>
          <p:cNvPr id="7" name="TextBox 6"/>
          <p:cNvSpPr txBox="1"/>
          <p:nvPr/>
        </p:nvSpPr>
        <p:spPr>
          <a:xfrm>
            <a:off x="3851920" y="3573016"/>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Short Ball</a:t>
            </a:r>
            <a:endParaRPr lang="en-IN" sz="3200" b="1" dirty="0">
              <a:ln w="3175">
                <a:solidFill>
                  <a:schemeClr val="accent2"/>
                </a:solidFill>
              </a:ln>
              <a:solidFill>
                <a:schemeClr val="accent2"/>
              </a:solidFill>
            </a:endParaRPr>
          </a:p>
        </p:txBody>
      </p:sp>
      <p:sp>
        <p:nvSpPr>
          <p:cNvPr id="8" name="TextBox 7"/>
          <p:cNvSpPr txBox="1"/>
          <p:nvPr/>
        </p:nvSpPr>
        <p:spPr>
          <a:xfrm>
            <a:off x="6228184" y="3573014"/>
            <a:ext cx="2160240" cy="584775"/>
          </a:xfrm>
          <a:prstGeom prst="rect">
            <a:avLst/>
          </a:prstGeom>
          <a:noFill/>
        </p:spPr>
        <p:txBody>
          <a:bodyPr wrap="square" rtlCol="0">
            <a:spAutoFit/>
          </a:bodyPr>
          <a:lstStyle/>
          <a:p>
            <a:pPr algn="ctr"/>
            <a:r>
              <a:rPr lang="en-US" sz="3200" b="1" dirty="0" smtClean="0">
                <a:ln w="3175">
                  <a:solidFill>
                    <a:schemeClr val="accent2"/>
                  </a:solidFill>
                </a:ln>
                <a:solidFill>
                  <a:schemeClr val="accent2"/>
                </a:solidFill>
              </a:rPr>
              <a:t>Jump </a:t>
            </a:r>
            <a:endParaRPr lang="en-IN" sz="3200" b="1" dirty="0">
              <a:ln w="3175">
                <a:solidFill>
                  <a:schemeClr val="accent2"/>
                </a:solidFill>
              </a:ln>
              <a:solidFill>
                <a:schemeClr val="accent2"/>
              </a:solidFill>
            </a:endParaRPr>
          </a:p>
        </p:txBody>
      </p:sp>
    </p:spTree>
    <p:extLst>
      <p:ext uri="{BB962C8B-B14F-4D97-AF65-F5344CB8AC3E}">
        <p14:creationId xmlns:p14="http://schemas.microsoft.com/office/powerpoint/2010/main" val="2120025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92</TotalTime>
  <Words>373</Words>
  <Application>Microsoft Office PowerPoint</Application>
  <PresentationFormat>On-screen Show (4:3)</PresentationFormat>
  <Paragraphs>69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Angles</vt:lpstr>
      <vt:lpstr>michael vs mcgrath</vt:lpstr>
      <vt:lpstr>Dismissal 1</vt:lpstr>
      <vt:lpstr>Dismissal 2</vt:lpstr>
      <vt:lpstr>Dismissal 3</vt:lpstr>
      <vt:lpstr>Dismissal 4</vt:lpstr>
      <vt:lpstr>Dismissal 5</vt:lpstr>
      <vt:lpstr>Dismissal 6</vt:lpstr>
      <vt:lpstr>Dismissal 7</vt:lpstr>
      <vt:lpstr>Dismissal 8</vt:lpstr>
      <vt:lpstr>Dismissal 9</vt:lpstr>
      <vt:lpstr>Dismissal 10</vt:lpstr>
      <vt:lpstr>Dismissal 11</vt:lpstr>
      <vt:lpstr>Dismissal 12</vt:lpstr>
      <vt:lpstr>Dismissal 13</vt:lpstr>
      <vt:lpstr>Dismissal 14</vt:lpstr>
      <vt:lpstr>Dismissal 15</vt:lpstr>
      <vt:lpstr>Dismissal 16</vt:lpstr>
      <vt:lpstr>Dismissal 17</vt:lpstr>
      <vt:lpstr>Dismissal 18</vt:lpstr>
      <vt:lpstr>Dismissal 19</vt:lpstr>
      <vt:lpstr>Reasons</vt:lpstr>
      <vt:lpstr>Reasons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michael vs mcgrath</dc:title>
  <dc:creator>Inbavel</dc:creator>
  <cp:lastModifiedBy>Inbavel</cp:lastModifiedBy>
  <cp:revision>10</cp:revision>
  <dcterms:created xsi:type="dcterms:W3CDTF">2025-03-04T13:47:04Z</dcterms:created>
  <dcterms:modified xsi:type="dcterms:W3CDTF">2025-03-04T15:19:43Z</dcterms:modified>
</cp:coreProperties>
</file>