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56" r:id="rId3"/>
    <p:sldId id="420" r:id="rId4"/>
    <p:sldId id="448" r:id="rId5"/>
    <p:sldId id="452" r:id="rId6"/>
    <p:sldId id="441" r:id="rId7"/>
    <p:sldId id="454" r:id="rId8"/>
    <p:sldId id="451" r:id="rId9"/>
    <p:sldId id="455" r:id="rId10"/>
    <p:sldId id="431" r:id="rId11"/>
    <p:sldId id="434" r:id="rId1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1B6AA34-F38A-4603-97DA-F05C84AE64DA}" type="datetimeFigureOut">
              <a:rPr lang="fa-IR" smtClean="0"/>
              <a:t>14/05/1444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16F5010-FA7E-4604-A742-D7D66C74653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4848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F5010-FA7E-4604-A742-D7D66C74653A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6460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A1BD-6721-45A0-9188-5DBEDE5FE1F9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894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5EBA-FF03-45F7-8CF7-B2376BBE20A7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273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4CC5-0F67-42FA-8BCD-23888ADD26BF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048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5872-0723-4E45-A41E-B676998D30CD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7347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B782-A9D1-4292-8038-C54F60EF3782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2119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A5DD-3DE8-4599-91A8-545883C92711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3889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583B-AE38-4ED0-A8BC-976BB90A7031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8797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035B-F367-4BEF-B36F-9662E2C15CDB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91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3068-DE44-4DE2-9D1F-B8C9EA5AD88A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0238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8D60-9EEC-4DAA-A1B0-5050FD9A7149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0517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FCDF-86F1-4701-81D0-D63AC22EA439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648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A8BC-F44B-4AD3-A6A8-C674A20E0283}" type="datetime8">
              <a:rPr lang="fa-IR" smtClean="0"/>
              <a:t>07 دسامبر 22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634F-0673-4D09-940B-E2C09C68627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7356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20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35.png"/><Relationship Id="rId2" Type="http://schemas.openxmlformats.org/officeDocument/2006/relationships/image" Target="../media/image17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160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07CB4E-1461-21A0-13A9-A66015B8C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177" y="302822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Hackathon Task </a:t>
            </a:r>
            <a:r>
              <a:rPr lang="en-US" sz="4800" dirty="0" smtClean="0"/>
              <a:t>Description</a:t>
            </a:r>
            <a:endParaRPr lang="fa-IR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4D2A2C-AB17-FF76-32AA-A1746DCC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t>1</a:t>
            </a:fld>
            <a:endParaRPr lang="fa-I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45" y="8974"/>
            <a:ext cx="12201645" cy="42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119" y="211099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4919" y="916699"/>
                <a:ext cx="12035562" cy="58364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U1={</a:t>
                </a:r>
                <a:r>
                  <a:rPr lang="en-US" altLang="zh-CN" sz="2000" dirty="0" smtClean="0"/>
                  <a:t>20, 5000, 0.3, 1}, </a:t>
                </a:r>
                <a:r>
                  <a:rPr lang="en-US" altLang="zh-CN" sz="2000" dirty="0"/>
                  <a:t>U2={</a:t>
                </a:r>
                <a:r>
                  <a:rPr lang="en-US" altLang="zh-CN" sz="2000" dirty="0" smtClean="0"/>
                  <a:t>15, 3500, 0.25, 2}, </a:t>
                </a:r>
                <a:r>
                  <a:rPr lang="en-US" altLang="zh-CN" sz="2000" dirty="0"/>
                  <a:t>U3={</a:t>
                </a:r>
                <a:r>
                  <a:rPr lang="en-US" altLang="zh-CN" sz="2000" dirty="0" smtClean="0"/>
                  <a:t>26, 4200, 0.6, 1}, </a:t>
                </a:r>
                <a:r>
                  <a:rPr lang="en-US" altLang="zh-CN" sz="2000" dirty="0"/>
                  <a:t>U4={</a:t>
                </a:r>
                <a:r>
                  <a:rPr lang="en-US" altLang="zh-CN" sz="2000" dirty="0" smtClean="0"/>
                  <a:t>20, 10000, 0.2 , 3};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/>
                  <a:t> = </a:t>
                </a:r>
                <a:r>
                  <a:rPr lang="en-US" altLang="zh-CN" sz="2000" dirty="0" smtClean="0"/>
                  <a:t>1000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919" y="916699"/>
                <a:ext cx="12035562" cy="5836439"/>
              </a:xfrm>
              <a:blipFill rotWithShape="0">
                <a:blip r:embed="rId3"/>
                <a:stretch>
                  <a:fillRect l="-456" t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126E8F-2561-CC95-F6EA-477197DD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t>10</a:t>
            </a:fld>
            <a:endParaRPr lang="fa-IR"/>
          </a:p>
        </p:txBody>
      </p:sp>
      <p:sp>
        <p:nvSpPr>
          <p:cNvPr id="30" name="圆角矩形 13">
            <a:extLst>
              <a:ext uri="{FF2B5EF4-FFF2-40B4-BE49-F238E27FC236}">
                <a16:creationId xmlns="" xmlns:a16="http://schemas.microsoft.com/office/drawing/2014/main" id="{DED3999F-4173-324B-09B7-70DCF4D27AED}"/>
              </a:ext>
            </a:extLst>
          </p:cNvPr>
          <p:cNvSpPr/>
          <p:nvPr/>
        </p:nvSpPr>
        <p:spPr>
          <a:xfrm>
            <a:off x="3941022" y="2282619"/>
            <a:ext cx="3436359" cy="11468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18">
            <a:extLst>
              <a:ext uri="{FF2B5EF4-FFF2-40B4-BE49-F238E27FC236}">
                <a16:creationId xmlns="" xmlns:a16="http://schemas.microsoft.com/office/drawing/2014/main" id="{B587907F-0A71-2A63-2CD8-A90E9A37BFC3}"/>
              </a:ext>
            </a:extLst>
          </p:cNvPr>
          <p:cNvSpPr/>
          <p:nvPr/>
        </p:nvSpPr>
        <p:spPr>
          <a:xfrm>
            <a:off x="6539951" y="2523177"/>
            <a:ext cx="558228" cy="270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U2</a:t>
            </a:r>
          </a:p>
        </p:txBody>
      </p:sp>
      <p:sp>
        <p:nvSpPr>
          <p:cNvPr id="36" name="矩形 19">
            <a:extLst>
              <a:ext uri="{FF2B5EF4-FFF2-40B4-BE49-F238E27FC236}">
                <a16:creationId xmlns="" xmlns:a16="http://schemas.microsoft.com/office/drawing/2014/main" id="{B0C585A9-34C7-AB19-E46C-259F871B253A}"/>
              </a:ext>
            </a:extLst>
          </p:cNvPr>
          <p:cNvSpPr/>
          <p:nvPr/>
        </p:nvSpPr>
        <p:spPr>
          <a:xfrm>
            <a:off x="4147873" y="2523177"/>
            <a:ext cx="558228" cy="270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U3</a:t>
            </a: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86C3563E-67F2-5684-4654-4BBA5220A8FB}"/>
              </a:ext>
            </a:extLst>
          </p:cNvPr>
          <p:cNvSpPr/>
          <p:nvPr/>
        </p:nvSpPr>
        <p:spPr>
          <a:xfrm>
            <a:off x="4147873" y="2833721"/>
            <a:ext cx="558228" cy="270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="" xmlns:a16="http://schemas.microsoft.com/office/drawing/2014/main" id="{28B44062-11CD-C6E2-10CE-E2FA3CD2FE2C}"/>
              </a:ext>
            </a:extLst>
          </p:cNvPr>
          <p:cNvSpPr/>
          <p:nvPr/>
        </p:nvSpPr>
        <p:spPr>
          <a:xfrm>
            <a:off x="4744376" y="2523177"/>
            <a:ext cx="558228" cy="270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U4</a:t>
            </a:r>
          </a:p>
        </p:txBody>
      </p:sp>
      <p:sp>
        <p:nvSpPr>
          <p:cNvPr id="38" name="矩形 19">
            <a:extLst>
              <a:ext uri="{FF2B5EF4-FFF2-40B4-BE49-F238E27FC236}">
                <a16:creationId xmlns="" xmlns:a16="http://schemas.microsoft.com/office/drawing/2014/main" id="{A8225A10-C2A3-CE82-F540-ACCEA7BF5EB1}"/>
              </a:ext>
            </a:extLst>
          </p:cNvPr>
          <p:cNvSpPr/>
          <p:nvPr/>
        </p:nvSpPr>
        <p:spPr>
          <a:xfrm>
            <a:off x="5342901" y="2523177"/>
            <a:ext cx="558228" cy="270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U4</a:t>
            </a:r>
          </a:p>
        </p:txBody>
      </p:sp>
      <p:sp>
        <p:nvSpPr>
          <p:cNvPr id="39" name="矩形 17">
            <a:extLst>
              <a:ext uri="{FF2B5EF4-FFF2-40B4-BE49-F238E27FC236}">
                <a16:creationId xmlns="" xmlns:a16="http://schemas.microsoft.com/office/drawing/2014/main" id="{68C9F9ED-5005-A9E8-8863-82A1E9886B9D}"/>
              </a:ext>
            </a:extLst>
          </p:cNvPr>
          <p:cNvSpPr/>
          <p:nvPr/>
        </p:nvSpPr>
        <p:spPr>
          <a:xfrm>
            <a:off x="5941426" y="2523177"/>
            <a:ext cx="558228" cy="270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71B0A5E1-8C77-F97B-73C3-8759C1C52BD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819065" y="2793687"/>
            <a:ext cx="4053705" cy="96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F859EDA7-7BED-1724-48A0-F1AFE9053CD6}"/>
              </a:ext>
            </a:extLst>
          </p:cNvPr>
          <p:cNvCxnSpPr>
            <a:stCxn id="39" idx="2"/>
          </p:cNvCxnSpPr>
          <p:nvPr/>
        </p:nvCxnSpPr>
        <p:spPr>
          <a:xfrm>
            <a:off x="6220540" y="2793687"/>
            <a:ext cx="2231572" cy="96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54245E38-FDB3-AEA7-622F-56EE96D09EA1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5622015" y="2793687"/>
            <a:ext cx="543213" cy="95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DE083322-D15E-64F3-27F3-C3BEFAF948A9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321591" y="2793687"/>
            <a:ext cx="701899" cy="96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="" xmlns:a16="http://schemas.microsoft.com/office/drawing/2014/main" id="{27E44D91-21AF-6A2D-ACEC-42914908C647}"/>
              </a:ext>
            </a:extLst>
          </p:cNvPr>
          <p:cNvCxnSpPr>
            <a:cxnSpLocks/>
          </p:cNvCxnSpPr>
          <p:nvPr/>
        </p:nvCxnSpPr>
        <p:spPr>
          <a:xfrm flipH="1">
            <a:off x="1351973" y="2814136"/>
            <a:ext cx="2860469" cy="93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DC86390B-BF14-F65F-86F5-53FAAEFC8ABD}"/>
                  </a:ext>
                </a:extLst>
              </p:cNvPr>
              <p:cNvSpPr txBox="1"/>
              <p:nvPr/>
            </p:nvSpPr>
            <p:spPr>
              <a:xfrm>
                <a:off x="3611804" y="6130651"/>
                <a:ext cx="8030643" cy="639534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Go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function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Objective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function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B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𝑈𝑠𝑒𝑟𝑠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𝐷𝑎𝑡𝑎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𝐿𝑜𝑠𝑠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𝑈𝑠𝑒𝑟𝑠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= </a:t>
                </a:r>
                <a:r>
                  <a:rPr lang="en-US" sz="1600" dirty="0" smtClean="0"/>
                  <a:t>0.9523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–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1000*0 = 0.9523 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fa-I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C86390B-BF14-F65F-86F5-53FAAEFC8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04" y="6130651"/>
                <a:ext cx="8030643" cy="639534"/>
              </a:xfrm>
              <a:prstGeom prst="rect">
                <a:avLst/>
              </a:prstGeom>
              <a:blipFill rotWithShape="0">
                <a:blip r:embed="rId4"/>
                <a:stretch>
                  <a:fillRect l="-835" t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="" xmlns:a16="http://schemas.microsoft.com/office/drawing/2014/main" id="{1EA7D439-8EF7-DF4E-E02E-000FAEDD6EDF}"/>
                  </a:ext>
                </a:extLst>
              </p:cNvPr>
              <p:cNvSpPr/>
              <p:nvPr/>
            </p:nvSpPr>
            <p:spPr>
              <a:xfrm>
                <a:off x="3539892" y="4767853"/>
                <a:ext cx="7861784" cy="936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Objective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function</m:t>
                          </m:r>
                        </m:e>
                        <m:sub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𝑈𝑠𝑒𝑟𝑠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a-I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𝐴𝑣𝑔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𝑆𝑝𝑒𝑒𝑑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sv-SE" sz="1600">
                          <a:latin typeface="Cambria Math" panose="02040503050406030204" pitchFamily="18" charset="0"/>
                        </a:rPr>
                        <m:t>BestSpeedUsers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dirty="0" smtClean="0"/>
                  <a:t>= 18.2*1 + 15*2 + 21.32*1 + 20*3 = 129.52/136 = 0.9523</a:t>
                </a:r>
                <a:endParaRPr lang="en-US" sz="16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EA7D439-8EF7-DF4E-E02E-000FAEDD6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892" y="4767853"/>
                <a:ext cx="7861784" cy="936347"/>
              </a:xfrm>
              <a:prstGeom prst="rect">
                <a:avLst/>
              </a:prstGeom>
              <a:blipFill rotWithShape="0">
                <a:blip r:embed="rId5"/>
                <a:stretch>
                  <a:fillRect l="-46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B4D7414D-EB32-9848-496A-9CC228562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85682"/>
              </p:ext>
            </p:extLst>
          </p:nvPr>
        </p:nvGraphicFramePr>
        <p:xfrm>
          <a:off x="456460" y="1497153"/>
          <a:ext cx="10972800" cy="58420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6096E6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6096E6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6096E6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effectLst/>
              </a:tblPr>
              <a:tblGrid>
                <a:gridCol w="462280">
                  <a:extLst>
                    <a:ext uri="{9D8B030D-6E8A-4147-A177-3AD203B41FA5}">
                      <a16:colId xmlns="" xmlns:a16="http://schemas.microsoft.com/office/drawing/2014/main" val="710327016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963749388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819417598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679563661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3475495580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656663804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390820109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928965723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23580831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082685278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017524778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4248100841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305816655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759944571"/>
                    </a:ext>
                  </a:extLst>
                </a:gridCol>
                <a:gridCol w="389890">
                  <a:extLst>
                    <a:ext uri="{9D8B030D-6E8A-4147-A177-3AD203B41FA5}">
                      <a16:colId xmlns="" xmlns:a16="http://schemas.microsoft.com/office/drawing/2014/main" val="2232307763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3107260194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175158724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823609696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3067249429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60320397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111064023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3976684646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101701963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677170019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106873759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415038839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493465628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350141676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Speed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0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3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4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5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6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7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8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9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10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11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12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13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14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15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16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17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18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19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20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21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22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23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24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25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26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68413"/>
                  </a:ext>
                </a:extLst>
              </a:tr>
              <a:tr h="292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Data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altLang="en-US" sz="1100" dirty="0"/>
                        <a:t>0</a:t>
                      </a: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275</a:t>
                      </a:r>
                      <a:endParaRPr lang="en-US" altLang="en-US" sz="110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544</a:t>
                      </a:r>
                      <a:endParaRPr lang="en-US" altLang="en-US" sz="110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813</a:t>
                      </a:r>
                      <a:endParaRPr lang="en-US" altLang="en-US" sz="110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1082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1351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1620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1889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2158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2427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2696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2965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3234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3503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3772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4041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4310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4579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4848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5117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5386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5655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5924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6193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6462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6731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7000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3886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48322" y="5768858"/>
                <a:ext cx="2248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𝑈𝑠𝑒𝑟𝑠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𝐷𝑎𝑡𝑎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𝐿𝑜𝑠𝑠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= 0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22" y="5768858"/>
                <a:ext cx="224843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195" t="-93443" r="-1355" b="-15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0218" y="4413645"/>
                <a:ext cx="6102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mtClean="0">
                          <a:latin typeface="Cambria Math" panose="02040503050406030204" pitchFamily="18" charset="0"/>
                        </a:rPr>
                        <m:t>BestSpeedUsers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136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218" y="4413645"/>
                <a:ext cx="610256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557669" y="6504884"/>
            <a:ext cx="726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00B050"/>
                </a:solidFill>
              </a:rPr>
              <a:t>Indeed, it is a feasible solution that achives 95.2% of the maximum speed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22">
                <a:extLst>
                  <a:ext uri="{FF2B5EF4-FFF2-40B4-BE49-F238E27FC236}">
                    <a16:creationId xmlns="" xmlns:a16="http://schemas.microsoft.com/office/drawing/2014/main" id="{AF529713-6B03-56E1-495E-F4C80D16B5B2}"/>
                  </a:ext>
                </a:extLst>
              </p:cNvPr>
              <p:cNvSpPr txBox="1"/>
              <p:nvPr/>
            </p:nvSpPr>
            <p:spPr>
              <a:xfrm>
                <a:off x="118534" y="3750892"/>
                <a:ext cx="24668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/>
                  <a:t>=20*(1-0.3*0.6)= 16.4</a:t>
                </a:r>
                <a:endParaRPr lang="zh-CN" alt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=26*(1-0.3*0.6)= 21.32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4310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4200</a:t>
                </a:r>
              </a:p>
              <a:p>
                <a:endParaRPr lang="en-US" altLang="zh-CN" sz="1200" dirty="0">
                  <a:sym typeface="+mn-ea"/>
                </a:endParaRPr>
              </a:p>
            </p:txBody>
          </p:sp>
        </mc:Choice>
        <mc:Fallback xmlns="">
          <p:sp>
            <p:nvSpPr>
              <p:cNvPr id="32" name="文本框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F529713-6B03-56E1-495E-F4C80D16B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4" y="3750892"/>
                <a:ext cx="2466878" cy="101566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22">
                <a:extLst>
                  <a:ext uri="{FF2B5EF4-FFF2-40B4-BE49-F238E27FC236}">
                    <a16:creationId xmlns="" xmlns:a16="http://schemas.microsoft.com/office/drawing/2014/main" id="{5C7439BE-1961-0287-02DC-C9F8C179413C}"/>
                  </a:ext>
                </a:extLst>
              </p:cNvPr>
              <p:cNvSpPr txBox="1"/>
              <p:nvPr/>
            </p:nvSpPr>
            <p:spPr>
              <a:xfrm>
                <a:off x="2676385" y="3750892"/>
                <a:ext cx="2325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=20*(1-0.2*0)= 20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5386</a:t>
                </a:r>
              </a:p>
            </p:txBody>
          </p:sp>
        </mc:Choice>
        <mc:Fallback xmlns="">
          <p:sp>
            <p:nvSpPr>
              <p:cNvPr id="33" name="文本框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C7439BE-1961-0287-02DC-C9F8C179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385" y="3750892"/>
                <a:ext cx="2325895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22">
                <a:extLst>
                  <a:ext uri="{FF2B5EF4-FFF2-40B4-BE49-F238E27FC236}">
                    <a16:creationId xmlns="" xmlns:a16="http://schemas.microsoft.com/office/drawing/2014/main" id="{96C1567E-C8FA-1487-4173-1C9002BB67DA}"/>
                  </a:ext>
                </a:extLst>
              </p:cNvPr>
              <p:cNvSpPr txBox="1"/>
              <p:nvPr/>
            </p:nvSpPr>
            <p:spPr>
              <a:xfrm>
                <a:off x="5002280" y="3750891"/>
                <a:ext cx="2325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=20*(1-0.2*0)= 20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10000</a:t>
                </a:r>
              </a:p>
            </p:txBody>
          </p:sp>
        </mc:Choice>
        <mc:Fallback xmlns="">
          <p:sp>
            <p:nvSpPr>
              <p:cNvPr id="49" name="文本框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6C1567E-C8FA-1487-4173-1C9002BB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280" y="3750891"/>
                <a:ext cx="2325895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22">
                <a:extLst>
                  <a:ext uri="{FF2B5EF4-FFF2-40B4-BE49-F238E27FC236}">
                    <a16:creationId xmlns="" xmlns:a16="http://schemas.microsoft.com/office/drawing/2014/main" id="{AA234477-1945-031C-11E2-7C5082342AFF}"/>
                  </a:ext>
                </a:extLst>
              </p:cNvPr>
              <p:cNvSpPr txBox="1"/>
              <p:nvPr/>
            </p:nvSpPr>
            <p:spPr>
              <a:xfrm>
                <a:off x="7289164" y="3762421"/>
                <a:ext cx="2325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=20*(1-0.3*0)= 20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5000</a:t>
                </a:r>
              </a:p>
            </p:txBody>
          </p:sp>
        </mc:Choice>
        <mc:Fallback xmlns="">
          <p:sp>
            <p:nvSpPr>
              <p:cNvPr id="51" name="文本框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A234477-1945-031C-11E2-7C5082342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164" y="3762421"/>
                <a:ext cx="2325895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22">
                <a:extLst>
                  <a:ext uri="{FF2B5EF4-FFF2-40B4-BE49-F238E27FC236}">
                    <a16:creationId xmlns="" xmlns:a16="http://schemas.microsoft.com/office/drawing/2014/main" id="{F18B96F7-0D9E-91F3-F665-22B097B47CDD}"/>
                  </a:ext>
                </a:extLst>
              </p:cNvPr>
              <p:cNvSpPr txBox="1"/>
              <p:nvPr/>
            </p:nvSpPr>
            <p:spPr>
              <a:xfrm>
                <a:off x="9615059" y="3762421"/>
                <a:ext cx="251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=15*(1-0.25*0)= 15</a:t>
                </a:r>
                <a:endParaRPr lang="zh-CN" alt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3500</a:t>
                </a:r>
              </a:p>
            </p:txBody>
          </p:sp>
        </mc:Choice>
        <mc:Fallback xmlns="">
          <p:sp>
            <p:nvSpPr>
              <p:cNvPr id="53" name="文本框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18B96F7-0D9E-91F3-F665-22B097B47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059" y="3762421"/>
                <a:ext cx="2515422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D524EF6A-F5B4-12AF-77FD-0C2E75BE3274}"/>
                  </a:ext>
                </a:extLst>
              </p:cNvPr>
              <p:cNvSpPr txBox="1"/>
              <p:nvPr/>
            </p:nvSpPr>
            <p:spPr>
              <a:xfrm>
                <a:off x="274404" y="5148784"/>
                <a:ext cx="2690095" cy="41671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num>
                        <m:den>
                          <m:r>
                            <a:rPr lang="fa-I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a-I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524EF6A-F5B4-12AF-77FD-0C2E75BE3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04" y="5148784"/>
                <a:ext cx="2690095" cy="416717"/>
              </a:xfrm>
              <a:prstGeom prst="rect">
                <a:avLst/>
              </a:prstGeom>
              <a:blipFill rotWithShape="0">
                <a:blip r:embed="rId17"/>
                <a:stretch>
                  <a:fillRect l="-1814" r="-4535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8B186A49-1637-611D-0352-C30A2A2785FC}"/>
                  </a:ext>
                </a:extLst>
              </p:cNvPr>
              <p:cNvSpPr txBox="1"/>
              <p:nvPr/>
            </p:nvSpPr>
            <p:spPr>
              <a:xfrm>
                <a:off x="277291" y="5610449"/>
                <a:ext cx="14263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fa-I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186A49-1637-611D-0352-C30A2A27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1" y="5610449"/>
                <a:ext cx="1426352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3846" t="-25000" r="-8547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571956F9-77A4-E23C-4587-6307C8EE1E10}"/>
                  </a:ext>
                </a:extLst>
              </p:cNvPr>
              <p:cNvSpPr txBox="1"/>
              <p:nvPr/>
            </p:nvSpPr>
            <p:spPr>
              <a:xfrm>
                <a:off x="283062" y="5961884"/>
                <a:ext cx="16619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fa-I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71956F9-77A4-E23C-4587-6307C8EE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2" y="5961884"/>
                <a:ext cx="1661993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3297" t="-25714" r="-696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59AD05C2-56A6-C553-175B-21BC8CAC33FE}"/>
                  </a:ext>
                </a:extLst>
              </p:cNvPr>
              <p:cNvSpPr txBox="1"/>
              <p:nvPr/>
            </p:nvSpPr>
            <p:spPr>
              <a:xfrm>
                <a:off x="269386" y="6245186"/>
                <a:ext cx="2516330" cy="41671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num>
                        <m:den>
                          <m:r>
                            <a:rPr lang="fa-I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fa-I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AD05C2-56A6-C553-175B-21BC8CAC3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6" y="6245186"/>
                <a:ext cx="2516330" cy="416717"/>
              </a:xfrm>
              <a:prstGeom prst="rect">
                <a:avLst/>
              </a:prstGeom>
              <a:blipFill rotWithShape="0">
                <a:blip r:embed="rId20"/>
                <a:stretch>
                  <a:fillRect r="-2906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486" y="89495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15059" y="723965"/>
                <a:ext cx="12035562" cy="31740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U1={</a:t>
                </a:r>
                <a:r>
                  <a:rPr lang="en-US" altLang="zh-CN" sz="2000" dirty="0" smtClean="0"/>
                  <a:t>20,9000,0.3,1}, </a:t>
                </a:r>
                <a:r>
                  <a:rPr lang="en-US" altLang="zh-CN" sz="2000" dirty="0"/>
                  <a:t>U2={</a:t>
                </a:r>
                <a:r>
                  <a:rPr lang="en-US" altLang="zh-CN" sz="2000" dirty="0" smtClean="0"/>
                  <a:t>15,8000,0.25,2}, </a:t>
                </a:r>
                <a:r>
                  <a:rPr lang="en-US" altLang="zh-CN" sz="2000" dirty="0"/>
                  <a:t>U3={</a:t>
                </a:r>
                <a:r>
                  <a:rPr lang="en-US" altLang="zh-CN" sz="2000" dirty="0" smtClean="0"/>
                  <a:t>26,8000,0.6,1}, </a:t>
                </a:r>
                <a:r>
                  <a:rPr lang="en-US" altLang="zh-CN" sz="2000" dirty="0"/>
                  <a:t>U4={</a:t>
                </a:r>
                <a:r>
                  <a:rPr lang="en-US" altLang="zh-CN" sz="2000" dirty="0" smtClean="0"/>
                  <a:t>20,10000,0.2,3};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/>
                  <a:t> = </a:t>
                </a:r>
                <a:r>
                  <a:rPr lang="en-US" altLang="zh-CN" sz="2000" dirty="0" smtClean="0"/>
                  <a:t>1000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059" y="723965"/>
                <a:ext cx="12035562" cy="3174038"/>
              </a:xfrm>
              <a:blipFill rotWithShape="0">
                <a:blip r:embed="rId2"/>
                <a:stretch>
                  <a:fillRect l="-456" t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5B4D0-854E-67B7-1142-8B10C5EF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t>11</a:t>
            </a:fld>
            <a:endParaRPr lang="fa-IR"/>
          </a:p>
        </p:txBody>
      </p:sp>
      <p:sp>
        <p:nvSpPr>
          <p:cNvPr id="30" name="圆角矩形 13">
            <a:extLst>
              <a:ext uri="{FF2B5EF4-FFF2-40B4-BE49-F238E27FC236}">
                <a16:creationId xmlns="" xmlns:a16="http://schemas.microsoft.com/office/drawing/2014/main" id="{DED3999F-4173-324B-09B7-70DCF4D27AED}"/>
              </a:ext>
            </a:extLst>
          </p:cNvPr>
          <p:cNvSpPr/>
          <p:nvPr/>
        </p:nvSpPr>
        <p:spPr>
          <a:xfrm>
            <a:off x="332145" y="2228461"/>
            <a:ext cx="2981849" cy="10484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18">
            <a:extLst>
              <a:ext uri="{FF2B5EF4-FFF2-40B4-BE49-F238E27FC236}">
                <a16:creationId xmlns="" xmlns:a16="http://schemas.microsoft.com/office/drawing/2014/main" id="{B587907F-0A71-2A63-2CD8-A90E9A37BFC3}"/>
              </a:ext>
            </a:extLst>
          </p:cNvPr>
          <p:cNvSpPr/>
          <p:nvPr/>
        </p:nvSpPr>
        <p:spPr>
          <a:xfrm>
            <a:off x="2787657" y="2400527"/>
            <a:ext cx="409798" cy="253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U2</a:t>
            </a:r>
          </a:p>
        </p:txBody>
      </p:sp>
      <p:sp>
        <p:nvSpPr>
          <p:cNvPr id="36" name="矩形 19">
            <a:extLst>
              <a:ext uri="{FF2B5EF4-FFF2-40B4-BE49-F238E27FC236}">
                <a16:creationId xmlns="" xmlns:a16="http://schemas.microsoft.com/office/drawing/2014/main" id="{B0C585A9-34C7-AB19-E46C-259F871B253A}"/>
              </a:ext>
            </a:extLst>
          </p:cNvPr>
          <p:cNvSpPr/>
          <p:nvPr/>
        </p:nvSpPr>
        <p:spPr>
          <a:xfrm>
            <a:off x="471080" y="2400527"/>
            <a:ext cx="409798" cy="253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U3</a:t>
            </a:r>
          </a:p>
        </p:txBody>
      </p:sp>
      <p:sp>
        <p:nvSpPr>
          <p:cNvPr id="34" name="矩形 17">
            <a:extLst>
              <a:ext uri="{FF2B5EF4-FFF2-40B4-BE49-F238E27FC236}">
                <a16:creationId xmlns="" xmlns:a16="http://schemas.microsoft.com/office/drawing/2014/main" id="{86C3563E-67F2-5684-4654-4BBA5220A8FB}"/>
              </a:ext>
            </a:extLst>
          </p:cNvPr>
          <p:cNvSpPr/>
          <p:nvPr/>
        </p:nvSpPr>
        <p:spPr>
          <a:xfrm>
            <a:off x="471080" y="2711071"/>
            <a:ext cx="409798" cy="253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U1</a:t>
            </a:r>
          </a:p>
        </p:txBody>
      </p:sp>
      <p:sp>
        <p:nvSpPr>
          <p:cNvPr id="37" name="矩形 19">
            <a:extLst>
              <a:ext uri="{FF2B5EF4-FFF2-40B4-BE49-F238E27FC236}">
                <a16:creationId xmlns="" xmlns:a16="http://schemas.microsoft.com/office/drawing/2014/main" id="{28B44062-11CD-C6E2-10CE-E2FA3CD2FE2C}"/>
              </a:ext>
            </a:extLst>
          </p:cNvPr>
          <p:cNvSpPr/>
          <p:nvPr/>
        </p:nvSpPr>
        <p:spPr>
          <a:xfrm>
            <a:off x="2328246" y="2400260"/>
            <a:ext cx="409798" cy="253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U4</a:t>
            </a:r>
          </a:p>
        </p:txBody>
      </p:sp>
      <p:sp>
        <p:nvSpPr>
          <p:cNvPr id="38" name="矩形 19">
            <a:extLst>
              <a:ext uri="{FF2B5EF4-FFF2-40B4-BE49-F238E27FC236}">
                <a16:creationId xmlns="" xmlns:a16="http://schemas.microsoft.com/office/drawing/2014/main" id="{A8225A10-C2A3-CE82-F540-ACCEA7BF5EB1}"/>
              </a:ext>
            </a:extLst>
          </p:cNvPr>
          <p:cNvSpPr/>
          <p:nvPr/>
        </p:nvSpPr>
        <p:spPr>
          <a:xfrm>
            <a:off x="1868011" y="2400950"/>
            <a:ext cx="409798" cy="253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U4</a:t>
            </a:r>
          </a:p>
        </p:txBody>
      </p:sp>
      <p:sp>
        <p:nvSpPr>
          <p:cNvPr id="39" name="矩形 17">
            <a:extLst>
              <a:ext uri="{FF2B5EF4-FFF2-40B4-BE49-F238E27FC236}">
                <a16:creationId xmlns="" xmlns:a16="http://schemas.microsoft.com/office/drawing/2014/main" id="{68C9F9ED-5005-A9E8-8863-82A1E9886B9D}"/>
              </a:ext>
            </a:extLst>
          </p:cNvPr>
          <p:cNvSpPr/>
          <p:nvPr/>
        </p:nvSpPr>
        <p:spPr>
          <a:xfrm>
            <a:off x="1413272" y="2402133"/>
            <a:ext cx="409798" cy="253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U1</a:t>
            </a:r>
          </a:p>
        </p:txBody>
      </p:sp>
      <p:sp>
        <p:nvSpPr>
          <p:cNvPr id="31" name="矩形 19">
            <a:extLst>
              <a:ext uri="{FF2B5EF4-FFF2-40B4-BE49-F238E27FC236}">
                <a16:creationId xmlns="" xmlns:a16="http://schemas.microsoft.com/office/drawing/2014/main" id="{33AE6861-4C20-3B17-1953-A7FADA425DB7}"/>
              </a:ext>
            </a:extLst>
          </p:cNvPr>
          <p:cNvSpPr/>
          <p:nvPr/>
        </p:nvSpPr>
        <p:spPr>
          <a:xfrm>
            <a:off x="961426" y="2400527"/>
            <a:ext cx="409798" cy="253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U3</a:t>
            </a:r>
          </a:p>
        </p:txBody>
      </p:sp>
      <p:sp>
        <p:nvSpPr>
          <p:cNvPr id="32" name="矩形 17">
            <a:extLst>
              <a:ext uri="{FF2B5EF4-FFF2-40B4-BE49-F238E27FC236}">
                <a16:creationId xmlns="" xmlns:a16="http://schemas.microsoft.com/office/drawing/2014/main" id="{30C1B931-E7FB-F861-D493-B782917C21B7}"/>
              </a:ext>
            </a:extLst>
          </p:cNvPr>
          <p:cNvSpPr/>
          <p:nvPr/>
        </p:nvSpPr>
        <p:spPr>
          <a:xfrm>
            <a:off x="966864" y="2711071"/>
            <a:ext cx="409798" cy="253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="" xmlns:a16="http://schemas.microsoft.com/office/drawing/2014/main" id="{A6BA7759-5AAF-8B48-D314-E28DD101D03A}"/>
              </a:ext>
            </a:extLst>
          </p:cNvPr>
          <p:cNvSpPr/>
          <p:nvPr/>
        </p:nvSpPr>
        <p:spPr>
          <a:xfrm rot="16200000">
            <a:off x="1701212" y="2088298"/>
            <a:ext cx="207912" cy="2784574"/>
          </a:xfrm>
          <a:prstGeom prst="leftBrace">
            <a:avLst>
              <a:gd name="adj1" fmla="val 12376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F67105-A020-459D-1545-2C77AB526EB5}"/>
              </a:ext>
            </a:extLst>
          </p:cNvPr>
          <p:cNvSpPr txBox="1"/>
          <p:nvPr/>
        </p:nvSpPr>
        <p:spPr>
          <a:xfrm>
            <a:off x="932498" y="3548487"/>
            <a:ext cx="18710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Max Column = 6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448E126A-C3C3-B0BB-31C2-8061F84D6204}"/>
                  </a:ext>
                </a:extLst>
              </p:cNvPr>
              <p:cNvSpPr txBox="1"/>
              <p:nvPr/>
            </p:nvSpPr>
            <p:spPr>
              <a:xfrm>
                <a:off x="4174651" y="4461490"/>
                <a:ext cx="479701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𝐴𝑙𝑙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𝑈𝑠𝑒𝑟𝑠</m:t>
                    </m:r>
                  </m:oMath>
                </a14:m>
                <a:r>
                  <a:rPr lang="en-US" sz="1400" dirty="0"/>
                  <a:t> = 9000+8000+8000+10000= 35000</a:t>
                </a:r>
                <a:endParaRPr lang="fa-IR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48E126A-C3C3-B0BB-31C2-8061F84D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51" y="4461490"/>
                <a:ext cx="4797012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B5293A72-4C2D-C4EF-2BCD-B0EEA05F0114}"/>
                  </a:ext>
                </a:extLst>
              </p:cNvPr>
              <p:cNvSpPr txBox="1"/>
              <p:nvPr/>
            </p:nvSpPr>
            <p:spPr>
              <a:xfrm>
                <a:off x="4088582" y="3769948"/>
                <a:ext cx="6112276" cy="615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𝑈𝑠𝑒𝑟𝑠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𝐷𝑎𝑡𝑎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3959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3959</m:t>
                      </m:r>
                    </m:oMath>
                  </m:oMathPara>
                </a14:m>
                <a:endParaRPr lang="fa-IR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293A72-4C2D-C4EF-2BCD-B0EEA05F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582" y="3769948"/>
                <a:ext cx="6112276" cy="615425"/>
              </a:xfrm>
              <a:prstGeom prst="rect">
                <a:avLst/>
              </a:prstGeom>
              <a:blipFill rotWithShape="0">
                <a:blip r:embed="rId4"/>
                <a:stretch>
                  <a:fillRect l="-7685" t="-115842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97A63928-2B83-B304-8847-82003F492AC8}"/>
                  </a:ext>
                </a:extLst>
              </p:cNvPr>
              <p:cNvSpPr txBox="1"/>
              <p:nvPr/>
            </p:nvSpPr>
            <p:spPr>
              <a:xfrm>
                <a:off x="4160749" y="3571114"/>
                <a:ext cx="30246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8000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4041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3959</m:t>
                      </m:r>
                    </m:oMath>
                  </m:oMathPara>
                </a14:m>
                <a:endParaRPr lang="fa-I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7A63928-2B83-B304-8847-82003F492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749" y="3571114"/>
                <a:ext cx="3024674" cy="215444"/>
              </a:xfrm>
              <a:prstGeom prst="rect">
                <a:avLst/>
              </a:prstGeom>
              <a:blipFill rotWithShape="0">
                <a:blip r:embed="rId5"/>
                <a:stretch>
                  <a:fillRect t="-25714" r="-221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EA8916DA-DA3C-2070-2611-C035DD12C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43062"/>
              </p:ext>
            </p:extLst>
          </p:nvPr>
        </p:nvGraphicFramePr>
        <p:xfrm>
          <a:off x="420951" y="1257452"/>
          <a:ext cx="10972800" cy="58420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6096E6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6096E6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6096E6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effectLst/>
              </a:tblPr>
              <a:tblGrid>
                <a:gridCol w="462280">
                  <a:extLst>
                    <a:ext uri="{9D8B030D-6E8A-4147-A177-3AD203B41FA5}">
                      <a16:colId xmlns="" xmlns:a16="http://schemas.microsoft.com/office/drawing/2014/main" val="710327016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963749388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819417598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679563661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3475495580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656663804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390820109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928965723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23580831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082685278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017524778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4248100841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305816655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759944571"/>
                    </a:ext>
                  </a:extLst>
                </a:gridCol>
                <a:gridCol w="389890">
                  <a:extLst>
                    <a:ext uri="{9D8B030D-6E8A-4147-A177-3AD203B41FA5}">
                      <a16:colId xmlns="" xmlns:a16="http://schemas.microsoft.com/office/drawing/2014/main" val="2232307763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3107260194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175158724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823609696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3067249429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60320397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111064023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3976684646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101701963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677170019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106873759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415038839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1493465628"/>
                    </a:ext>
                  </a:extLst>
                </a:gridCol>
                <a:gridCol w="389255">
                  <a:extLst>
                    <a:ext uri="{9D8B030D-6E8A-4147-A177-3AD203B41FA5}">
                      <a16:colId xmlns="" xmlns:a16="http://schemas.microsoft.com/office/drawing/2014/main" val="2350141676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Speed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0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3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4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5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6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7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8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9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10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11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12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13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14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15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16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17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18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19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20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21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22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23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24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25</a:t>
                      </a:r>
                      <a:endParaRPr lang="en-US" altLang="en-US" sz="1100"/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26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68413"/>
                  </a:ext>
                </a:extLst>
              </a:tr>
              <a:tr h="292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Data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altLang="en-US" sz="1100" dirty="0"/>
                        <a:t>0</a:t>
                      </a:r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275</a:t>
                      </a:r>
                      <a:endParaRPr lang="en-US" altLang="en-US" sz="110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544</a:t>
                      </a:r>
                      <a:endParaRPr lang="en-US" altLang="en-US" sz="110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/>
                        <a:t>813</a:t>
                      </a:r>
                      <a:endParaRPr lang="en-US" altLang="en-US" sz="110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1082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1351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1620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1889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2158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2427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2696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2965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3234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3503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3772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4041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4310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4579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4848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5117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5386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5655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5924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6193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6462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6731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indent="0" algn="ctr">
                        <a:buNone/>
                      </a:pPr>
                      <a:r>
                        <a:rPr lang="en-US" sz="1100" dirty="0"/>
                        <a:t>7000</a:t>
                      </a:r>
                      <a:endParaRPr lang="en-US" altLang="en-US" sz="1100" dirty="0"/>
                    </a:p>
                  </a:txBody>
                  <a:tcPr marL="12700" marR="12700" marT="12700" anchor="ctr">
                    <a:lnL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6096E6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96E6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3886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6EAA8F2F-453E-B95F-EDED-F82C777A5F94}"/>
                  </a:ext>
                </a:extLst>
              </p:cNvPr>
              <p:cNvSpPr txBox="1"/>
              <p:nvPr/>
            </p:nvSpPr>
            <p:spPr>
              <a:xfrm>
                <a:off x="271131" y="4636540"/>
                <a:ext cx="3239540" cy="418128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num>
                        <m:den>
                          <m:r>
                            <a:rPr lang="fa-I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fa-I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EAA8F2F-453E-B95F-EDED-F82C777A5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1" y="4636540"/>
                <a:ext cx="3239540" cy="418128"/>
              </a:xfrm>
              <a:prstGeom prst="rect">
                <a:avLst/>
              </a:prstGeom>
              <a:blipFill rotWithShape="0">
                <a:blip r:embed="rId6"/>
                <a:stretch>
                  <a:fillRect l="-1316" r="-3571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616E37CF-0890-3A67-FACE-FF77ECA07DE5}"/>
                  </a:ext>
                </a:extLst>
              </p:cNvPr>
              <p:cNvSpPr txBox="1"/>
              <p:nvPr/>
            </p:nvSpPr>
            <p:spPr>
              <a:xfrm>
                <a:off x="271131" y="5311577"/>
                <a:ext cx="14263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fa-I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16E37CF-0890-3A67-FACE-FF77ECA07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1" y="5311577"/>
                <a:ext cx="1426352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3846" t="-25000" r="-8547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BDB017C2-8ED2-952C-0621-FCCF2589D3DB}"/>
                  </a:ext>
                </a:extLst>
              </p:cNvPr>
              <p:cNvSpPr txBox="1"/>
              <p:nvPr/>
            </p:nvSpPr>
            <p:spPr>
              <a:xfrm>
                <a:off x="274483" y="5684480"/>
                <a:ext cx="3128677" cy="41671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d>
                        </m:num>
                        <m:den>
                          <m:r>
                            <a:rPr lang="fa-I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fa-I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B017C2-8ED2-952C-0621-FCCF2589D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3" y="5684480"/>
                <a:ext cx="3128677" cy="416717"/>
              </a:xfrm>
              <a:prstGeom prst="rect">
                <a:avLst/>
              </a:prstGeom>
              <a:blipFill rotWithShape="0">
                <a:blip r:embed="rId8"/>
                <a:stretch>
                  <a:fillRect l="-1365" r="-3899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F0CACE93-5517-2338-F944-FBACD32A1ED1}"/>
                  </a:ext>
                </a:extLst>
              </p:cNvPr>
              <p:cNvSpPr txBox="1"/>
              <p:nvPr/>
            </p:nvSpPr>
            <p:spPr>
              <a:xfrm>
                <a:off x="262622" y="6230184"/>
                <a:ext cx="2516330" cy="41671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a-IR" sz="1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num>
                        <m:den>
                          <m:r>
                            <a:rPr lang="fa-I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sz="14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fa-I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0CACE93-5517-2338-F944-FBACD32A1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22" y="6230184"/>
                <a:ext cx="2516330" cy="416717"/>
              </a:xfrm>
              <a:prstGeom prst="rect">
                <a:avLst/>
              </a:prstGeom>
              <a:blipFill rotWithShape="0">
                <a:blip r:embed="rId9"/>
                <a:stretch>
                  <a:fillRect r="-2906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07783C41-5060-694C-AA4A-48A6065DDC46}"/>
                  </a:ext>
                </a:extLst>
              </p:cNvPr>
              <p:cNvSpPr txBox="1"/>
              <p:nvPr/>
            </p:nvSpPr>
            <p:spPr>
              <a:xfrm>
                <a:off x="4174651" y="5977937"/>
                <a:ext cx="56368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sv-SE" sz="1600" b="0" i="0" smtClean="0">
                            <a:latin typeface="Cambria Math" panose="02040503050406030204" pitchFamily="18" charset="0"/>
                          </a:rPr>
                          <m:t>Score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Objective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function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sv-S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𝑃𝑒𝑛𝑎𝑙𝑡𝑦</m:t>
                    </m:r>
                    <m:r>
                      <a:rPr lang="sv-S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sv-SE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= </a:t>
                </a:r>
                <a:r>
                  <a:rPr lang="en-US" sz="1600" dirty="0" smtClean="0"/>
                  <a:t>0.947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– 0.113 * 1000 = </a:t>
                </a:r>
                <a:r>
                  <a:rPr lang="en-US" sz="1600" dirty="0"/>
                  <a:t>-</a:t>
                </a:r>
                <a:r>
                  <a:rPr lang="en-US" sz="1600" dirty="0" smtClean="0"/>
                  <a:t>112.053</a:t>
                </a:r>
                <a:endParaRPr lang="fa-I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783C41-5060-694C-AA4A-48A6065DD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51" y="5977937"/>
                <a:ext cx="5636861" cy="492443"/>
              </a:xfrm>
              <a:prstGeom prst="rect">
                <a:avLst/>
              </a:prstGeom>
              <a:blipFill rotWithShape="0">
                <a:blip r:embed="rId10"/>
                <a:stretch>
                  <a:fillRect l="-22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="" xmlns:a16="http://schemas.microsoft.com/office/drawing/2014/main" id="{A7239030-87B1-B9B3-03D9-3E2964E73D3F}"/>
                  </a:ext>
                </a:extLst>
              </p:cNvPr>
              <p:cNvSpPr/>
              <p:nvPr/>
            </p:nvSpPr>
            <p:spPr>
              <a:xfrm>
                <a:off x="4140737" y="4777232"/>
                <a:ext cx="5577489" cy="485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𝑃𝑒𝑛𝑎𝑙𝑡𝑦</m:t>
                        </m:r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sv-SE" sz="1600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𝑈𝑠𝑒𝑟𝑠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𝐷𝑎𝑡𝑎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𝐿𝑜𝑠𝑠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𝑈𝑠𝑒𝑟𝑠</m:t>
                        </m:r>
                      </m:den>
                    </m:f>
                  </m:oMath>
                </a14:m>
                <a:r>
                  <a:rPr lang="en-US" sz="1600" dirty="0"/>
                  <a:t> = (3959/35000) = 0.113 </a:t>
                </a: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239030-87B1-B9B3-03D9-3E2964E73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37" y="4777232"/>
                <a:ext cx="5577489" cy="485646"/>
              </a:xfrm>
              <a:prstGeom prst="rect">
                <a:avLst/>
              </a:prstGeom>
              <a:blipFill rotWithShape="0">
                <a:blip r:embed="rId11"/>
                <a:stretch>
                  <a:fillRect t="-54430" b="-4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3535680" y="6488668"/>
            <a:ext cx="755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</a:rPr>
              <a:t>Indeed, it is an infeasible solution that couldn’t send 11.3% of all users’ data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="" xmlns:a16="http://schemas.microsoft.com/office/drawing/2014/main" id="{A7239030-87B1-B9B3-03D9-3E2964E73D3F}"/>
                  </a:ext>
                </a:extLst>
              </p:cNvPr>
              <p:cNvSpPr/>
              <p:nvPr/>
            </p:nvSpPr>
            <p:spPr>
              <a:xfrm>
                <a:off x="4111467" y="5329525"/>
                <a:ext cx="56360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Objective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function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𝑈𝑠𝑒𝑟𝑠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a-I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𝐴𝑣𝑔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𝑆𝑝𝑒𝑒𝑑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𝐵𝑒𝑠𝑡𝑆𝑝𝑒𝑒𝑑𝑈𝑠𝑒𝑟𝑠</m:t>
                        </m:r>
                      </m:e>
                    </m:nary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 =(</a:t>
                </a:r>
                <a:r>
                  <a:rPr lang="en-US" sz="1600" dirty="0" smtClean="0"/>
                  <a:t>17.6+2</a:t>
                </a:r>
                <a:r>
                  <a:rPr lang="sv-SE" sz="1600" dirty="0" smtClean="0"/>
                  <a:t>*</a:t>
                </a:r>
                <a:r>
                  <a:rPr lang="en-US" sz="1600" dirty="0" smtClean="0"/>
                  <a:t>15+21.32+3*20)/136 </a:t>
                </a:r>
                <a:r>
                  <a:rPr lang="en-US" sz="1600" dirty="0"/>
                  <a:t>= </a:t>
                </a:r>
                <a:r>
                  <a:rPr lang="en-US" sz="1600" dirty="0" smtClean="0"/>
                  <a:t>128.92/136 </a:t>
                </a:r>
                <a:r>
                  <a:rPr lang="en-US" sz="1600" dirty="0"/>
                  <a:t>= </a:t>
                </a:r>
                <a:r>
                  <a:rPr lang="en-US" sz="1600" dirty="0" smtClean="0"/>
                  <a:t>0.947</a:t>
                </a:r>
                <a:endParaRPr lang="en-US" sz="16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239030-87B1-B9B3-03D9-3E2964E73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67" y="5329525"/>
                <a:ext cx="5636030" cy="584775"/>
              </a:xfrm>
              <a:prstGeom prst="rect">
                <a:avLst/>
              </a:prstGeom>
              <a:blipFill rotWithShape="0">
                <a:blip r:embed="rId12"/>
                <a:stretch>
                  <a:fillRect t="-63542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22">
                <a:extLst>
                  <a:ext uri="{FF2B5EF4-FFF2-40B4-BE49-F238E27FC236}">
                    <a16:creationId xmlns="" xmlns:a16="http://schemas.microsoft.com/office/drawing/2014/main" id="{AF529713-6B03-56E1-495E-F4C80D16B5B2}"/>
                  </a:ext>
                </a:extLst>
              </p:cNvPr>
              <p:cNvSpPr txBox="1"/>
              <p:nvPr/>
            </p:nvSpPr>
            <p:spPr>
              <a:xfrm>
                <a:off x="4240932" y="1998548"/>
                <a:ext cx="24668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=20*(1-0.3*0.6)= 16.4</a:t>
                </a:r>
                <a:endParaRPr lang="zh-CN" alt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=26*(1-0.3*0.6)= 21.32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4310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5655</a:t>
                </a:r>
              </a:p>
            </p:txBody>
          </p:sp>
        </mc:Choice>
        <mc:Fallback xmlns="">
          <p:sp>
            <p:nvSpPr>
              <p:cNvPr id="58" name="文本框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F529713-6B03-56E1-495E-F4C80D16B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932" y="1998548"/>
                <a:ext cx="2466878" cy="830997"/>
              </a:xfrm>
              <a:prstGeom prst="rect">
                <a:avLst/>
              </a:prstGeom>
              <a:blipFill rotWithShape="0">
                <a:blip r:embed="rId13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22">
                <a:extLst>
                  <a:ext uri="{FF2B5EF4-FFF2-40B4-BE49-F238E27FC236}">
                    <a16:creationId xmlns="" xmlns:a16="http://schemas.microsoft.com/office/drawing/2014/main" id="{5C7439BE-1961-0287-02DC-C9F8C179413C}"/>
                  </a:ext>
                </a:extLst>
              </p:cNvPr>
              <p:cNvSpPr txBox="1"/>
              <p:nvPr/>
            </p:nvSpPr>
            <p:spPr>
              <a:xfrm>
                <a:off x="4308146" y="2891374"/>
                <a:ext cx="2325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=20*(1-0.2*0)= 20</a:t>
                </a:r>
                <a:endParaRPr lang="zh-CN" alt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5386</a:t>
                </a:r>
              </a:p>
            </p:txBody>
          </p:sp>
        </mc:Choice>
        <mc:Fallback xmlns="">
          <p:sp>
            <p:nvSpPr>
              <p:cNvPr id="59" name="文本框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C7439BE-1961-0287-02DC-C9F8C179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46" y="2891374"/>
                <a:ext cx="2325895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22">
                <a:extLst>
                  <a:ext uri="{FF2B5EF4-FFF2-40B4-BE49-F238E27FC236}">
                    <a16:creationId xmlns="" xmlns:a16="http://schemas.microsoft.com/office/drawing/2014/main" id="{96C1567E-C8FA-1487-4173-1C9002BB67DA}"/>
                  </a:ext>
                </a:extLst>
              </p:cNvPr>
              <p:cNvSpPr txBox="1"/>
              <p:nvPr/>
            </p:nvSpPr>
            <p:spPr>
              <a:xfrm>
                <a:off x="6634041" y="2891373"/>
                <a:ext cx="2325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=20*(1-0.2*0)= 20</a:t>
                </a:r>
                <a:endParaRPr lang="zh-CN" alt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10000</a:t>
                </a:r>
              </a:p>
            </p:txBody>
          </p:sp>
        </mc:Choice>
        <mc:Fallback xmlns="">
          <p:sp>
            <p:nvSpPr>
              <p:cNvPr id="60" name="文本框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6C1567E-C8FA-1487-4173-1C9002BB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41" y="2891373"/>
                <a:ext cx="2325895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22">
                <a:extLst>
                  <a:ext uri="{FF2B5EF4-FFF2-40B4-BE49-F238E27FC236}">
                    <a16:creationId xmlns="" xmlns:a16="http://schemas.microsoft.com/office/drawing/2014/main" id="{B77E1515-B1F9-3A6B-177A-6214ABAB648A}"/>
                  </a:ext>
                </a:extLst>
              </p:cNvPr>
              <p:cNvSpPr txBox="1"/>
              <p:nvPr/>
            </p:nvSpPr>
            <p:spPr>
              <a:xfrm>
                <a:off x="6709794" y="1985379"/>
                <a:ext cx="24668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=20*(1-0.3*0.6)= 16.4</a:t>
                </a:r>
                <a:endParaRPr lang="zh-CN" alt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>
                    <a:sym typeface="+mn-ea"/>
                  </a:rPr>
                  <a:t>=26*(1-0.3*0.6)= 21.32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4310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8000</a:t>
                </a:r>
              </a:p>
              <a:p>
                <a:endParaRPr lang="en-US" altLang="zh-CN" sz="1200" dirty="0">
                  <a:sym typeface="+mn-ea"/>
                </a:endParaRPr>
              </a:p>
            </p:txBody>
          </p:sp>
        </mc:Choice>
        <mc:Fallback xmlns="">
          <p:sp>
            <p:nvSpPr>
              <p:cNvPr id="61" name="文本框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77E1515-B1F9-3A6B-177A-6214ABA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94" y="1985379"/>
                <a:ext cx="2466878" cy="1015663"/>
              </a:xfrm>
              <a:prstGeom prst="rect">
                <a:avLst/>
              </a:prstGeom>
              <a:blipFill rotWithShape="0">
                <a:blip r:embed="rId16"/>
                <a:stretch>
                  <a:fillRect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22">
                <a:extLst>
                  <a:ext uri="{FF2B5EF4-FFF2-40B4-BE49-F238E27FC236}">
                    <a16:creationId xmlns="" xmlns:a16="http://schemas.microsoft.com/office/drawing/2014/main" id="{4081BAB1-61F6-3579-8983-449113CDFA66}"/>
                  </a:ext>
                </a:extLst>
              </p:cNvPr>
              <p:cNvSpPr txBox="1"/>
              <p:nvPr/>
            </p:nvSpPr>
            <p:spPr>
              <a:xfrm>
                <a:off x="8838378" y="1973896"/>
                <a:ext cx="23258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=20*(1-0.3*0)= 20</a:t>
                </a:r>
                <a:endParaRPr lang="zh-CN" alt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9000</a:t>
                </a:r>
              </a:p>
            </p:txBody>
          </p:sp>
        </mc:Choice>
        <mc:Fallback xmlns="">
          <p:sp>
            <p:nvSpPr>
              <p:cNvPr id="62" name="文本框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081BAB1-61F6-3579-8983-449113CDF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378" y="1973896"/>
                <a:ext cx="2325895" cy="461665"/>
              </a:xfrm>
              <a:prstGeom prst="rect">
                <a:avLst/>
              </a:prstGeom>
              <a:blipFill rotWithShape="0">
                <a:blip r:embed="rId17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22">
                <a:extLst>
                  <a:ext uri="{FF2B5EF4-FFF2-40B4-BE49-F238E27FC236}">
                    <a16:creationId xmlns="" xmlns:a16="http://schemas.microsoft.com/office/drawing/2014/main" id="{8B35E22E-11DD-C181-11A4-C515B53D4260}"/>
                  </a:ext>
                </a:extLst>
              </p:cNvPr>
              <p:cNvSpPr txBox="1"/>
              <p:nvPr/>
            </p:nvSpPr>
            <p:spPr>
              <a:xfrm>
                <a:off x="8838378" y="2886613"/>
                <a:ext cx="251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=15*(1-0.25*0)= 15</a:t>
                </a:r>
                <a:endParaRPr lang="zh-CN" alt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a-I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ym typeface="+mn-ea"/>
                  </a:rPr>
                  <a:t>= 4041</a:t>
                </a:r>
              </a:p>
            </p:txBody>
          </p:sp>
        </mc:Choice>
        <mc:Fallback xmlns="">
          <p:sp>
            <p:nvSpPr>
              <p:cNvPr id="63" name="文本框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35E22E-11DD-C181-11A4-C515B53D4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378" y="2886613"/>
                <a:ext cx="2515422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72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07963"/>
            <a:ext cx="7952071" cy="1325563"/>
          </a:xfrm>
        </p:spPr>
        <p:txBody>
          <a:bodyPr>
            <a:normAutofit/>
          </a:bodyPr>
          <a:lstStyle/>
          <a:p>
            <a:r>
              <a:rPr lang="sv-SE" sz="4000" dirty="0" smtClean="0"/>
              <a:t>Background: </a:t>
            </a:r>
            <a:br>
              <a:rPr lang="sv-SE" sz="4000" dirty="0" smtClean="0"/>
            </a:br>
            <a:r>
              <a:rPr lang="sv-SE" sz="3200" dirty="0" smtClean="0"/>
              <a:t>Downlink channel allocation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12" y="1533526"/>
            <a:ext cx="7802880" cy="4351338"/>
          </a:xfrm>
        </p:spPr>
        <p:txBody>
          <a:bodyPr>
            <a:normAutofit/>
          </a:bodyPr>
          <a:lstStyle/>
          <a:p>
            <a:r>
              <a:rPr lang="sv-SE" sz="2400" dirty="0" smtClean="0"/>
              <a:t>Many users connected to a base station need to send and receive data in real-time.</a:t>
            </a:r>
          </a:p>
          <a:p>
            <a:r>
              <a:rPr lang="sv-SE" sz="2400" dirty="0" smtClean="0"/>
              <a:t>As we have limited </a:t>
            </a:r>
            <a:r>
              <a:rPr lang="en-US" sz="2400" dirty="0"/>
              <a:t>bandwidth</a:t>
            </a:r>
            <a:r>
              <a:rPr lang="sv-SE" sz="2400" dirty="0" smtClean="0"/>
              <a:t>, efficient allocation of data channel resources to the users has a significant impact on users’ quality of experience.</a:t>
            </a:r>
          </a:p>
          <a:p>
            <a:r>
              <a:rPr lang="sv-SE" sz="2400" dirty="0" smtClean="0"/>
              <a:t>Here, we focus on the simplified version of the downlink data channel allocation problem as a key building block of mobile networks.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2</a:t>
            </a:fld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69" y="1768660"/>
            <a:ext cx="3310676" cy="2666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/>
          <a:stretch/>
        </p:blipFill>
        <p:spPr>
          <a:xfrm>
            <a:off x="8326358" y="0"/>
            <a:ext cx="3848066" cy="1354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941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637" y="513338"/>
            <a:ext cx="10515600" cy="71485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Problem statement 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76637" y="1563901"/>
                <a:ext cx="10863072" cy="49732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Let</a:t>
                </a:r>
                <a:r>
                  <a:rPr lang="sv-SE" altLang="zh-CN" sz="2000" dirty="0" smtClean="0"/>
                  <a:t>’s make the considered problem one step closer to the original problem in real-world by adding another factor to the problem which is users’ weight.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Indeed, it is the same problem as the qualification task, the only difference is that users have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different weights</a:t>
                </a:r>
                <a:r>
                  <a:rPr lang="en-US" altLang="zh-CN" sz="2000" dirty="0" smtClean="0"/>
                  <a:t>, </a:t>
                </a:r>
                <a:r>
                  <a:rPr lang="en-US" altLang="zh-CN" sz="2000" dirty="0"/>
                  <a:t>i</a:t>
                </a:r>
                <a:r>
                  <a:rPr lang="en-US" altLang="zh-CN" sz="2000" dirty="0" smtClean="0"/>
                  <a:t>n the sense that the speed of users with higher weights is more important </a:t>
                </a:r>
                <a:r>
                  <a:rPr lang="en-US" altLang="zh-CN" sz="2000" dirty="0" smtClean="0"/>
                  <a:t>than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smtClean="0"/>
                  <a:t>users with lower weights.</a:t>
                </a:r>
              </a:p>
              <a:p>
                <a:r>
                  <a:rPr lang="sv-SE" altLang="zh-CN" sz="2000" dirty="0" smtClean="0"/>
                  <a:t>The users’ importance is shown by a wieght,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sv-SE" altLang="zh-CN" sz="2000" dirty="0" smtClean="0"/>
                  <a:t>shows the importance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altLang="zh-CN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sv-SE" altLang="zh-CN" sz="2000" dirty="0" smtClean="0"/>
                  <a:t> 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637" y="1563901"/>
                <a:ext cx="10863072" cy="4973216"/>
              </a:xfrm>
              <a:blipFill rotWithShape="0">
                <a:blip r:embed="rId2"/>
                <a:stretch>
                  <a:fillRect l="-505" t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28">
            <a:extLst>
              <a:ext uri="{FF2B5EF4-FFF2-40B4-BE49-F238E27FC236}">
                <a16:creationId xmlns="" xmlns:a16="http://schemas.microsoft.com/office/drawing/2014/main" id="{72CAAB9F-519E-3E38-C64F-000880B3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7502" y="6418679"/>
            <a:ext cx="330163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/>
          <a:stretch/>
        </p:blipFill>
        <p:spPr>
          <a:xfrm>
            <a:off x="7847635" y="-23148"/>
            <a:ext cx="4344365" cy="1528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86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8219" y="1334079"/>
                <a:ext cx="12035562" cy="58364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rgbClr val="00B050"/>
                    </a:solidFill>
                  </a:rPr>
                  <a:t>Objective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2000" dirty="0" err="1">
                    <a:solidFill>
                      <a:schemeClr val="tx1"/>
                    </a:solidFill>
                  </a:rPr>
                  <a:t>Maximise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the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weighted sum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of average speed of all users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𝐴𝑣𝑔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𝑆𝑝𝑒𝑒𝑑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endParaRPr lang="sv-SE" altLang="zh-CN" sz="2000" dirty="0"/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The same constraint and penalty term as qualification task are applied. </a:t>
                </a: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 smtClean="0">
                    <a:solidFill>
                      <a:schemeClr val="accent1"/>
                    </a:solidFill>
                  </a:rPr>
                  <a:t>score </a:t>
                </a:r>
                <a:r>
                  <a:rPr lang="en-US" altLang="zh-CN" sz="2000" dirty="0" smtClean="0"/>
                  <a:t>is </a:t>
                </a:r>
                <a:r>
                  <a:rPr lang="en-US" altLang="zh-CN" sz="2000" dirty="0"/>
                  <a:t>formulated as: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19" y="1334079"/>
                <a:ext cx="12035562" cy="5836439"/>
              </a:xfrm>
              <a:blipFill rotWithShape="0">
                <a:blip r:embed="rId2"/>
                <a:stretch>
                  <a:fillRect l="-456" t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6B62C7E2-15D8-865E-4CEE-91DEF7CC9FB3}"/>
              </a:ext>
            </a:extLst>
          </p:cNvPr>
          <p:cNvSpPr txBox="1">
            <a:spLocks/>
          </p:cNvSpPr>
          <p:nvPr/>
        </p:nvSpPr>
        <p:spPr>
          <a:xfrm>
            <a:off x="261152" y="376510"/>
            <a:ext cx="10515600" cy="714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Score </a:t>
            </a:r>
            <a:r>
              <a:rPr lang="en-US" altLang="zh-CN" dirty="0"/>
              <a:t>Function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71436" y="1859167"/>
                <a:ext cx="4297908" cy="810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Objective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function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𝑈𝑠𝑒𝑟𝑠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a-I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𝐴𝑣𝑔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𝑆𝑝𝑒𝑒𝑑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𝐵𝑒𝑠𝑡𝑆𝑝𝑒𝑒𝑑𝑈𝑠𝑒𝑟𝑠</m:t>
                        </m:r>
                      </m:den>
                    </m:f>
                  </m:oMath>
                </a14:m>
                <a:endParaRPr lang="sv-SE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436" y="1859167"/>
                <a:ext cx="4297908" cy="810928"/>
              </a:xfrm>
              <a:prstGeom prst="rect">
                <a:avLst/>
              </a:prstGeom>
              <a:blipFill rotWithShape="0">
                <a:blip r:embed="rId3"/>
                <a:stretch>
                  <a:fillRect l="-426" t="-40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1152" y="2275646"/>
                <a:ext cx="10666242" cy="690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BestSpeedUsers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wiegted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maximum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speed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users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calculated</m:t>
                      </m:r>
                      <m:r>
                        <a:rPr lang="sv-S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sv-SE" sz="1600" b="0" i="0" smtClean="0">
                          <a:latin typeface="Cambria Math" panose="02040503050406030204" pitchFamily="18" charset="0"/>
                        </a:rPr>
                        <m:t>by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𝑈𝑠𝑒𝑟𝑠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a-I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𝐼𝑛𝑖𝑡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𝑆𝑝𝑒𝑒𝑑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52" y="2275646"/>
                <a:ext cx="10666242" cy="6901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286C4647-2EA3-954A-DC4B-42D7E5804CBB}"/>
                  </a:ext>
                </a:extLst>
              </p:cNvPr>
              <p:cNvSpPr txBox="1"/>
              <p:nvPr/>
            </p:nvSpPr>
            <p:spPr>
              <a:xfrm>
                <a:off x="1147908" y="4205998"/>
                <a:ext cx="924165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Go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𝑎𝑙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function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Objective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function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sv-S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𝑃𝑒𝑛𝑎𝑙𝑡𝑦</m:t>
                    </m:r>
                    <m:r>
                      <a:rPr lang="sv-S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sv-S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sv-SE" sz="1600" dirty="0" smtClean="0">
                    <a:solidFill>
                      <a:schemeClr val="tx1"/>
                    </a:solidFill>
                  </a:rPr>
                  <a:t> </a:t>
                </a:r>
                <a:endParaRPr lang="fa-I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86C4647-2EA3-954A-DC4B-42D7E5804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08" y="4205998"/>
                <a:ext cx="9241654" cy="270652"/>
              </a:xfrm>
              <a:prstGeom prst="rect">
                <a:avLst/>
              </a:prstGeom>
              <a:blipFill rotWithShape="0">
                <a:blip r:embed="rId5"/>
                <a:stretch>
                  <a:fillRect l="-858" t="-2273" b="-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/>
          <a:stretch/>
        </p:blipFill>
        <p:spPr>
          <a:xfrm>
            <a:off x="7847635" y="-81015"/>
            <a:ext cx="4344365" cy="1528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015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9597" cy="1325563"/>
          </a:xfrm>
        </p:spPr>
        <p:txBody>
          <a:bodyPr>
            <a:normAutofit/>
          </a:bodyPr>
          <a:lstStyle/>
          <a:p>
            <a:r>
              <a:rPr lang="sv-SE" sz="3600" dirty="0" smtClean="0"/>
              <a:t>Limitations </a:t>
            </a:r>
            <a:r>
              <a:rPr lang="sv-SE" altLang="zh-CN" sz="3600" dirty="0">
                <a:solidFill>
                  <a:srgbClr val="FF0000"/>
                </a:solidFill>
              </a:rPr>
              <a:t>(exactly the same as the qualification phase</a:t>
            </a:r>
            <a:r>
              <a:rPr lang="sv-SE" altLang="zh-CN" sz="3600" dirty="0" smtClean="0">
                <a:solidFill>
                  <a:srgbClr val="FF0000"/>
                </a:solidFill>
              </a:rPr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88" y="1690688"/>
            <a:ext cx="10515600" cy="4351338"/>
          </a:xfrm>
        </p:spPr>
        <p:txBody>
          <a:bodyPr/>
          <a:lstStyle/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800" dirty="0" smtClean="0"/>
              <a:t>Write a code in C++ or Python that can find a placement for all the test cases,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800" dirty="0" smtClean="0"/>
              <a:t>The </a:t>
            </a:r>
            <a:r>
              <a:rPr lang="en-US" altLang="zh-CN" sz="1800" dirty="0"/>
              <a:t>execution time of the code, for each test case, should be less than 1 second on your own </a:t>
            </a:r>
            <a:r>
              <a:rPr lang="en-US" altLang="zh-CN" sz="1800" dirty="0" smtClean="0"/>
              <a:t>machine. If the execution time is greater than one second, the solution is not counted as a valid solution.</a:t>
            </a:r>
            <a:endParaRPr lang="en-US" altLang="zh-CN" sz="1800" dirty="0"/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800" dirty="0"/>
              <a:t>Only </a:t>
            </a:r>
            <a:r>
              <a:rPr lang="en-US" altLang="zh-CN" sz="1800" dirty="0" smtClean="0"/>
              <a:t>standard </a:t>
            </a:r>
            <a:r>
              <a:rPr lang="en-US" altLang="zh-CN" sz="1800" dirty="0"/>
              <a:t>libraries can be </a:t>
            </a:r>
            <a:r>
              <a:rPr lang="en-US" altLang="zh-CN" sz="1800" dirty="0" smtClean="0"/>
              <a:t>used, </a:t>
            </a:r>
            <a:r>
              <a:rPr lang="en-US" altLang="zh-CN" sz="1800" dirty="0"/>
              <a:t>using optimization libraries</a:t>
            </a:r>
            <a:r>
              <a:rPr lang="sv-SE" altLang="zh-CN" sz="1800" dirty="0"/>
              <a:t>/</a:t>
            </a:r>
            <a:r>
              <a:rPr lang="en-US" altLang="zh-CN" sz="1800" dirty="0"/>
              <a:t>tools are not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pPr/>
              <a:t>5</a:t>
            </a:fld>
            <a:endParaRPr lang="fa-I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/>
          <a:stretch/>
        </p:blipFill>
        <p:spPr>
          <a:xfrm>
            <a:off x="7847635" y="-23148"/>
            <a:ext cx="4344365" cy="1528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56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F59E7D6C-895F-72E5-8360-3B8B296C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20" y="0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/>
              <a:t>Input and Output Data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9955" y="780673"/>
                <a:ext cx="10993845" cy="550060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Input: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lphaLcPeriod"/>
                </a:pPr>
                <a:r>
                  <a:rPr lang="sv-SE" altLang="zh-CN" sz="1800" dirty="0"/>
                  <a:t>A speed to data map as a csv file, used for all test cases</a:t>
                </a:r>
              </a:p>
              <a:p>
                <a:pPr marL="800100" lvl="1" indent="-342900">
                  <a:lnSpc>
                    <a:spcPct val="100000"/>
                  </a:lnSpc>
                  <a:buFont typeface="+mj-lt"/>
                  <a:buAutoNum type="alphaLcPeriod"/>
                </a:pPr>
                <a:r>
                  <a:rPr lang="sv-SE" altLang="zh-CN" sz="1800" dirty="0"/>
                  <a:t>A set of input files each of which corresponds to a test case where each test case includes</a:t>
                </a:r>
                <a:endParaRPr lang="en-US" altLang="zh-CN" sz="1800" dirty="0"/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CN" sz="1700" dirty="0"/>
                  <a:t>Grid size (M, N)</a:t>
                </a:r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CN" sz="1700" dirty="0">
                    <a:solidFill>
                      <a:schemeClr val="tx1"/>
                    </a:solidFill>
                  </a:rPr>
                  <a:t>Number of users (|U|)</a:t>
                </a:r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CN" sz="1700" dirty="0"/>
                  <a:t>Value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1700" dirty="0"/>
              </a:p>
              <a:p>
                <a:pPr marL="1371600" lvl="2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CN" sz="1700" dirty="0">
                    <a:solidFill>
                      <a:schemeClr val="tx1"/>
                    </a:solidFill>
                  </a:rPr>
                  <a:t>Users’ information (initial speed, data size, </a:t>
                </a:r>
                <a:r>
                  <a:rPr lang="en-US" altLang="zh-CN" sz="1700" dirty="0" smtClean="0">
                    <a:solidFill>
                      <a:schemeClr val="tx1"/>
                    </a:solidFill>
                  </a:rPr>
                  <a:t>factor, </a:t>
                </a:r>
                <a:r>
                  <a:rPr lang="en-US" altLang="zh-CN" sz="1700" dirty="0" smtClean="0">
                    <a:solidFill>
                      <a:srgbClr val="FF0000"/>
                    </a:solidFill>
                  </a:rPr>
                  <a:t>weight</a:t>
                </a:r>
                <a:r>
                  <a:rPr lang="en-US" altLang="zh-CN" sz="1700" dirty="0" smtClean="0">
                    <a:solidFill>
                      <a:schemeClr val="tx1"/>
                    </a:solidFill>
                  </a:rPr>
                  <a:t>) </a:t>
                </a:r>
                <a:endParaRPr lang="en-US" altLang="zh-CN" sz="17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Submission file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exactly the same as qualification phase): </a:t>
                </a:r>
                <a:r>
                  <a:rPr lang="en-US" altLang="zh-CN" sz="2000" dirty="0" smtClean="0"/>
                  <a:t>It should be a zip file including: </a:t>
                </a:r>
                <a:endParaRPr lang="en-US" altLang="zh-CN" sz="2000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sz="1800" dirty="0" smtClean="0">
                    <a:solidFill>
                      <a:schemeClr val="tx1"/>
                    </a:solidFill>
                  </a:rPr>
                  <a:t>a. A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csv file for each test case that includes</a:t>
                </a:r>
                <a:r>
                  <a:rPr lang="sv-SE" altLang="zh-CN" sz="1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zh-CN" sz="1700" dirty="0">
                    <a:solidFill>
                      <a:schemeClr val="tx1"/>
                    </a:solidFill>
                  </a:rPr>
                  <a:t>Grid placement</a:t>
                </a:r>
              </a:p>
              <a:p>
                <a:pPr marL="1257300" lvl="2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zh-CN" sz="1700" dirty="0" err="1" smtClean="0"/>
                  <a:t>Penalty_term</a:t>
                </a:r>
                <a:endParaRPr lang="en-US" altLang="zh-CN" sz="17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sv-SE" altLang="zh-CN" sz="1700" dirty="0" smtClean="0"/>
                  <a:t>Objective_function</a:t>
                </a:r>
                <a:endParaRPr lang="en-US" altLang="zh-CN" sz="1700" dirty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sv-SE" altLang="zh-CN" sz="1700" dirty="0" smtClean="0"/>
                  <a:t>Score</a:t>
                </a:r>
                <a:endParaRPr lang="en-US" altLang="zh-CN" sz="1700" dirty="0"/>
              </a:p>
              <a:p>
                <a:pPr marL="1257300" lvl="2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zh-CN" sz="1700" dirty="0"/>
                  <a:t>Execution time of the </a:t>
                </a:r>
                <a:r>
                  <a:rPr lang="en-US" altLang="zh-CN" sz="1700" dirty="0" smtClean="0"/>
                  <a:t>code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CN" sz="1800" dirty="0" smtClean="0">
                    <a:solidFill>
                      <a:schemeClr val="tx1"/>
                    </a:solidFill>
                  </a:rPr>
                  <a:t>b. Single source file with either .</a:t>
                </a:r>
                <a:r>
                  <a:rPr lang="en-US" altLang="zh-CN" sz="1800" dirty="0" err="1" smtClean="0">
                    <a:solidFill>
                      <a:schemeClr val="tx1"/>
                    </a:solidFill>
                  </a:rPr>
                  <a:t>py</a:t>
                </a:r>
                <a:r>
                  <a:rPr lang="en-US" altLang="zh-CN" sz="1800" dirty="0" smtClean="0">
                    <a:solidFill>
                      <a:schemeClr val="tx1"/>
                    </a:solidFill>
                  </a:rPr>
                  <a:t> or </a:t>
                </a:r>
                <a:r>
                  <a:rPr lang="sv-SE" altLang="zh-CN" sz="1800" dirty="0" smtClean="0">
                    <a:solidFill>
                      <a:schemeClr val="tx1"/>
                    </a:solidFill>
                  </a:rPr>
                  <a:t>.cpp or .cc extension</a:t>
                </a: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955" y="780673"/>
                <a:ext cx="10993845" cy="5500604"/>
              </a:xfrm>
              <a:blipFill rotWithShape="0">
                <a:blip r:embed="rId2"/>
                <a:stretch>
                  <a:fillRect l="-499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6B74591-9CDE-CE86-69FC-DD982B6B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t>6</a:t>
            </a:fld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/>
          <a:stretch/>
        </p:blipFill>
        <p:spPr>
          <a:xfrm>
            <a:off x="7847635" y="-23148"/>
            <a:ext cx="4344365" cy="1528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13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59E7D6C-895F-72E5-8360-3B8B296C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8" y="589978"/>
            <a:ext cx="9131824" cy="7056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Output CSV </a:t>
            </a:r>
            <a:r>
              <a:rPr lang="en-US" altLang="zh-CN" sz="3200" dirty="0" smtClean="0"/>
              <a:t>Template </a:t>
            </a:r>
            <a:r>
              <a:rPr lang="sv-SE" altLang="zh-CN" sz="3200" dirty="0" smtClean="0">
                <a:solidFill>
                  <a:srgbClr val="FF0000"/>
                </a:solidFill>
              </a:rPr>
              <a:t>(exactly </a:t>
            </a:r>
            <a:r>
              <a:rPr lang="sv-SE" altLang="zh-CN" sz="3200" dirty="0">
                <a:solidFill>
                  <a:srgbClr val="FF0000"/>
                </a:solidFill>
              </a:rPr>
              <a:t>the same as the qualification </a:t>
            </a:r>
            <a:r>
              <a:rPr lang="sv-SE" altLang="zh-CN" sz="3200" dirty="0" smtClean="0">
                <a:solidFill>
                  <a:srgbClr val="FF0000"/>
                </a:solidFill>
              </a:rPr>
              <a:t>phase)</a:t>
            </a:r>
            <a:r>
              <a:rPr lang="sv-SE" altLang="zh-CN" sz="3200" dirty="0">
                <a:solidFill>
                  <a:srgbClr val="FF0000"/>
                </a:solidFill>
              </a:rPr>
              <a:t/>
            </a:r>
            <a:br>
              <a:rPr lang="sv-SE" altLang="zh-CN" sz="3200" dirty="0">
                <a:solidFill>
                  <a:srgbClr val="FF0000"/>
                </a:solidFill>
              </a:rPr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67460"/>
            <a:ext cx="11927839" cy="637336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sv-SE" altLang="zh-CN" sz="1800" dirty="0"/>
          </a:p>
          <a:p>
            <a:pPr>
              <a:lnSpc>
                <a:spcPct val="100000"/>
              </a:lnSpc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sv-SE" altLang="zh-CN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sv-SE" altLang="zh-CN" sz="1800" dirty="0"/>
          </a:p>
          <a:p>
            <a:pPr>
              <a:lnSpc>
                <a:spcPct val="100000"/>
              </a:lnSpc>
            </a:pPr>
            <a:endParaRPr lang="sv-SE" altLang="zh-CN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sv-SE" altLang="zh-CN" sz="1800" dirty="0"/>
          </a:p>
          <a:p>
            <a:pPr>
              <a:lnSpc>
                <a:spcPct val="100000"/>
              </a:lnSpc>
            </a:pPr>
            <a:endParaRPr lang="sv-SE" altLang="zh-CN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sv-SE" altLang="zh-CN" sz="1800" dirty="0"/>
          </a:p>
          <a:p>
            <a:pPr>
              <a:lnSpc>
                <a:spcPct val="100000"/>
              </a:lnSpc>
            </a:pPr>
            <a:endParaRPr lang="sv-SE" altLang="zh-CN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sv-SE" altLang="zh-CN" sz="1800" dirty="0"/>
          </a:p>
          <a:p>
            <a:pPr>
              <a:lnSpc>
                <a:spcPct val="100000"/>
              </a:lnSpc>
            </a:pPr>
            <a:endParaRPr lang="sv-SE" altLang="zh-CN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sv-SE" altLang="zh-CN" sz="1800" dirty="0"/>
          </a:p>
          <a:p>
            <a:pPr>
              <a:lnSpc>
                <a:spcPct val="100000"/>
              </a:lnSpc>
            </a:pPr>
            <a:endParaRPr lang="sv-SE" altLang="zh-CN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sv-SE" altLang="zh-CN" sz="1800" dirty="0"/>
          </a:p>
          <a:p>
            <a:pPr>
              <a:lnSpc>
                <a:spcPct val="100000"/>
              </a:lnSpc>
            </a:pPr>
            <a:endParaRPr lang="sv-SE" altLang="zh-CN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6B74591-9CDE-CE86-69FC-DD982B6B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634F-0673-4D09-940B-E2C09C686271}" type="slidenum">
              <a:rPr lang="fa-IR" smtClean="0"/>
              <a:t>7</a:t>
            </a:fld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xmlns="" id="{74BEDE9F-4B72-15A5-9321-8F2CB167CF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222039"/>
                  </p:ext>
                </p:extLst>
              </p:nvPr>
            </p:nvGraphicFramePr>
            <p:xfrm>
              <a:off x="1653946" y="1933157"/>
              <a:ext cx="9336608" cy="409883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605439">
                      <a:extLst>
                        <a:ext uri="{9D8B030D-6E8A-4147-A177-3AD203B41FA5}">
                          <a16:colId xmlns:a16="http://schemas.microsoft.com/office/drawing/2014/main" xmlns="" val="2900909174"/>
                        </a:ext>
                      </a:extLst>
                    </a:gridCol>
                    <a:gridCol w="1203272">
                      <a:extLst>
                        <a:ext uri="{9D8B030D-6E8A-4147-A177-3AD203B41FA5}">
                          <a16:colId xmlns:a16="http://schemas.microsoft.com/office/drawing/2014/main" xmlns="" val="3389219385"/>
                        </a:ext>
                      </a:extLst>
                    </a:gridCol>
                    <a:gridCol w="1203272">
                      <a:extLst>
                        <a:ext uri="{9D8B030D-6E8A-4147-A177-3AD203B41FA5}">
                          <a16:colId xmlns:a16="http://schemas.microsoft.com/office/drawing/2014/main" xmlns="" val="4083449822"/>
                        </a:ext>
                      </a:extLst>
                    </a:gridCol>
                    <a:gridCol w="1199838">
                      <a:extLst>
                        <a:ext uri="{9D8B030D-6E8A-4147-A177-3AD203B41FA5}">
                          <a16:colId xmlns:a16="http://schemas.microsoft.com/office/drawing/2014/main" xmlns="" val="3546919636"/>
                        </a:ext>
                      </a:extLst>
                    </a:gridCol>
                    <a:gridCol w="1290735">
                      <a:extLst>
                        <a:ext uri="{9D8B030D-6E8A-4147-A177-3AD203B41FA5}">
                          <a16:colId xmlns:a16="http://schemas.microsoft.com/office/drawing/2014/main" xmlns="" val="904047348"/>
                        </a:ext>
                      </a:extLst>
                    </a:gridCol>
                    <a:gridCol w="1308914">
                      <a:extLst>
                        <a:ext uri="{9D8B030D-6E8A-4147-A177-3AD203B41FA5}">
                          <a16:colId xmlns:a16="http://schemas.microsoft.com/office/drawing/2014/main" xmlns="" val="3012876347"/>
                        </a:ext>
                      </a:extLst>
                    </a:gridCol>
                    <a:gridCol w="1525138">
                      <a:extLst>
                        <a:ext uri="{9D8B030D-6E8A-4147-A177-3AD203B41FA5}">
                          <a16:colId xmlns:a16="http://schemas.microsoft.com/office/drawing/2014/main" xmlns="" val="38036973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U2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U1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U1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U1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11956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U3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U2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U2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422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altLang="zh-CN" sz="1400" dirty="0"/>
                            <a:t>U4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altLang="zh-CN" sz="1400" dirty="0"/>
                            <a:t>U4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U3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88895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altLang="zh-CN" sz="1400" dirty="0"/>
                            <a:t>U5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U6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45087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U6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97640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4610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13993164"/>
                      </a:ext>
                    </a:extLst>
                  </a:tr>
                  <a:tr h="390435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>
                              <a:solidFill>
                                <a:srgbClr val="00B0F0"/>
                              </a:solidFill>
                            </a:rPr>
                            <a:t>Penalty_term</a:t>
                          </a:r>
                          <a:endParaRPr lang="en-US" sz="1400" dirty="0" smtClean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𝐷𝑎𝑡𝑎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𝐿𝑜𝑠𝑠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𝐷𝑎𝑡𝑎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𝐿𝑜𝑠𝑠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𝐷𝑎𝑡𝑎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𝐿𝑜𝑠𝑠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𝐷𝑎𝑡𝑎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𝐿𝑜𝑠𝑠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𝐷𝑎𝑡𝑎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𝐿𝑜𝑠𝑠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𝐷𝑎𝑡𝑎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𝐿𝑜𝑠𝑠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62587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 err="1" smtClean="0">
                              <a:solidFill>
                                <a:srgbClr val="00B0F0"/>
                              </a:solidFill>
                            </a:rPr>
                            <a:t>Objective_function</a:t>
                          </a:r>
                          <a:endParaRPr 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𝐴𝑣𝑔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𝑆𝑝𝑒𝑒𝑑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𝐴𝑣𝑔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𝑆𝑝𝑒𝑒𝑑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𝐴𝑣𝑔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𝑆𝑝𝑒𝑒𝑑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𝐴𝑣𝑔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𝑆𝑝𝑒𝑒𝑑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𝐴𝑣𝑔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𝑆𝑝𝑒𝑒𝑑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a-I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𝐴𝑣𝑔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𝑆𝑝𝑒𝑒𝑑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4947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 smtClean="0">
                              <a:solidFill>
                                <a:srgbClr val="00B0F0"/>
                              </a:solidFill>
                            </a:rPr>
                            <a:t>Score</a:t>
                          </a:r>
                          <a:endParaRPr lang="fa-IR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41597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Exe Time (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msec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fa-I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42646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xmlns="" id="{74BEDE9F-4B72-15A5-9321-8F2CB167CF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222039"/>
                  </p:ext>
                </p:extLst>
              </p:nvPr>
            </p:nvGraphicFramePr>
            <p:xfrm>
              <a:off x="1653946" y="1933157"/>
              <a:ext cx="9336608" cy="409883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605439">
                      <a:extLst>
                        <a:ext uri="{9D8B030D-6E8A-4147-A177-3AD203B41FA5}">
                          <a16:colId xmlns:a16="http://schemas.microsoft.com/office/drawing/2014/main" xmlns="" val="2900909174"/>
                        </a:ext>
                      </a:extLst>
                    </a:gridCol>
                    <a:gridCol w="1203272">
                      <a:extLst>
                        <a:ext uri="{9D8B030D-6E8A-4147-A177-3AD203B41FA5}">
                          <a16:colId xmlns:a16="http://schemas.microsoft.com/office/drawing/2014/main" xmlns="" val="3389219385"/>
                        </a:ext>
                      </a:extLst>
                    </a:gridCol>
                    <a:gridCol w="1203272">
                      <a:extLst>
                        <a:ext uri="{9D8B030D-6E8A-4147-A177-3AD203B41FA5}">
                          <a16:colId xmlns:a16="http://schemas.microsoft.com/office/drawing/2014/main" xmlns="" val="4083449822"/>
                        </a:ext>
                      </a:extLst>
                    </a:gridCol>
                    <a:gridCol w="1199838">
                      <a:extLst>
                        <a:ext uri="{9D8B030D-6E8A-4147-A177-3AD203B41FA5}">
                          <a16:colId xmlns:a16="http://schemas.microsoft.com/office/drawing/2014/main" xmlns="" val="3546919636"/>
                        </a:ext>
                      </a:extLst>
                    </a:gridCol>
                    <a:gridCol w="1290735">
                      <a:extLst>
                        <a:ext uri="{9D8B030D-6E8A-4147-A177-3AD203B41FA5}">
                          <a16:colId xmlns:a16="http://schemas.microsoft.com/office/drawing/2014/main" xmlns="" val="904047348"/>
                        </a:ext>
                      </a:extLst>
                    </a:gridCol>
                    <a:gridCol w="1308914">
                      <a:extLst>
                        <a:ext uri="{9D8B030D-6E8A-4147-A177-3AD203B41FA5}">
                          <a16:colId xmlns:a16="http://schemas.microsoft.com/office/drawing/2014/main" xmlns="" val="3012876347"/>
                        </a:ext>
                      </a:extLst>
                    </a:gridCol>
                    <a:gridCol w="1525138">
                      <a:extLst>
                        <a:ext uri="{9D8B030D-6E8A-4147-A177-3AD203B41FA5}">
                          <a16:colId xmlns:a16="http://schemas.microsoft.com/office/drawing/2014/main" xmlns="" val="38036973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U2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U1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U1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U1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11956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U3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U2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U2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6422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altLang="zh-CN" sz="1400" dirty="0"/>
                            <a:t>U4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altLang="zh-CN" sz="1400" dirty="0"/>
                            <a:t>U4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/>
                            <a:t>U3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888895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altLang="zh-CN" sz="1400" dirty="0"/>
                            <a:t>U5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U6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45087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U6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976403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146104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/>
                            <a:t>-</a:t>
                          </a:r>
                          <a:endParaRPr lang="fa-IR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13993164"/>
                      </a:ext>
                    </a:extLst>
                  </a:tr>
                  <a:tr h="390435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err="1" smtClean="0">
                              <a:solidFill>
                                <a:srgbClr val="00B0F0"/>
                              </a:solidFill>
                            </a:rPr>
                            <a:t>Penalty_term</a:t>
                          </a:r>
                          <a:endParaRPr lang="en-US" sz="1400" dirty="0" smtClean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333" t="-667188" r="-541919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4518" t="-667188" r="-444670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4518" t="-667188" r="-344670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774" t="-667188" r="-220283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6744" t="-667188" r="-117209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3200" t="-667188" r="-800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62587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 err="1" smtClean="0">
                              <a:solidFill>
                                <a:srgbClr val="00B0F0"/>
                              </a:solidFill>
                            </a:rPr>
                            <a:t>Objective_function</a:t>
                          </a:r>
                          <a:endParaRPr lang="en-US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333" t="-804918" r="-54191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34518" t="-804918" r="-44467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34518" t="-804918" r="-34467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3774" t="-804918" r="-22028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6744" t="-804918" r="-1172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3200" t="-804918" r="-8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4947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sv-SE" sz="1400" dirty="0" smtClean="0">
                              <a:solidFill>
                                <a:srgbClr val="00B0F0"/>
                              </a:solidFill>
                            </a:rPr>
                            <a:t>Score</a:t>
                          </a:r>
                          <a:endParaRPr lang="fa-IR" sz="1400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41597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endParaRPr lang="fa-I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1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Exe Time (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msec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fa-IR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6426468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xmlns="" id="{1B30CD55-E5E8-4785-B329-4033E885793E}"/>
              </a:ext>
            </a:extLst>
          </p:cNvPr>
          <p:cNvSpPr/>
          <p:nvPr/>
        </p:nvSpPr>
        <p:spPr>
          <a:xfrm rot="16200000">
            <a:off x="4804885" y="-1473215"/>
            <a:ext cx="307777" cy="6381855"/>
          </a:xfrm>
          <a:prstGeom prst="rightBrace">
            <a:avLst>
              <a:gd name="adj1" fmla="val 42759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xmlns="" id="{23DC3EFE-67C2-5628-F2DC-E7E4BE557939}"/>
              </a:ext>
            </a:extLst>
          </p:cNvPr>
          <p:cNvSpPr/>
          <p:nvPr/>
        </p:nvSpPr>
        <p:spPr>
          <a:xfrm rot="10800000">
            <a:off x="542925" y="1919566"/>
            <a:ext cx="307776" cy="2585509"/>
          </a:xfrm>
          <a:prstGeom prst="rightBrace">
            <a:avLst>
              <a:gd name="adj1" fmla="val 42759"/>
              <a:gd name="adj2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1377FEE-D862-9116-49E7-80EC9DAC4D2F}"/>
              </a:ext>
            </a:extLst>
          </p:cNvPr>
          <p:cNvSpPr txBox="1"/>
          <p:nvPr/>
        </p:nvSpPr>
        <p:spPr>
          <a:xfrm>
            <a:off x="4786814" y="1178655"/>
            <a:ext cx="4675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</a:t>
            </a:r>
            <a:endParaRPr lang="fa-I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5581B1-B926-7A00-9486-6596F16060A8}"/>
              </a:ext>
            </a:extLst>
          </p:cNvPr>
          <p:cNvSpPr txBox="1"/>
          <p:nvPr/>
        </p:nvSpPr>
        <p:spPr>
          <a:xfrm>
            <a:off x="80483" y="3027654"/>
            <a:ext cx="3818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</a:t>
            </a:r>
            <a:endParaRPr lang="fa-I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99414"/>
              </p:ext>
            </p:extLst>
          </p:nvPr>
        </p:nvGraphicFramePr>
        <p:xfrm>
          <a:off x="850702" y="1980184"/>
          <a:ext cx="55036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362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v-SE" sz="1400" b="1" i="1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1400" b="1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v-SE" sz="1400" b="1" i="1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sz="1400" b="1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v-SE" sz="1400" b="1" i="1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sz="1400" b="1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v-SE" sz="1400" b="1" i="1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sz="1400" b="1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v-SE" sz="1400" b="1" i="1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sz="1400" b="1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v-SE" sz="1400" b="1" i="1" dirty="0" smtClean="0">
                          <a:solidFill>
                            <a:schemeClr val="accent1"/>
                          </a:solidFill>
                        </a:rPr>
                        <a:t>...</a:t>
                      </a:r>
                      <a:endParaRPr lang="en-US" sz="1400" b="1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v-SE" sz="1400" b="1" i="1" dirty="0" smtClean="0">
                          <a:solidFill>
                            <a:schemeClr val="accent1"/>
                          </a:solidFill>
                        </a:rPr>
                        <a:t>M-1</a:t>
                      </a:r>
                      <a:endParaRPr lang="en-US" sz="1400" b="1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v-SE" sz="1400" b="1" i="1" dirty="0" smtClean="0">
                          <a:solidFill>
                            <a:schemeClr val="accent1"/>
                          </a:solidFill>
                        </a:rPr>
                        <a:t>M</a:t>
                      </a:r>
                      <a:endParaRPr lang="en-US" sz="1400" b="1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sv-SE" sz="1400" b="1" i="1" dirty="0" smtClean="0">
                          <a:solidFill>
                            <a:schemeClr val="accent1"/>
                          </a:solidFill>
                        </a:rPr>
                        <a:t>M+1</a:t>
                      </a:r>
                      <a:endParaRPr lang="en-US" sz="1400" b="1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i="1" dirty="0" smtClean="0">
                          <a:solidFill>
                            <a:schemeClr val="accent1"/>
                          </a:solidFill>
                        </a:rPr>
                        <a:t>M+2</a:t>
                      </a:r>
                      <a:endParaRPr lang="en-US" sz="1400" b="1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b="1" i="1" dirty="0" smtClean="0">
                          <a:solidFill>
                            <a:schemeClr val="accent1"/>
                          </a:solidFill>
                        </a:rPr>
                        <a:t>M+3</a:t>
                      </a:r>
                      <a:endParaRPr lang="en-US" sz="1400" b="1" i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/>
          <a:stretch/>
        </p:blipFill>
        <p:spPr>
          <a:xfrm>
            <a:off x="7847635" y="-23148"/>
            <a:ext cx="4344365" cy="1528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03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DDA012-774E-49C0-8E36-B8A99EA3A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539" y="509399"/>
            <a:ext cx="11573287" cy="63919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Testcases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6ECF778-C741-47B6-AE35-DAE6FCDD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4F08-6719-43DA-9DE7-75A8E37E685D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2BFE682-463E-BD7E-9A4A-C5C2FE98ADC1}"/>
              </a:ext>
            </a:extLst>
          </p:cNvPr>
          <p:cNvSpPr txBox="1"/>
          <p:nvPr/>
        </p:nvSpPr>
        <p:spPr>
          <a:xfrm>
            <a:off x="382539" y="1688178"/>
            <a:ext cx="10537794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 Hackathon phase, there are 10 test cases, some of them derived from the qualification phase</a:t>
            </a:r>
            <a:r>
              <a:rPr lang="en-US" i="1" dirty="0" smtClean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The </a:t>
            </a:r>
            <a:r>
              <a:rPr lang="en-US" i="1" dirty="0"/>
              <a:t>following is an example input testcase file represented by .csv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1600" dirty="0"/>
              <a:t>2,5</a:t>
            </a:r>
            <a:r>
              <a:rPr lang="en-US" i="1" dirty="0"/>
              <a:t>  </a:t>
            </a:r>
            <a:r>
              <a:rPr lang="en-US" i="1" dirty="0">
                <a:solidFill>
                  <a:schemeClr val="accent6"/>
                </a:solidFill>
              </a:rPr>
              <a:t>-&gt; Input grid size (Number of Rows (M) and Columns (N), respectively)</a:t>
            </a:r>
            <a:endParaRPr lang="fa-IR" i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1600" dirty="0"/>
              <a:t>4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6"/>
                </a:solidFill>
              </a:rPr>
              <a:t>-&gt; Total number of users</a:t>
            </a:r>
            <a:endParaRPr lang="fa-IR" i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a-IR" sz="1600" dirty="0"/>
              <a:t>100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6"/>
                </a:solidFill>
              </a:rPr>
              <a:t>-&gt; Value of 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1   21   4000   </a:t>
            </a:r>
            <a:r>
              <a:rPr lang="en-US" dirty="0" smtClean="0"/>
              <a:t>0.85   1    </a:t>
            </a:r>
            <a:r>
              <a:rPr lang="en-US" i="1" dirty="0" smtClean="0">
                <a:solidFill>
                  <a:schemeClr val="accent6"/>
                </a:solidFill>
              </a:rPr>
              <a:t>-&gt; </a:t>
            </a:r>
            <a:r>
              <a:rPr lang="en-US" i="1" dirty="0">
                <a:solidFill>
                  <a:schemeClr val="accent6"/>
                </a:solidFill>
              </a:rPr>
              <a:t>Users’ information (User ID, Initial speed, Data size, </a:t>
            </a:r>
            <a:r>
              <a:rPr lang="en-US" i="1" dirty="0" smtClean="0">
                <a:solidFill>
                  <a:schemeClr val="accent6"/>
                </a:solidFill>
              </a:rPr>
              <a:t>Factor</a:t>
            </a:r>
            <a:r>
              <a:rPr lang="en-US" i="1" dirty="0" smtClean="0">
                <a:solidFill>
                  <a:srgbClr val="FF0000"/>
                </a:solidFill>
              </a:rPr>
              <a:t>, weight</a:t>
            </a:r>
            <a:r>
              <a:rPr lang="en-US" i="1" dirty="0" smtClean="0">
                <a:solidFill>
                  <a:schemeClr val="accent6"/>
                </a:solidFill>
              </a:rPr>
              <a:t>) </a:t>
            </a:r>
            <a:endParaRPr lang="en-US" i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2   18   2800   </a:t>
            </a:r>
            <a:r>
              <a:rPr lang="en-US" dirty="0" smtClean="0"/>
              <a:t>0.75   2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3   19   3900   </a:t>
            </a:r>
            <a:r>
              <a:rPr lang="en-US" dirty="0" smtClean="0"/>
              <a:t>0.05   1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4   25   4500   </a:t>
            </a:r>
            <a:r>
              <a:rPr lang="en-US" dirty="0" smtClean="0"/>
              <a:t>0.5     3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/>
          <a:stretch/>
        </p:blipFill>
        <p:spPr>
          <a:xfrm>
            <a:off x="7847635" y="-23148"/>
            <a:ext cx="4344365" cy="1528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712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980" y="1505750"/>
            <a:ext cx="11852629" cy="521881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v-SE" altLang="zh-CN" sz="3100" dirty="0" smtClean="0">
                <a:solidFill>
                  <a:srgbClr val="00B050"/>
                </a:solidFill>
              </a:rPr>
              <a:t>Evaluation for the Hackathon includes two main parts: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v-SE" altLang="zh-CN" sz="2600" dirty="0" smtClean="0">
                <a:solidFill>
                  <a:srgbClr val="00B050"/>
                </a:solidFill>
              </a:rPr>
              <a:t>60% based on the leaderboard, the first team score is considered as 60% and other teams’ scores will be scaled accordingly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sv-SE" altLang="zh-CN" sz="2200" dirty="0">
                <a:solidFill>
                  <a:schemeClr val="accent1"/>
                </a:solidFill>
              </a:rPr>
              <a:t>Example: If total score of </a:t>
            </a:r>
            <a:r>
              <a:rPr lang="sv-SE" altLang="zh-CN" sz="2200" dirty="0" smtClean="0">
                <a:solidFill>
                  <a:schemeClr val="accent1"/>
                </a:solidFill>
              </a:rPr>
              <a:t>team1</a:t>
            </a:r>
            <a:r>
              <a:rPr lang="sv-SE" altLang="zh-CN" sz="2200" dirty="0">
                <a:solidFill>
                  <a:schemeClr val="accent1"/>
                </a:solidFill>
              </a:rPr>
              <a:t>, </a:t>
            </a:r>
            <a:r>
              <a:rPr lang="sv-SE" altLang="zh-CN" sz="2200" dirty="0" smtClean="0">
                <a:solidFill>
                  <a:schemeClr val="accent1"/>
                </a:solidFill>
              </a:rPr>
              <a:t>team2 </a:t>
            </a:r>
            <a:r>
              <a:rPr lang="sv-SE" altLang="zh-CN" sz="2200" dirty="0">
                <a:solidFill>
                  <a:schemeClr val="accent1"/>
                </a:solidFill>
              </a:rPr>
              <a:t>and </a:t>
            </a:r>
            <a:r>
              <a:rPr lang="sv-SE" altLang="zh-CN" sz="2200" dirty="0" smtClean="0">
                <a:solidFill>
                  <a:schemeClr val="accent1"/>
                </a:solidFill>
              </a:rPr>
              <a:t>team3 </a:t>
            </a:r>
            <a:r>
              <a:rPr lang="sv-SE" altLang="zh-CN" sz="2200" dirty="0">
                <a:solidFill>
                  <a:schemeClr val="accent1"/>
                </a:solidFill>
              </a:rPr>
              <a:t>are 8.5, 6.1, 4.2 respectively, then </a:t>
            </a:r>
            <a:r>
              <a:rPr lang="sv-SE" altLang="zh-CN" sz="2200" dirty="0" smtClean="0">
                <a:solidFill>
                  <a:schemeClr val="accent1"/>
                </a:solidFill>
              </a:rPr>
              <a:t>team1 </a:t>
            </a:r>
            <a:r>
              <a:rPr lang="sv-SE" altLang="zh-CN" sz="2200" dirty="0">
                <a:solidFill>
                  <a:schemeClr val="accent1"/>
                </a:solidFill>
              </a:rPr>
              <a:t>that has the highest score </a:t>
            </a:r>
            <a:r>
              <a:rPr lang="sv-SE" altLang="zh-CN" sz="2200" dirty="0" smtClean="0">
                <a:solidFill>
                  <a:schemeClr val="accent1"/>
                </a:solidFill>
              </a:rPr>
              <a:t>achives </a:t>
            </a:r>
            <a:r>
              <a:rPr lang="sv-SE" altLang="zh-CN" sz="2200" dirty="0">
                <a:solidFill>
                  <a:schemeClr val="accent1"/>
                </a:solidFill>
              </a:rPr>
              <a:t>60</a:t>
            </a:r>
            <a:r>
              <a:rPr lang="sv-SE" altLang="zh-CN" sz="2200" dirty="0" smtClean="0">
                <a:solidFill>
                  <a:schemeClr val="accent1"/>
                </a:solidFill>
              </a:rPr>
              <a:t>%, team2 achives </a:t>
            </a:r>
            <a:r>
              <a:rPr lang="sv-SE" altLang="zh-CN" sz="2200" dirty="0">
                <a:solidFill>
                  <a:schemeClr val="accent1"/>
                </a:solidFill>
              </a:rPr>
              <a:t>43</a:t>
            </a:r>
            <a:r>
              <a:rPr lang="sv-SE" altLang="zh-CN" sz="2200" dirty="0" smtClean="0">
                <a:solidFill>
                  <a:schemeClr val="accent1"/>
                </a:solidFill>
              </a:rPr>
              <a:t>%, </a:t>
            </a:r>
            <a:r>
              <a:rPr lang="sv-SE" altLang="zh-CN" sz="2200" dirty="0">
                <a:solidFill>
                  <a:schemeClr val="accent1"/>
                </a:solidFill>
              </a:rPr>
              <a:t>and </a:t>
            </a:r>
            <a:r>
              <a:rPr lang="sv-SE" altLang="zh-CN" sz="2200" dirty="0" smtClean="0">
                <a:solidFill>
                  <a:schemeClr val="accent1"/>
                </a:solidFill>
              </a:rPr>
              <a:t>team3 </a:t>
            </a:r>
            <a:r>
              <a:rPr lang="sv-SE" altLang="zh-CN" sz="2200" dirty="0">
                <a:solidFill>
                  <a:schemeClr val="accent1"/>
                </a:solidFill>
              </a:rPr>
              <a:t>achives 29.6</a:t>
            </a:r>
            <a:r>
              <a:rPr lang="sv-SE" altLang="zh-CN" sz="2200" dirty="0" smtClean="0">
                <a:solidFill>
                  <a:schemeClr val="accent1"/>
                </a:solidFill>
              </a:rPr>
              <a:t>%.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v-SE" altLang="zh-CN" sz="2600" dirty="0" smtClean="0">
                <a:solidFill>
                  <a:srgbClr val="00B050"/>
                </a:solidFill>
              </a:rPr>
              <a:t>40% based on the jury committe’s score who asses each team solution during the pitch session</a:t>
            </a:r>
          </a:p>
          <a:p>
            <a:pPr marL="0" indent="0">
              <a:lnSpc>
                <a:spcPct val="100000"/>
              </a:lnSpc>
              <a:buNone/>
            </a:pPr>
            <a:endParaRPr lang="sv-SE" altLang="zh-CN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sv-SE" altLang="zh-CN" sz="2600" dirty="0" smtClean="0">
                <a:solidFill>
                  <a:srgbClr val="FF0000"/>
                </a:solidFill>
              </a:rPr>
              <a:t>Note1: The jury will evaluate the result based on: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altLang="zh-CN" sz="2600" dirty="0" smtClean="0"/>
              <a:t>Creativity and Innovation of the proposed solution (15%)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altLang="zh-CN" sz="2600" dirty="0" smtClean="0"/>
              <a:t>Presentation skills of your team to clearly describe the idea and analysis (15%)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sv-SE" altLang="zh-CN" sz="2600" dirty="0" smtClean="0"/>
              <a:t>Applicability of the proposed solution in the real world, such as scalability and performance (10%)</a:t>
            </a:r>
          </a:p>
          <a:p>
            <a:pPr marL="0" indent="0">
              <a:lnSpc>
                <a:spcPct val="100000"/>
              </a:lnSpc>
              <a:buNone/>
            </a:pPr>
            <a:endParaRPr lang="sv-SE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sv-SE" altLang="zh-CN" sz="2200" dirty="0" smtClean="0">
                <a:solidFill>
                  <a:srgbClr val="FF0000"/>
                </a:solidFill>
              </a:rPr>
              <a:t>Note 2: (The leaderboard ranking is exactly the same as qualification phase)</a:t>
            </a:r>
            <a:endParaRPr lang="sv-SE" altLang="zh-CN" sz="22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6B62C7E2-15D8-865E-4CEE-91DEF7CC9FB3}"/>
              </a:ext>
            </a:extLst>
          </p:cNvPr>
          <p:cNvSpPr txBox="1">
            <a:spLocks/>
          </p:cNvSpPr>
          <p:nvPr/>
        </p:nvSpPr>
        <p:spPr>
          <a:xfrm>
            <a:off x="261152" y="430744"/>
            <a:ext cx="7447587" cy="1075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Evaluation and ranking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/>
          <a:stretch/>
        </p:blipFill>
        <p:spPr>
          <a:xfrm>
            <a:off x="7847635" y="-23148"/>
            <a:ext cx="4344365" cy="1528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03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6898</TotalTime>
  <Words>986</Words>
  <Application>Microsoft Office PowerPoint</Application>
  <PresentationFormat>Widescreen</PresentationFormat>
  <Paragraphs>333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Theme</vt:lpstr>
      <vt:lpstr>Hackathon Task Description</vt:lpstr>
      <vt:lpstr>Background:  Downlink channel allocation problem</vt:lpstr>
      <vt:lpstr>Problem statement </vt:lpstr>
      <vt:lpstr>PowerPoint Presentation</vt:lpstr>
      <vt:lpstr>Limitations (exactly the same as the qualification phase)</vt:lpstr>
      <vt:lpstr>Input and Output Data</vt:lpstr>
      <vt:lpstr>Output CSV Template (exactly the same as the qualification phase) </vt:lpstr>
      <vt:lpstr>Testcases</vt:lpstr>
      <vt:lpstr>PowerPoint Presentation</vt:lpstr>
      <vt:lpstr>Example 1</vt:lpstr>
      <vt:lpstr>Example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Capacity Maximization</dc:title>
  <dc:creator>TrendPlus Dell 1</dc:creator>
  <cp:lastModifiedBy>Hamid Faragardi</cp:lastModifiedBy>
  <cp:revision>266</cp:revision>
  <dcterms:created xsi:type="dcterms:W3CDTF">2022-07-28T08:42:38Z</dcterms:created>
  <dcterms:modified xsi:type="dcterms:W3CDTF">2022-12-07T14:13:03Z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1670422288</vt:lpwstr>
  </property>
</Properties>
</file>