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4"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0557" autoAdjust="0"/>
  </p:normalViewPr>
  <p:slideViewPr>
    <p:cSldViewPr snapToGrid="0">
      <p:cViewPr varScale="1">
        <p:scale>
          <a:sx n="52" d="100"/>
          <a:sy n="52" d="100"/>
        </p:scale>
        <p:origin x="14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F03E6A-A0DD-4F17-A421-1C60F00CEF0F}" type="datetimeFigureOut">
              <a:rPr lang="en-US" smtClean="0"/>
              <a:t>6/24/2014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94151A-76EA-4CB2-BDF9-77B4E714840B}" type="slidenum">
              <a:rPr lang="en-US" smtClean="0"/>
              <a:t>‹#›</a:t>
            </a:fld>
            <a:endParaRPr lang="en-US"/>
          </a:p>
        </p:txBody>
      </p:sp>
    </p:spTree>
    <p:extLst>
      <p:ext uri="{BB962C8B-B14F-4D97-AF65-F5344CB8AC3E}">
        <p14:creationId xmlns:p14="http://schemas.microsoft.com/office/powerpoint/2010/main" val="2052539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Data Browser provides the IT Administrator role a view of data in </a:t>
            </a:r>
            <a:r>
              <a:rPr lang="en-US" sz="1200" kern="1200" dirty="0" smtClean="0">
                <a:solidFill>
                  <a:schemeClr val="tx1"/>
                </a:solidFill>
                <a:effectLst/>
                <a:latin typeface="+mn-lt"/>
                <a:ea typeface="+mn-ea"/>
                <a:cs typeface="+mn-cs"/>
              </a:rPr>
              <a:t>SDS that </a:t>
            </a:r>
            <a:r>
              <a:rPr lang="en-US" sz="1200" kern="1200" dirty="0" smtClean="0">
                <a:solidFill>
                  <a:schemeClr val="tx1"/>
                </a:solidFill>
                <a:effectLst/>
                <a:latin typeface="+mn-lt"/>
                <a:ea typeface="+mn-ea"/>
                <a:cs typeface="+mn-cs"/>
              </a:rPr>
              <a:t>is relevant to their </a:t>
            </a:r>
            <a:r>
              <a:rPr lang="en-US" sz="1200" kern="1200" dirty="0" err="1" smtClean="0">
                <a:solidFill>
                  <a:schemeClr val="tx1"/>
                </a:solidFill>
                <a:effectLst/>
                <a:latin typeface="+mn-lt"/>
                <a:ea typeface="+mn-ea"/>
                <a:cs typeface="+mn-cs"/>
              </a:rPr>
              <a:t>EdOrg</a:t>
            </a:r>
            <a:r>
              <a:rPr lang="en-US" sz="1200" kern="1200" dirty="0" smtClean="0">
                <a:solidFill>
                  <a:schemeClr val="tx1"/>
                </a:solidFill>
                <a:effectLst/>
                <a:latin typeface="+mn-lt"/>
                <a:ea typeface="+mn-ea"/>
                <a:cs typeface="+mn-cs"/>
              </a:rPr>
              <a:t>. This information can be used to instill confidence that the data stored is an accurate reflection of what has been loaded as well as provide the detail that is needed to troubleshoot discrepancies in data.</a:t>
            </a:r>
          </a:p>
          <a:p>
            <a:endParaRPr lang="en-US" dirty="0"/>
          </a:p>
        </p:txBody>
      </p:sp>
      <p:sp>
        <p:nvSpPr>
          <p:cNvPr id="4" name="Slide Number Placeholder 3"/>
          <p:cNvSpPr>
            <a:spLocks noGrp="1"/>
          </p:cNvSpPr>
          <p:nvPr>
            <p:ph type="sldNum" sz="quarter" idx="10"/>
          </p:nvPr>
        </p:nvSpPr>
        <p:spPr/>
        <p:txBody>
          <a:bodyPr/>
          <a:lstStyle/>
          <a:p>
            <a:fld id="{E60B2846-5BC4-2A44-ABC8-E007A49BBA0A}" type="slidenum">
              <a:rPr lang="en-US" smtClean="0"/>
              <a:t>2</a:t>
            </a:fld>
            <a:endParaRPr lang="en-US"/>
          </a:p>
        </p:txBody>
      </p:sp>
    </p:spTree>
    <p:extLst>
      <p:ext uri="{BB962C8B-B14F-4D97-AF65-F5344CB8AC3E}">
        <p14:creationId xmlns:p14="http://schemas.microsoft.com/office/powerpoint/2010/main" val="211301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94151A-76EA-4CB2-BDF9-77B4E714840B}" type="slidenum">
              <a:rPr lang="en-US" smtClean="0"/>
              <a:t>11</a:t>
            </a:fld>
            <a:endParaRPr lang="en-US"/>
          </a:p>
        </p:txBody>
      </p:sp>
    </p:spTree>
    <p:extLst>
      <p:ext uri="{BB962C8B-B14F-4D97-AF65-F5344CB8AC3E}">
        <p14:creationId xmlns:p14="http://schemas.microsoft.com/office/powerpoint/2010/main" val="3508390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completed ingested</a:t>
            </a:r>
            <a:r>
              <a:rPr lang="en-US" baseline="0" dirty="0" smtClean="0"/>
              <a:t> are displayed in the data browser. To view details about the completed ingestion job (excluding log files), click the file name. </a:t>
            </a:r>
          </a:p>
          <a:p>
            <a:endParaRPr lang="en-US" baseline="0" dirty="0" smtClean="0"/>
          </a:p>
          <a:p>
            <a:r>
              <a:rPr lang="en-US" baseline="0" dirty="0" smtClean="0"/>
              <a:t>Log files are still only viewed from the Landing Zone.</a:t>
            </a:r>
            <a:endParaRPr lang="en-US" dirty="0"/>
          </a:p>
        </p:txBody>
      </p:sp>
      <p:sp>
        <p:nvSpPr>
          <p:cNvPr id="4" name="Slide Number Placeholder 3"/>
          <p:cNvSpPr>
            <a:spLocks noGrp="1"/>
          </p:cNvSpPr>
          <p:nvPr>
            <p:ph type="sldNum" sz="quarter" idx="10"/>
          </p:nvPr>
        </p:nvSpPr>
        <p:spPr/>
        <p:txBody>
          <a:bodyPr/>
          <a:lstStyle/>
          <a:p>
            <a:fld id="{7A94151A-76EA-4CB2-BDF9-77B4E714840B}" type="slidenum">
              <a:rPr lang="en-US" smtClean="0"/>
              <a:t>12</a:t>
            </a:fld>
            <a:endParaRPr lang="en-US"/>
          </a:p>
        </p:txBody>
      </p:sp>
    </p:spTree>
    <p:extLst>
      <p:ext uri="{BB962C8B-B14F-4D97-AF65-F5344CB8AC3E}">
        <p14:creationId xmlns:p14="http://schemas.microsoft.com/office/powerpoint/2010/main" val="1696564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a:t>
            </a:r>
            <a:r>
              <a:rPr lang="en-US" baseline="0" dirty="0" smtClean="0"/>
              <a:t> for specific students, staff, education organizations by name and ID</a:t>
            </a:r>
            <a:endParaRPr lang="en-US" dirty="0"/>
          </a:p>
        </p:txBody>
      </p:sp>
      <p:sp>
        <p:nvSpPr>
          <p:cNvPr id="4" name="Slide Number Placeholder 3"/>
          <p:cNvSpPr>
            <a:spLocks noGrp="1"/>
          </p:cNvSpPr>
          <p:nvPr>
            <p:ph type="sldNum" sz="quarter" idx="10"/>
          </p:nvPr>
        </p:nvSpPr>
        <p:spPr/>
        <p:txBody>
          <a:bodyPr/>
          <a:lstStyle/>
          <a:p>
            <a:fld id="{E60B2846-5BC4-2A44-ABC8-E007A49BBA0A}" type="slidenum">
              <a:rPr lang="en-US" smtClean="0"/>
              <a:t>13</a:t>
            </a:fld>
            <a:endParaRPr lang="en-US"/>
          </a:p>
        </p:txBody>
      </p:sp>
    </p:spTree>
    <p:extLst>
      <p:ext uri="{BB962C8B-B14F-4D97-AF65-F5344CB8AC3E}">
        <p14:creationId xmlns:p14="http://schemas.microsoft.com/office/powerpoint/2010/main" val="2563061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a:t>
            </a:r>
            <a:r>
              <a:rPr lang="en-US" baseline="0" dirty="0" smtClean="0"/>
              <a:t> IT Administrator with the data to answer questions regarding counts or data discrepancies</a:t>
            </a:r>
          </a:p>
          <a:p>
            <a:pPr marL="171450" indent="-171450">
              <a:buFontTx/>
              <a:buChar char="-"/>
            </a:pPr>
            <a:r>
              <a:rPr lang="en-US" baseline="0" dirty="0" smtClean="0"/>
              <a:t>Not all schools in </a:t>
            </a:r>
            <a:r>
              <a:rPr lang="en-US" baseline="0" dirty="0" err="1" smtClean="0"/>
              <a:t>EdOrg</a:t>
            </a:r>
            <a:r>
              <a:rPr lang="en-US" baseline="0" dirty="0" smtClean="0"/>
              <a:t> – which ones missing</a:t>
            </a:r>
          </a:p>
          <a:p>
            <a:pPr marL="171450" indent="-171450">
              <a:buFontTx/>
              <a:buChar char="-"/>
            </a:pPr>
            <a:r>
              <a:rPr lang="en-US" baseline="0" dirty="0" smtClean="0"/>
              <a:t>Teacher’s roster is wrong</a:t>
            </a:r>
          </a:p>
        </p:txBody>
      </p:sp>
      <p:sp>
        <p:nvSpPr>
          <p:cNvPr id="4" name="Slide Number Placeholder 3"/>
          <p:cNvSpPr>
            <a:spLocks noGrp="1"/>
          </p:cNvSpPr>
          <p:nvPr>
            <p:ph type="sldNum" sz="quarter" idx="10"/>
          </p:nvPr>
        </p:nvSpPr>
        <p:spPr/>
        <p:txBody>
          <a:bodyPr/>
          <a:lstStyle/>
          <a:p>
            <a:fld id="{E60B2846-5BC4-2A44-ABC8-E007A49BBA0A}" type="slidenum">
              <a:rPr lang="en-US" smtClean="0"/>
              <a:t>3</a:t>
            </a:fld>
            <a:endParaRPr lang="en-US"/>
          </a:p>
        </p:txBody>
      </p:sp>
    </p:spTree>
    <p:extLst>
      <p:ext uri="{BB962C8B-B14F-4D97-AF65-F5344CB8AC3E}">
        <p14:creationId xmlns:p14="http://schemas.microsoft.com/office/powerpoint/2010/main" val="3280506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IT Administrator with information</a:t>
            </a:r>
            <a:r>
              <a:rPr lang="en-US" baseline="0" dirty="0" smtClean="0"/>
              <a:t> about completed ingestion jobs</a:t>
            </a:r>
          </a:p>
          <a:p>
            <a:pPr marL="171450" indent="-171450">
              <a:buFontTx/>
              <a:buChar char="-"/>
            </a:pPr>
            <a:r>
              <a:rPr lang="en-US" baseline="0" dirty="0" smtClean="0"/>
              <a:t>Number of records ingested successfully compared to what I sent in</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60B2846-5BC4-2A44-ABC8-E007A49BBA0A}" type="slidenum">
              <a:rPr lang="en-US" smtClean="0"/>
              <a:t>4</a:t>
            </a:fld>
            <a:endParaRPr lang="en-US"/>
          </a:p>
        </p:txBody>
      </p:sp>
    </p:spTree>
    <p:extLst>
      <p:ext uri="{BB962C8B-B14F-4D97-AF65-F5344CB8AC3E}">
        <p14:creationId xmlns:p14="http://schemas.microsoft.com/office/powerpoint/2010/main" val="2075254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original homepage of the data browser, which was not user friendly.</a:t>
            </a:r>
            <a:endParaRPr lang="en-US" dirty="0"/>
          </a:p>
        </p:txBody>
      </p:sp>
      <p:sp>
        <p:nvSpPr>
          <p:cNvPr id="4" name="Slide Number Placeholder 3"/>
          <p:cNvSpPr>
            <a:spLocks noGrp="1"/>
          </p:cNvSpPr>
          <p:nvPr>
            <p:ph type="sldNum" sz="quarter" idx="10"/>
          </p:nvPr>
        </p:nvSpPr>
        <p:spPr/>
        <p:txBody>
          <a:bodyPr/>
          <a:lstStyle/>
          <a:p>
            <a:fld id="{7A94151A-76EA-4CB2-BDF9-77B4E714840B}" type="slidenum">
              <a:rPr lang="en-US" smtClean="0"/>
              <a:t>5</a:t>
            </a:fld>
            <a:endParaRPr lang="en-US"/>
          </a:p>
        </p:txBody>
      </p:sp>
    </p:spTree>
    <p:extLst>
      <p:ext uri="{BB962C8B-B14F-4D97-AF65-F5344CB8AC3E}">
        <p14:creationId xmlns:p14="http://schemas.microsoft.com/office/powerpoint/2010/main" val="1683540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a:t>
            </a:r>
            <a:r>
              <a:rPr lang="en-US" dirty="0" smtClean="0"/>
              <a:t>homepage – changes were made to give a</a:t>
            </a:r>
            <a:r>
              <a:rPr lang="en-US" baseline="0" dirty="0" smtClean="0"/>
              <a:t>n IT Admin a logical entry point into their data (the highest level </a:t>
            </a:r>
            <a:r>
              <a:rPr lang="en-US" baseline="0" dirty="0" err="1" smtClean="0"/>
              <a:t>EdOrg</a:t>
            </a:r>
            <a:r>
              <a:rPr lang="en-US" baseline="0" dirty="0" smtClean="0"/>
              <a:t> they’re associated with)</a:t>
            </a:r>
            <a:endParaRPr lang="en-US" dirty="0" smtClean="0"/>
          </a:p>
          <a:p>
            <a:endParaRPr lang="en-US" dirty="0" smtClean="0"/>
          </a:p>
          <a:p>
            <a:endParaRPr lang="en-US" dirty="0"/>
          </a:p>
          <a:p>
            <a:pPr marL="171450" indent="-171450">
              <a:buFontTx/>
              <a:buChar char="-"/>
            </a:pPr>
            <a:r>
              <a:rPr lang="en-US" dirty="0" smtClean="0"/>
              <a:t>High level overview of data in your </a:t>
            </a:r>
            <a:r>
              <a:rPr lang="en-US" dirty="0" err="1" smtClean="0"/>
              <a:t>EdOrg</a:t>
            </a:r>
            <a:endParaRPr lang="en-US" dirty="0" smtClean="0"/>
          </a:p>
          <a:p>
            <a:pPr marL="171450" indent="-171450">
              <a:buFontTx/>
              <a:buChar char="-"/>
            </a:pPr>
            <a:r>
              <a:rPr lang="en-US" dirty="0" smtClean="0"/>
              <a:t>List of </a:t>
            </a:r>
            <a:r>
              <a:rPr lang="en-US" dirty="0" err="1" smtClean="0"/>
              <a:t>EdOrgs</a:t>
            </a:r>
            <a:r>
              <a:rPr lang="en-US" dirty="0" smtClean="0"/>
              <a:t> you’re directly related to. Drill into data through the </a:t>
            </a:r>
            <a:r>
              <a:rPr lang="en-US" dirty="0" err="1" smtClean="0"/>
              <a:t>EdOrg</a:t>
            </a:r>
            <a:endParaRPr lang="en-US" dirty="0" smtClean="0"/>
          </a:p>
          <a:p>
            <a:pPr marL="171450" indent="-171450">
              <a:buFontTx/>
              <a:buChar char="-"/>
            </a:pPr>
            <a:r>
              <a:rPr lang="en-US" dirty="0" smtClean="0"/>
              <a:t>High level overview of last 5 completed ingestion jobs for tenant</a:t>
            </a:r>
          </a:p>
          <a:p>
            <a:pPr marL="171450" indent="-171450">
              <a:buFontTx/>
              <a:buChar char="-"/>
            </a:pPr>
            <a:endParaRPr lang="en-US" dirty="0" smtClean="0"/>
          </a:p>
          <a:p>
            <a:pPr marL="171450" indent="-171450">
              <a:buFontTx/>
              <a:buChar char="-"/>
            </a:pPr>
            <a:r>
              <a:rPr lang="en-US" dirty="0" smtClean="0"/>
              <a:t>Drill down from here to get more information</a:t>
            </a:r>
            <a:endParaRPr lang="en-US" dirty="0"/>
          </a:p>
        </p:txBody>
      </p:sp>
      <p:sp>
        <p:nvSpPr>
          <p:cNvPr id="4" name="Slide Number Placeholder 3"/>
          <p:cNvSpPr>
            <a:spLocks noGrp="1"/>
          </p:cNvSpPr>
          <p:nvPr>
            <p:ph type="sldNum" sz="quarter" idx="10"/>
          </p:nvPr>
        </p:nvSpPr>
        <p:spPr/>
        <p:txBody>
          <a:bodyPr/>
          <a:lstStyle/>
          <a:p>
            <a:fld id="{E60B2846-5BC4-2A44-ABC8-E007A49BBA0A}" type="slidenum">
              <a:rPr lang="en-US" smtClean="0"/>
              <a:t>6</a:t>
            </a:fld>
            <a:endParaRPr lang="en-US"/>
          </a:p>
        </p:txBody>
      </p:sp>
    </p:spTree>
    <p:extLst>
      <p:ext uri="{BB962C8B-B14F-4D97-AF65-F5344CB8AC3E}">
        <p14:creationId xmlns:p14="http://schemas.microsoft.com/office/powerpoint/2010/main" val="385119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traverse the data</a:t>
            </a:r>
            <a:r>
              <a:rPr lang="en-US" baseline="0" dirty="0" smtClean="0"/>
              <a:t> in the data store by starting at the top level </a:t>
            </a:r>
            <a:r>
              <a:rPr lang="en-US" baseline="0" dirty="0" err="1" smtClean="0"/>
              <a:t>EdOrg</a:t>
            </a:r>
            <a:r>
              <a:rPr lang="en-US" baseline="0" dirty="0" smtClean="0"/>
              <a:t> and drilling in. </a:t>
            </a:r>
            <a:endParaRPr lang="en-US" dirty="0"/>
          </a:p>
        </p:txBody>
      </p:sp>
      <p:sp>
        <p:nvSpPr>
          <p:cNvPr id="4" name="Slide Number Placeholder 3"/>
          <p:cNvSpPr>
            <a:spLocks noGrp="1"/>
          </p:cNvSpPr>
          <p:nvPr>
            <p:ph type="sldNum" sz="quarter" idx="10"/>
          </p:nvPr>
        </p:nvSpPr>
        <p:spPr/>
        <p:txBody>
          <a:bodyPr/>
          <a:lstStyle/>
          <a:p>
            <a:fld id="{7A94151A-76EA-4CB2-BDF9-77B4E714840B}" type="slidenum">
              <a:rPr lang="en-US" smtClean="0"/>
              <a:t>7</a:t>
            </a:fld>
            <a:endParaRPr lang="en-US"/>
          </a:p>
        </p:txBody>
      </p:sp>
    </p:spTree>
    <p:extLst>
      <p:ext uri="{BB962C8B-B14F-4D97-AF65-F5344CB8AC3E}">
        <p14:creationId xmlns:p14="http://schemas.microsoft.com/office/powerpoint/2010/main" val="3631091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94151A-76EA-4CB2-BDF9-77B4E714840B}" type="slidenum">
              <a:rPr lang="en-US" smtClean="0"/>
              <a:t>8</a:t>
            </a:fld>
            <a:endParaRPr lang="en-US"/>
          </a:p>
        </p:txBody>
      </p:sp>
    </p:spTree>
    <p:extLst>
      <p:ext uri="{BB962C8B-B14F-4D97-AF65-F5344CB8AC3E}">
        <p14:creationId xmlns:p14="http://schemas.microsoft.com/office/powerpoint/2010/main" val="3704117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Counts</a:t>
            </a:r>
            <a:r>
              <a:rPr lang="en-US" baseline="0" dirty="0" smtClean="0"/>
              <a:t> in the box reflect the counts for the </a:t>
            </a:r>
            <a:r>
              <a:rPr lang="en-US" baseline="0" dirty="0" err="1" smtClean="0"/>
              <a:t>EdOrg</a:t>
            </a:r>
            <a:r>
              <a:rPr lang="en-US" baseline="0" dirty="0" smtClean="0"/>
              <a:t> your are viewing, plus all the children </a:t>
            </a:r>
            <a:r>
              <a:rPr lang="en-US" baseline="0" dirty="0" err="1" smtClean="0"/>
              <a:t>EdOrgs</a:t>
            </a:r>
            <a:r>
              <a:rPr lang="en-US" baseline="0" dirty="0" smtClean="0"/>
              <a:t>. In this example, you are viewing a middle school, so the counts of Students, Staff, etc. will reflect the total number for the school only. These numbers will match those displayed on the Teacher/Staff/Student links on the bottom of the page. </a:t>
            </a:r>
          </a:p>
          <a:p>
            <a:endParaRPr lang="en-US" baseline="0" dirty="0" smtClean="0"/>
          </a:p>
          <a:p>
            <a:r>
              <a:rPr lang="en-US" baseline="0" dirty="0" smtClean="0"/>
              <a:t>If you were on a district’s page, the numbers in the table would reflect the counts of the District, plus all the schools associated the district. However, the links would be lower number, since they will only reflect the Staff/Teachers/Students directly associated to the district. </a:t>
            </a:r>
            <a:endParaRPr lang="en-US" dirty="0"/>
          </a:p>
        </p:txBody>
      </p:sp>
      <p:sp>
        <p:nvSpPr>
          <p:cNvPr id="4" name="Slide Number Placeholder 3"/>
          <p:cNvSpPr>
            <a:spLocks noGrp="1"/>
          </p:cNvSpPr>
          <p:nvPr>
            <p:ph type="sldNum" sz="quarter" idx="10"/>
          </p:nvPr>
        </p:nvSpPr>
        <p:spPr/>
        <p:txBody>
          <a:bodyPr/>
          <a:lstStyle/>
          <a:p>
            <a:fld id="{7A94151A-76EA-4CB2-BDF9-77B4E714840B}" type="slidenum">
              <a:rPr lang="en-US" smtClean="0"/>
              <a:t>9</a:t>
            </a:fld>
            <a:endParaRPr lang="en-US"/>
          </a:p>
        </p:txBody>
      </p:sp>
    </p:spTree>
    <p:extLst>
      <p:ext uri="{BB962C8B-B14F-4D97-AF65-F5344CB8AC3E}">
        <p14:creationId xmlns:p14="http://schemas.microsoft.com/office/powerpoint/2010/main" val="827061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This</a:t>
            </a:r>
            <a:r>
              <a:rPr lang="en-US" baseline="0" dirty="0" smtClean="0"/>
              <a:t> feature was not implemented. </a:t>
            </a:r>
          </a:p>
          <a:p>
            <a:pPr rtl="0"/>
            <a:endParaRPr lang="en-US" sz="1200" kern="1200" baseline="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94151A-76EA-4CB2-BDF9-77B4E714840B}" type="slidenum">
              <a:rPr lang="en-US" smtClean="0"/>
              <a:t>10</a:t>
            </a:fld>
            <a:endParaRPr lang="en-US"/>
          </a:p>
        </p:txBody>
      </p:sp>
    </p:spTree>
    <p:extLst>
      <p:ext uri="{BB962C8B-B14F-4D97-AF65-F5344CB8AC3E}">
        <p14:creationId xmlns:p14="http://schemas.microsoft.com/office/powerpoint/2010/main" val="2757142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2B3CD7-DC5D-4D00-9122-631D48EB2859}" type="datetimeFigureOut">
              <a:rPr lang="en-US" smtClean="0"/>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FD453-BC2C-47DF-8A8D-B2F1849C8E0B}" type="slidenum">
              <a:rPr lang="en-US" smtClean="0"/>
              <a:t>‹#›</a:t>
            </a:fld>
            <a:endParaRPr lang="en-US"/>
          </a:p>
        </p:txBody>
      </p:sp>
    </p:spTree>
    <p:extLst>
      <p:ext uri="{BB962C8B-B14F-4D97-AF65-F5344CB8AC3E}">
        <p14:creationId xmlns:p14="http://schemas.microsoft.com/office/powerpoint/2010/main" val="204576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2B3CD7-DC5D-4D00-9122-631D48EB2859}" type="datetimeFigureOut">
              <a:rPr lang="en-US" smtClean="0"/>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FD453-BC2C-47DF-8A8D-B2F1849C8E0B}" type="slidenum">
              <a:rPr lang="en-US" smtClean="0"/>
              <a:t>‹#›</a:t>
            </a:fld>
            <a:endParaRPr lang="en-US"/>
          </a:p>
        </p:txBody>
      </p:sp>
    </p:spTree>
    <p:extLst>
      <p:ext uri="{BB962C8B-B14F-4D97-AF65-F5344CB8AC3E}">
        <p14:creationId xmlns:p14="http://schemas.microsoft.com/office/powerpoint/2010/main" val="326274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2B3CD7-DC5D-4D00-9122-631D48EB2859}" type="datetimeFigureOut">
              <a:rPr lang="en-US" smtClean="0"/>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FD453-BC2C-47DF-8A8D-B2F1849C8E0B}" type="slidenum">
              <a:rPr lang="en-US" smtClean="0"/>
              <a:t>‹#›</a:t>
            </a:fld>
            <a:endParaRPr lang="en-US"/>
          </a:p>
        </p:txBody>
      </p:sp>
    </p:spTree>
    <p:extLst>
      <p:ext uri="{BB962C8B-B14F-4D97-AF65-F5344CB8AC3E}">
        <p14:creationId xmlns:p14="http://schemas.microsoft.com/office/powerpoint/2010/main" val="184164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2B3CD7-DC5D-4D00-9122-631D48EB2859}" type="datetimeFigureOut">
              <a:rPr lang="en-US" smtClean="0"/>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FD453-BC2C-47DF-8A8D-B2F1849C8E0B}" type="slidenum">
              <a:rPr lang="en-US" smtClean="0"/>
              <a:t>‹#›</a:t>
            </a:fld>
            <a:endParaRPr lang="en-US"/>
          </a:p>
        </p:txBody>
      </p:sp>
    </p:spTree>
    <p:extLst>
      <p:ext uri="{BB962C8B-B14F-4D97-AF65-F5344CB8AC3E}">
        <p14:creationId xmlns:p14="http://schemas.microsoft.com/office/powerpoint/2010/main" val="123108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2B3CD7-DC5D-4D00-9122-631D48EB2859}" type="datetimeFigureOut">
              <a:rPr lang="en-US" smtClean="0"/>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FD453-BC2C-47DF-8A8D-B2F1849C8E0B}" type="slidenum">
              <a:rPr lang="en-US" smtClean="0"/>
              <a:t>‹#›</a:t>
            </a:fld>
            <a:endParaRPr lang="en-US"/>
          </a:p>
        </p:txBody>
      </p:sp>
    </p:spTree>
    <p:extLst>
      <p:ext uri="{BB962C8B-B14F-4D97-AF65-F5344CB8AC3E}">
        <p14:creationId xmlns:p14="http://schemas.microsoft.com/office/powerpoint/2010/main" val="4628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2B3CD7-DC5D-4D00-9122-631D48EB2859}" type="datetimeFigureOut">
              <a:rPr lang="en-US" smtClean="0"/>
              <a:t>6/24/2014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FD453-BC2C-47DF-8A8D-B2F1849C8E0B}" type="slidenum">
              <a:rPr lang="en-US" smtClean="0"/>
              <a:t>‹#›</a:t>
            </a:fld>
            <a:endParaRPr lang="en-US"/>
          </a:p>
        </p:txBody>
      </p:sp>
    </p:spTree>
    <p:extLst>
      <p:ext uri="{BB962C8B-B14F-4D97-AF65-F5344CB8AC3E}">
        <p14:creationId xmlns:p14="http://schemas.microsoft.com/office/powerpoint/2010/main" val="266546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2B3CD7-DC5D-4D00-9122-631D48EB2859}" type="datetimeFigureOut">
              <a:rPr lang="en-US" smtClean="0"/>
              <a:t>6/24/2014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6FD453-BC2C-47DF-8A8D-B2F1849C8E0B}" type="slidenum">
              <a:rPr lang="en-US" smtClean="0"/>
              <a:t>‹#›</a:t>
            </a:fld>
            <a:endParaRPr lang="en-US"/>
          </a:p>
        </p:txBody>
      </p:sp>
    </p:spTree>
    <p:extLst>
      <p:ext uri="{BB962C8B-B14F-4D97-AF65-F5344CB8AC3E}">
        <p14:creationId xmlns:p14="http://schemas.microsoft.com/office/powerpoint/2010/main" val="235852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B3CD7-DC5D-4D00-9122-631D48EB2859}" type="datetimeFigureOut">
              <a:rPr lang="en-US" smtClean="0"/>
              <a:t>6/24/2014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6FD453-BC2C-47DF-8A8D-B2F1849C8E0B}" type="slidenum">
              <a:rPr lang="en-US" smtClean="0"/>
              <a:t>‹#›</a:t>
            </a:fld>
            <a:endParaRPr lang="en-US"/>
          </a:p>
        </p:txBody>
      </p:sp>
    </p:spTree>
    <p:extLst>
      <p:ext uri="{BB962C8B-B14F-4D97-AF65-F5344CB8AC3E}">
        <p14:creationId xmlns:p14="http://schemas.microsoft.com/office/powerpoint/2010/main" val="1898379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B3CD7-DC5D-4D00-9122-631D48EB2859}" type="datetimeFigureOut">
              <a:rPr lang="en-US" smtClean="0"/>
              <a:t>6/24/2014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6FD453-BC2C-47DF-8A8D-B2F1849C8E0B}" type="slidenum">
              <a:rPr lang="en-US" smtClean="0"/>
              <a:t>‹#›</a:t>
            </a:fld>
            <a:endParaRPr lang="en-US"/>
          </a:p>
        </p:txBody>
      </p:sp>
    </p:spTree>
    <p:extLst>
      <p:ext uri="{BB962C8B-B14F-4D97-AF65-F5344CB8AC3E}">
        <p14:creationId xmlns:p14="http://schemas.microsoft.com/office/powerpoint/2010/main" val="38510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2B3CD7-DC5D-4D00-9122-631D48EB2859}" type="datetimeFigureOut">
              <a:rPr lang="en-US" smtClean="0"/>
              <a:t>6/24/2014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FD453-BC2C-47DF-8A8D-B2F1849C8E0B}" type="slidenum">
              <a:rPr lang="en-US" smtClean="0"/>
              <a:t>‹#›</a:t>
            </a:fld>
            <a:endParaRPr lang="en-US"/>
          </a:p>
        </p:txBody>
      </p:sp>
    </p:spTree>
    <p:extLst>
      <p:ext uri="{BB962C8B-B14F-4D97-AF65-F5344CB8AC3E}">
        <p14:creationId xmlns:p14="http://schemas.microsoft.com/office/powerpoint/2010/main" val="1042403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2B3CD7-DC5D-4D00-9122-631D48EB2859}" type="datetimeFigureOut">
              <a:rPr lang="en-US" smtClean="0"/>
              <a:t>6/24/2014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FD453-BC2C-47DF-8A8D-B2F1849C8E0B}" type="slidenum">
              <a:rPr lang="en-US" smtClean="0"/>
              <a:t>‹#›</a:t>
            </a:fld>
            <a:endParaRPr lang="en-US"/>
          </a:p>
        </p:txBody>
      </p:sp>
    </p:spTree>
    <p:extLst>
      <p:ext uri="{BB962C8B-B14F-4D97-AF65-F5344CB8AC3E}">
        <p14:creationId xmlns:p14="http://schemas.microsoft.com/office/powerpoint/2010/main" val="1274979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B3CD7-DC5D-4D00-9122-631D48EB2859}" type="datetimeFigureOut">
              <a:rPr lang="en-US" smtClean="0"/>
              <a:t>6/24/2014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6FD453-BC2C-47DF-8A8D-B2F1849C8E0B}" type="slidenum">
              <a:rPr lang="en-US" smtClean="0"/>
              <a:t>‹#›</a:t>
            </a:fld>
            <a:endParaRPr lang="en-US"/>
          </a:p>
        </p:txBody>
      </p:sp>
    </p:spTree>
    <p:extLst>
      <p:ext uri="{BB962C8B-B14F-4D97-AF65-F5344CB8AC3E}">
        <p14:creationId xmlns:p14="http://schemas.microsoft.com/office/powerpoint/2010/main" val="2053280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Browser Vision</a:t>
            </a:r>
            <a:endParaRPr lang="en-US" dirty="0"/>
          </a:p>
        </p:txBody>
      </p:sp>
      <p:sp>
        <p:nvSpPr>
          <p:cNvPr id="5" name="Subtitle 4"/>
          <p:cNvSpPr>
            <a:spLocks noGrp="1"/>
          </p:cNvSpPr>
          <p:nvPr>
            <p:ph type="subTitle" idx="1"/>
          </p:nvPr>
        </p:nvSpPr>
        <p:spPr/>
        <p:txBody>
          <a:bodyPr/>
          <a:lstStyle/>
          <a:p>
            <a:r>
              <a:rPr lang="en-US" dirty="0" smtClean="0"/>
              <a:t>2014</a:t>
            </a:r>
            <a:endParaRPr lang="en-US" dirty="0"/>
          </a:p>
        </p:txBody>
      </p:sp>
    </p:spTree>
    <p:extLst>
      <p:ext uri="{BB962C8B-B14F-4D97-AF65-F5344CB8AC3E}">
        <p14:creationId xmlns:p14="http://schemas.microsoft.com/office/powerpoint/2010/main" val="1934346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 with incomplete relationships</a:t>
            </a:r>
            <a:endParaRPr lang="en-US" dirty="0"/>
          </a:p>
        </p:txBody>
      </p:sp>
      <p:pic>
        <p:nvPicPr>
          <p:cNvPr id="6" name="Content Placeholder 5"/>
          <p:cNvPicPr>
            <a:picLocks noGrp="1" noChangeAspect="1"/>
          </p:cNvPicPr>
          <p:nvPr>
            <p:ph idx="1"/>
          </p:nvPr>
        </p:nvPicPr>
        <p:blipFill>
          <a:blip r:embed="rId3"/>
          <a:stretch>
            <a:fillRect/>
          </a:stretch>
        </p:blipFill>
        <p:spPr>
          <a:xfrm>
            <a:off x="1939172" y="2062717"/>
            <a:ext cx="7972425" cy="1371600"/>
          </a:xfrm>
          <a:prstGeom prst="rect">
            <a:avLst/>
          </a:prstGeom>
        </p:spPr>
      </p:pic>
      <p:sp>
        <p:nvSpPr>
          <p:cNvPr id="4" name="Date Placeholder 3"/>
          <p:cNvSpPr>
            <a:spLocks noGrp="1"/>
          </p:cNvSpPr>
          <p:nvPr>
            <p:ph type="dt" sz="half" idx="10"/>
          </p:nvPr>
        </p:nvSpPr>
        <p:spPr/>
        <p:txBody>
          <a:bodyPr/>
          <a:lstStyle/>
          <a:p>
            <a:r>
              <a:rPr lang="en-US" smtClean="0"/>
              <a:t>16 January 2014</a:t>
            </a:r>
            <a:endParaRPr lang="en-US"/>
          </a:p>
        </p:txBody>
      </p:sp>
      <p:sp>
        <p:nvSpPr>
          <p:cNvPr id="5" name="Slide Number Placeholder 4"/>
          <p:cNvSpPr>
            <a:spLocks noGrp="1"/>
          </p:cNvSpPr>
          <p:nvPr>
            <p:ph type="sldNum" sz="quarter" idx="12"/>
          </p:nvPr>
        </p:nvSpPr>
        <p:spPr/>
        <p:txBody>
          <a:bodyPr/>
          <a:lstStyle/>
          <a:p>
            <a:fld id="{2D50D4DD-DA6C-934B-92F7-C150A74B3240}" type="slidenum">
              <a:rPr lang="en-US" smtClean="0"/>
              <a:t>10</a:t>
            </a:fld>
            <a:endParaRPr lang="en-US"/>
          </a:p>
        </p:txBody>
      </p:sp>
      <p:sp>
        <p:nvSpPr>
          <p:cNvPr id="7" name="TextBox 6"/>
          <p:cNvSpPr txBox="1"/>
          <p:nvPr/>
        </p:nvSpPr>
        <p:spPr>
          <a:xfrm>
            <a:off x="1939172" y="3903261"/>
            <a:ext cx="7787133" cy="2031325"/>
          </a:xfrm>
          <a:prstGeom prst="rect">
            <a:avLst/>
          </a:prstGeom>
          <a:noFill/>
        </p:spPr>
        <p:txBody>
          <a:bodyPr wrap="square" rtlCol="0">
            <a:spAutoFit/>
          </a:bodyPr>
          <a:lstStyle/>
          <a:p>
            <a:r>
              <a:rPr lang="en-US" b="1" dirty="0"/>
              <a:t>Incomplete relationships </a:t>
            </a:r>
            <a:r>
              <a:rPr lang="en-US" dirty="0"/>
              <a:t>– Entities with required relationships that are invalid</a:t>
            </a:r>
          </a:p>
          <a:p>
            <a:pPr marL="285750" indent="-285750">
              <a:buFontTx/>
              <a:buChar char="-"/>
            </a:pPr>
            <a:r>
              <a:rPr lang="en-US" dirty="0"/>
              <a:t>No data provided to required entity</a:t>
            </a:r>
          </a:p>
          <a:p>
            <a:pPr marL="285750" indent="-285750">
              <a:buFontTx/>
              <a:buChar char="-"/>
            </a:pPr>
            <a:r>
              <a:rPr lang="en-US" dirty="0"/>
              <a:t>Required entity cannot be found</a:t>
            </a:r>
          </a:p>
          <a:p>
            <a:endParaRPr lang="en-US" dirty="0"/>
          </a:p>
          <a:p>
            <a:r>
              <a:rPr lang="en-US" b="1" dirty="0"/>
              <a:t>Examples:</a:t>
            </a:r>
          </a:p>
          <a:p>
            <a:r>
              <a:rPr lang="en-US" dirty="0"/>
              <a:t>Students without a reference to an </a:t>
            </a:r>
            <a:r>
              <a:rPr lang="en-US" dirty="0" err="1"/>
              <a:t>EdOrg</a:t>
            </a:r>
            <a:endParaRPr lang="en-US" dirty="0"/>
          </a:p>
          <a:p>
            <a:r>
              <a:rPr lang="en-US" dirty="0"/>
              <a:t>Staff associated to an </a:t>
            </a:r>
            <a:r>
              <a:rPr lang="en-US" dirty="0" err="1"/>
              <a:t>EdOrg</a:t>
            </a:r>
            <a:r>
              <a:rPr lang="en-US" dirty="0"/>
              <a:t> that doesn’t exist</a:t>
            </a:r>
          </a:p>
        </p:txBody>
      </p:sp>
    </p:spTree>
    <p:extLst>
      <p:ext uri="{BB962C8B-B14F-4D97-AF65-F5344CB8AC3E}">
        <p14:creationId xmlns:p14="http://schemas.microsoft.com/office/powerpoint/2010/main" val="3471313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 with incomplete relationships</a:t>
            </a:r>
            <a:endParaRPr lang="en-US" dirty="0"/>
          </a:p>
        </p:txBody>
      </p:sp>
      <p:sp>
        <p:nvSpPr>
          <p:cNvPr id="4" name="Date Placeholder 3"/>
          <p:cNvSpPr>
            <a:spLocks noGrp="1"/>
          </p:cNvSpPr>
          <p:nvPr>
            <p:ph type="dt" sz="half" idx="10"/>
          </p:nvPr>
        </p:nvSpPr>
        <p:spPr/>
        <p:txBody>
          <a:bodyPr/>
          <a:lstStyle/>
          <a:p>
            <a:r>
              <a:rPr lang="en-US" smtClean="0"/>
              <a:t>16 January 2014</a:t>
            </a:r>
            <a:endParaRPr lang="en-US"/>
          </a:p>
        </p:txBody>
      </p:sp>
      <p:sp>
        <p:nvSpPr>
          <p:cNvPr id="5" name="Slide Number Placeholder 4"/>
          <p:cNvSpPr>
            <a:spLocks noGrp="1"/>
          </p:cNvSpPr>
          <p:nvPr>
            <p:ph type="sldNum" sz="quarter" idx="12"/>
          </p:nvPr>
        </p:nvSpPr>
        <p:spPr/>
        <p:txBody>
          <a:bodyPr/>
          <a:lstStyle/>
          <a:p>
            <a:fld id="{2D50D4DD-DA6C-934B-92F7-C150A74B3240}" type="slidenum">
              <a:rPr lang="en-US" smtClean="0"/>
              <a:t>11</a:t>
            </a:fld>
            <a:endParaRPr lang="en-US"/>
          </a:p>
        </p:txBody>
      </p:sp>
      <p:pic>
        <p:nvPicPr>
          <p:cNvPr id="8" name="Picture 7"/>
          <p:cNvPicPr>
            <a:picLocks noChangeAspect="1"/>
          </p:cNvPicPr>
          <p:nvPr/>
        </p:nvPicPr>
        <p:blipFill>
          <a:blip r:embed="rId3"/>
          <a:stretch>
            <a:fillRect/>
          </a:stretch>
        </p:blipFill>
        <p:spPr>
          <a:xfrm>
            <a:off x="1930425" y="1731099"/>
            <a:ext cx="8599298" cy="3200636"/>
          </a:xfrm>
          <a:prstGeom prst="rect">
            <a:avLst/>
          </a:prstGeom>
        </p:spPr>
      </p:pic>
    </p:spTree>
    <p:extLst>
      <p:ext uri="{BB962C8B-B14F-4D97-AF65-F5344CB8AC3E}">
        <p14:creationId xmlns:p14="http://schemas.microsoft.com/office/powerpoint/2010/main" val="2761144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818" y="76975"/>
            <a:ext cx="7347803" cy="951382"/>
          </a:xfrm>
        </p:spPr>
        <p:txBody>
          <a:bodyPr>
            <a:normAutofit fontScale="90000"/>
          </a:bodyPr>
          <a:lstStyle/>
          <a:p>
            <a:r>
              <a:rPr lang="en-US" dirty="0" smtClean="0"/>
              <a:t>Data Browser Mockup – </a:t>
            </a:r>
            <a:br>
              <a:rPr lang="en-US" dirty="0" smtClean="0"/>
            </a:br>
            <a:r>
              <a:rPr lang="en-US" dirty="0" smtClean="0"/>
              <a:t>Completed Ingestion Jobs</a:t>
            </a:r>
            <a:endParaRPr lang="en-US" dirty="0"/>
          </a:p>
        </p:txBody>
      </p:sp>
      <p:sp>
        <p:nvSpPr>
          <p:cNvPr id="4" name="Date Placeholder 3"/>
          <p:cNvSpPr>
            <a:spLocks noGrp="1"/>
          </p:cNvSpPr>
          <p:nvPr>
            <p:ph type="dt" sz="half" idx="10"/>
          </p:nvPr>
        </p:nvSpPr>
        <p:spPr/>
        <p:txBody>
          <a:bodyPr/>
          <a:lstStyle/>
          <a:p>
            <a:r>
              <a:rPr lang="en-US" smtClean="0"/>
              <a:t>16 January 2014</a:t>
            </a:r>
            <a:endParaRPr lang="en-US"/>
          </a:p>
        </p:txBody>
      </p:sp>
      <p:sp>
        <p:nvSpPr>
          <p:cNvPr id="5" name="Slide Number Placeholder 4"/>
          <p:cNvSpPr>
            <a:spLocks noGrp="1"/>
          </p:cNvSpPr>
          <p:nvPr>
            <p:ph type="sldNum" sz="quarter" idx="12"/>
          </p:nvPr>
        </p:nvSpPr>
        <p:spPr/>
        <p:txBody>
          <a:bodyPr/>
          <a:lstStyle/>
          <a:p>
            <a:fld id="{2D50D4DD-DA6C-934B-92F7-C150A74B3240}" type="slidenum">
              <a:rPr lang="en-US" smtClean="0"/>
              <a:t>12</a:t>
            </a:fld>
            <a:endParaRPr lang="en-US"/>
          </a:p>
        </p:txBody>
      </p:sp>
      <p:pic>
        <p:nvPicPr>
          <p:cNvPr id="7" name="Picture 6"/>
          <p:cNvPicPr>
            <a:picLocks noChangeAspect="1"/>
          </p:cNvPicPr>
          <p:nvPr/>
        </p:nvPicPr>
        <p:blipFill>
          <a:blip r:embed="rId3"/>
          <a:stretch>
            <a:fillRect/>
          </a:stretch>
        </p:blipFill>
        <p:spPr>
          <a:xfrm>
            <a:off x="2159578" y="2342454"/>
            <a:ext cx="8294667" cy="2417943"/>
          </a:xfrm>
          <a:prstGeom prst="rect">
            <a:avLst/>
          </a:prstGeom>
        </p:spPr>
      </p:pic>
    </p:spTree>
    <p:extLst>
      <p:ext uri="{BB962C8B-B14F-4D97-AF65-F5344CB8AC3E}">
        <p14:creationId xmlns:p14="http://schemas.microsoft.com/office/powerpoint/2010/main" val="984886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Browser - Search </a:t>
            </a:r>
            <a:endParaRPr lang="en-US" dirty="0"/>
          </a:p>
        </p:txBody>
      </p:sp>
      <p:sp>
        <p:nvSpPr>
          <p:cNvPr id="12" name="Content Placeholder 11"/>
          <p:cNvSpPr>
            <a:spLocks noGrp="1"/>
          </p:cNvSpPr>
          <p:nvPr>
            <p:ph idx="1"/>
          </p:nvPr>
        </p:nvSpPr>
        <p:spPr>
          <a:xfrm>
            <a:off x="1981200" y="3190875"/>
            <a:ext cx="8229600" cy="2935288"/>
          </a:xfrm>
        </p:spPr>
        <p:txBody>
          <a:bodyPr>
            <a:normAutofit fontScale="55000" lnSpcReduction="20000"/>
          </a:bodyPr>
          <a:lstStyle/>
          <a:p>
            <a:r>
              <a:rPr lang="en-US" dirty="0" err="1" smtClean="0"/>
              <a:t>StudentID</a:t>
            </a:r>
            <a:endParaRPr lang="en-US" dirty="0" smtClean="0"/>
          </a:p>
          <a:p>
            <a:r>
              <a:rPr lang="en-US" dirty="0" smtClean="0"/>
              <a:t>Student Last Name</a:t>
            </a:r>
          </a:p>
          <a:p>
            <a:pPr marL="0" indent="0">
              <a:buNone/>
            </a:pPr>
            <a:endParaRPr lang="en-US" dirty="0" smtClean="0"/>
          </a:p>
          <a:p>
            <a:r>
              <a:rPr lang="en-US" dirty="0" err="1" smtClean="0"/>
              <a:t>StaffID</a:t>
            </a:r>
            <a:endParaRPr lang="en-US" dirty="0" smtClean="0"/>
          </a:p>
          <a:p>
            <a:r>
              <a:rPr lang="en-US" dirty="0" smtClean="0"/>
              <a:t>Staff Last Name</a:t>
            </a:r>
          </a:p>
          <a:p>
            <a:pPr marL="0" indent="0">
              <a:buNone/>
            </a:pPr>
            <a:endParaRPr lang="en-US" dirty="0" smtClean="0"/>
          </a:p>
          <a:p>
            <a:r>
              <a:rPr lang="en-US" dirty="0" err="1" smtClean="0"/>
              <a:t>EdOrgID</a:t>
            </a:r>
            <a:endParaRPr lang="en-US" dirty="0" smtClean="0"/>
          </a:p>
          <a:p>
            <a:r>
              <a:rPr lang="en-US" dirty="0" err="1" smtClean="0"/>
              <a:t>EdOrg</a:t>
            </a:r>
            <a:r>
              <a:rPr lang="en-US" dirty="0" smtClean="0"/>
              <a:t> Name</a:t>
            </a:r>
          </a:p>
          <a:p>
            <a:pPr marL="0" indent="0">
              <a:buNone/>
            </a:pPr>
            <a:endParaRPr lang="en-US" dirty="0" smtClean="0"/>
          </a:p>
          <a:p>
            <a:r>
              <a:rPr lang="en-US" dirty="0" err="1" smtClean="0"/>
              <a:t>ParentID</a:t>
            </a:r>
            <a:endParaRPr lang="en-US" dirty="0" smtClean="0"/>
          </a:p>
          <a:p>
            <a:pPr marL="0" indent="0">
              <a:buNone/>
            </a:pPr>
            <a:endParaRPr lang="en-US" dirty="0" smtClean="0"/>
          </a:p>
        </p:txBody>
      </p:sp>
      <p:sp>
        <p:nvSpPr>
          <p:cNvPr id="4" name="Date Placeholder 3"/>
          <p:cNvSpPr>
            <a:spLocks noGrp="1"/>
          </p:cNvSpPr>
          <p:nvPr>
            <p:ph type="dt" sz="half" idx="10"/>
          </p:nvPr>
        </p:nvSpPr>
        <p:spPr/>
        <p:txBody>
          <a:bodyPr/>
          <a:lstStyle/>
          <a:p>
            <a:r>
              <a:rPr lang="en-US" smtClean="0"/>
              <a:t>16 January 2014</a:t>
            </a:r>
            <a:endParaRPr lang="en-US"/>
          </a:p>
        </p:txBody>
      </p:sp>
      <p:sp>
        <p:nvSpPr>
          <p:cNvPr id="5" name="Slide Number Placeholder 4"/>
          <p:cNvSpPr>
            <a:spLocks noGrp="1"/>
          </p:cNvSpPr>
          <p:nvPr>
            <p:ph type="sldNum" sz="quarter" idx="12"/>
          </p:nvPr>
        </p:nvSpPr>
        <p:spPr/>
        <p:txBody>
          <a:bodyPr/>
          <a:lstStyle/>
          <a:p>
            <a:fld id="{2D50D4DD-DA6C-934B-92F7-C150A74B3240}" type="slidenum">
              <a:rPr lang="en-US" smtClean="0"/>
              <a:pPr/>
              <a:t>13</a:t>
            </a:fld>
            <a:endParaRPr lang="en-US"/>
          </a:p>
        </p:txBody>
      </p:sp>
      <p:pic>
        <p:nvPicPr>
          <p:cNvPr id="3" name="Picture 2"/>
          <p:cNvPicPr>
            <a:picLocks noChangeAspect="1"/>
          </p:cNvPicPr>
          <p:nvPr/>
        </p:nvPicPr>
        <p:blipFill>
          <a:blip r:embed="rId3"/>
          <a:stretch>
            <a:fillRect/>
          </a:stretch>
        </p:blipFill>
        <p:spPr>
          <a:xfrm>
            <a:off x="1981200" y="1690688"/>
            <a:ext cx="7629525" cy="990600"/>
          </a:xfrm>
          <a:prstGeom prst="rect">
            <a:avLst/>
          </a:prstGeom>
        </p:spPr>
      </p:pic>
    </p:spTree>
    <p:extLst>
      <p:ext uri="{BB962C8B-B14F-4D97-AF65-F5344CB8AC3E}">
        <p14:creationId xmlns:p14="http://schemas.microsoft.com/office/powerpoint/2010/main" val="416008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Data Browser</a:t>
            </a:r>
            <a:endParaRPr lang="en-US" dirty="0"/>
          </a:p>
        </p:txBody>
      </p:sp>
      <p:sp>
        <p:nvSpPr>
          <p:cNvPr id="3" name="Content Placeholder 2"/>
          <p:cNvSpPr>
            <a:spLocks noGrp="1"/>
          </p:cNvSpPr>
          <p:nvPr>
            <p:ph idx="1"/>
          </p:nvPr>
        </p:nvSpPr>
        <p:spPr/>
        <p:txBody>
          <a:bodyPr/>
          <a:lstStyle/>
          <a:p>
            <a:r>
              <a:rPr lang="en-US" dirty="0" smtClean="0"/>
              <a:t>Ability for IT Admin to view data in their tenant</a:t>
            </a:r>
          </a:p>
          <a:p>
            <a:r>
              <a:rPr lang="en-US" dirty="0" smtClean="0"/>
              <a:t>Overview of completed ingestion statuses</a:t>
            </a:r>
          </a:p>
        </p:txBody>
      </p:sp>
      <p:sp>
        <p:nvSpPr>
          <p:cNvPr id="4" name="Date Placeholder 3"/>
          <p:cNvSpPr>
            <a:spLocks noGrp="1"/>
          </p:cNvSpPr>
          <p:nvPr>
            <p:ph type="dt" sz="half" idx="10"/>
          </p:nvPr>
        </p:nvSpPr>
        <p:spPr/>
        <p:txBody>
          <a:bodyPr/>
          <a:lstStyle/>
          <a:p>
            <a:r>
              <a:rPr lang="en-US" smtClean="0"/>
              <a:t>16 January 2014</a:t>
            </a:r>
            <a:endParaRPr lang="en-US"/>
          </a:p>
        </p:txBody>
      </p:sp>
      <p:sp>
        <p:nvSpPr>
          <p:cNvPr id="5" name="Slide Number Placeholder 4"/>
          <p:cNvSpPr>
            <a:spLocks noGrp="1"/>
          </p:cNvSpPr>
          <p:nvPr>
            <p:ph type="sldNum" sz="quarter" idx="12"/>
          </p:nvPr>
        </p:nvSpPr>
        <p:spPr/>
        <p:txBody>
          <a:bodyPr/>
          <a:lstStyle/>
          <a:p>
            <a:fld id="{2D50D4DD-DA6C-934B-92F7-C150A74B3240}" type="slidenum">
              <a:rPr lang="en-US" smtClean="0"/>
              <a:t>2</a:t>
            </a:fld>
            <a:endParaRPr lang="en-US"/>
          </a:p>
        </p:txBody>
      </p:sp>
    </p:spTree>
    <p:extLst>
      <p:ext uri="{BB962C8B-B14F-4D97-AF65-F5344CB8AC3E}">
        <p14:creationId xmlns:p14="http://schemas.microsoft.com/office/powerpoint/2010/main" val="3902193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0" y="129099"/>
            <a:ext cx="6615726" cy="951382"/>
          </a:xfrm>
        </p:spPr>
        <p:txBody>
          <a:bodyPr>
            <a:normAutofit fontScale="90000"/>
          </a:bodyPr>
          <a:lstStyle/>
          <a:p>
            <a:r>
              <a:rPr lang="en-US" dirty="0" smtClean="0"/>
              <a:t>Data Browser- Answer Data Questions</a:t>
            </a:r>
            <a:endParaRPr lang="en-US" dirty="0"/>
          </a:p>
        </p:txBody>
      </p:sp>
      <p:sp>
        <p:nvSpPr>
          <p:cNvPr id="3" name="Content Placeholder 2"/>
          <p:cNvSpPr>
            <a:spLocks noGrp="1"/>
          </p:cNvSpPr>
          <p:nvPr>
            <p:ph idx="1"/>
          </p:nvPr>
        </p:nvSpPr>
        <p:spPr/>
        <p:txBody>
          <a:bodyPr>
            <a:normAutofit/>
          </a:bodyPr>
          <a:lstStyle/>
          <a:p>
            <a:r>
              <a:rPr lang="en-US" dirty="0" smtClean="0"/>
              <a:t>Respond </a:t>
            </a:r>
            <a:r>
              <a:rPr lang="en-US" dirty="0"/>
              <a:t>to inquiries regarding counts and/or discrepancies. </a:t>
            </a:r>
            <a:endParaRPr lang="en-US" dirty="0" smtClean="0"/>
          </a:p>
          <a:p>
            <a:pPr marL="0" indent="0">
              <a:buNone/>
            </a:pPr>
            <a:endParaRPr lang="en-US" dirty="0"/>
          </a:p>
          <a:p>
            <a:pPr lvl="1"/>
            <a:r>
              <a:rPr lang="en-US" dirty="0" smtClean="0"/>
              <a:t>There </a:t>
            </a:r>
            <a:r>
              <a:rPr lang="en-US" dirty="0"/>
              <a:t>are 100 schools in my district, however my </a:t>
            </a:r>
            <a:r>
              <a:rPr lang="en-US" dirty="0" err="1"/>
              <a:t>EdOrg</a:t>
            </a:r>
            <a:r>
              <a:rPr lang="en-US" dirty="0"/>
              <a:t> is only showing 95 schools, I need to identify which schools are missing.</a:t>
            </a:r>
          </a:p>
          <a:p>
            <a:pPr lvl="1"/>
            <a:r>
              <a:rPr lang="en-US" dirty="0"/>
              <a:t>A teacher’s roster is wrong, I need to search for the specific teacher and view the detail of the class roster, so that I can identify the incorrect data. </a:t>
            </a:r>
            <a:endParaRPr lang="en-US" dirty="0" smtClean="0"/>
          </a:p>
          <a:p>
            <a:pPr marL="457200" lvl="1" indent="0">
              <a:buNone/>
            </a:pPr>
            <a:endParaRPr lang="en-US" dirty="0"/>
          </a:p>
        </p:txBody>
      </p:sp>
      <p:sp>
        <p:nvSpPr>
          <p:cNvPr id="4" name="Date Placeholder 3"/>
          <p:cNvSpPr>
            <a:spLocks noGrp="1"/>
          </p:cNvSpPr>
          <p:nvPr>
            <p:ph type="dt" sz="half" idx="10"/>
          </p:nvPr>
        </p:nvSpPr>
        <p:spPr/>
        <p:txBody>
          <a:bodyPr/>
          <a:lstStyle/>
          <a:p>
            <a:r>
              <a:rPr lang="en-US" smtClean="0"/>
              <a:t>16 January 2014</a:t>
            </a:r>
            <a:endParaRPr lang="en-US"/>
          </a:p>
        </p:txBody>
      </p:sp>
      <p:sp>
        <p:nvSpPr>
          <p:cNvPr id="5" name="Slide Number Placeholder 4"/>
          <p:cNvSpPr>
            <a:spLocks noGrp="1"/>
          </p:cNvSpPr>
          <p:nvPr>
            <p:ph type="sldNum" sz="quarter" idx="12"/>
          </p:nvPr>
        </p:nvSpPr>
        <p:spPr/>
        <p:txBody>
          <a:bodyPr/>
          <a:lstStyle/>
          <a:p>
            <a:fld id="{2D50D4DD-DA6C-934B-92F7-C150A74B3240}" type="slidenum">
              <a:rPr lang="en-US" smtClean="0"/>
              <a:t>3</a:t>
            </a:fld>
            <a:endParaRPr lang="en-US"/>
          </a:p>
        </p:txBody>
      </p:sp>
    </p:spTree>
    <p:extLst>
      <p:ext uri="{BB962C8B-B14F-4D97-AF65-F5344CB8AC3E}">
        <p14:creationId xmlns:p14="http://schemas.microsoft.com/office/powerpoint/2010/main" val="2216159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Browser – </a:t>
            </a:r>
            <a:br>
              <a:rPr lang="en-US" dirty="0" smtClean="0"/>
            </a:br>
            <a:r>
              <a:rPr lang="en-US" dirty="0" smtClean="0"/>
              <a:t>Completed Ingestion Job Status</a:t>
            </a:r>
            <a:endParaRPr lang="en-US" dirty="0"/>
          </a:p>
        </p:txBody>
      </p:sp>
      <p:sp>
        <p:nvSpPr>
          <p:cNvPr id="3" name="Content Placeholder 2"/>
          <p:cNvSpPr>
            <a:spLocks noGrp="1"/>
          </p:cNvSpPr>
          <p:nvPr>
            <p:ph idx="1"/>
          </p:nvPr>
        </p:nvSpPr>
        <p:spPr/>
        <p:txBody>
          <a:bodyPr/>
          <a:lstStyle/>
          <a:p>
            <a:r>
              <a:rPr lang="en-US" dirty="0" smtClean="0"/>
              <a:t>Determine </a:t>
            </a:r>
            <a:r>
              <a:rPr lang="en-US" dirty="0"/>
              <a:t>the overall health of my ingestions and use this information in troubleshooting data discrepancies. </a:t>
            </a:r>
          </a:p>
          <a:p>
            <a:pPr lvl="1"/>
            <a:r>
              <a:rPr lang="en-US" dirty="0" smtClean="0"/>
              <a:t>I </a:t>
            </a:r>
            <a:r>
              <a:rPr lang="en-US" dirty="0"/>
              <a:t>just completed an ingestion job, and I want to understand whether it was successful and the number of records that were actually ingested, compared to what I sent in the file. </a:t>
            </a:r>
          </a:p>
          <a:p>
            <a:endParaRPr lang="en-US" dirty="0"/>
          </a:p>
        </p:txBody>
      </p:sp>
      <p:sp>
        <p:nvSpPr>
          <p:cNvPr id="4" name="Date Placeholder 3"/>
          <p:cNvSpPr>
            <a:spLocks noGrp="1"/>
          </p:cNvSpPr>
          <p:nvPr>
            <p:ph type="dt" sz="half" idx="10"/>
          </p:nvPr>
        </p:nvSpPr>
        <p:spPr/>
        <p:txBody>
          <a:bodyPr/>
          <a:lstStyle/>
          <a:p>
            <a:r>
              <a:rPr lang="en-US" smtClean="0"/>
              <a:t>16 January 2014</a:t>
            </a:r>
            <a:endParaRPr lang="en-US"/>
          </a:p>
        </p:txBody>
      </p:sp>
      <p:sp>
        <p:nvSpPr>
          <p:cNvPr id="5" name="Slide Number Placeholder 4"/>
          <p:cNvSpPr>
            <a:spLocks noGrp="1"/>
          </p:cNvSpPr>
          <p:nvPr>
            <p:ph type="sldNum" sz="quarter" idx="12"/>
          </p:nvPr>
        </p:nvSpPr>
        <p:spPr/>
        <p:txBody>
          <a:bodyPr/>
          <a:lstStyle/>
          <a:p>
            <a:fld id="{2D50D4DD-DA6C-934B-92F7-C150A74B3240}" type="slidenum">
              <a:rPr lang="en-US" smtClean="0"/>
              <a:t>4</a:t>
            </a:fld>
            <a:endParaRPr lang="en-US"/>
          </a:p>
        </p:txBody>
      </p:sp>
    </p:spTree>
    <p:extLst>
      <p:ext uri="{BB962C8B-B14F-4D97-AF65-F5344CB8AC3E}">
        <p14:creationId xmlns:p14="http://schemas.microsoft.com/office/powerpoint/2010/main" val="289428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Data Browser</a:t>
            </a:r>
            <a:endParaRPr lang="en-US" dirty="0"/>
          </a:p>
        </p:txBody>
      </p:sp>
      <p:sp>
        <p:nvSpPr>
          <p:cNvPr id="4" name="Date Placeholder 3"/>
          <p:cNvSpPr>
            <a:spLocks noGrp="1"/>
          </p:cNvSpPr>
          <p:nvPr>
            <p:ph type="dt" sz="half" idx="10"/>
          </p:nvPr>
        </p:nvSpPr>
        <p:spPr/>
        <p:txBody>
          <a:bodyPr/>
          <a:lstStyle/>
          <a:p>
            <a:r>
              <a:rPr lang="en-US" smtClean="0"/>
              <a:t>16 January 2014</a:t>
            </a:r>
            <a:endParaRPr lang="en-US"/>
          </a:p>
        </p:txBody>
      </p:sp>
      <p:sp>
        <p:nvSpPr>
          <p:cNvPr id="5" name="Slide Number Placeholder 4"/>
          <p:cNvSpPr>
            <a:spLocks noGrp="1"/>
          </p:cNvSpPr>
          <p:nvPr>
            <p:ph type="sldNum" sz="quarter" idx="12"/>
          </p:nvPr>
        </p:nvSpPr>
        <p:spPr/>
        <p:txBody>
          <a:bodyPr/>
          <a:lstStyle/>
          <a:p>
            <a:fld id="{2D50D4DD-DA6C-934B-92F7-C150A74B3240}" type="slidenum">
              <a:rPr lang="en-US" smtClean="0"/>
              <a:t>5</a:t>
            </a:fld>
            <a:endParaRPr lang="en-US"/>
          </a:p>
        </p:txBody>
      </p:sp>
      <p:pic>
        <p:nvPicPr>
          <p:cNvPr id="3" name="Picture 2"/>
          <p:cNvPicPr>
            <a:picLocks noChangeAspect="1"/>
          </p:cNvPicPr>
          <p:nvPr/>
        </p:nvPicPr>
        <p:blipFill>
          <a:blip r:embed="rId3"/>
          <a:stretch>
            <a:fillRect/>
          </a:stretch>
        </p:blipFill>
        <p:spPr>
          <a:xfrm>
            <a:off x="3043237" y="1476375"/>
            <a:ext cx="6105525" cy="3905250"/>
          </a:xfrm>
          <a:prstGeom prst="rect">
            <a:avLst/>
          </a:prstGeom>
        </p:spPr>
      </p:pic>
    </p:spTree>
    <p:extLst>
      <p:ext uri="{BB962C8B-B14F-4D97-AF65-F5344CB8AC3E}">
        <p14:creationId xmlns:p14="http://schemas.microsoft.com/office/powerpoint/2010/main" val="2214785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Browser Mockup - Homepage</a:t>
            </a:r>
            <a:endParaRPr lang="en-US" dirty="0"/>
          </a:p>
        </p:txBody>
      </p:sp>
      <p:sp>
        <p:nvSpPr>
          <p:cNvPr id="4" name="Date Placeholder 3"/>
          <p:cNvSpPr>
            <a:spLocks noGrp="1"/>
          </p:cNvSpPr>
          <p:nvPr>
            <p:ph type="dt" sz="half" idx="10"/>
          </p:nvPr>
        </p:nvSpPr>
        <p:spPr/>
        <p:txBody>
          <a:bodyPr/>
          <a:lstStyle/>
          <a:p>
            <a:r>
              <a:rPr lang="en-US" dirty="0" smtClean="0"/>
              <a:t>16 January 2014</a:t>
            </a:r>
            <a:endParaRPr lang="en-US" dirty="0"/>
          </a:p>
        </p:txBody>
      </p:sp>
      <p:sp>
        <p:nvSpPr>
          <p:cNvPr id="5" name="Slide Number Placeholder 4"/>
          <p:cNvSpPr>
            <a:spLocks noGrp="1"/>
          </p:cNvSpPr>
          <p:nvPr>
            <p:ph type="sldNum" sz="quarter" idx="12"/>
          </p:nvPr>
        </p:nvSpPr>
        <p:spPr/>
        <p:txBody>
          <a:bodyPr/>
          <a:lstStyle/>
          <a:p>
            <a:fld id="{2D50D4DD-DA6C-934B-92F7-C150A74B3240}" type="slidenum">
              <a:rPr lang="en-US" smtClean="0"/>
              <a:t>6</a:t>
            </a:fld>
            <a:endParaRPr lang="en-US"/>
          </a:p>
        </p:txBody>
      </p:sp>
      <p:pic>
        <p:nvPicPr>
          <p:cNvPr id="3" name="Picture 2"/>
          <p:cNvPicPr>
            <a:picLocks noChangeAspect="1"/>
          </p:cNvPicPr>
          <p:nvPr/>
        </p:nvPicPr>
        <p:blipFill>
          <a:blip r:embed="rId3"/>
          <a:stretch>
            <a:fillRect/>
          </a:stretch>
        </p:blipFill>
        <p:spPr>
          <a:xfrm>
            <a:off x="3490912" y="1270129"/>
            <a:ext cx="5210175" cy="4914900"/>
          </a:xfrm>
          <a:prstGeom prst="rect">
            <a:avLst/>
          </a:prstGeom>
        </p:spPr>
      </p:pic>
    </p:spTree>
    <p:extLst>
      <p:ext uri="{BB962C8B-B14F-4D97-AF65-F5344CB8AC3E}">
        <p14:creationId xmlns:p14="http://schemas.microsoft.com/office/powerpoint/2010/main" val="3657117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tretch>
            <a:fillRect/>
          </a:stretch>
        </p:blipFill>
        <p:spPr>
          <a:xfrm>
            <a:off x="5485186" y="2315484"/>
            <a:ext cx="4725614" cy="3786301"/>
          </a:xfrm>
          <a:prstGeom prst="rect">
            <a:avLst/>
          </a:prstGeom>
          <a:effectLst>
            <a:outerShdw blurRad="50800" dist="50800" dir="5400000" algn="ctr" rotWithShape="0">
              <a:schemeClr val="accent2"/>
            </a:outerShdw>
          </a:effectLst>
        </p:spPr>
      </p:pic>
      <p:sp>
        <p:nvSpPr>
          <p:cNvPr id="4" name="Date Placeholder 3"/>
          <p:cNvSpPr>
            <a:spLocks noGrp="1"/>
          </p:cNvSpPr>
          <p:nvPr>
            <p:ph type="dt" sz="half" idx="10"/>
          </p:nvPr>
        </p:nvSpPr>
        <p:spPr/>
        <p:txBody>
          <a:bodyPr/>
          <a:lstStyle/>
          <a:p>
            <a:r>
              <a:rPr lang="en-US" smtClean="0"/>
              <a:t>16 January 2014</a:t>
            </a:r>
            <a:endParaRPr lang="en-US"/>
          </a:p>
        </p:txBody>
      </p:sp>
      <p:sp>
        <p:nvSpPr>
          <p:cNvPr id="5" name="Slide Number Placeholder 4"/>
          <p:cNvSpPr>
            <a:spLocks noGrp="1"/>
          </p:cNvSpPr>
          <p:nvPr>
            <p:ph type="sldNum" sz="quarter" idx="12"/>
          </p:nvPr>
        </p:nvSpPr>
        <p:spPr/>
        <p:txBody>
          <a:bodyPr/>
          <a:lstStyle/>
          <a:p>
            <a:fld id="{2D50D4DD-DA6C-934B-92F7-C150A74B3240}" type="slidenum">
              <a:rPr lang="en-US" smtClean="0"/>
              <a:t>7</a:t>
            </a:fld>
            <a:endParaRPr lang="en-US"/>
          </a:p>
        </p:txBody>
      </p:sp>
      <p:pic>
        <p:nvPicPr>
          <p:cNvPr id="8" name="Picture 7"/>
          <p:cNvPicPr>
            <a:picLocks noChangeAspect="1"/>
          </p:cNvPicPr>
          <p:nvPr/>
        </p:nvPicPr>
        <p:blipFill>
          <a:blip r:embed="rId4"/>
          <a:stretch>
            <a:fillRect/>
          </a:stretch>
        </p:blipFill>
        <p:spPr>
          <a:xfrm>
            <a:off x="1778001" y="1632566"/>
            <a:ext cx="2977931" cy="943711"/>
          </a:xfrm>
          <a:prstGeom prst="rect">
            <a:avLst/>
          </a:prstGeom>
          <a:effectLst>
            <a:outerShdw blurRad="50800" dist="50800" dir="5400000" algn="ctr" rotWithShape="0">
              <a:schemeClr val="accent2">
                <a:alpha val="99000"/>
              </a:schemeClr>
            </a:outerShdw>
          </a:effectLst>
        </p:spPr>
      </p:pic>
      <p:sp>
        <p:nvSpPr>
          <p:cNvPr id="9" name="Right Arrow 8"/>
          <p:cNvSpPr/>
          <p:nvPr/>
        </p:nvSpPr>
        <p:spPr>
          <a:xfrm rot="1242263">
            <a:off x="4872107" y="2656627"/>
            <a:ext cx="496904" cy="23191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9"/>
          <p:cNvSpPr>
            <a:spLocks noGrp="1"/>
          </p:cNvSpPr>
          <p:nvPr>
            <p:ph type="title"/>
          </p:nvPr>
        </p:nvSpPr>
        <p:spPr/>
        <p:txBody>
          <a:bodyPr/>
          <a:lstStyle/>
          <a:p>
            <a:r>
              <a:rPr lang="en-US" dirty="0" smtClean="0"/>
              <a:t>Data Browser – Mockup</a:t>
            </a:r>
            <a:br>
              <a:rPr lang="en-US" dirty="0" smtClean="0"/>
            </a:br>
            <a:r>
              <a:rPr lang="en-US" dirty="0" smtClean="0"/>
              <a:t>Education Organization Data</a:t>
            </a:r>
            <a:endParaRPr lang="en-US" dirty="0"/>
          </a:p>
        </p:txBody>
      </p:sp>
    </p:spTree>
    <p:extLst>
      <p:ext uri="{BB962C8B-B14F-4D97-AF65-F5344CB8AC3E}">
        <p14:creationId xmlns:p14="http://schemas.microsoft.com/office/powerpoint/2010/main" val="4180870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Browser Mockup – School Data</a:t>
            </a:r>
            <a:endParaRPr lang="en-US" dirty="0"/>
          </a:p>
        </p:txBody>
      </p:sp>
      <p:pic>
        <p:nvPicPr>
          <p:cNvPr id="6" name="Content Placeholder 5"/>
          <p:cNvPicPr>
            <a:picLocks noGrp="1" noChangeAspect="1"/>
          </p:cNvPicPr>
          <p:nvPr>
            <p:ph idx="1"/>
          </p:nvPr>
        </p:nvPicPr>
        <p:blipFill>
          <a:blip r:embed="rId3"/>
          <a:stretch>
            <a:fillRect/>
          </a:stretch>
        </p:blipFill>
        <p:spPr>
          <a:xfrm>
            <a:off x="5811564" y="3511578"/>
            <a:ext cx="3848100" cy="1838325"/>
          </a:xfrm>
          <a:prstGeom prst="rect">
            <a:avLst/>
          </a:prstGeom>
          <a:effectLst>
            <a:outerShdw blurRad="50800" dist="50800" dir="5400000" algn="ctr" rotWithShape="0">
              <a:schemeClr val="accent2"/>
            </a:outerShdw>
          </a:effectLst>
        </p:spPr>
      </p:pic>
      <p:sp>
        <p:nvSpPr>
          <p:cNvPr id="4" name="Date Placeholder 3"/>
          <p:cNvSpPr>
            <a:spLocks noGrp="1"/>
          </p:cNvSpPr>
          <p:nvPr>
            <p:ph type="dt" sz="half" idx="10"/>
          </p:nvPr>
        </p:nvSpPr>
        <p:spPr/>
        <p:txBody>
          <a:bodyPr/>
          <a:lstStyle/>
          <a:p>
            <a:r>
              <a:rPr lang="en-US" smtClean="0"/>
              <a:t>16 January 2014</a:t>
            </a:r>
            <a:endParaRPr lang="en-US"/>
          </a:p>
        </p:txBody>
      </p:sp>
      <p:sp>
        <p:nvSpPr>
          <p:cNvPr id="5" name="Slide Number Placeholder 4"/>
          <p:cNvSpPr>
            <a:spLocks noGrp="1"/>
          </p:cNvSpPr>
          <p:nvPr>
            <p:ph type="sldNum" sz="quarter" idx="12"/>
          </p:nvPr>
        </p:nvSpPr>
        <p:spPr/>
        <p:txBody>
          <a:bodyPr/>
          <a:lstStyle/>
          <a:p>
            <a:fld id="{2D50D4DD-DA6C-934B-92F7-C150A74B3240}" type="slidenum">
              <a:rPr lang="en-US" smtClean="0"/>
              <a:t>8</a:t>
            </a:fld>
            <a:endParaRPr lang="en-US"/>
          </a:p>
        </p:txBody>
      </p:sp>
      <p:pic>
        <p:nvPicPr>
          <p:cNvPr id="10" name="Picture 9"/>
          <p:cNvPicPr>
            <a:picLocks noChangeAspect="1"/>
          </p:cNvPicPr>
          <p:nvPr/>
        </p:nvPicPr>
        <p:blipFill>
          <a:blip r:embed="rId4"/>
          <a:stretch>
            <a:fillRect/>
          </a:stretch>
        </p:blipFill>
        <p:spPr>
          <a:xfrm>
            <a:off x="2244437" y="1659824"/>
            <a:ext cx="3048000" cy="1638300"/>
          </a:xfrm>
          <a:prstGeom prst="rect">
            <a:avLst/>
          </a:prstGeom>
          <a:effectLst>
            <a:outerShdw blurRad="50800" dist="50800" dir="5400000" algn="ctr" rotWithShape="0">
              <a:schemeClr val="accent2"/>
            </a:outerShdw>
          </a:effectLst>
        </p:spPr>
      </p:pic>
      <p:pic>
        <p:nvPicPr>
          <p:cNvPr id="11" name="Picture 10"/>
          <p:cNvPicPr>
            <a:picLocks noChangeAspect="1"/>
          </p:cNvPicPr>
          <p:nvPr/>
        </p:nvPicPr>
        <p:blipFill>
          <a:blip r:embed="rId5"/>
          <a:stretch>
            <a:fillRect/>
          </a:stretch>
        </p:blipFill>
        <p:spPr>
          <a:xfrm>
            <a:off x="4999804" y="3511578"/>
            <a:ext cx="585267" cy="402371"/>
          </a:xfrm>
          <a:prstGeom prst="rect">
            <a:avLst/>
          </a:prstGeom>
        </p:spPr>
      </p:pic>
    </p:spTree>
    <p:extLst>
      <p:ext uri="{BB962C8B-B14F-4D97-AF65-F5344CB8AC3E}">
        <p14:creationId xmlns:p14="http://schemas.microsoft.com/office/powerpoint/2010/main" val="38073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Browser Mockup – School Data</a:t>
            </a:r>
            <a:endParaRPr lang="en-US" dirty="0"/>
          </a:p>
        </p:txBody>
      </p:sp>
      <p:sp>
        <p:nvSpPr>
          <p:cNvPr id="4" name="Date Placeholder 3"/>
          <p:cNvSpPr>
            <a:spLocks noGrp="1"/>
          </p:cNvSpPr>
          <p:nvPr>
            <p:ph type="dt" sz="half" idx="10"/>
          </p:nvPr>
        </p:nvSpPr>
        <p:spPr/>
        <p:txBody>
          <a:bodyPr/>
          <a:lstStyle/>
          <a:p>
            <a:r>
              <a:rPr lang="en-US" smtClean="0"/>
              <a:t>16 January 2014</a:t>
            </a:r>
            <a:endParaRPr lang="en-US"/>
          </a:p>
        </p:txBody>
      </p:sp>
      <p:sp>
        <p:nvSpPr>
          <p:cNvPr id="5" name="Slide Number Placeholder 4"/>
          <p:cNvSpPr>
            <a:spLocks noGrp="1"/>
          </p:cNvSpPr>
          <p:nvPr>
            <p:ph type="sldNum" sz="quarter" idx="12"/>
          </p:nvPr>
        </p:nvSpPr>
        <p:spPr/>
        <p:txBody>
          <a:bodyPr/>
          <a:lstStyle/>
          <a:p>
            <a:fld id="{2D50D4DD-DA6C-934B-92F7-C150A74B3240}" type="slidenum">
              <a:rPr lang="en-US" smtClean="0"/>
              <a:t>9</a:t>
            </a:fld>
            <a:endParaRPr lang="en-US"/>
          </a:p>
        </p:txBody>
      </p:sp>
      <p:pic>
        <p:nvPicPr>
          <p:cNvPr id="10" name="Picture 9"/>
          <p:cNvPicPr>
            <a:picLocks noChangeAspect="1"/>
          </p:cNvPicPr>
          <p:nvPr/>
        </p:nvPicPr>
        <p:blipFill>
          <a:blip r:embed="rId3"/>
          <a:stretch>
            <a:fillRect/>
          </a:stretch>
        </p:blipFill>
        <p:spPr>
          <a:xfrm>
            <a:off x="1939171" y="1531258"/>
            <a:ext cx="3432434" cy="1616000"/>
          </a:xfrm>
          <a:prstGeom prst="rect">
            <a:avLst/>
          </a:prstGeom>
          <a:effectLst>
            <a:outerShdw blurRad="50800" dist="50800" dir="5400000" algn="ctr" rotWithShape="0">
              <a:schemeClr val="accent2"/>
            </a:outerShdw>
          </a:effectLst>
        </p:spPr>
      </p:pic>
      <p:pic>
        <p:nvPicPr>
          <p:cNvPr id="11" name="Picture 10"/>
          <p:cNvPicPr>
            <a:picLocks noChangeAspect="1"/>
          </p:cNvPicPr>
          <p:nvPr/>
        </p:nvPicPr>
        <p:blipFill>
          <a:blip r:embed="rId4"/>
          <a:stretch>
            <a:fillRect/>
          </a:stretch>
        </p:blipFill>
        <p:spPr>
          <a:xfrm rot="20336504">
            <a:off x="5078972" y="2378135"/>
            <a:ext cx="585267" cy="402371"/>
          </a:xfrm>
          <a:prstGeom prst="rect">
            <a:avLst/>
          </a:prstGeom>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5945827" y="1707340"/>
            <a:ext cx="3930650" cy="4453255"/>
          </a:xfrm>
          <a:prstGeom prst="rect">
            <a:avLst/>
          </a:prstGeom>
          <a:noFill/>
          <a:ln>
            <a:noFill/>
          </a:ln>
          <a:effectLst>
            <a:outerShdw blurRad="50800" dist="50800" dir="5400000" algn="ctr" rotWithShape="0">
              <a:schemeClr val="accent4"/>
            </a:outerShdw>
          </a:effectLst>
        </p:spPr>
      </p:pic>
    </p:spTree>
    <p:extLst>
      <p:ext uri="{BB962C8B-B14F-4D97-AF65-F5344CB8AC3E}">
        <p14:creationId xmlns:p14="http://schemas.microsoft.com/office/powerpoint/2010/main" val="1385308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683</Words>
  <Application>Microsoft Office PowerPoint</Application>
  <PresentationFormat>Widescreen</PresentationFormat>
  <Paragraphs>99</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Data Browser Vision</vt:lpstr>
      <vt:lpstr>Goal of Data Browser</vt:lpstr>
      <vt:lpstr>Data Browser- Answer Data Questions</vt:lpstr>
      <vt:lpstr>Data Browser –  Completed Ingestion Job Status</vt:lpstr>
      <vt:lpstr>Current Data Browser</vt:lpstr>
      <vt:lpstr>Data Browser Mockup - Homepage</vt:lpstr>
      <vt:lpstr>Data Browser – Mockup Education Organization Data</vt:lpstr>
      <vt:lpstr>Data Browser Mockup – School Data</vt:lpstr>
      <vt:lpstr>Data Browser Mockup – School Data</vt:lpstr>
      <vt:lpstr>Entities with incomplete relationships</vt:lpstr>
      <vt:lpstr>Entities with incomplete relationships</vt:lpstr>
      <vt:lpstr>Data Browser Mockup –  Completed Ingestion Jobs</vt:lpstr>
      <vt:lpstr>Data Browser - Search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JenniferJones</dc:creator>
  <cp:lastModifiedBy>JenniferJones</cp:lastModifiedBy>
  <cp:revision>5</cp:revision>
  <dcterms:created xsi:type="dcterms:W3CDTF">2014-06-24T17:46:24Z</dcterms:created>
  <dcterms:modified xsi:type="dcterms:W3CDTF">2014-06-24T18:13:55Z</dcterms:modified>
</cp:coreProperties>
</file>