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7" r:id="rId5"/>
    <p:sldId id="266" r:id="rId6"/>
    <p:sldId id="268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ferJones" initials="J" lastIdx="1" clrIdx="0">
    <p:extLst>
      <p:ext uri="{19B8F6BF-5375-455C-9EA6-DF929625EA0E}">
        <p15:presenceInfo xmlns:p15="http://schemas.microsoft.com/office/powerpoint/2012/main" userId="JenniferJon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67"/>
    <a:srgbClr val="3E96D2"/>
    <a:srgbClr val="5DC8DF"/>
    <a:srgbClr val="DEDFDD"/>
    <a:srgbClr val="4A91C2"/>
    <a:srgbClr val="009FCE"/>
    <a:srgbClr val="32A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47" autoAdjust="0"/>
  </p:normalViewPr>
  <p:slideViewPr>
    <p:cSldViewPr snapToGrid="0" snapToObjects="1">
      <p:cViewPr varScale="1">
        <p:scale>
          <a:sx n="98" d="100"/>
          <a:sy n="98" d="100"/>
        </p:scale>
        <p:origin x="1194" y="78"/>
      </p:cViewPr>
      <p:guideLst>
        <p:guide orient="horz" pos="5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40" d="100"/>
          <a:sy n="140" d="100"/>
        </p:scale>
        <p:origin x="1032" y="-37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0E0C9-B8DE-2946-8BF7-6F01E746896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A07C-9C56-C24D-81D4-587317A7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3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84D76-E831-6A4B-8EAF-7EC2C2504F45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B2846-5BC4-2A44-ABC8-E007A49BB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8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https://www.inbloom.org/sites/default/files/hero_01_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724" b="16813"/>
          <a:stretch/>
        </p:blipFill>
        <p:spPr bwMode="auto">
          <a:xfrm>
            <a:off x="0" y="494021"/>
            <a:ext cx="9144000" cy="249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1"/>
            <a:ext cx="9144000" cy="931970"/>
          </a:xfrm>
          <a:prstGeom prst="rect">
            <a:avLst/>
          </a:prstGeom>
          <a:solidFill>
            <a:srgbClr val="6767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420069"/>
            <a:ext cx="9152759" cy="472967"/>
          </a:xfrm>
          <a:prstGeom prst="rect">
            <a:avLst/>
          </a:prstGeom>
          <a:solidFill>
            <a:srgbClr val="5DC8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9" y="286740"/>
            <a:ext cx="2015171" cy="456640"/>
          </a:xfrm>
          <a:prstGeom prst="rect">
            <a:avLst/>
          </a:prstGeom>
        </p:spPr>
      </p:pic>
      <p:sp>
        <p:nvSpPr>
          <p:cNvPr id="11" name="Oval 10"/>
          <p:cNvSpPr/>
          <p:nvPr userDrawn="1"/>
        </p:nvSpPr>
        <p:spPr>
          <a:xfrm>
            <a:off x="342883" y="765550"/>
            <a:ext cx="448212" cy="410902"/>
          </a:xfrm>
          <a:prstGeom prst="ellipse">
            <a:avLst/>
          </a:prstGeom>
          <a:solidFill>
            <a:srgbClr val="6767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Screen shot 2014-01-21 at 10.55.29 AM.png"/>
          <p:cNvPicPr>
            <a:picLocks noChangeAspect="1"/>
          </p:cNvPicPr>
          <p:nvPr userDrawn="1"/>
        </p:nvPicPr>
        <p:blipFill>
          <a:blip r:embed="rId5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838" y="2986687"/>
            <a:ext cx="3911162" cy="18085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35585"/>
            <a:ext cx="7772400" cy="1620357"/>
          </a:xfrm>
        </p:spPr>
        <p:txBody>
          <a:bodyPr anchor="ctr" anchorCtr="0">
            <a:normAutofit/>
          </a:bodyPr>
          <a:lstStyle>
            <a:lvl1pPr indent="0"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6104760" y="4633310"/>
            <a:ext cx="3048000" cy="17867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55943"/>
            <a:ext cx="6400800" cy="90212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 Neu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0" y="5755292"/>
            <a:ext cx="3056759" cy="49053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00" b="1" i="0">
                <a:solidFill>
                  <a:srgbClr val="5DC8DF"/>
                </a:solidFill>
              </a:defRPr>
            </a:lvl1pPr>
            <a:lvl2pPr marL="457200" indent="0" algn="ctr">
              <a:buFontTx/>
              <a:buNone/>
              <a:defRPr sz="1000" b="1" i="0">
                <a:solidFill>
                  <a:srgbClr val="5DC8DF"/>
                </a:solidFill>
              </a:defRPr>
            </a:lvl2pPr>
            <a:lvl3pPr marL="914400" indent="0" algn="ctr">
              <a:buFontTx/>
              <a:buNone/>
              <a:defRPr sz="1000" b="1" i="0">
                <a:solidFill>
                  <a:srgbClr val="5DC8DF"/>
                </a:solidFill>
              </a:defRPr>
            </a:lvl3pPr>
            <a:lvl4pPr marL="1371600" indent="0" algn="ctr">
              <a:buFontTx/>
              <a:buNone/>
              <a:defRPr sz="1000" b="1" i="0">
                <a:solidFill>
                  <a:srgbClr val="5DC8DF"/>
                </a:solidFill>
              </a:defRPr>
            </a:lvl4pPr>
            <a:lvl5pPr marL="1828800" indent="0" algn="ctr">
              <a:buFontTx/>
              <a:buNone/>
              <a:defRPr sz="1000" b="1" i="0">
                <a:solidFill>
                  <a:srgbClr val="5DC8DF"/>
                </a:solidFill>
              </a:defRPr>
            </a:lvl5pPr>
          </a:lstStyle>
          <a:p>
            <a:pPr lvl="0"/>
            <a:r>
              <a:rPr lang="en-US" dirty="0" smtClean="0"/>
              <a:t>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59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76975"/>
            <a:ext cx="6615726" cy="9513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Clr>
                <a:srgbClr val="5DC8DF"/>
              </a:buClr>
              <a:buFont typeface="Wingdings" charset="2"/>
              <a:buChar char="§"/>
              <a:defRPr/>
            </a:lvl2pPr>
            <a:lvl3pPr>
              <a:buClr>
                <a:srgbClr val="676767"/>
              </a:buCl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D4DD-DA6C-934B-92F7-C150A74B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0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67676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D4DD-DA6C-934B-92F7-C150A74B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 marL="742950" indent="-285750">
              <a:buClr>
                <a:srgbClr val="5DC8DF"/>
              </a:buClr>
              <a:buFont typeface="Wingdings" charset="2"/>
              <a:buChar char="§"/>
              <a:defRPr sz="2000"/>
            </a:lvl2pPr>
            <a:lvl3pPr>
              <a:buClr>
                <a:srgbClr val="676767"/>
              </a:buCl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 marL="742950" indent="-285750">
              <a:buClr>
                <a:srgbClr val="5DC8DF"/>
              </a:buClr>
              <a:buFont typeface="Wingdings" charset="2"/>
              <a:buChar char="§"/>
              <a:defRPr sz="2000"/>
            </a:lvl2pPr>
            <a:lvl3pPr>
              <a:buClr>
                <a:srgbClr val="676767"/>
              </a:buCl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D4DD-DA6C-934B-92F7-C150A74B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3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 marL="742950" indent="-285750">
              <a:buClr>
                <a:srgbClr val="5DC8DF"/>
              </a:buClr>
              <a:buFont typeface="Wingdings" charset="2"/>
              <a:buChar char="§"/>
              <a:defRPr sz="2000"/>
            </a:lvl2pPr>
            <a:lvl3pPr>
              <a:buClr>
                <a:srgbClr val="676767"/>
              </a:buCl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 marL="742950" indent="-285750">
              <a:buClr>
                <a:srgbClr val="5DC8DF"/>
              </a:buClr>
              <a:buFont typeface="Wingdings" charset="2"/>
              <a:buChar char="§"/>
              <a:defRPr sz="2000"/>
            </a:lvl2pPr>
            <a:lvl3pPr>
              <a:buClr>
                <a:srgbClr val="676767"/>
              </a:buCl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D4DD-DA6C-934B-92F7-C150A74B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2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D4DD-DA6C-934B-92F7-C150A74B324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430954"/>
          </a:xfrm>
        </p:spPr>
        <p:txBody>
          <a:bodyPr/>
          <a:lstStyle>
            <a:lvl1pPr>
              <a:defRPr sz="2400"/>
            </a:lvl1pPr>
            <a:lvl2pPr marL="742950" indent="-285750">
              <a:buClr>
                <a:srgbClr val="5DC8DF"/>
              </a:buClr>
              <a:buFont typeface="Wingdings" charset="2"/>
              <a:buChar char="§"/>
              <a:defRPr sz="2000"/>
            </a:lvl2pPr>
            <a:lvl3pPr>
              <a:buClr>
                <a:srgbClr val="676767"/>
              </a:buCl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430954"/>
          </a:xfrm>
        </p:spPr>
        <p:txBody>
          <a:bodyPr/>
          <a:lstStyle>
            <a:lvl1pPr>
              <a:defRPr sz="2400"/>
            </a:lvl1pPr>
            <a:lvl2pPr marL="742950" indent="-285750">
              <a:buClr>
                <a:srgbClr val="5DC8DF"/>
              </a:buClr>
              <a:buFont typeface="Wingdings" charset="2"/>
              <a:buChar char="§"/>
              <a:defRPr sz="2000"/>
            </a:lvl2pPr>
            <a:lvl3pPr>
              <a:buClr>
                <a:srgbClr val="676767"/>
              </a:buCl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5138615"/>
            <a:ext cx="8229600" cy="114312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913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D4DD-DA6C-934B-92F7-C150A74B324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4000" y="-4400"/>
            <a:ext cx="6615726" cy="1032757"/>
          </a:xfrm>
        </p:spPr>
        <p:txBody>
          <a:bodyPr/>
          <a:lstStyle>
            <a:lvl1pPr>
              <a:tabLst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0138"/>
            <a:ext cx="3008313" cy="8145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0138"/>
            <a:ext cx="5111750" cy="4716025"/>
          </a:xfrm>
        </p:spPr>
        <p:txBody>
          <a:bodyPr/>
          <a:lstStyle>
            <a:lvl1pPr>
              <a:defRPr sz="2400"/>
            </a:lvl1pPr>
            <a:lvl2pPr marL="742950" indent="-285750">
              <a:buClr>
                <a:srgbClr val="5DC8DF"/>
              </a:buClr>
              <a:buFont typeface="Wingdings" charset="2"/>
              <a:buChar char="§"/>
              <a:defRPr sz="2000"/>
            </a:lvl2pPr>
            <a:lvl3pPr>
              <a:buClr>
                <a:srgbClr val="676767"/>
              </a:buCl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24690"/>
            <a:ext cx="3008313" cy="390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January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D4DD-DA6C-934B-92F7-C150A74B32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54000" y="274638"/>
            <a:ext cx="6615726" cy="1032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b="0" i="0" kern="1200" cap="none" baseline="0">
                <a:solidFill>
                  <a:schemeClr val="bg1"/>
                </a:solidFill>
                <a:latin typeface="Helvetica Neue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1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452699"/>
          </a:xfrm>
          <a:prstGeom prst="rect">
            <a:avLst/>
          </a:prstGeom>
          <a:solidFill>
            <a:srgbClr val="6767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257" y="1833205"/>
            <a:ext cx="3321895" cy="75274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66741" y="3091277"/>
            <a:ext cx="753563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Helvetica Neue"/>
                <a:cs typeface="Helvetica Neue"/>
              </a:rPr>
              <a:t>inBloom</a:t>
            </a:r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, Inc.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3475 Piedmont Road NE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Suite 1650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Atlanta, GA 30305</a:t>
            </a:r>
          </a:p>
          <a:p>
            <a:pPr algn="ctr"/>
            <a:endParaRPr lang="en-US" dirty="0" smtClean="0">
              <a:solidFill>
                <a:schemeClr val="bg1"/>
              </a:solidFill>
              <a:latin typeface="Helvetica Neue"/>
              <a:cs typeface="Helvetica Neue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E-mail: info@inbloom.org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sz="3200" b="1" dirty="0" err="1" smtClean="0">
                <a:solidFill>
                  <a:schemeClr val="bg1">
                    <a:lumMod val="75000"/>
                  </a:schemeClr>
                </a:solidFill>
                <a:latin typeface="Helvetica Neue"/>
                <a:cs typeface="Helvetica Neue"/>
              </a:rPr>
              <a:t>www.inbloom.org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342883" y="6297456"/>
            <a:ext cx="448212" cy="410902"/>
          </a:xfrm>
          <a:prstGeom prst="ellipse">
            <a:avLst/>
          </a:prstGeom>
          <a:solidFill>
            <a:srgbClr val="6767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creen shot 2014-01-21 at 11.02.29 AM.png"/>
          <p:cNvPicPr>
            <a:picLocks noChangeAspect="1"/>
          </p:cNvPicPr>
          <p:nvPr userDrawn="1"/>
        </p:nvPicPr>
        <p:blipFill rotWithShape="1">
          <a:blip r:embed="rId11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"/>
          <a:stretch/>
        </p:blipFill>
        <p:spPr>
          <a:xfrm>
            <a:off x="5992399" y="4520286"/>
            <a:ext cx="3151601" cy="2146753"/>
          </a:xfrm>
          <a:prstGeom prst="rect">
            <a:avLst/>
          </a:prstGeom>
        </p:spPr>
      </p:pic>
      <p:sp>
        <p:nvSpPr>
          <p:cNvPr id="18" name="Oval 17"/>
          <p:cNvSpPr/>
          <p:nvPr userDrawn="1"/>
        </p:nvSpPr>
        <p:spPr>
          <a:xfrm>
            <a:off x="342883" y="905694"/>
            <a:ext cx="448212" cy="410902"/>
          </a:xfrm>
          <a:prstGeom prst="ellipse">
            <a:avLst/>
          </a:prstGeom>
          <a:solidFill>
            <a:srgbClr val="6767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073934"/>
          </a:xfrm>
          <a:prstGeom prst="rect">
            <a:avLst/>
          </a:prstGeom>
          <a:solidFill>
            <a:srgbClr val="6767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000" y="173195"/>
            <a:ext cx="6615726" cy="8551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28828"/>
            <a:ext cx="9144000" cy="464488"/>
          </a:xfrm>
          <a:prstGeom prst="rect">
            <a:avLst/>
          </a:prstGeom>
          <a:solidFill>
            <a:srgbClr val="5DC8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5171" y="64526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 cap="all">
                <a:solidFill>
                  <a:schemeClr val="bg1"/>
                </a:solidFill>
                <a:latin typeface="Helvetica Neue"/>
                <a:cs typeface="Helvetica"/>
              </a:defRPr>
            </a:lvl1pPr>
          </a:lstStyle>
          <a:p>
            <a:r>
              <a:rPr lang="en-US" smtClean="0"/>
              <a:t>16 January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26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Helvetica Neue"/>
                <a:cs typeface="Helvetica"/>
              </a:defRPr>
            </a:lvl1pPr>
          </a:lstStyle>
          <a:p>
            <a:fld id="{2D50D4DD-DA6C-934B-92F7-C150A74B32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23" y="632225"/>
            <a:ext cx="1314020" cy="297758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405999" y="6490051"/>
            <a:ext cx="2222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  <a:latin typeface="Helvetica Neue"/>
                <a:cs typeface="Helvetica Neue"/>
              </a:rPr>
              <a:t>inBloom</a:t>
            </a:r>
            <a:r>
              <a:rPr lang="en-US" sz="1050" dirty="0" smtClean="0">
                <a:solidFill>
                  <a:schemeClr val="bg1"/>
                </a:solidFill>
                <a:latin typeface="Helvetica Neue"/>
                <a:cs typeface="Helvetica Neue"/>
              </a:rPr>
              <a:t> Confidential</a:t>
            </a:r>
            <a:endParaRPr lang="en-US" sz="105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6158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600" b="0" i="0" kern="1200" cap="none" baseline="0">
          <a:solidFill>
            <a:schemeClr val="bg1"/>
          </a:solidFill>
          <a:latin typeface="Helvetica Neu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E96D2"/>
        </a:buClr>
        <a:buFont typeface="Arial"/>
        <a:buChar char="•"/>
        <a:defRPr sz="2700" kern="1200">
          <a:solidFill>
            <a:schemeClr val="tx1"/>
          </a:solidFill>
          <a:latin typeface="Helvetica Neue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Helvetica Neue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Helvetica Neue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Helvetica Neue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Helvetica Neue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512077" y="282739"/>
            <a:ext cx="7616709" cy="51047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b="0" i="0" kern="1200" cap="none" baseline="0">
                <a:solidFill>
                  <a:schemeClr val="bg1"/>
                </a:solidFill>
                <a:latin typeface="Helvetica Neue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Multiple Operator Model - Business Value</a:t>
            </a:r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512078" y="928969"/>
            <a:ext cx="7616709" cy="448140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Font typeface="+mj-lt"/>
              <a:buNone/>
              <a:defRPr sz="2400" b="1" kern="1200" spc="0" baseline="0">
                <a:solidFill>
                  <a:srgbClr val="676767"/>
                </a:solidFill>
                <a:latin typeface="Helvetica" pitchFamily="34" charset="0"/>
                <a:ea typeface="+mj-ea"/>
                <a:cs typeface="+mj-cs"/>
              </a:defRPr>
            </a:lvl1pPr>
          </a:lstStyle>
          <a:p>
            <a:endParaRPr lang="en-US" sz="1800" b="0" dirty="0" smtClean="0"/>
          </a:p>
          <a:p>
            <a:r>
              <a:rPr lang="en-US" sz="1800" b="0" dirty="0" smtClean="0"/>
              <a:t>Currently </a:t>
            </a:r>
            <a:r>
              <a:rPr lang="en-US" sz="1800" b="0" dirty="0"/>
              <a:t>inBloom is the only operator of the inBloom Secure Data Services </a:t>
            </a:r>
            <a:r>
              <a:rPr lang="en-US" sz="1800" b="0" dirty="0" smtClean="0"/>
              <a:t>(SDS) instance</a:t>
            </a:r>
            <a:r>
              <a:rPr lang="en-US" sz="1800" b="0" dirty="0"/>
              <a:t>. </a:t>
            </a:r>
            <a:endParaRPr lang="en-US" sz="1800" b="0" dirty="0" smtClean="0"/>
          </a:p>
          <a:p>
            <a:endParaRPr lang="en-US" sz="1800" b="0" dirty="0"/>
          </a:p>
          <a:p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endParaRPr lang="en-US" sz="1800" b="0" dirty="0">
              <a:ea typeface="+mn-ea"/>
              <a:cs typeface="+mn-cs"/>
            </a:endParaRPr>
          </a:p>
        </p:txBody>
      </p:sp>
      <p:sp>
        <p:nvSpPr>
          <p:cNvPr id="8" name="Cloud 7"/>
          <p:cNvSpPr/>
          <p:nvPr/>
        </p:nvSpPr>
        <p:spPr>
          <a:xfrm rot="10800000">
            <a:off x="1411641" y="4762644"/>
            <a:ext cx="4918096" cy="1354823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89254" y="5147101"/>
            <a:ext cx="3955550" cy="697137"/>
          </a:xfrm>
          <a:prstGeom prst="rect">
            <a:avLst/>
          </a:prstGeom>
          <a:solidFill>
            <a:srgbClr val="E1F0F7"/>
          </a:solidFill>
          <a:ln>
            <a:solidFill>
              <a:srgbClr val="3E96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2095467" y="5172982"/>
            <a:ext cx="848079" cy="354099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E96D2"/>
                </a:solidFill>
              </a:rPr>
              <a:t>Customer 1</a:t>
            </a:r>
            <a:endParaRPr lang="en-US" sz="1000" dirty="0">
              <a:solidFill>
                <a:srgbClr val="3E96D2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3496178" y="5172981"/>
            <a:ext cx="848079" cy="354099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E96D2"/>
                </a:solidFill>
              </a:rPr>
              <a:t>Customer 2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4876338" y="5172981"/>
            <a:ext cx="848079" cy="354099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E96D2"/>
                </a:solidFill>
              </a:rPr>
              <a:t>Customer 3</a:t>
            </a:r>
            <a:endParaRPr lang="en-US" sz="1000" dirty="0">
              <a:solidFill>
                <a:srgbClr val="3E96D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98641" y="2102646"/>
            <a:ext cx="2244414" cy="111988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inBloom Connected</a:t>
            </a:r>
          </a:p>
          <a:p>
            <a:pPr algn="ctr"/>
            <a:r>
              <a:rPr lang="en-US" dirty="0" err="1" smtClean="0"/>
              <a:t>SuperAwesomeApp</a:t>
            </a:r>
            <a:endParaRPr lang="en-US" dirty="0"/>
          </a:p>
        </p:txBody>
      </p:sp>
      <p:sp>
        <p:nvSpPr>
          <p:cNvPr id="14" name="Up-Down Arrow 13"/>
          <p:cNvSpPr/>
          <p:nvPr/>
        </p:nvSpPr>
        <p:spPr>
          <a:xfrm>
            <a:off x="3743630" y="3271935"/>
            <a:ext cx="354435" cy="1860521"/>
          </a:xfrm>
          <a:prstGeom prst="upDownArrow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25112" y="4891825"/>
            <a:ext cx="3955550" cy="240632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 fontScale="62500" lnSpcReduction="20000"/>
          </a:bodyPr>
          <a:lstStyle/>
          <a:p>
            <a:r>
              <a:rPr lang="en-US" dirty="0" smtClean="0"/>
              <a:t>inBloom SDS</a:t>
            </a:r>
          </a:p>
        </p:txBody>
      </p:sp>
    </p:spTree>
    <p:extLst>
      <p:ext uri="{BB962C8B-B14F-4D97-AF65-F5344CB8AC3E}">
        <p14:creationId xmlns:p14="http://schemas.microsoft.com/office/powerpoint/2010/main" val="89092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862273" y="1123516"/>
            <a:ext cx="7616709" cy="448140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Font typeface="+mj-lt"/>
              <a:buNone/>
              <a:defRPr sz="2400" b="1" kern="1200" spc="0" baseline="0">
                <a:solidFill>
                  <a:srgbClr val="676767"/>
                </a:solidFill>
                <a:latin typeface="Helvetica" pitchFamily="34" charset="0"/>
                <a:ea typeface="+mj-ea"/>
                <a:cs typeface="+mj-cs"/>
              </a:defRPr>
            </a:lvl1pPr>
          </a:lstStyle>
          <a:p>
            <a:endParaRPr lang="en-US" sz="1800" b="0" dirty="0" smtClean="0"/>
          </a:p>
          <a:p>
            <a:r>
              <a:rPr lang="en-US" sz="1800" b="0" dirty="0"/>
              <a:t>A Multiple Operator model </a:t>
            </a:r>
            <a:r>
              <a:rPr lang="en-US" sz="1800" b="0" i="1" dirty="0"/>
              <a:t>gives customers choice</a:t>
            </a:r>
            <a:r>
              <a:rPr lang="en-US" sz="1800" i="1" dirty="0"/>
              <a:t> </a:t>
            </a:r>
            <a:r>
              <a:rPr lang="en-US" sz="1800" b="0" dirty="0"/>
              <a:t>in their interoperability </a:t>
            </a:r>
            <a:r>
              <a:rPr lang="en-US" sz="1800" b="0" dirty="0" smtClean="0"/>
              <a:t>provider</a:t>
            </a:r>
            <a:r>
              <a:rPr lang="en-US" sz="1800" b="0" dirty="0"/>
              <a:t> </a:t>
            </a:r>
            <a:r>
              <a:rPr lang="en-US" sz="1800" b="0" i="1" dirty="0" smtClean="0"/>
              <a:t>without burdening the application providers</a:t>
            </a:r>
            <a:r>
              <a:rPr lang="en-US" sz="1800" b="0" dirty="0" smtClean="0"/>
              <a:t>.</a:t>
            </a:r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endParaRPr lang="en-US" sz="1800" b="0" dirty="0">
              <a:ea typeface="+mn-ea"/>
              <a:cs typeface="+mn-cs"/>
            </a:endParaRPr>
          </a:p>
        </p:txBody>
      </p:sp>
      <p:sp>
        <p:nvSpPr>
          <p:cNvPr id="8" name="Cloud 7"/>
          <p:cNvSpPr/>
          <p:nvPr/>
        </p:nvSpPr>
        <p:spPr>
          <a:xfrm rot="10800000">
            <a:off x="1761836" y="4966919"/>
            <a:ext cx="4918096" cy="1354823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39449" y="5351376"/>
            <a:ext cx="3955550" cy="697137"/>
          </a:xfrm>
          <a:prstGeom prst="rect">
            <a:avLst/>
          </a:prstGeom>
          <a:solidFill>
            <a:srgbClr val="E1F0F7"/>
          </a:solidFill>
          <a:ln>
            <a:solidFill>
              <a:srgbClr val="3E96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2445662" y="5377257"/>
            <a:ext cx="848079" cy="354099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E96D2"/>
                </a:solidFill>
              </a:rPr>
              <a:t>Customer 1</a:t>
            </a:r>
            <a:endParaRPr lang="en-US" sz="1000" dirty="0">
              <a:solidFill>
                <a:srgbClr val="3E96D2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3846373" y="5377256"/>
            <a:ext cx="848079" cy="354099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E96D2"/>
                </a:solidFill>
              </a:rPr>
              <a:t>Customer 2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5226533" y="5377256"/>
            <a:ext cx="848079" cy="354099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E96D2"/>
                </a:solidFill>
              </a:rPr>
              <a:t>Customer 3</a:t>
            </a:r>
            <a:endParaRPr lang="en-US" sz="1000" dirty="0">
              <a:solidFill>
                <a:srgbClr val="3E96D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48836" y="2306921"/>
            <a:ext cx="2244414" cy="111988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inBloom Connected</a:t>
            </a:r>
          </a:p>
          <a:p>
            <a:pPr algn="ctr"/>
            <a:r>
              <a:rPr lang="en-US" dirty="0" err="1" smtClean="0"/>
              <a:t>SuperAwesomeApp</a:t>
            </a:r>
            <a:endParaRPr lang="en-US" dirty="0"/>
          </a:p>
        </p:txBody>
      </p:sp>
      <p:sp>
        <p:nvSpPr>
          <p:cNvPr id="14" name="Up-Down Arrow 13"/>
          <p:cNvSpPr/>
          <p:nvPr/>
        </p:nvSpPr>
        <p:spPr>
          <a:xfrm>
            <a:off x="4093825" y="3476210"/>
            <a:ext cx="354435" cy="1860521"/>
          </a:xfrm>
          <a:prstGeom prst="upDownArrow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75307" y="5096100"/>
            <a:ext cx="3955550" cy="240632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 fontScale="62500" lnSpcReduction="20000"/>
          </a:bodyPr>
          <a:lstStyle/>
          <a:p>
            <a:r>
              <a:rPr lang="en-US" dirty="0" smtClean="0"/>
              <a:t>inBloom SDS</a:t>
            </a:r>
          </a:p>
        </p:txBody>
      </p:sp>
      <p:sp>
        <p:nvSpPr>
          <p:cNvPr id="16" name="Cloud 15"/>
          <p:cNvSpPr/>
          <p:nvPr/>
        </p:nvSpPr>
        <p:spPr>
          <a:xfrm rot="10800000">
            <a:off x="538583" y="2377651"/>
            <a:ext cx="1859623" cy="857668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 rot="5400000">
            <a:off x="2385683" y="2205095"/>
            <a:ext cx="354435" cy="1171869"/>
          </a:xfrm>
          <a:prstGeom prst="upDownArrow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gnetic Disk 17"/>
          <p:cNvSpPr/>
          <p:nvPr/>
        </p:nvSpPr>
        <p:spPr>
          <a:xfrm>
            <a:off x="1044354" y="2629435"/>
            <a:ext cx="932613" cy="354099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E96D2"/>
                </a:solidFill>
              </a:rPr>
              <a:t>Customer </a:t>
            </a:r>
            <a:r>
              <a:rPr lang="en-US" sz="1000" dirty="0">
                <a:solidFill>
                  <a:srgbClr val="3E96D2"/>
                </a:solidFill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498" y="2320923"/>
            <a:ext cx="1563712" cy="240632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 fontScale="62500" lnSpcReduction="20000"/>
          </a:bodyPr>
          <a:lstStyle/>
          <a:p>
            <a:r>
              <a:rPr lang="en-US" dirty="0" smtClean="0"/>
              <a:t>ACME SDS</a:t>
            </a:r>
          </a:p>
        </p:txBody>
      </p:sp>
      <p:sp>
        <p:nvSpPr>
          <p:cNvPr id="20" name="Cube 19"/>
          <p:cNvSpPr/>
          <p:nvPr/>
        </p:nvSpPr>
        <p:spPr>
          <a:xfrm>
            <a:off x="6630706" y="3470049"/>
            <a:ext cx="704008" cy="1369605"/>
          </a:xfrm>
          <a:prstGeom prst="cub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7247164" y="3470049"/>
            <a:ext cx="704008" cy="1369605"/>
          </a:xfrm>
          <a:prstGeom prst="cub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7867031" y="3470048"/>
            <a:ext cx="704008" cy="1369605"/>
          </a:xfrm>
          <a:prstGeom prst="cub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7091951" y="3980057"/>
            <a:ext cx="956357" cy="354099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E96D2"/>
                </a:solidFill>
              </a:rPr>
              <a:t>Customer 5</a:t>
            </a:r>
            <a:endParaRPr lang="en-US" sz="1000" dirty="0">
              <a:solidFill>
                <a:srgbClr val="3E96D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23481" y="3241710"/>
            <a:ext cx="2047558" cy="240632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sz="1100" dirty="0" smtClean="0"/>
              <a:t>Customer 5 Managed SDS</a:t>
            </a:r>
          </a:p>
        </p:txBody>
      </p:sp>
      <p:sp>
        <p:nvSpPr>
          <p:cNvPr id="25" name="Up-Down Arrow 24"/>
          <p:cNvSpPr/>
          <p:nvPr/>
        </p:nvSpPr>
        <p:spPr>
          <a:xfrm rot="18271277">
            <a:off x="6073931" y="2466752"/>
            <a:ext cx="354435" cy="2029853"/>
          </a:xfrm>
          <a:prstGeom prst="upDownArrow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5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862272" y="487014"/>
            <a:ext cx="7616709" cy="51047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b="0" i="0" kern="1200" cap="none" baseline="0">
                <a:solidFill>
                  <a:schemeClr val="bg1"/>
                </a:solidFill>
                <a:latin typeface="Helvetica Neue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inBloom</a:t>
            </a:r>
            <a:r>
              <a:rPr lang="en-US" dirty="0" smtClean="0"/>
              <a:t> “Gateway”</a:t>
            </a:r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862273" y="1133244"/>
            <a:ext cx="7616709" cy="448140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Font typeface="+mj-lt"/>
              <a:buNone/>
              <a:defRPr sz="2400" b="1" kern="1200" spc="0" baseline="0">
                <a:solidFill>
                  <a:srgbClr val="676767"/>
                </a:solidFill>
                <a:latin typeface="Helvetica" pitchFamily="34" charset="0"/>
                <a:ea typeface="+mj-ea"/>
                <a:cs typeface="+mj-cs"/>
              </a:defRPr>
            </a:lvl1pPr>
          </a:lstStyle>
          <a:p>
            <a:endParaRPr lang="en-US" sz="1800" b="0" dirty="0" smtClean="0"/>
          </a:p>
          <a:p>
            <a:endParaRPr lang="en-US" sz="1800" b="0" dirty="0"/>
          </a:p>
          <a:p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endParaRPr lang="en-US" sz="1800" b="0" dirty="0">
              <a:ea typeface="+mn-ea"/>
              <a:cs typeface="+mn-cs"/>
            </a:endParaRPr>
          </a:p>
        </p:txBody>
      </p:sp>
      <p:sp>
        <p:nvSpPr>
          <p:cNvPr id="8" name="Cloud 7"/>
          <p:cNvSpPr/>
          <p:nvPr/>
        </p:nvSpPr>
        <p:spPr>
          <a:xfrm rot="10800000">
            <a:off x="1761836" y="4966919"/>
            <a:ext cx="4918096" cy="1354823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39449" y="5351376"/>
            <a:ext cx="3955550" cy="697137"/>
          </a:xfrm>
          <a:prstGeom prst="rect">
            <a:avLst/>
          </a:prstGeom>
          <a:solidFill>
            <a:srgbClr val="E1F0F7"/>
          </a:solidFill>
          <a:ln>
            <a:solidFill>
              <a:srgbClr val="3E96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2445662" y="5377257"/>
            <a:ext cx="848079" cy="354099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E96D2"/>
                </a:solidFill>
              </a:rPr>
              <a:t>Customer 1</a:t>
            </a:r>
            <a:endParaRPr lang="en-US" sz="1000" dirty="0">
              <a:solidFill>
                <a:srgbClr val="3E96D2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3846373" y="5377256"/>
            <a:ext cx="848079" cy="354099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3E96D2"/>
                </a:solidFill>
              </a:rPr>
              <a:t>Customer 2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5226533" y="5377256"/>
            <a:ext cx="848079" cy="354099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E96D2"/>
                </a:solidFill>
              </a:rPr>
              <a:t>Customer 3</a:t>
            </a:r>
            <a:endParaRPr lang="en-US" sz="1000" dirty="0">
              <a:solidFill>
                <a:srgbClr val="3E96D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1248" y="2379454"/>
            <a:ext cx="2244414" cy="111988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inBloom Connected</a:t>
            </a:r>
          </a:p>
          <a:p>
            <a:pPr algn="ctr"/>
            <a:r>
              <a:rPr lang="en-US" dirty="0" err="1" smtClean="0"/>
              <a:t>SuperAwesomeApp</a:t>
            </a:r>
            <a:endParaRPr lang="en-US" dirty="0"/>
          </a:p>
        </p:txBody>
      </p:sp>
      <p:sp>
        <p:nvSpPr>
          <p:cNvPr id="14" name="Up-Down Arrow 13"/>
          <p:cNvSpPr/>
          <p:nvPr/>
        </p:nvSpPr>
        <p:spPr>
          <a:xfrm rot="5131731">
            <a:off x="3919646" y="1181815"/>
            <a:ext cx="354435" cy="3313309"/>
          </a:xfrm>
          <a:prstGeom prst="upDownArrow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75307" y="5096100"/>
            <a:ext cx="3955550" cy="240632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 fontScale="62500" lnSpcReduction="20000"/>
          </a:bodyPr>
          <a:lstStyle/>
          <a:p>
            <a:r>
              <a:rPr lang="en-US" dirty="0" smtClean="0"/>
              <a:t>SDS Instance</a:t>
            </a:r>
          </a:p>
        </p:txBody>
      </p:sp>
      <p:sp>
        <p:nvSpPr>
          <p:cNvPr id="16" name="Up-Down Arrow 15"/>
          <p:cNvSpPr/>
          <p:nvPr/>
        </p:nvSpPr>
        <p:spPr>
          <a:xfrm rot="2722282">
            <a:off x="5268970" y="3633898"/>
            <a:ext cx="354435" cy="2077325"/>
          </a:xfrm>
          <a:prstGeom prst="upDownArrow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1095072" y="1326557"/>
            <a:ext cx="2198669" cy="801384"/>
          </a:xfrm>
          <a:prstGeom prst="wedgeEllipse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E96D2"/>
                </a:solidFill>
              </a:rPr>
              <a:t>How do I get approved by customer 2? </a:t>
            </a:r>
            <a:endParaRPr lang="en-US" sz="1000" dirty="0">
              <a:solidFill>
                <a:srgbClr val="3E96D2"/>
              </a:solidFill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2262417" y="1814735"/>
            <a:ext cx="2198669" cy="801384"/>
          </a:xfrm>
          <a:prstGeom prst="wedgeEllipse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E96D2"/>
                </a:solidFill>
              </a:rPr>
              <a:t>How do I retrieve data for the end users of customer 2?</a:t>
            </a:r>
            <a:endParaRPr lang="en-US" sz="1000" dirty="0">
              <a:solidFill>
                <a:srgbClr val="3E96D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45693" y="624474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normAutofit/>
          </a:bodyPr>
          <a:lstStyle/>
          <a:p>
            <a:endParaRPr lang="en-US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5749846" y="1756882"/>
            <a:ext cx="2609702" cy="2120044"/>
            <a:chOff x="5749846" y="1951442"/>
            <a:chExt cx="2609702" cy="2120044"/>
          </a:xfrm>
        </p:grpSpPr>
        <p:sp>
          <p:nvSpPr>
            <p:cNvPr id="21" name="Rectangle 20"/>
            <p:cNvSpPr/>
            <p:nvPr/>
          </p:nvSpPr>
          <p:spPr>
            <a:xfrm>
              <a:off x="5749846" y="1951442"/>
              <a:ext cx="2609702" cy="21200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6177727" y="2510140"/>
              <a:ext cx="1735932" cy="497591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3E96D2"/>
                  </a:solidFill>
                </a:rPr>
                <a:t>Central App Registry</a:t>
              </a:r>
              <a:endParaRPr lang="en-US" sz="1000" dirty="0">
                <a:solidFill>
                  <a:srgbClr val="3E96D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12871" y="2031965"/>
              <a:ext cx="2323886" cy="411926"/>
            </a:xfrm>
            <a:prstGeom prst="rect">
              <a:avLst/>
            </a:prstGeom>
          </p:spPr>
          <p:txBody>
            <a:bodyPr vert="horz" wrap="square" lIns="91440" tIns="45720" rIns="91440" bIns="45720" rtlCol="0" anchor="b" anchorCtr="0">
              <a:normAutofit/>
            </a:bodyPr>
            <a:lstStyle/>
            <a:p>
              <a:pPr algn="ctr"/>
              <a:r>
                <a:rPr lang="en-US" dirty="0" err="1" smtClean="0"/>
                <a:t>inBloom</a:t>
              </a:r>
              <a:r>
                <a:rPr lang="en-US" dirty="0" smtClean="0"/>
                <a:t> “Gateway”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88905" y="3167424"/>
              <a:ext cx="2356059" cy="771142"/>
            </a:xfrm>
            <a:prstGeom prst="rect">
              <a:avLst/>
            </a:prstGeom>
            <a:solidFill>
              <a:srgbClr val="E1F0F7"/>
            </a:solidFill>
            <a:ln>
              <a:solidFill>
                <a:srgbClr val="3E96D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12870" y="3341138"/>
              <a:ext cx="2332093" cy="614847"/>
            </a:xfrm>
            <a:prstGeom prst="rect">
              <a:avLst/>
            </a:prstGeom>
          </p:spPr>
          <p:txBody>
            <a:bodyPr vert="horz" wrap="square" lIns="91440" tIns="45720" rIns="91440" bIns="45720" rtlCol="0" anchor="b" anchorCtr="0">
              <a:normAutofit fontScale="55000" lnSpcReduction="20000"/>
            </a:bodyPr>
            <a:lstStyle/>
            <a:p>
              <a:pPr algn="ctr"/>
              <a:r>
                <a:rPr lang="en-US" b="1" dirty="0"/>
                <a:t>Developer Portal</a:t>
              </a:r>
              <a:endParaRPr lang="en-US" dirty="0"/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WebApp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Manage Applications</a:t>
              </a:r>
            </a:p>
            <a:p>
              <a:pPr algn="ctr"/>
              <a:r>
                <a:rPr lang="en-US" dirty="0"/>
                <a:t>Manage </a:t>
              </a:r>
              <a:r>
                <a:rPr lang="en-US" dirty="0" smtClean="0"/>
                <a:t>Sandbox tasks</a:t>
              </a:r>
              <a:endParaRPr lang="en-US" dirty="0"/>
            </a:p>
            <a:p>
              <a:pPr algn="ctr"/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7993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862272" y="516203"/>
            <a:ext cx="7616709" cy="51047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b="0" i="0" kern="1200" cap="none" baseline="0">
                <a:solidFill>
                  <a:schemeClr val="bg1"/>
                </a:solidFill>
                <a:latin typeface="Helvetica Neue"/>
                <a:ea typeface="+mj-ea"/>
                <a:cs typeface="+mj-cs"/>
              </a:defRPr>
            </a:lvl1pPr>
          </a:lstStyle>
          <a:p>
            <a:r>
              <a:rPr lang="en-US" dirty="0" smtClean="0"/>
              <a:t>Certified and Supported SDS Operators</a:t>
            </a:r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862273" y="1162433"/>
            <a:ext cx="7616709" cy="448140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Font typeface="+mj-lt"/>
              <a:buNone/>
              <a:defRPr sz="2400" b="1" kern="1200" spc="0" baseline="0">
                <a:solidFill>
                  <a:srgbClr val="676767"/>
                </a:solidFill>
                <a:latin typeface="Helvetica" pitchFamily="34" charset="0"/>
                <a:ea typeface="+mj-ea"/>
                <a:cs typeface="+mj-cs"/>
              </a:defRPr>
            </a:lvl1pPr>
          </a:lstStyle>
          <a:p>
            <a:endParaRPr lang="en-US" sz="1800" b="0" dirty="0"/>
          </a:p>
          <a:p>
            <a:pPr marL="342900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r>
              <a:rPr lang="en-US" sz="1800" b="0" dirty="0" smtClean="0">
                <a:cs typeface="Helvetica" panose="020B0604020202020204" pitchFamily="34" charset="0"/>
              </a:rPr>
              <a:t>Build </a:t>
            </a:r>
            <a:r>
              <a:rPr lang="en-US" sz="1800" b="0" dirty="0">
                <a:cs typeface="Helvetica" panose="020B0604020202020204" pitchFamily="34" charset="0"/>
              </a:rPr>
              <a:t>and </a:t>
            </a:r>
            <a:r>
              <a:rPr lang="en-US" sz="1800" b="0" dirty="0" smtClean="0">
                <a:cs typeface="Helvetica" panose="020B0604020202020204" pitchFamily="34" charset="0"/>
              </a:rPr>
              <a:t>operate </a:t>
            </a:r>
            <a:r>
              <a:rPr lang="en-US" sz="1800" b="0" dirty="0">
                <a:cs typeface="Helvetica" panose="020B0604020202020204" pitchFamily="34" charset="0"/>
              </a:rPr>
              <a:t>compatible </a:t>
            </a:r>
            <a:r>
              <a:rPr lang="en-US" sz="1800" b="0" dirty="0" smtClean="0">
                <a:cs typeface="Helvetica" panose="020B0604020202020204" pitchFamily="34" charset="0"/>
              </a:rPr>
              <a:t>instance </a:t>
            </a:r>
            <a:r>
              <a:rPr lang="en-US" sz="1800" b="0" dirty="0">
                <a:cs typeface="Helvetica" panose="020B0604020202020204" pitchFamily="34" charset="0"/>
              </a:rPr>
              <a:t>of </a:t>
            </a:r>
            <a:r>
              <a:rPr lang="en-US" sz="1800" b="0" dirty="0" err="1" smtClean="0">
                <a:cs typeface="Helvetica" panose="020B0604020202020204" pitchFamily="34" charset="0"/>
              </a:rPr>
              <a:t>inBloom</a:t>
            </a:r>
            <a:r>
              <a:rPr lang="en-US" sz="1800" b="0" dirty="0" smtClean="0">
                <a:cs typeface="Helvetica" panose="020B0604020202020204" pitchFamily="34" charset="0"/>
              </a:rPr>
              <a:t> </a:t>
            </a:r>
            <a:r>
              <a:rPr lang="en-US" sz="1800" b="0" dirty="0">
                <a:cs typeface="Helvetica" panose="020B0604020202020204" pitchFamily="34" charset="0"/>
              </a:rPr>
              <a:t>code for multiple </a:t>
            </a:r>
            <a:r>
              <a:rPr lang="en-US" sz="1800" b="0" dirty="0" smtClean="0">
                <a:cs typeface="Helvetica" panose="020B0604020202020204" pitchFamily="34" charset="0"/>
              </a:rPr>
              <a:t>customers.</a:t>
            </a:r>
          </a:p>
          <a:p>
            <a:pPr marL="342900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r>
              <a:rPr lang="en-US" sz="1800" b="0" dirty="0" smtClean="0">
                <a:cs typeface="Helvetica" panose="020B0604020202020204" pitchFamily="34" charset="0"/>
              </a:rPr>
              <a:t>They </a:t>
            </a:r>
            <a:r>
              <a:rPr lang="en-US" sz="1800" b="0" dirty="0">
                <a:cs typeface="Helvetica" panose="020B0604020202020204" pitchFamily="34" charset="0"/>
              </a:rPr>
              <a:t>can host wherever they’d </a:t>
            </a:r>
            <a:r>
              <a:rPr lang="en-US" sz="1800" b="0" dirty="0" smtClean="0">
                <a:cs typeface="Helvetica" panose="020B0604020202020204" pitchFamily="34" charset="0"/>
              </a:rPr>
              <a:t>like.</a:t>
            </a:r>
          </a:p>
          <a:p>
            <a:pPr marL="342900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r>
              <a:rPr lang="en-US" sz="1800" b="0" dirty="0" smtClean="0">
                <a:cs typeface="Helvetica" panose="020B0604020202020204" pitchFamily="34" charset="0"/>
              </a:rPr>
              <a:t>They </a:t>
            </a:r>
            <a:r>
              <a:rPr lang="en-US" sz="1800" b="0" dirty="0">
                <a:cs typeface="Helvetica" panose="020B0604020202020204" pitchFamily="34" charset="0"/>
              </a:rPr>
              <a:t>are responsible for </a:t>
            </a:r>
            <a:r>
              <a:rPr lang="en-US" sz="1800" b="0" dirty="0" smtClean="0">
                <a:cs typeface="Helvetica" panose="020B0604020202020204" pitchFamily="34" charset="0"/>
              </a:rPr>
              <a:t>updating </a:t>
            </a:r>
            <a:r>
              <a:rPr lang="en-US" sz="1800" b="0" dirty="0">
                <a:cs typeface="Helvetica" panose="020B0604020202020204" pitchFamily="34" charset="0"/>
              </a:rPr>
              <a:t>and maintaining </a:t>
            </a:r>
            <a:r>
              <a:rPr lang="en-US" sz="1800" b="0" dirty="0" smtClean="0">
                <a:cs typeface="Helvetica" panose="020B0604020202020204" pitchFamily="34" charset="0"/>
              </a:rPr>
              <a:t>software.</a:t>
            </a:r>
          </a:p>
          <a:p>
            <a:pPr marL="342900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r>
              <a:rPr lang="en-US" sz="1800" b="0" dirty="0" smtClean="0">
                <a:cs typeface="Helvetica" panose="020B0604020202020204" pitchFamily="34" charset="0"/>
              </a:rPr>
              <a:t>They </a:t>
            </a:r>
            <a:r>
              <a:rPr lang="en-US" sz="1800" b="0" dirty="0">
                <a:cs typeface="Helvetica" panose="020B0604020202020204" pitchFamily="34" charset="0"/>
              </a:rPr>
              <a:t>are responsible for maintaining </a:t>
            </a:r>
            <a:r>
              <a:rPr lang="en-US" sz="1800" b="0" dirty="0" smtClean="0">
                <a:cs typeface="Helvetica" panose="020B0604020202020204" pitchFamily="34" charset="0"/>
              </a:rPr>
              <a:t>responsible </a:t>
            </a:r>
            <a:r>
              <a:rPr lang="en-US" sz="1800" b="0" dirty="0">
                <a:cs typeface="Helvetica" panose="020B0604020202020204" pitchFamily="34" charset="0"/>
              </a:rPr>
              <a:t>security and </a:t>
            </a:r>
            <a:r>
              <a:rPr lang="en-US" sz="1800" b="0" dirty="0" smtClean="0">
                <a:cs typeface="Helvetica" panose="020B0604020202020204" pitchFamily="34" charset="0"/>
              </a:rPr>
              <a:t>operational supports </a:t>
            </a:r>
            <a:r>
              <a:rPr lang="en-US" sz="1800" b="0" dirty="0">
                <a:cs typeface="Helvetica" panose="020B0604020202020204" pitchFamily="34" charset="0"/>
              </a:rPr>
              <a:t>and </a:t>
            </a:r>
            <a:r>
              <a:rPr lang="en-US" sz="1800" b="0" dirty="0" smtClean="0">
                <a:cs typeface="Helvetica" panose="020B0604020202020204" pitchFamily="34" charset="0"/>
              </a:rPr>
              <a:t>procedures.</a:t>
            </a:r>
          </a:p>
          <a:p>
            <a:pPr marL="342900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r>
              <a:rPr lang="en-US" sz="1800" b="0" dirty="0" smtClean="0">
                <a:cs typeface="Helvetica" panose="020B0604020202020204" pitchFamily="34" charset="0"/>
              </a:rPr>
              <a:t>Their </a:t>
            </a:r>
            <a:r>
              <a:rPr lang="en-US" sz="1800" b="0" dirty="0">
                <a:cs typeface="Helvetica" panose="020B0604020202020204" pitchFamily="34" charset="0"/>
              </a:rPr>
              <a:t>license cost to us pays for access to </a:t>
            </a:r>
            <a:r>
              <a:rPr lang="en-US" sz="1800" b="0" dirty="0" smtClean="0">
                <a:cs typeface="Helvetica" panose="020B0604020202020204" pitchFamily="34" charset="0"/>
              </a:rPr>
              <a:t>our </a:t>
            </a:r>
            <a:r>
              <a:rPr lang="en-US" sz="1800" b="0" dirty="0" err="1">
                <a:cs typeface="Helvetica" panose="020B0604020202020204" pitchFamily="34" charset="0"/>
              </a:rPr>
              <a:t>runbook</a:t>
            </a:r>
            <a:r>
              <a:rPr lang="en-US" sz="1800" b="0" dirty="0">
                <a:cs typeface="Helvetica" panose="020B0604020202020204" pitchFamily="34" charset="0"/>
              </a:rPr>
              <a:t>, compatibility testing </a:t>
            </a:r>
            <a:r>
              <a:rPr lang="en-US" sz="1800" b="0" dirty="0" smtClean="0">
                <a:cs typeface="Helvetica" panose="020B0604020202020204" pitchFamily="34" charset="0"/>
              </a:rPr>
              <a:t>and support hours.</a:t>
            </a:r>
            <a:endParaRPr lang="en-US" sz="1800" b="0" dirty="0">
              <a:cs typeface="Helvetica" panose="020B0604020202020204" pitchFamily="34" charset="0"/>
            </a:endParaRPr>
          </a:p>
          <a:p>
            <a:endParaRPr lang="en-US" sz="1800" b="0" dirty="0"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>
              <a:cs typeface="Helvetica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endParaRPr lang="en-US" sz="1800" b="0" dirty="0">
              <a:ea typeface="+mn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4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871100" y="658443"/>
            <a:ext cx="6400800" cy="446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E96D2"/>
              </a:buClr>
              <a:buFont typeface="Arial"/>
              <a:buChar char="•"/>
              <a:defRPr sz="2700" kern="1200">
                <a:solidFill>
                  <a:schemeClr val="tx1"/>
                </a:solidFill>
                <a:latin typeface="Helvetica Neue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5DC8DF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676767"/>
              </a:buClr>
              <a:buFont typeface="Arial"/>
              <a:buChar char="•"/>
              <a:defRPr sz="2100" kern="1200">
                <a:solidFill>
                  <a:schemeClr val="tx1"/>
                </a:solidFill>
                <a:latin typeface="Helvetica Neue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Success Criteria for Any Operator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862273" y="1326791"/>
            <a:ext cx="7616709" cy="448140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Font typeface="+mj-lt"/>
              <a:buNone/>
              <a:defRPr sz="2400" b="1" kern="1200" spc="0" baseline="0">
                <a:solidFill>
                  <a:srgbClr val="676767"/>
                </a:solidFill>
                <a:latin typeface="Helvetica" pitchFamily="34" charset="0"/>
                <a:ea typeface="+mj-ea"/>
                <a:cs typeface="+mj-cs"/>
              </a:defRPr>
            </a:lvl1pPr>
          </a:lstStyle>
          <a:p>
            <a:pPr marL="342900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r>
              <a:rPr lang="en-US" sz="1800" b="0" dirty="0" smtClean="0">
                <a:ea typeface="+mn-ea"/>
                <a:cs typeface="+mn-cs"/>
              </a:rPr>
              <a:t>Users in approved applications should get the data they are looking for when they need it.</a:t>
            </a:r>
          </a:p>
          <a:p>
            <a:pPr marL="342900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r>
              <a:rPr lang="en-US" sz="1800" b="0" dirty="0" smtClean="0">
                <a:ea typeface="+mn-ea"/>
                <a:cs typeface="+mn-cs"/>
              </a:rPr>
              <a:t>The appropriate users and applications can access the appropriate student data.</a:t>
            </a:r>
          </a:p>
          <a:p>
            <a:pPr marL="342900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r>
              <a:rPr lang="en-US" sz="1800" b="0" dirty="0" smtClean="0">
                <a:ea typeface="+mn-ea"/>
                <a:cs typeface="+mn-cs"/>
              </a:rPr>
              <a:t>Physical and virtual security of the student data stored in the service should be expected to pass any industry-standard security audit.</a:t>
            </a:r>
          </a:p>
          <a:p>
            <a:pPr marL="342900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r>
              <a:rPr lang="en-US" sz="1800" b="0" dirty="0" smtClean="0">
                <a:ea typeface="+mn-ea"/>
                <a:cs typeface="+mn-cs"/>
              </a:rPr>
              <a:t>End users and application providers should expect appropriate support – hours/tiered escalation.</a:t>
            </a:r>
          </a:p>
          <a:p>
            <a:pPr marL="342900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r>
              <a:rPr lang="en-US" sz="1800" b="0" dirty="0" smtClean="0">
                <a:ea typeface="+mn-ea"/>
                <a:cs typeface="+mn-cs"/>
              </a:rPr>
              <a:t>Software and hardware updates happen with limited down-time and bugs.</a:t>
            </a:r>
          </a:p>
          <a:p>
            <a:pPr marL="342900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r>
              <a:rPr lang="en-US" sz="1800" b="0" dirty="0" smtClean="0">
                <a:ea typeface="+mn-ea"/>
                <a:cs typeface="+mn-cs"/>
              </a:rPr>
              <a:t>Disaster recovery</a:t>
            </a:r>
          </a:p>
          <a:p>
            <a:pPr marL="342900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endParaRPr lang="en-US" sz="1800" b="0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84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862273" y="537819"/>
            <a:ext cx="7086600" cy="51047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b="0" i="0" kern="1200" cap="none" baseline="0">
                <a:solidFill>
                  <a:schemeClr val="bg1"/>
                </a:solidFill>
                <a:latin typeface="Helvetica Neue"/>
                <a:ea typeface="+mj-ea"/>
                <a:cs typeface="+mj-cs"/>
              </a:defRPr>
            </a:lvl1pPr>
          </a:lstStyle>
          <a:p>
            <a:r>
              <a:rPr lang="en-US" dirty="0" smtClean="0"/>
              <a:t>What’s new in this model?</a:t>
            </a:r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862273" y="1307337"/>
            <a:ext cx="7616709" cy="448140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Font typeface="+mj-lt"/>
              <a:buNone/>
              <a:defRPr sz="2400" b="1" kern="1200" spc="0" baseline="0">
                <a:solidFill>
                  <a:srgbClr val="676767"/>
                </a:solidFill>
                <a:latin typeface="Helvetica" pitchFamily="34" charset="0"/>
                <a:ea typeface="+mj-ea"/>
                <a:cs typeface="+mj-cs"/>
              </a:defRPr>
            </a:lvl1pPr>
          </a:lstStyle>
          <a:p>
            <a:pPr marL="342900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r>
              <a:rPr lang="en-US" sz="2000" b="0" dirty="0" smtClean="0">
                <a:ea typeface="+mn-ea"/>
                <a:cs typeface="Helvetica" panose="020B0604020202020204" pitchFamily="34" charset="0"/>
              </a:rPr>
              <a:t>Customer choice of hosting provider changes much of the conversation about local control without changing the priority of interoperability across applications.</a:t>
            </a:r>
          </a:p>
          <a:p>
            <a:pPr marL="342900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endParaRPr lang="en-US" sz="2000" b="0" dirty="0" smtClean="0">
              <a:ea typeface="+mn-ea"/>
              <a:cs typeface="Helvetica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r>
              <a:rPr lang="en-US" sz="2000" b="0" dirty="0" err="1" smtClean="0">
                <a:ea typeface="+mn-ea"/>
                <a:cs typeface="Helvetica" panose="020B0604020202020204" pitchFamily="34" charset="0"/>
              </a:rPr>
              <a:t>inBloom</a:t>
            </a:r>
            <a:r>
              <a:rPr lang="en-US" sz="2000" b="0" dirty="0" smtClean="0">
                <a:ea typeface="+mn-ea"/>
                <a:cs typeface="Helvetica" panose="020B0604020202020204" pitchFamily="34" charset="0"/>
              </a:rPr>
              <a:t> “Gateway”</a:t>
            </a:r>
          </a:p>
          <a:p>
            <a:pPr marL="800100" lvl="1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6767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Central Application Registry</a:t>
            </a:r>
          </a:p>
          <a:p>
            <a:pPr marL="800100" lvl="1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6767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New Developer Portal web application</a:t>
            </a:r>
          </a:p>
          <a:p>
            <a:pPr marL="800100" lvl="1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6767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New tools for customers approving applications</a:t>
            </a:r>
          </a:p>
          <a:p>
            <a:pPr marL="800100" lvl="1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endParaRPr lang="en-US" sz="2000" dirty="0" smtClean="0">
              <a:solidFill>
                <a:srgbClr val="6767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r>
              <a:rPr lang="en-US" sz="2000" b="0" dirty="0" smtClean="0">
                <a:ea typeface="+mn-ea"/>
                <a:cs typeface="Helvetica" panose="020B0604020202020204" pitchFamily="34" charset="0"/>
              </a:rPr>
              <a:t>Improved Test Environment (Sandbox) provisioning</a:t>
            </a:r>
          </a:p>
          <a:p>
            <a:pPr marL="342900" indent="-342900">
              <a:spcBef>
                <a:spcPct val="20000"/>
              </a:spcBef>
              <a:buClr>
                <a:srgbClr val="5DC8DF"/>
              </a:buClr>
              <a:buFont typeface="Arial"/>
              <a:buChar char="•"/>
            </a:pPr>
            <a:endParaRPr lang="en-US" sz="1800" b="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17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76767"/>
      </a:accent1>
      <a:accent2>
        <a:srgbClr val="C3C3C3"/>
      </a:accent2>
      <a:accent3>
        <a:srgbClr val="5DC8DF"/>
      </a:accent3>
      <a:accent4>
        <a:srgbClr val="DBDBDB"/>
      </a:accent4>
      <a:accent5>
        <a:srgbClr val="3E96D2"/>
      </a:accent5>
      <a:accent6>
        <a:srgbClr val="F79646"/>
      </a:accent6>
      <a:hlink>
        <a:srgbClr val="57AB41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7E129A550A5B4EB9629DE58CA4C0FA" ma:contentTypeVersion="0" ma:contentTypeDescription="Create a new document." ma:contentTypeScope="" ma:versionID="4a519a88ed2ea9ffa8771bcc0376a3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67b9ac2e9b86b172388386b14da4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8EA46B-3A85-4070-BB96-9885DFF17AF9}"/>
</file>

<file path=customXml/itemProps2.xml><?xml version="1.0" encoding="utf-8"?>
<ds:datastoreItem xmlns:ds="http://schemas.openxmlformats.org/officeDocument/2006/customXml" ds:itemID="{6AF909D4-F8A4-4931-AA31-9F67C2DB1A72}"/>
</file>

<file path=customXml/itemProps3.xml><?xml version="1.0" encoding="utf-8"?>
<ds:datastoreItem xmlns:ds="http://schemas.openxmlformats.org/officeDocument/2006/customXml" ds:itemID="{1EE66C6F-1AC2-449B-A38C-B7E5068D4DF4}"/>
</file>

<file path=docProps/app.xml><?xml version="1.0" encoding="utf-8"?>
<Properties xmlns="http://schemas.openxmlformats.org/officeDocument/2006/extended-properties" xmlns:vt="http://schemas.openxmlformats.org/officeDocument/2006/docPropsVTypes">
  <Template>inBloom_Slide_Template_Jan2014</Template>
  <TotalTime>376</TotalTime>
  <Words>325</Words>
  <Application>Microsoft Office PowerPoint</Application>
  <PresentationFormat>On-screen Show (4:3)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IndieCat Creative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Browser</dc:title>
  <dc:creator>JenniferJones</dc:creator>
  <cp:lastModifiedBy>sb</cp:lastModifiedBy>
  <cp:revision>34</cp:revision>
  <dcterms:created xsi:type="dcterms:W3CDTF">2014-01-31T14:42:29Z</dcterms:created>
  <dcterms:modified xsi:type="dcterms:W3CDTF">2014-03-31T20:00:11Z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0x010100737E129A550A5B4EB9629DE58CA4C0FA</vt:lpwstr>
  </property>
</Properties>
</file>