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8" r:id="rId3"/>
    <p:sldId id="269" r:id="rId4"/>
    <p:sldId id="270" r:id="rId5"/>
    <p:sldId id="271" r:id="rId6"/>
    <p:sldId id="272" r:id="rId7"/>
    <p:sldId id="258" r:id="rId8"/>
    <p:sldId id="260" r:id="rId9"/>
    <p:sldId id="261" r:id="rId10"/>
    <p:sldId id="262" r:id="rId11"/>
    <p:sldId id="273" r:id="rId12"/>
    <p:sldId id="274" r:id="rId13"/>
    <p:sldId id="275" r:id="rId1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03" autoAdjust="0"/>
    <p:restoredTop sz="94660"/>
  </p:normalViewPr>
  <p:slideViewPr>
    <p:cSldViewPr snapToGrid="0">
      <p:cViewPr varScale="1">
        <p:scale>
          <a:sx n="78" d="100"/>
          <a:sy n="78" d="100"/>
        </p:scale>
        <p:origin x="114"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19982" y="683740"/>
            <a:ext cx="6587351" cy="6005383"/>
          </a:xfrm>
        </p:spPr>
        <p:txBody>
          <a:bodyPr>
            <a:normAutofit/>
          </a:bodyPr>
          <a:lstStyle/>
          <a:p>
            <a:r>
              <a:rPr lang="en-US" sz="8000" dirty="0"/>
              <a:t>Simple Conveyancer – BCC Rates Calculator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80038" y="0"/>
            <a:ext cx="6431889" cy="967563"/>
          </a:xfrm>
        </p:spPr>
        <p:txBody>
          <a:bodyPr anchor="ctr">
            <a:normAutofit/>
          </a:bodyPr>
          <a:lstStyle/>
          <a:p>
            <a:pPr lvl="0" algn="ctr"/>
            <a:r>
              <a:rPr lang="en-US" sz="3600" dirty="0">
                <a:solidFill>
                  <a:srgbClr val="FFFFFF"/>
                </a:solidFill>
              </a:rPr>
              <a:t>Wire Frames – Desktop 2</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B491BFB3-9075-424D-AE6A-185FA0AD7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59" y="1625133"/>
            <a:ext cx="5620279" cy="3897480"/>
          </a:xfrm>
          <a:prstGeom prst="rect">
            <a:avLst/>
          </a:prstGeom>
        </p:spPr>
      </p:pic>
      <p:pic>
        <p:nvPicPr>
          <p:cNvPr id="8" name="Picture 7">
            <a:extLst>
              <a:ext uri="{FF2B5EF4-FFF2-40B4-BE49-F238E27FC236}">
                <a16:creationId xmlns:a16="http://schemas.microsoft.com/office/drawing/2014/main" id="{90DFB68F-2837-4C45-B64A-1A96D707C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090" y="1625133"/>
            <a:ext cx="5620279" cy="3897480"/>
          </a:xfrm>
          <a:prstGeom prst="rect">
            <a:avLst/>
          </a:prstGeom>
        </p:spPr>
      </p:pic>
      <p:pic>
        <p:nvPicPr>
          <p:cNvPr id="4" name="Picture 3">
            <a:extLst>
              <a:ext uri="{FF2B5EF4-FFF2-40B4-BE49-F238E27FC236}">
                <a16:creationId xmlns:a16="http://schemas.microsoft.com/office/drawing/2014/main" id="{04E3AE58-3210-4B68-AA90-47D9AA8AD13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6414" y="1638714"/>
            <a:ext cx="5501769" cy="3897480"/>
          </a:xfrm>
          <a:prstGeom prst="rect">
            <a:avLst/>
          </a:prstGeom>
        </p:spPr>
      </p:pic>
      <p:pic>
        <p:nvPicPr>
          <p:cNvPr id="7" name="Picture 6">
            <a:extLst>
              <a:ext uri="{FF2B5EF4-FFF2-40B4-BE49-F238E27FC236}">
                <a16:creationId xmlns:a16="http://schemas.microsoft.com/office/drawing/2014/main" id="{0F9932AA-9F15-4495-B4B8-D06CD908956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401929" y="1638714"/>
            <a:ext cx="5482598" cy="3883899"/>
          </a:xfrm>
          <a:prstGeom prst="rect">
            <a:avLst/>
          </a:prstGeom>
        </p:spPr>
      </p:pic>
    </p:spTree>
    <p:extLst>
      <p:ext uri="{BB962C8B-B14F-4D97-AF65-F5344CB8AC3E}">
        <p14:creationId xmlns:p14="http://schemas.microsoft.com/office/powerpoint/2010/main" val="371981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80036" y="4103452"/>
            <a:ext cx="6431889" cy="967563"/>
          </a:xfrm>
        </p:spPr>
        <p:txBody>
          <a:bodyPr anchor="ctr">
            <a:normAutofit/>
          </a:bodyPr>
          <a:lstStyle/>
          <a:p>
            <a:pPr lvl="0" algn="ctr"/>
            <a:endParaRPr lang="en-US" sz="36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8E93340-CDE8-43D6-B515-451BD0870F6C}"/>
              </a:ext>
            </a:extLst>
          </p:cNvPr>
          <p:cNvSpPr txBox="1">
            <a:spLocks/>
          </p:cNvSpPr>
          <p:nvPr/>
        </p:nvSpPr>
        <p:spPr>
          <a:xfrm>
            <a:off x="2880036" y="615444"/>
            <a:ext cx="6431889" cy="967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3600" dirty="0">
                <a:solidFill>
                  <a:srgbClr val="FFFFFF"/>
                </a:solidFill>
              </a:rPr>
              <a:t>Diagrams</a:t>
            </a:r>
          </a:p>
        </p:txBody>
      </p:sp>
      <p:pic>
        <p:nvPicPr>
          <p:cNvPr id="5" name="Picture 4">
            <a:extLst>
              <a:ext uri="{FF2B5EF4-FFF2-40B4-BE49-F238E27FC236}">
                <a16:creationId xmlns:a16="http://schemas.microsoft.com/office/drawing/2014/main" id="{0B734CE6-50F6-43C0-8B03-80E432D59F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85899" y="1573441"/>
            <a:ext cx="6951799" cy="4962566"/>
          </a:xfrm>
          <a:prstGeom prst="rect">
            <a:avLst/>
          </a:prstGeom>
        </p:spPr>
      </p:pic>
    </p:spTree>
    <p:extLst>
      <p:ext uri="{BB962C8B-B14F-4D97-AF65-F5344CB8AC3E}">
        <p14:creationId xmlns:p14="http://schemas.microsoft.com/office/powerpoint/2010/main" val="384662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80036" y="4103452"/>
            <a:ext cx="6431889" cy="967563"/>
          </a:xfrm>
        </p:spPr>
        <p:txBody>
          <a:bodyPr anchor="ctr">
            <a:normAutofit/>
          </a:bodyPr>
          <a:lstStyle/>
          <a:p>
            <a:pPr lvl="0" algn="ctr"/>
            <a:endParaRPr lang="en-US" sz="36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8E93340-CDE8-43D6-B515-451BD0870F6C}"/>
              </a:ext>
            </a:extLst>
          </p:cNvPr>
          <p:cNvSpPr txBox="1">
            <a:spLocks/>
          </p:cNvSpPr>
          <p:nvPr/>
        </p:nvSpPr>
        <p:spPr>
          <a:xfrm>
            <a:off x="2880036" y="615444"/>
            <a:ext cx="6431889" cy="967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3600" dirty="0">
                <a:solidFill>
                  <a:srgbClr val="FFFFFF"/>
                </a:solidFill>
              </a:rPr>
              <a:t>Diagrams</a:t>
            </a:r>
          </a:p>
        </p:txBody>
      </p:sp>
      <p:pic>
        <p:nvPicPr>
          <p:cNvPr id="5" name="Picture 4">
            <a:extLst>
              <a:ext uri="{FF2B5EF4-FFF2-40B4-BE49-F238E27FC236}">
                <a16:creationId xmlns:a16="http://schemas.microsoft.com/office/drawing/2014/main" id="{0B734CE6-50F6-43C0-8B03-80E432D59F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98935" y="1604606"/>
            <a:ext cx="7194129" cy="4997691"/>
          </a:xfrm>
          <a:prstGeom prst="rect">
            <a:avLst/>
          </a:prstGeom>
        </p:spPr>
      </p:pic>
    </p:spTree>
    <p:extLst>
      <p:ext uri="{BB962C8B-B14F-4D97-AF65-F5344CB8AC3E}">
        <p14:creationId xmlns:p14="http://schemas.microsoft.com/office/powerpoint/2010/main" val="2226339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80036" y="4103452"/>
            <a:ext cx="6431889" cy="967563"/>
          </a:xfrm>
        </p:spPr>
        <p:txBody>
          <a:bodyPr anchor="ctr">
            <a:normAutofit/>
          </a:bodyPr>
          <a:lstStyle/>
          <a:p>
            <a:pPr lvl="0" algn="ctr"/>
            <a:endParaRPr lang="en-US" sz="36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8E93340-CDE8-43D6-B515-451BD0870F6C}"/>
              </a:ext>
            </a:extLst>
          </p:cNvPr>
          <p:cNvSpPr txBox="1">
            <a:spLocks/>
          </p:cNvSpPr>
          <p:nvPr/>
        </p:nvSpPr>
        <p:spPr>
          <a:xfrm>
            <a:off x="2880036" y="615444"/>
            <a:ext cx="6431889" cy="967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3600" dirty="0">
                <a:solidFill>
                  <a:srgbClr val="FFFFFF"/>
                </a:solidFill>
              </a:rPr>
              <a:t>Trello</a:t>
            </a:r>
          </a:p>
        </p:txBody>
      </p:sp>
      <p:pic>
        <p:nvPicPr>
          <p:cNvPr id="5" name="Picture 4">
            <a:extLst>
              <a:ext uri="{FF2B5EF4-FFF2-40B4-BE49-F238E27FC236}">
                <a16:creationId xmlns:a16="http://schemas.microsoft.com/office/drawing/2014/main" id="{0B734CE6-50F6-43C0-8B03-80E432D59F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3231" y="1905000"/>
            <a:ext cx="5664707" cy="2808890"/>
          </a:xfrm>
          <a:prstGeom prst="rect">
            <a:avLst/>
          </a:prstGeom>
        </p:spPr>
      </p:pic>
      <p:pic>
        <p:nvPicPr>
          <p:cNvPr id="8" name="Picture 7">
            <a:extLst>
              <a:ext uri="{FF2B5EF4-FFF2-40B4-BE49-F238E27FC236}">
                <a16:creationId xmlns:a16="http://schemas.microsoft.com/office/drawing/2014/main" id="{7BFE49CC-5C85-4A7B-ABC7-604F97A10A9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54064" y="1815186"/>
            <a:ext cx="5664707" cy="4021612"/>
          </a:xfrm>
          <a:prstGeom prst="rect">
            <a:avLst/>
          </a:prstGeom>
        </p:spPr>
      </p:pic>
    </p:spTree>
    <p:extLst>
      <p:ext uri="{BB962C8B-B14F-4D97-AF65-F5344CB8AC3E}">
        <p14:creationId xmlns:p14="http://schemas.microsoft.com/office/powerpoint/2010/main" val="65938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80036" y="4103452"/>
            <a:ext cx="6431889" cy="967563"/>
          </a:xfrm>
        </p:spPr>
        <p:txBody>
          <a:bodyPr anchor="ctr">
            <a:normAutofit/>
          </a:bodyPr>
          <a:lstStyle/>
          <a:p>
            <a:pPr lvl="0" algn="ctr"/>
            <a:endParaRPr lang="en-US" sz="36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A83624BE-F925-4176-815D-F4E363CA1796}"/>
              </a:ext>
            </a:extLst>
          </p:cNvPr>
          <p:cNvSpPr txBox="1"/>
          <p:nvPr/>
        </p:nvSpPr>
        <p:spPr>
          <a:xfrm>
            <a:off x="743205" y="1583007"/>
            <a:ext cx="10705549" cy="363176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AU" dirty="0"/>
              <a:t>The purpose of this application is to create a basic web portal through which a law or conveyancing firm may use their firm username to log in, then be able to use the application to enter their clients’ details regarding an upcoming property sale within the Brisbane City Council area in order to automatically calculate the rates either owing by or owed to the client (sale-side) at time of settlement.</a:t>
            </a:r>
          </a:p>
          <a:p>
            <a:pPr marL="285750" indent="-285750">
              <a:buFont typeface="Arial" panose="020B0604020202020204" pitchFamily="34" charset="0"/>
              <a:buChar char="•"/>
            </a:pPr>
            <a:r>
              <a:rPr lang="en-AU" dirty="0"/>
              <a:t>- Client Number (Auto Generated)</a:t>
            </a:r>
          </a:p>
          <a:p>
            <a:pPr marL="285750" indent="-285750">
              <a:buFont typeface="Arial" panose="020B0604020202020204" pitchFamily="34" charset="0"/>
              <a:buChar char="•"/>
            </a:pPr>
            <a:r>
              <a:rPr lang="en-AU" dirty="0"/>
              <a:t>- Client Name</a:t>
            </a:r>
          </a:p>
          <a:p>
            <a:pPr marL="285750" indent="-285750">
              <a:buFont typeface="Arial" panose="020B0604020202020204" pitchFamily="34" charset="0"/>
              <a:buChar char="•"/>
            </a:pPr>
            <a:r>
              <a:rPr lang="en-AU" dirty="0"/>
              <a:t>- Property Address</a:t>
            </a:r>
          </a:p>
          <a:p>
            <a:pPr marL="285750" indent="-285750">
              <a:buFont typeface="Arial" panose="020B0604020202020204" pitchFamily="34" charset="0"/>
              <a:buChar char="•"/>
            </a:pPr>
            <a:r>
              <a:rPr lang="en-AU" dirty="0"/>
              <a:t>- Sale Price</a:t>
            </a:r>
          </a:p>
          <a:p>
            <a:pPr marL="285750" indent="-285750">
              <a:buFont typeface="Arial" panose="020B0604020202020204" pitchFamily="34" charset="0"/>
              <a:buChar char="•"/>
            </a:pPr>
            <a:r>
              <a:rPr lang="en-AU" dirty="0"/>
              <a:t>- Deposit Paid</a:t>
            </a:r>
          </a:p>
          <a:p>
            <a:pPr marL="285750" indent="-285750">
              <a:buFont typeface="Arial" panose="020B0604020202020204" pitchFamily="34" charset="0"/>
              <a:buChar char="•"/>
            </a:pPr>
            <a:r>
              <a:rPr lang="en-AU" dirty="0"/>
              <a:t>- Settlement Date</a:t>
            </a:r>
          </a:p>
          <a:p>
            <a:pPr marL="285750" indent="-285750">
              <a:buFont typeface="Arial" panose="020B0604020202020204" pitchFamily="34" charset="0"/>
              <a:buChar char="•"/>
            </a:pPr>
            <a:r>
              <a:rPr lang="en-AU" dirty="0"/>
              <a:t>- Rates Paid/Payable</a:t>
            </a:r>
          </a:p>
          <a:p>
            <a:pPr marL="285750" indent="-285750">
              <a:buFont typeface="Arial" panose="020B0604020202020204" pitchFamily="34" charset="0"/>
              <a:buChar char="•"/>
            </a:pPr>
            <a:r>
              <a:rPr lang="en-AU" dirty="0"/>
              <a:t>- Rates Paid Status</a:t>
            </a:r>
          </a:p>
          <a:p>
            <a:pPr marL="285750" indent="-285750">
              <a:buFont typeface="Arial" panose="020B0604020202020204" pitchFamily="34" charset="0"/>
              <a:buChar char="•"/>
            </a:pPr>
            <a:endParaRPr lang="en-AU" sz="1400" dirty="0"/>
          </a:p>
        </p:txBody>
      </p:sp>
      <p:sp>
        <p:nvSpPr>
          <p:cNvPr id="7" name="Title 1">
            <a:extLst>
              <a:ext uri="{FF2B5EF4-FFF2-40B4-BE49-F238E27FC236}">
                <a16:creationId xmlns:a16="http://schemas.microsoft.com/office/drawing/2014/main" id="{98E93340-CDE8-43D6-B515-451BD0870F6C}"/>
              </a:ext>
            </a:extLst>
          </p:cNvPr>
          <p:cNvSpPr txBox="1">
            <a:spLocks/>
          </p:cNvSpPr>
          <p:nvPr/>
        </p:nvSpPr>
        <p:spPr>
          <a:xfrm>
            <a:off x="2880036" y="615444"/>
            <a:ext cx="6431889" cy="9675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3600" dirty="0">
                <a:solidFill>
                  <a:srgbClr val="FFFFFF"/>
                </a:solidFill>
              </a:rPr>
              <a:t>Simple Conveyancer – BCC Rates Calculator</a:t>
            </a:r>
          </a:p>
        </p:txBody>
      </p:sp>
    </p:spTree>
    <p:extLst>
      <p:ext uri="{BB962C8B-B14F-4D97-AF65-F5344CB8AC3E}">
        <p14:creationId xmlns:p14="http://schemas.microsoft.com/office/powerpoint/2010/main" val="154113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80036" y="4103452"/>
            <a:ext cx="6431889" cy="967563"/>
          </a:xfrm>
        </p:spPr>
        <p:txBody>
          <a:bodyPr anchor="ctr">
            <a:normAutofit/>
          </a:bodyPr>
          <a:lstStyle/>
          <a:p>
            <a:pPr lvl="0" algn="ctr"/>
            <a:endParaRPr lang="en-US" sz="36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8E93340-CDE8-43D6-B515-451BD0870F6C}"/>
              </a:ext>
            </a:extLst>
          </p:cNvPr>
          <p:cNvSpPr txBox="1">
            <a:spLocks/>
          </p:cNvSpPr>
          <p:nvPr/>
        </p:nvSpPr>
        <p:spPr>
          <a:xfrm>
            <a:off x="2880036" y="615444"/>
            <a:ext cx="6431889" cy="967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3600" dirty="0">
                <a:solidFill>
                  <a:srgbClr val="FFFFFF"/>
                </a:solidFill>
              </a:rPr>
              <a:t>- &gt; Prior Python Application</a:t>
            </a:r>
          </a:p>
        </p:txBody>
      </p:sp>
      <p:pic>
        <p:nvPicPr>
          <p:cNvPr id="4" name="Picture 3">
            <a:extLst>
              <a:ext uri="{FF2B5EF4-FFF2-40B4-BE49-F238E27FC236}">
                <a16:creationId xmlns:a16="http://schemas.microsoft.com/office/drawing/2014/main" id="{6B8379CF-1950-4891-9F21-D0E75E340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17" y="1817451"/>
            <a:ext cx="8910966" cy="4511566"/>
          </a:xfrm>
          <a:prstGeom prst="rect">
            <a:avLst/>
          </a:prstGeom>
        </p:spPr>
      </p:pic>
    </p:spTree>
    <p:extLst>
      <p:ext uri="{BB962C8B-B14F-4D97-AF65-F5344CB8AC3E}">
        <p14:creationId xmlns:p14="http://schemas.microsoft.com/office/powerpoint/2010/main" val="312545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80036" y="4103452"/>
            <a:ext cx="6431889" cy="967563"/>
          </a:xfrm>
        </p:spPr>
        <p:txBody>
          <a:bodyPr anchor="ctr">
            <a:normAutofit/>
          </a:bodyPr>
          <a:lstStyle/>
          <a:p>
            <a:pPr lvl="0" algn="ctr"/>
            <a:endParaRPr lang="en-US" sz="36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8E93340-CDE8-43D6-B515-451BD0870F6C}"/>
              </a:ext>
            </a:extLst>
          </p:cNvPr>
          <p:cNvSpPr txBox="1">
            <a:spLocks/>
          </p:cNvSpPr>
          <p:nvPr/>
        </p:nvSpPr>
        <p:spPr>
          <a:xfrm>
            <a:off x="2880036" y="615444"/>
            <a:ext cx="6431889" cy="967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3600" dirty="0">
                <a:solidFill>
                  <a:srgbClr val="FFFFFF"/>
                </a:solidFill>
              </a:rPr>
              <a:t>Simple Conveyancer – BCC Rates Calculator - &gt; Unity Example</a:t>
            </a:r>
          </a:p>
        </p:txBody>
      </p:sp>
      <p:pic>
        <p:nvPicPr>
          <p:cNvPr id="5" name="Picture 4">
            <a:extLst>
              <a:ext uri="{FF2B5EF4-FFF2-40B4-BE49-F238E27FC236}">
                <a16:creationId xmlns:a16="http://schemas.microsoft.com/office/drawing/2014/main" id="{0B734CE6-50F6-43C0-8B03-80E432D59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665" y="1670148"/>
            <a:ext cx="5842629" cy="4886290"/>
          </a:xfrm>
          <a:prstGeom prst="rect">
            <a:avLst/>
          </a:prstGeom>
        </p:spPr>
      </p:pic>
    </p:spTree>
    <p:extLst>
      <p:ext uri="{BB962C8B-B14F-4D97-AF65-F5344CB8AC3E}">
        <p14:creationId xmlns:p14="http://schemas.microsoft.com/office/powerpoint/2010/main" val="40722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80036" y="4103452"/>
            <a:ext cx="6431889" cy="967563"/>
          </a:xfrm>
        </p:spPr>
        <p:txBody>
          <a:bodyPr anchor="ctr">
            <a:normAutofit/>
          </a:bodyPr>
          <a:lstStyle/>
          <a:p>
            <a:pPr lvl="0" algn="ctr"/>
            <a:endParaRPr lang="en-US" sz="36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8E93340-CDE8-43D6-B515-451BD0870F6C}"/>
              </a:ext>
            </a:extLst>
          </p:cNvPr>
          <p:cNvSpPr txBox="1">
            <a:spLocks/>
          </p:cNvSpPr>
          <p:nvPr/>
        </p:nvSpPr>
        <p:spPr>
          <a:xfrm>
            <a:off x="2880036" y="615444"/>
            <a:ext cx="6431889" cy="967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3600" dirty="0">
                <a:solidFill>
                  <a:srgbClr val="FFFFFF"/>
                </a:solidFill>
              </a:rPr>
              <a:t>- &gt; Persona 1 - </a:t>
            </a:r>
          </a:p>
        </p:txBody>
      </p:sp>
      <p:sp>
        <p:nvSpPr>
          <p:cNvPr id="9" name="TextBox 8">
            <a:extLst>
              <a:ext uri="{FF2B5EF4-FFF2-40B4-BE49-F238E27FC236}">
                <a16:creationId xmlns:a16="http://schemas.microsoft.com/office/drawing/2014/main" id="{AB13B03F-CC27-4025-A8AA-58C7DD1C7245}"/>
              </a:ext>
            </a:extLst>
          </p:cNvPr>
          <p:cNvSpPr txBox="1"/>
          <p:nvPr/>
        </p:nvSpPr>
        <p:spPr>
          <a:xfrm>
            <a:off x="459426" y="1583007"/>
            <a:ext cx="6431889" cy="4247317"/>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AU" dirty="0"/>
              <a:t>Persona 1:</a:t>
            </a:r>
          </a:p>
          <a:p>
            <a:pPr marL="285750" indent="-285750">
              <a:buFont typeface="Arial" panose="020B0604020202020204" pitchFamily="34" charset="0"/>
              <a:buChar char="•"/>
            </a:pPr>
            <a:r>
              <a:rPr lang="en-AU" dirty="0"/>
              <a:t>- Fictional Name: David Justice</a:t>
            </a:r>
          </a:p>
          <a:p>
            <a:pPr marL="285750" indent="-285750">
              <a:buFont typeface="Arial" panose="020B0604020202020204" pitchFamily="34" charset="0"/>
              <a:buChar char="•"/>
            </a:pPr>
            <a:r>
              <a:rPr lang="en-AU" dirty="0"/>
              <a:t>- Photo: Stock Photo</a:t>
            </a:r>
          </a:p>
          <a:p>
            <a:pPr marL="285750" indent="-285750">
              <a:buFont typeface="Arial" panose="020B0604020202020204" pitchFamily="34" charset="0"/>
              <a:buChar char="•"/>
            </a:pPr>
            <a:r>
              <a:rPr lang="en-AU" dirty="0"/>
              <a:t>- Job Title: Conveyancing &amp; Property Lawyer</a:t>
            </a:r>
          </a:p>
          <a:p>
            <a:pPr marL="285750" indent="-285750">
              <a:buFont typeface="Arial" panose="020B0604020202020204" pitchFamily="34" charset="0"/>
              <a:buChar char="•"/>
            </a:pPr>
            <a:r>
              <a:rPr lang="en-AU" dirty="0"/>
              <a:t>- Demographics:</a:t>
            </a:r>
          </a:p>
          <a:p>
            <a:pPr marL="285750" indent="-285750">
              <a:buFont typeface="Arial" panose="020B0604020202020204" pitchFamily="34" charset="0"/>
              <a:buChar char="•"/>
            </a:pPr>
            <a:r>
              <a:rPr lang="en-AU" dirty="0"/>
              <a:t>-- 30 years old</a:t>
            </a:r>
          </a:p>
          <a:p>
            <a:pPr marL="285750" indent="-285750">
              <a:buFont typeface="Arial" panose="020B0604020202020204" pitchFamily="34" charset="0"/>
              <a:buChar char="•"/>
            </a:pPr>
            <a:r>
              <a:rPr lang="en-AU" dirty="0"/>
              <a:t>-- Married</a:t>
            </a:r>
          </a:p>
          <a:p>
            <a:pPr marL="285750" indent="-285750">
              <a:buFont typeface="Arial" panose="020B0604020202020204" pitchFamily="34" charset="0"/>
              <a:buChar char="•"/>
            </a:pPr>
            <a:r>
              <a:rPr lang="en-AU" dirty="0"/>
              <a:t>-- Father of two children</a:t>
            </a:r>
          </a:p>
          <a:p>
            <a:pPr marL="285750" indent="-285750">
              <a:buFont typeface="Arial" panose="020B0604020202020204" pitchFamily="34" charset="0"/>
              <a:buChar char="•"/>
            </a:pPr>
            <a:r>
              <a:rPr lang="en-AU" dirty="0"/>
              <a:t>- Goals and tasks:</a:t>
            </a:r>
          </a:p>
          <a:p>
            <a:pPr marL="285750" indent="-285750">
              <a:buFont typeface="Arial" panose="020B0604020202020204" pitchFamily="34" charset="0"/>
              <a:buChar char="•"/>
            </a:pPr>
            <a:r>
              <a:rPr lang="en-AU" dirty="0"/>
              <a:t>-- David is very efficiency and precision orientated, he has no time for applications or business processes that slow down the conveyancing process or produce errors for his clients. He wants a reliable portal that can be used quickly to calculate the conveyancing settlement figures and have them stored historically.</a:t>
            </a:r>
            <a:endParaRPr lang="en-AU" sz="1400" dirty="0"/>
          </a:p>
        </p:txBody>
      </p:sp>
      <p:pic>
        <p:nvPicPr>
          <p:cNvPr id="1026" name="Picture 2" descr="Lawyer Man Robe High Resolution Stock Photography and Images - Alamy">
            <a:extLst>
              <a:ext uri="{FF2B5EF4-FFF2-40B4-BE49-F238E27FC236}">
                <a16:creationId xmlns:a16="http://schemas.microsoft.com/office/drawing/2014/main" id="{6CC77164-BB2A-48FA-BDBF-5075EDE8F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3012" y="1583007"/>
            <a:ext cx="2803759" cy="450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46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80036" y="4103452"/>
            <a:ext cx="6431889" cy="967563"/>
          </a:xfrm>
        </p:spPr>
        <p:txBody>
          <a:bodyPr anchor="ctr">
            <a:normAutofit/>
          </a:bodyPr>
          <a:lstStyle/>
          <a:p>
            <a:pPr lvl="0" algn="ctr"/>
            <a:endParaRPr lang="en-US" sz="36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8E93340-CDE8-43D6-B515-451BD0870F6C}"/>
              </a:ext>
            </a:extLst>
          </p:cNvPr>
          <p:cNvSpPr txBox="1">
            <a:spLocks/>
          </p:cNvSpPr>
          <p:nvPr/>
        </p:nvSpPr>
        <p:spPr>
          <a:xfrm>
            <a:off x="2880036" y="615444"/>
            <a:ext cx="6431889" cy="967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3600" dirty="0">
                <a:solidFill>
                  <a:srgbClr val="FFFFFF"/>
                </a:solidFill>
              </a:rPr>
              <a:t>- &gt; Persona 2 - </a:t>
            </a:r>
          </a:p>
        </p:txBody>
      </p:sp>
      <p:sp>
        <p:nvSpPr>
          <p:cNvPr id="9" name="TextBox 8">
            <a:extLst>
              <a:ext uri="{FF2B5EF4-FFF2-40B4-BE49-F238E27FC236}">
                <a16:creationId xmlns:a16="http://schemas.microsoft.com/office/drawing/2014/main" id="{AB13B03F-CC27-4025-A8AA-58C7DD1C7245}"/>
              </a:ext>
            </a:extLst>
          </p:cNvPr>
          <p:cNvSpPr txBox="1"/>
          <p:nvPr/>
        </p:nvSpPr>
        <p:spPr>
          <a:xfrm>
            <a:off x="331515" y="1409587"/>
            <a:ext cx="6431889" cy="5632311"/>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AU" dirty="0"/>
              <a:t>Persona 2:</a:t>
            </a:r>
          </a:p>
          <a:p>
            <a:pPr marL="285750" indent="-285750">
              <a:buFont typeface="Arial" panose="020B0604020202020204" pitchFamily="34" charset="0"/>
              <a:buChar char="•"/>
            </a:pPr>
            <a:r>
              <a:rPr lang="en-AU" dirty="0"/>
              <a:t>- Fictional Name: Gladys Numbers</a:t>
            </a:r>
          </a:p>
          <a:p>
            <a:pPr marL="285750" indent="-285750">
              <a:buFont typeface="Arial" panose="020B0604020202020204" pitchFamily="34" charset="0"/>
              <a:buChar char="•"/>
            </a:pPr>
            <a:r>
              <a:rPr lang="en-AU" dirty="0"/>
              <a:t>- Photo: Stock Photo</a:t>
            </a:r>
          </a:p>
          <a:p>
            <a:pPr marL="285750" indent="-285750">
              <a:buFont typeface="Arial" panose="020B0604020202020204" pitchFamily="34" charset="0"/>
              <a:buChar char="•"/>
            </a:pPr>
            <a:r>
              <a:rPr lang="en-AU" dirty="0"/>
              <a:t>- Job Title: Retiree, property investor</a:t>
            </a:r>
          </a:p>
          <a:p>
            <a:pPr marL="285750" indent="-285750">
              <a:buFont typeface="Arial" panose="020B0604020202020204" pitchFamily="34" charset="0"/>
              <a:buChar char="•"/>
            </a:pPr>
            <a:r>
              <a:rPr lang="en-AU" dirty="0"/>
              <a:t>- Demographics:</a:t>
            </a:r>
          </a:p>
          <a:p>
            <a:pPr marL="285750" indent="-285750">
              <a:buFont typeface="Arial" panose="020B0604020202020204" pitchFamily="34" charset="0"/>
              <a:buChar char="•"/>
            </a:pPr>
            <a:r>
              <a:rPr lang="en-AU" dirty="0"/>
              <a:t>-- 72 years old</a:t>
            </a:r>
          </a:p>
          <a:p>
            <a:pPr marL="285750" indent="-285750">
              <a:buFont typeface="Arial" panose="020B0604020202020204" pitchFamily="34" charset="0"/>
              <a:buChar char="•"/>
            </a:pPr>
            <a:r>
              <a:rPr lang="en-AU" dirty="0"/>
              <a:t>-- Married</a:t>
            </a:r>
          </a:p>
          <a:p>
            <a:pPr marL="285750" indent="-285750">
              <a:buFont typeface="Arial" panose="020B0604020202020204" pitchFamily="34" charset="0"/>
              <a:buChar char="•"/>
            </a:pPr>
            <a:r>
              <a:rPr lang="en-AU" dirty="0"/>
              <a:t>-- Mother of four children</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 Goals and tasks:</a:t>
            </a:r>
          </a:p>
          <a:p>
            <a:pPr marL="285750" indent="-285750">
              <a:buFont typeface="Arial" panose="020B0604020202020204" pitchFamily="34" charset="0"/>
              <a:buChar char="•"/>
            </a:pPr>
            <a:r>
              <a:rPr lang="en-AU" dirty="0"/>
              <a:t>-- Gladys is very profit focused and has successfully sold a number of investment properties over the last two decades. She does not always do the conveyancing process herself but does wish to understand the calculations of figures for her own knowledge and to ensure she is not being </a:t>
            </a:r>
            <a:r>
              <a:rPr lang="en-AU" dirty="0" err="1"/>
              <a:t>shortchanged</a:t>
            </a:r>
            <a:r>
              <a:rPr lang="en-AU" dirty="0"/>
              <a:t>.</a:t>
            </a:r>
          </a:p>
          <a:p>
            <a:pPr marL="285750" indent="-285750">
              <a:buFont typeface="Arial" panose="020B0604020202020204" pitchFamily="34" charset="0"/>
              <a:buChar char="•"/>
            </a:pPr>
            <a:r>
              <a:rPr lang="en-AU" dirty="0"/>
              <a:t>-- She wants a reliable portal that can be used quickly to calculate the conveyancing settlement figures and have them stored historically.</a:t>
            </a:r>
          </a:p>
          <a:p>
            <a:pPr marL="285750" indent="-285750">
              <a:buFont typeface="Arial" panose="020B0604020202020204" pitchFamily="34" charset="0"/>
              <a:buChar char="•"/>
            </a:pPr>
            <a:r>
              <a:rPr lang="en-AU" dirty="0"/>
              <a:t>-- She spends her time mostly retired but does spend evenings review documents for her investment properties.</a:t>
            </a:r>
            <a:endParaRPr lang="en-AU" sz="1400" dirty="0"/>
          </a:p>
        </p:txBody>
      </p:sp>
      <p:pic>
        <p:nvPicPr>
          <p:cNvPr id="1026" name="Picture 2">
            <a:extLst>
              <a:ext uri="{FF2B5EF4-FFF2-40B4-BE49-F238E27FC236}">
                <a16:creationId xmlns:a16="http://schemas.microsoft.com/office/drawing/2014/main" id="{6CC77164-BB2A-48FA-BDBF-5075EDE8F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938523" y="1916710"/>
            <a:ext cx="5076816" cy="373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58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306111" y="861409"/>
            <a:ext cx="2748707" cy="695933"/>
          </a:xfrm>
        </p:spPr>
        <p:txBody>
          <a:bodyPr anchor="ctr">
            <a:normAutofit/>
          </a:bodyPr>
          <a:lstStyle/>
          <a:p>
            <a:pPr lvl="0" algn="ctr"/>
            <a:r>
              <a:rPr lang="en-US" sz="4400" dirty="0">
                <a:solidFill>
                  <a:srgbClr val="FFFFFF"/>
                </a:solidFill>
              </a:rPr>
              <a:t>Sitemap</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98601117-F783-46BA-AED6-1F7478A8F9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0666" y="2186271"/>
            <a:ext cx="9819596" cy="2485457"/>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80038" y="0"/>
            <a:ext cx="6431889" cy="967563"/>
          </a:xfrm>
        </p:spPr>
        <p:txBody>
          <a:bodyPr anchor="ctr">
            <a:normAutofit/>
          </a:bodyPr>
          <a:lstStyle/>
          <a:p>
            <a:pPr lvl="0" algn="ctr"/>
            <a:r>
              <a:rPr lang="en-US" sz="3600" dirty="0">
                <a:solidFill>
                  <a:srgbClr val="FFFFFF"/>
                </a:solidFill>
              </a:rPr>
              <a:t>Wire Frames - Mobile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3389641-B00F-489C-AEE6-67A7312CC5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5982" y="888655"/>
            <a:ext cx="2730994" cy="5430669"/>
          </a:xfrm>
          <a:prstGeom prst="rect">
            <a:avLst/>
          </a:prstGeom>
        </p:spPr>
      </p:pic>
      <p:pic>
        <p:nvPicPr>
          <p:cNvPr id="7" name="Picture 6">
            <a:extLst>
              <a:ext uri="{FF2B5EF4-FFF2-40B4-BE49-F238E27FC236}">
                <a16:creationId xmlns:a16="http://schemas.microsoft.com/office/drawing/2014/main" id="{9F653D1A-1B50-4D01-9619-DBC0FF957FD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6445" y="888660"/>
            <a:ext cx="2730994" cy="5430669"/>
          </a:xfrm>
          <a:prstGeom prst="rect">
            <a:avLst/>
          </a:prstGeom>
        </p:spPr>
      </p:pic>
      <p:pic>
        <p:nvPicPr>
          <p:cNvPr id="9" name="Picture 8">
            <a:extLst>
              <a:ext uri="{FF2B5EF4-FFF2-40B4-BE49-F238E27FC236}">
                <a16:creationId xmlns:a16="http://schemas.microsoft.com/office/drawing/2014/main" id="{47AD1816-CCDE-4294-BED9-68CD2C91E12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202115" y="888656"/>
            <a:ext cx="2730994" cy="5430669"/>
          </a:xfrm>
          <a:prstGeom prst="rect">
            <a:avLst/>
          </a:prstGeom>
        </p:spPr>
      </p:pic>
      <p:pic>
        <p:nvPicPr>
          <p:cNvPr id="11" name="Picture 10">
            <a:extLst>
              <a:ext uri="{FF2B5EF4-FFF2-40B4-BE49-F238E27FC236}">
                <a16:creationId xmlns:a16="http://schemas.microsoft.com/office/drawing/2014/main" id="{0B1E9486-6416-4F2B-A6D6-0E15C02CC90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959661" y="888659"/>
            <a:ext cx="2730993" cy="5430667"/>
          </a:xfrm>
          <a:prstGeom prst="rect">
            <a:avLst/>
          </a:prstGeom>
        </p:spPr>
      </p:pic>
    </p:spTree>
    <p:extLst>
      <p:ext uri="{BB962C8B-B14F-4D97-AF65-F5344CB8AC3E}">
        <p14:creationId xmlns:p14="http://schemas.microsoft.com/office/powerpoint/2010/main" val="279463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80038" y="0"/>
            <a:ext cx="6431889" cy="967563"/>
          </a:xfrm>
        </p:spPr>
        <p:txBody>
          <a:bodyPr anchor="ctr">
            <a:normAutofit/>
          </a:bodyPr>
          <a:lstStyle/>
          <a:p>
            <a:pPr lvl="0" algn="ctr"/>
            <a:r>
              <a:rPr lang="en-US" sz="3600" dirty="0">
                <a:solidFill>
                  <a:srgbClr val="FFFFFF"/>
                </a:solidFill>
              </a:rPr>
              <a:t>Wire Frames – Desktop 1</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B491BFB3-9075-424D-AE6A-185FA0AD71C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6414" y="1625133"/>
            <a:ext cx="5501769" cy="3897480"/>
          </a:xfrm>
          <a:prstGeom prst="rect">
            <a:avLst/>
          </a:prstGeom>
        </p:spPr>
      </p:pic>
      <p:pic>
        <p:nvPicPr>
          <p:cNvPr id="8" name="Picture 7">
            <a:extLst>
              <a:ext uri="{FF2B5EF4-FFF2-40B4-BE49-F238E27FC236}">
                <a16:creationId xmlns:a16="http://schemas.microsoft.com/office/drawing/2014/main" id="{90DFB68F-2837-4C45-B64A-1A96D707C8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92345" y="1625133"/>
            <a:ext cx="5501769" cy="3897480"/>
          </a:xfrm>
          <a:prstGeom prst="rect">
            <a:avLst/>
          </a:prstGeom>
        </p:spPr>
      </p:pic>
    </p:spTree>
    <p:extLst>
      <p:ext uri="{BB962C8B-B14F-4D97-AF65-F5344CB8AC3E}">
        <p14:creationId xmlns:p14="http://schemas.microsoft.com/office/powerpoint/2010/main" val="342073781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{7BEA6F29-3160-488D-B618-B5940424EC93}tf56160789</Template>
  <TotalTime>0</TotalTime>
  <Words>389</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1_RetrospectVTI</vt:lpstr>
      <vt:lpstr>Simple Conveyancer – BCC Rates Calculator</vt:lpstr>
      <vt:lpstr>PowerPoint Presentation</vt:lpstr>
      <vt:lpstr>PowerPoint Presentation</vt:lpstr>
      <vt:lpstr>PowerPoint Presentation</vt:lpstr>
      <vt:lpstr>PowerPoint Presentation</vt:lpstr>
      <vt:lpstr>PowerPoint Presentation</vt:lpstr>
      <vt:lpstr>Sitemap</vt:lpstr>
      <vt:lpstr>Wire Frames - Mobile</vt:lpstr>
      <vt:lpstr>Wire Frames – Desktop 1</vt:lpstr>
      <vt:lpstr>Wire Frames – Desktop 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2020-06-05T09:07:14Z</dcterms:created>
  <dcterms:modified xsi:type="dcterms:W3CDTF">2021-02-24T22:05:42Z</dcterms:modified>
</cp:coreProperties>
</file>