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32">
          <p15:clr>
            <a:srgbClr val="A4A3A4"/>
          </p15:clr>
        </p15:guide>
        <p15:guide id="2" pos="2426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ZG8BnfemJwOWY2VNOe0BqPCN3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42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.fntdata"/><Relationship Id="rId6" Type="http://schemas.openxmlformats.org/officeDocument/2006/relationships/slide" Target="slides/slide1.xml"/><Relationship Id="rId18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4771f7b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dd4771f7b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cacda9eb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dcacda9ebe_3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cacda9ebe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120" name="Google Shape;120;g1dcacda9ebe_3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acda9eb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dcacda9ebe_3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ca7fd5c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dca7fd5c0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ca7fd5c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dca7fd5c05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e7aad0fc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e7aad0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de7aad0fc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cacda9ebe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dcacda9ebe_3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ca7fd5c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dca7fd5c05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786813" y="6643688"/>
            <a:ext cx="357187" cy="21431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FMRIB_Software_Library" TargetMode="External"/><Relationship Id="rId4" Type="http://schemas.openxmlformats.org/officeDocument/2006/relationships/hyperlink" Target="https://fsl.fmrib.ox.ac.uk/fsl/fslwiki/FS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" y="6328245"/>
            <a:ext cx="9144000" cy="542600"/>
            <a:chOff x="5981104" y="6326963"/>
            <a:chExt cx="3162896" cy="542600"/>
          </a:xfrm>
        </p:grpSpPr>
        <p:sp>
          <p:nvSpPr>
            <p:cNvPr id="89" name="Google Shape;89;p1"/>
            <p:cNvSpPr/>
            <p:nvPr/>
          </p:nvSpPr>
          <p:spPr>
            <a:xfrm>
              <a:off x="5981104" y="6733348"/>
              <a:ext cx="3162896" cy="136215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81104" y="6632125"/>
              <a:ext cx="3162896" cy="101223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981104" y="6326963"/>
              <a:ext cx="3162896" cy="305162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 flipH="1" rot="10800000">
            <a:off x="-1" y="-9528"/>
            <a:ext cx="9144000" cy="1494312"/>
            <a:chOff x="5981104" y="5375253"/>
            <a:chExt cx="3162896" cy="1494312"/>
          </a:xfrm>
        </p:grpSpPr>
        <p:sp>
          <p:nvSpPr>
            <p:cNvPr id="93" name="Google Shape;93;p1"/>
            <p:cNvSpPr/>
            <p:nvPr/>
          </p:nvSpPr>
          <p:spPr>
            <a:xfrm>
              <a:off x="5981104" y="5924187"/>
              <a:ext cx="3162896" cy="945378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981104" y="5680416"/>
              <a:ext cx="3162896" cy="260845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981104" y="5375253"/>
              <a:ext cx="3162896" cy="305162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-36005" y="260648"/>
            <a:ext cx="9180003" cy="434386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0" lIns="3600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Inbrain Workshop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0" y="4289932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F243E"/>
                </a:solidFill>
              </a:rPr>
              <a:t>Luiza Bezerra - luiza.licariao@usp.br</a:t>
            </a:r>
            <a:endParaRPr b="1" sz="2400">
              <a:solidFill>
                <a:srgbClr val="0F243E"/>
              </a:solidFill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607" y="-14193"/>
            <a:ext cx="1567620" cy="95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04" y="54205"/>
            <a:ext cx="1512036" cy="88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-1" y="1750346"/>
            <a:ext cx="914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F243E"/>
                </a:solidFill>
              </a:rPr>
              <a:t>FMRIB Software Library (FSL)</a:t>
            </a:r>
            <a:endParaRPr b="1" i="0" sz="36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g1dd4771f7b4_0_73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53" name="Google Shape;253;g1dd4771f7b4_0_73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1dd4771f7b4_0_73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g1dd4771f7b4_0_73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g1dd4771f7b4_0_73"/>
          <p:cNvSpPr txBox="1"/>
          <p:nvPr>
            <p:ph idx="1" type="body"/>
          </p:nvPr>
        </p:nvSpPr>
        <p:spPr>
          <a:xfrm>
            <a:off x="790200" y="1689000"/>
            <a:ext cx="75636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FSL wikipedia page has an overview of the most used functions. 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https://en.wikipedia.org/wiki/FMRIB_Software_Library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g1dd4771f7b4_0_73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258" name="Google Shape;258;g1dd4771f7b4_0_73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59" name="Google Shape;259;g1dd4771f7b4_0_73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60" name="Google Shape;260;g1dd4771f7b4_0_73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1dd4771f7b4_0_73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1dd4771f7b4_0_73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g1dd4771f7b4_0_73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more information about FSL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dd4771f7b4_0_73"/>
          <p:cNvSpPr txBox="1"/>
          <p:nvPr>
            <p:ph idx="1" type="body"/>
          </p:nvPr>
        </p:nvSpPr>
        <p:spPr>
          <a:xfrm>
            <a:off x="790200" y="3533875"/>
            <a:ext cx="75636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FSL functions documentation 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https://fsl.fmrib.ox.ac.uk/fsl/fslwiki/FSL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g1dcacda9ebe_3_4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70" name="Google Shape;270;g1dcacda9ebe_3_4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1dcacda9ebe_3_4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1dcacda9ebe_3_4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g1dcacda9ebe_3_4"/>
          <p:cNvSpPr txBox="1"/>
          <p:nvPr>
            <p:ph idx="11" type="ftr"/>
          </p:nvPr>
        </p:nvSpPr>
        <p:spPr>
          <a:xfrm>
            <a:off x="3124200" y="6453336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274" name="Google Shape;274;g1dcacda9ebe_3_4"/>
          <p:cNvSpPr txBox="1"/>
          <p:nvPr>
            <p:ph idx="12" type="sldNum"/>
          </p:nvPr>
        </p:nvSpPr>
        <p:spPr>
          <a:xfrm>
            <a:off x="6553200" y="64533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75" name="Google Shape;275;g1dcacda9ebe_3_4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76" name="Google Shape;276;g1dcacda9ebe_3_4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g1dcacda9ebe_3_4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1dcacda9ebe_3_4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9" name="Google Shape;279;g1dcacda9ebe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133" y="-54714"/>
            <a:ext cx="1567619" cy="9564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dcacda9ebe_3_4"/>
          <p:cNvSpPr txBox="1"/>
          <p:nvPr/>
        </p:nvSpPr>
        <p:spPr>
          <a:xfrm>
            <a:off x="2051720" y="3014806"/>
            <a:ext cx="569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Hands-on time!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"/>
          <p:cNvGrpSpPr/>
          <p:nvPr/>
        </p:nvGrpSpPr>
        <p:grpSpPr>
          <a:xfrm>
            <a:off x="-1" y="6561297"/>
            <a:ext cx="9144000" cy="309548"/>
            <a:chOff x="5981104" y="6560015"/>
            <a:chExt cx="3162896" cy="309548"/>
          </a:xfrm>
        </p:grpSpPr>
        <p:sp>
          <p:nvSpPr>
            <p:cNvPr id="286" name="Google Shape;286;p3"/>
            <p:cNvSpPr/>
            <p:nvPr/>
          </p:nvSpPr>
          <p:spPr>
            <a:xfrm>
              <a:off x="5981104" y="6797285"/>
              <a:ext cx="3162896" cy="72278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81104" y="6737847"/>
              <a:ext cx="3162896" cy="74248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981104" y="6560015"/>
              <a:ext cx="3162896" cy="180071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290" name="Google Shape;290;p3"/>
          <p:cNvSpPr txBox="1"/>
          <p:nvPr>
            <p:ph idx="12" type="sldNum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91" name="Google Shape;291;p3"/>
          <p:cNvGrpSpPr/>
          <p:nvPr/>
        </p:nvGrpSpPr>
        <p:grpSpPr>
          <a:xfrm flipH="1" rot="10800000">
            <a:off x="-1" y="-9528"/>
            <a:ext cx="9144000" cy="887380"/>
            <a:chOff x="5981104" y="5982185"/>
            <a:chExt cx="3162896" cy="887380"/>
          </a:xfrm>
        </p:grpSpPr>
        <p:sp>
          <p:nvSpPr>
            <p:cNvPr id="292" name="Google Shape;292;p3"/>
            <p:cNvSpPr/>
            <p:nvPr/>
          </p:nvSpPr>
          <p:spPr>
            <a:xfrm>
              <a:off x="5981104" y="6239349"/>
              <a:ext cx="3162896" cy="630216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981104" y="6107980"/>
              <a:ext cx="3162896" cy="131369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981104" y="5982185"/>
              <a:ext cx="3162896" cy="144816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3"/>
          <p:cNvSpPr txBox="1"/>
          <p:nvPr/>
        </p:nvSpPr>
        <p:spPr>
          <a:xfrm>
            <a:off x="7263545" y="1223120"/>
            <a:ext cx="1775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7128867" y="932938"/>
            <a:ext cx="2026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www.inbrainlab.com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133" y="-54714"/>
            <a:ext cx="1567620" cy="95646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"/>
          <p:cNvSpPr txBox="1"/>
          <p:nvPr/>
        </p:nvSpPr>
        <p:spPr>
          <a:xfrm>
            <a:off x="2051720" y="3014806"/>
            <a:ext cx="5690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OBRIGADA/THANK YOU!!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-1" y="6561297"/>
            <a:ext cx="9144000" cy="309548"/>
            <a:chOff x="5981104" y="6560015"/>
            <a:chExt cx="3162896" cy="309548"/>
          </a:xfrm>
        </p:grpSpPr>
        <p:sp>
          <p:nvSpPr>
            <p:cNvPr id="106" name="Google Shape;106;p2"/>
            <p:cNvSpPr/>
            <p:nvPr/>
          </p:nvSpPr>
          <p:spPr>
            <a:xfrm>
              <a:off x="5981104" y="6797285"/>
              <a:ext cx="3162896" cy="72278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81104" y="6737847"/>
              <a:ext cx="3162896" cy="74248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81104" y="6560015"/>
              <a:ext cx="3162896" cy="180071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349400" y="1228550"/>
            <a:ext cx="5034600" cy="4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FSL is a software library containing analysis tools for functional, structural and diffusion MRI brain imaging.</a:t>
            </a:r>
            <a:endParaRPr/>
          </a:p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Among the most generic functions of FSL are segmentation, registration and brain extraction.</a:t>
            </a:r>
            <a:endParaRPr/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3124199" y="648245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6596376" y="645522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 flipH="1" rot="10800000">
            <a:off x="-1" y="-9528"/>
            <a:ext cx="9144000" cy="887380"/>
            <a:chOff x="5981104" y="5982185"/>
            <a:chExt cx="3162896" cy="887380"/>
          </a:xfrm>
        </p:grpSpPr>
        <p:sp>
          <p:nvSpPr>
            <p:cNvPr id="113" name="Google Shape;113;p2"/>
            <p:cNvSpPr/>
            <p:nvPr/>
          </p:nvSpPr>
          <p:spPr>
            <a:xfrm>
              <a:off x="5981104" y="6239349"/>
              <a:ext cx="3162896" cy="630216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81104" y="6107980"/>
              <a:ext cx="3162896" cy="131369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81104" y="5982185"/>
              <a:ext cx="3162896" cy="144816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99542" y="11561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can be done with FSL?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5365" t="0"/>
          <a:stretch/>
        </p:blipFill>
        <p:spPr>
          <a:xfrm>
            <a:off x="6471250" y="1046250"/>
            <a:ext cx="2133600" cy="524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1dcacda9ebe_3_38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23" name="Google Shape;123;g1dcacda9ebe_3_38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dcacda9ebe_3_38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1dcacda9ebe_3_38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g1dcacda9ebe_3_38"/>
          <p:cNvSpPr txBox="1"/>
          <p:nvPr>
            <p:ph idx="1" type="body"/>
          </p:nvPr>
        </p:nvSpPr>
        <p:spPr>
          <a:xfrm>
            <a:off x="349400" y="1228550"/>
            <a:ext cx="5011200" cy="4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Input: MR brain image</a:t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Output: Brain extracted image, binary brain mask and  skull surface image. </a:t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Methods: bet2 and betsurf.</a:t>
            </a:r>
            <a:endParaRPr/>
          </a:p>
        </p:txBody>
      </p:sp>
      <p:sp>
        <p:nvSpPr>
          <p:cNvPr id="127" name="Google Shape;127;g1dcacda9ebe_3_38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28" name="Google Shape;128;g1dcacda9ebe_3_38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9" name="Google Shape;129;g1dcacda9ebe_3_38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30" name="Google Shape;130;g1dcacda9ebe_3_38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1dcacda9ebe_3_38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g1dcacda9ebe_3_38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g1dcacda9ebe_3_38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Brain Extraction - BET 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dcacda9ebe_3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025587"/>
            <a:ext cx="2260218" cy="52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dcacda9ebe_3_21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40" name="Google Shape;140;g1dcacda9ebe_3_21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1dcacda9ebe_3_21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1dcacda9ebe_3_21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1dcacda9ebe_3_21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44" name="Google Shape;144;g1dcacda9ebe_3_21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45" name="Google Shape;145;g1dcacda9ebe_3_21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46" name="Google Shape;146;g1dcacda9ebe_3_21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dcacda9ebe_3_21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1dcacda9ebe_3_21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g1dcacda9ebe_3_21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Brain Extraction - BET 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1dcacda9ebe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1618699"/>
            <a:ext cx="5964800" cy="41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dcacda9ebe_3_21"/>
          <p:cNvSpPr/>
          <p:nvPr/>
        </p:nvSpPr>
        <p:spPr>
          <a:xfrm>
            <a:off x="5010150" y="2400300"/>
            <a:ext cx="857400" cy="4002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dcacda9ebe_3_21"/>
          <p:cNvSpPr/>
          <p:nvPr/>
        </p:nvSpPr>
        <p:spPr>
          <a:xfrm>
            <a:off x="400050" y="4459375"/>
            <a:ext cx="5774400" cy="8874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g1dcacda9ebe_3_21"/>
          <p:cNvCxnSpPr/>
          <p:nvPr/>
        </p:nvCxnSpPr>
        <p:spPr>
          <a:xfrm flipH="1" rot="10800000">
            <a:off x="6174450" y="4899925"/>
            <a:ext cx="600000" cy="63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1dcacda9ebe_3_21"/>
          <p:cNvCxnSpPr>
            <a:stCxn id="151" idx="3"/>
          </p:cNvCxnSpPr>
          <p:nvPr/>
        </p:nvCxnSpPr>
        <p:spPr>
          <a:xfrm flipH="1" rot="10800000">
            <a:off x="5867550" y="2597100"/>
            <a:ext cx="752400" cy="33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g1dcacda9ebe_3_21"/>
          <p:cNvSpPr txBox="1"/>
          <p:nvPr/>
        </p:nvSpPr>
        <p:spPr>
          <a:xfrm>
            <a:off x="6800850" y="1736850"/>
            <a:ext cx="213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Here you may change the threshold. Higher values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creates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greater erosion.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dcacda9ebe_3_21"/>
          <p:cNvSpPr txBox="1"/>
          <p:nvPr/>
        </p:nvSpPr>
        <p:spPr>
          <a:xfrm>
            <a:off x="6800850" y="4041175"/>
            <a:ext cx="2133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Those are some parameters you might want to change for better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optimization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1dca7fd5c05_0_10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62" name="Google Shape;162;g1dca7fd5c05_0_10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1dca7fd5c05_0_10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1dca7fd5c05_0_10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g1dca7fd5c05_0_10"/>
          <p:cNvSpPr txBox="1"/>
          <p:nvPr>
            <p:ph idx="1" type="body"/>
          </p:nvPr>
        </p:nvSpPr>
        <p:spPr>
          <a:xfrm>
            <a:off x="615375" y="1171975"/>
            <a:ext cx="4932300" cy="5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Input: For one-staged registration an image of reference and an image to be </a:t>
            </a:r>
            <a:r>
              <a:rPr lang="pt-BR"/>
              <a:t>transformed</a:t>
            </a:r>
            <a:r>
              <a:rPr lang="pt-BR"/>
              <a:t> must be given. </a:t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Output: Registered image and transformation file.</a:t>
            </a:r>
            <a:endParaRPr/>
          </a:p>
        </p:txBody>
      </p:sp>
      <p:sp>
        <p:nvSpPr>
          <p:cNvPr id="166" name="Google Shape;166;g1dca7fd5c05_0_10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67" name="Google Shape;167;g1dca7fd5c05_0_10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68" name="Google Shape;168;g1dca7fd5c05_0_10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69" name="Google Shape;169;g1dca7fd5c05_0_10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1dca7fd5c05_0_10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dca7fd5c05_0_10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g1dca7fd5c05_0_10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- FLIRT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1dca7fd5c0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113" y="1026025"/>
            <a:ext cx="2289525" cy="53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1dca7fd5c05_0_46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79" name="Google Shape;179;g1dca7fd5c05_0_46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1dca7fd5c05_0_46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1dca7fd5c05_0_46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g1dca7fd5c05_0_46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83" name="Google Shape;183;g1dca7fd5c05_0_46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84" name="Google Shape;184;g1dca7fd5c05_0_46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85" name="Google Shape;185;g1dca7fd5c05_0_46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1dca7fd5c05_0_46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1dca7fd5c05_0_46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g1dca7fd5c05_0_46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FLIRT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dca7fd5c0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0252"/>
            <a:ext cx="5263381" cy="529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dca7fd5c05_0_46"/>
          <p:cNvSpPr/>
          <p:nvPr/>
        </p:nvSpPr>
        <p:spPr>
          <a:xfrm>
            <a:off x="250950" y="1461600"/>
            <a:ext cx="2505900" cy="4002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g1dca7fd5c05_0_46"/>
          <p:cNvCxnSpPr/>
          <p:nvPr/>
        </p:nvCxnSpPr>
        <p:spPr>
          <a:xfrm>
            <a:off x="2756850" y="1661700"/>
            <a:ext cx="3012000" cy="60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g1dca7fd5c05_0_46"/>
          <p:cNvSpPr/>
          <p:nvPr/>
        </p:nvSpPr>
        <p:spPr>
          <a:xfrm>
            <a:off x="250950" y="2090475"/>
            <a:ext cx="3322800" cy="4002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dca7fd5c05_0_46"/>
          <p:cNvSpPr/>
          <p:nvPr/>
        </p:nvSpPr>
        <p:spPr>
          <a:xfrm>
            <a:off x="228600" y="3173125"/>
            <a:ext cx="3322800" cy="4002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dca7fd5c05_0_46"/>
          <p:cNvSpPr/>
          <p:nvPr/>
        </p:nvSpPr>
        <p:spPr>
          <a:xfrm>
            <a:off x="504875" y="4267000"/>
            <a:ext cx="2711400" cy="3096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dca7fd5c05_0_46"/>
          <p:cNvSpPr txBox="1"/>
          <p:nvPr/>
        </p:nvSpPr>
        <p:spPr>
          <a:xfrm>
            <a:off x="6019800" y="1254325"/>
            <a:ext cx="250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Select one or two staged registration.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1dca7fd5c05_0_46"/>
          <p:cNvCxnSpPr/>
          <p:nvPr/>
        </p:nvCxnSpPr>
        <p:spPr>
          <a:xfrm>
            <a:off x="3573675" y="2295975"/>
            <a:ext cx="2229300" cy="3588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g1dca7fd5c05_0_46"/>
          <p:cNvSpPr txBox="1"/>
          <p:nvPr/>
        </p:nvSpPr>
        <p:spPr>
          <a:xfrm>
            <a:off x="6070875" y="2202075"/>
            <a:ext cx="250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degrees of freedom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g1dca7fd5c05_0_46"/>
          <p:cNvCxnSpPr/>
          <p:nvPr/>
        </p:nvCxnSpPr>
        <p:spPr>
          <a:xfrm>
            <a:off x="3573750" y="3334800"/>
            <a:ext cx="2144100" cy="2730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1dca7fd5c05_0_46"/>
          <p:cNvSpPr txBox="1"/>
          <p:nvPr/>
        </p:nvSpPr>
        <p:spPr>
          <a:xfrm>
            <a:off x="6071675" y="3156775"/>
            <a:ext cx="250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This transformation may be applied to other images.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1dca7fd5c05_0_46"/>
          <p:cNvCxnSpPr/>
          <p:nvPr/>
        </p:nvCxnSpPr>
        <p:spPr>
          <a:xfrm>
            <a:off x="3216275" y="4441550"/>
            <a:ext cx="2433600" cy="2892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1dca7fd5c05_0_46"/>
          <p:cNvSpPr txBox="1"/>
          <p:nvPr/>
        </p:nvSpPr>
        <p:spPr>
          <a:xfrm>
            <a:off x="6071675" y="4419275"/>
            <a:ext cx="250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Previous knowledge might be useful for better registration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e7aad0fc9_0_0"/>
          <p:cNvSpPr txBox="1"/>
          <p:nvPr>
            <p:ph type="title"/>
          </p:nvPr>
        </p:nvSpPr>
        <p:spPr>
          <a:xfrm>
            <a:off x="457200" y="4788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CB421"/>
                </a:solidFill>
              </a:rPr>
              <a:t>How to evaluate the quality of image co-registration?</a:t>
            </a:r>
            <a:endParaRPr>
              <a:solidFill>
                <a:srgbClr val="FCB421"/>
              </a:solidFill>
            </a:endParaRPr>
          </a:p>
        </p:txBody>
      </p:sp>
      <p:sp>
        <p:nvSpPr>
          <p:cNvPr id="208" name="Google Shape;208;g1de7aad0fc9_0_0"/>
          <p:cNvSpPr txBox="1"/>
          <p:nvPr>
            <p:ph idx="1" type="body"/>
          </p:nvPr>
        </p:nvSpPr>
        <p:spPr>
          <a:xfrm>
            <a:off x="374375" y="2297350"/>
            <a:ext cx="8312400" cy="416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666666"/>
                </a:solidFill>
              </a:rPr>
              <a:t>The co-registration is only completed after a cost function is satisfied, this in itself already guarantees a certain quality to the co-registration made.</a:t>
            </a:r>
            <a:endParaRPr sz="29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666666"/>
                </a:solidFill>
              </a:rPr>
              <a:t>The proposed metric for evaluating the co-registration was the </a:t>
            </a:r>
            <a:r>
              <a:rPr b="1" lang="pt-BR" sz="2900">
                <a:solidFill>
                  <a:srgbClr val="FCB421"/>
                </a:solidFill>
              </a:rPr>
              <a:t>Dice Coefficient</a:t>
            </a:r>
            <a:r>
              <a:rPr b="1" lang="pt-BR" sz="2900">
                <a:solidFill>
                  <a:srgbClr val="666666"/>
                </a:solidFill>
              </a:rPr>
              <a:t>.</a:t>
            </a:r>
            <a:r>
              <a:rPr lang="pt-BR" sz="2900">
                <a:solidFill>
                  <a:srgbClr val="666666"/>
                </a:solidFill>
              </a:rPr>
              <a:t> Below is a useful link to understand this coefficient:</a:t>
            </a:r>
            <a:endParaRPr sz="29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666666"/>
                </a:solidFill>
              </a:rPr>
              <a:t>https://www.kaggle.com/code/yerramvarun/understanding-dice-coefficient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1dcacda9ebe_3_64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14" name="Google Shape;214;g1dcacda9ebe_3_64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1dcacda9ebe_3_64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1dcacda9ebe_3_64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g1dcacda9ebe_3_64"/>
          <p:cNvSpPr txBox="1"/>
          <p:nvPr>
            <p:ph idx="1" type="body"/>
          </p:nvPr>
        </p:nvSpPr>
        <p:spPr>
          <a:xfrm>
            <a:off x="615375" y="1740050"/>
            <a:ext cx="4932300" cy="3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Input: T1, T2, proton density images.</a:t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254000" lvl="0" marL="203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Output: Probability maps, binary mask, bias field and input image with bias field correction.</a:t>
            </a:r>
            <a:endParaRPr/>
          </a:p>
        </p:txBody>
      </p:sp>
      <p:sp>
        <p:nvSpPr>
          <p:cNvPr id="218" name="Google Shape;218;g1dcacda9ebe_3_64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219" name="Google Shape;219;g1dcacda9ebe_3_64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20" name="Google Shape;220;g1dcacda9ebe_3_64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21" name="Google Shape;221;g1dcacda9ebe_3_64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1dcacda9ebe_3_64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1dcacda9ebe_3_64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g1dcacda9ebe_3_64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Segmentation - FAST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1dcacda9ebe_3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175" y="1162125"/>
            <a:ext cx="2133600" cy="50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1dca7fd5c05_0_28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31" name="Google Shape;231;g1dca7fd5c05_0_28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1dca7fd5c05_0_28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1dca7fd5c05_0_28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g1dca7fd5c05_0_28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235" name="Google Shape;235;g1dca7fd5c05_0_28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36" name="Google Shape;236;g1dca7fd5c05_0_28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37" name="Google Shape;237;g1dca7fd5c05_0_28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1dca7fd5c05_0_28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1dca7fd5c05_0_28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g1dca7fd5c05_0_28"/>
          <p:cNvSpPr txBox="1"/>
          <p:nvPr/>
        </p:nvSpPr>
        <p:spPr>
          <a:xfrm>
            <a:off x="99542" y="115614"/>
            <a:ext cx="7563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Segmentation - FAST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1dca7fd5c0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5" y="1210825"/>
            <a:ext cx="5973515" cy="4802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dca7fd5c05_0_28"/>
          <p:cNvSpPr/>
          <p:nvPr/>
        </p:nvSpPr>
        <p:spPr>
          <a:xfrm>
            <a:off x="438150" y="3810000"/>
            <a:ext cx="2105100" cy="4002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g1dca7fd5c05_0_28"/>
          <p:cNvCxnSpPr>
            <a:stCxn id="242" idx="3"/>
          </p:cNvCxnSpPr>
          <p:nvPr/>
        </p:nvCxnSpPr>
        <p:spPr>
          <a:xfrm flipH="1" rot="10800000">
            <a:off x="2543250" y="2067000"/>
            <a:ext cx="4219500" cy="19431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1dca7fd5c05_0_28"/>
          <p:cNvSpPr/>
          <p:nvPr/>
        </p:nvSpPr>
        <p:spPr>
          <a:xfrm>
            <a:off x="438150" y="4454450"/>
            <a:ext cx="5581800" cy="489000"/>
          </a:xfrm>
          <a:prstGeom prst="rect">
            <a:avLst/>
          </a:prstGeom>
          <a:noFill/>
          <a:ln cap="flat" cmpd="sng" w="38100">
            <a:solidFill>
              <a:srgbClr val="1094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g1dca7fd5c05_0_28"/>
          <p:cNvCxnSpPr/>
          <p:nvPr/>
        </p:nvCxnSpPr>
        <p:spPr>
          <a:xfrm flipH="1" rot="10800000">
            <a:off x="6019950" y="4695800"/>
            <a:ext cx="600000" cy="6300"/>
          </a:xfrm>
          <a:prstGeom prst="straightConnector1">
            <a:avLst/>
          </a:prstGeom>
          <a:noFill/>
          <a:ln cap="flat" cmpd="sng" w="28575">
            <a:solidFill>
              <a:srgbClr val="1094A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1dca7fd5c05_0_28"/>
          <p:cNvSpPr txBox="1"/>
          <p:nvPr/>
        </p:nvSpPr>
        <p:spPr>
          <a:xfrm>
            <a:off x="6800850" y="1352550"/>
            <a:ext cx="2133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By default, FAST segments a 3D image of the brain into Grey Matter, White Matter and CSF.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dca7fd5c05_0_28"/>
          <p:cNvSpPr txBox="1"/>
          <p:nvPr/>
        </p:nvSpPr>
        <p:spPr>
          <a:xfrm>
            <a:off x="6800850" y="3810000"/>
            <a:ext cx="2133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Here you may select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outputs are of interest to you. FAST’s standard comes with only probability maps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checked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2009-04-13T20:00:51Z</dcterms:created>
  <dc:creator>KCMB</dc:creator>
</cp:coreProperties>
</file>