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34535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334876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21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26038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98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1246414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197804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280547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372364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08B21-A683-4C54-94BB-150B794CEE3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135638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08B21-A683-4C54-94BB-150B794CEE3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289969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08B21-A683-4C54-94BB-150B794CEE3C}" type="datetimeFigureOut">
              <a:rPr lang="en-US" smtClean="0"/>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89524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08B21-A683-4C54-94BB-150B794CEE3C}"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213419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08B21-A683-4C54-94BB-150B794CEE3C}" type="datetimeFigureOut">
              <a:rPr lang="en-US" smtClean="0"/>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46682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08B21-A683-4C54-94BB-150B794CEE3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33016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808B21-A683-4C54-94BB-150B794CEE3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64CE5-8F76-464D-BFDA-EE02351664E4}" type="slidenum">
              <a:rPr lang="en-US" smtClean="0"/>
              <a:t>‹#›</a:t>
            </a:fld>
            <a:endParaRPr lang="en-US"/>
          </a:p>
        </p:txBody>
      </p:sp>
    </p:spTree>
    <p:extLst>
      <p:ext uri="{BB962C8B-B14F-4D97-AF65-F5344CB8AC3E}">
        <p14:creationId xmlns:p14="http://schemas.microsoft.com/office/powerpoint/2010/main" val="306395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808B21-A683-4C54-94BB-150B794CEE3C}" type="datetimeFigureOut">
              <a:rPr lang="en-US" smtClean="0"/>
              <a:t>7/17/2019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64CE5-8F76-464D-BFDA-EE02351664E4}" type="slidenum">
              <a:rPr lang="en-US" smtClean="0"/>
              <a:t>‹#›</a:t>
            </a:fld>
            <a:endParaRPr lang="en-US"/>
          </a:p>
        </p:txBody>
      </p:sp>
    </p:spTree>
    <p:extLst>
      <p:ext uri="{BB962C8B-B14F-4D97-AF65-F5344CB8AC3E}">
        <p14:creationId xmlns:p14="http://schemas.microsoft.com/office/powerpoint/2010/main" val="327732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EC48-A5DC-4BAA-BEA4-517B01BBF368}"/>
              </a:ext>
            </a:extLst>
          </p:cNvPr>
          <p:cNvSpPr>
            <a:spLocks noGrp="1"/>
          </p:cNvSpPr>
          <p:nvPr>
            <p:ph type="ctrTitle"/>
          </p:nvPr>
        </p:nvSpPr>
        <p:spPr>
          <a:xfrm>
            <a:off x="4974337" y="1265314"/>
            <a:ext cx="4299666" cy="3249131"/>
          </a:xfrm>
        </p:spPr>
        <p:txBody>
          <a:bodyPr>
            <a:normAutofit/>
          </a:bodyPr>
          <a:lstStyle/>
          <a:p>
            <a:pPr algn="l">
              <a:lnSpc>
                <a:spcPct val="90000"/>
              </a:lnSpc>
            </a:pPr>
            <a:r>
              <a:rPr lang="en-US" dirty="0"/>
              <a:t>The Revolt of Birsa Munda, the Golden Age </a:t>
            </a:r>
            <a:endParaRPr lang="en-US"/>
          </a:p>
        </p:txBody>
      </p:sp>
      <p:sp>
        <p:nvSpPr>
          <p:cNvPr id="3" name="Subtitle 2">
            <a:extLst>
              <a:ext uri="{FF2B5EF4-FFF2-40B4-BE49-F238E27FC236}">
                <a16:creationId xmlns:a16="http://schemas.microsoft.com/office/drawing/2014/main" id="{1AFC15B1-212D-442D-96CD-963D9E8AD821}"/>
              </a:ext>
            </a:extLst>
          </p:cNvPr>
          <p:cNvSpPr>
            <a:spLocks noGrp="1"/>
          </p:cNvSpPr>
          <p:nvPr>
            <p:ph type="subTitle" idx="1"/>
          </p:nvPr>
        </p:nvSpPr>
        <p:spPr>
          <a:xfrm>
            <a:off x="4974336" y="4514446"/>
            <a:ext cx="4299666" cy="871042"/>
          </a:xfrm>
        </p:spPr>
        <p:txBody>
          <a:bodyPr>
            <a:normAutofit/>
          </a:bodyPr>
          <a:lstStyle/>
          <a:p>
            <a:pPr algn="l">
              <a:lnSpc>
                <a:spcPct val="90000"/>
              </a:lnSpc>
            </a:pPr>
            <a:r>
              <a:rPr lang="en-US" sz="1400" dirty="0"/>
              <a:t>Made by: Aniket Dixit, Ekjot Singh, Mayank Gupta and Sia Panigarhi, 	students of Class-VIII-A</a:t>
            </a:r>
            <a:endParaRPr lang="en-US" sz="1400"/>
          </a:p>
          <a:p>
            <a:pPr algn="l">
              <a:lnSpc>
                <a:spcPct val="90000"/>
              </a:lnSpc>
            </a:pPr>
            <a:r>
              <a:rPr lang="en-US" sz="1400" dirty="0"/>
              <a:t>Group name- The ArchaeologisT. </a:t>
            </a:r>
            <a:endParaRPr lang="en-US" sz="1400"/>
          </a:p>
        </p:txBody>
      </p:sp>
      <p:sp>
        <p:nvSpPr>
          <p:cNvPr id="29" name="Isosceles Triangle 2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6830EC94-BEB4-43F3-BC4D-842EBCEB1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4" y="1630260"/>
            <a:ext cx="3765692" cy="3605450"/>
          </a:xfrm>
          <a:prstGeom prst="rect">
            <a:avLst/>
          </a:prstGeom>
        </p:spPr>
      </p:pic>
      <p:pic>
        <p:nvPicPr>
          <p:cNvPr id="5" name="Picture 4">
            <a:extLst>
              <a:ext uri="{FF2B5EF4-FFF2-40B4-BE49-F238E27FC236}">
                <a16:creationId xmlns:a16="http://schemas.microsoft.com/office/drawing/2014/main" id="{E8501ED7-2647-42FE-8530-E065A9B1C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796" y="982394"/>
            <a:ext cx="1755031" cy="1158459"/>
          </a:xfrm>
          <a:prstGeom prst="rect">
            <a:avLst/>
          </a:prstGeom>
        </p:spPr>
      </p:pic>
      <p:pic>
        <p:nvPicPr>
          <p:cNvPr id="12" name="Picture 11">
            <a:extLst>
              <a:ext uri="{FF2B5EF4-FFF2-40B4-BE49-F238E27FC236}">
                <a16:creationId xmlns:a16="http://schemas.microsoft.com/office/drawing/2014/main" id="{C08A3064-7855-4374-91DC-0F7901C45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968" y="3688776"/>
            <a:ext cx="1755032" cy="1411020"/>
          </a:xfrm>
          <a:prstGeom prst="rect">
            <a:avLst/>
          </a:prstGeom>
        </p:spPr>
      </p:pic>
      <p:pic>
        <p:nvPicPr>
          <p:cNvPr id="14" name="Picture 13">
            <a:extLst>
              <a:ext uri="{FF2B5EF4-FFF2-40B4-BE49-F238E27FC236}">
                <a16:creationId xmlns:a16="http://schemas.microsoft.com/office/drawing/2014/main" id="{0400F372-3750-4ED6-8DA3-AFC87E3A5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3796" y="5099796"/>
            <a:ext cx="1758204" cy="1758204"/>
          </a:xfrm>
          <a:prstGeom prst="rect">
            <a:avLst/>
          </a:prstGeom>
        </p:spPr>
      </p:pic>
      <p:pic>
        <p:nvPicPr>
          <p:cNvPr id="16" name="Picture 15">
            <a:extLst>
              <a:ext uri="{FF2B5EF4-FFF2-40B4-BE49-F238E27FC236}">
                <a16:creationId xmlns:a16="http://schemas.microsoft.com/office/drawing/2014/main" id="{C4EB03AF-7253-490B-8152-977C9548E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0621" y="2140853"/>
            <a:ext cx="1758205" cy="1547924"/>
          </a:xfrm>
          <a:prstGeom prst="rect">
            <a:avLst/>
          </a:prstGeom>
        </p:spPr>
      </p:pic>
      <p:sp>
        <p:nvSpPr>
          <p:cNvPr id="19" name="TextBox 18">
            <a:extLst>
              <a:ext uri="{FF2B5EF4-FFF2-40B4-BE49-F238E27FC236}">
                <a16:creationId xmlns:a16="http://schemas.microsoft.com/office/drawing/2014/main" id="{A609B89A-512C-4BD9-A200-01CA9FA3CCCB}"/>
              </a:ext>
            </a:extLst>
          </p:cNvPr>
          <p:cNvSpPr txBox="1"/>
          <p:nvPr/>
        </p:nvSpPr>
        <p:spPr>
          <a:xfrm>
            <a:off x="10311618" y="196948"/>
            <a:ext cx="1755031" cy="369332"/>
          </a:xfrm>
          <a:prstGeom prst="rect">
            <a:avLst/>
          </a:prstGeom>
          <a:noFill/>
        </p:spPr>
        <p:txBody>
          <a:bodyPr wrap="square" rtlCol="0">
            <a:spAutoFit/>
          </a:bodyPr>
          <a:lstStyle/>
          <a:p>
            <a:r>
              <a:rPr lang="en-US" dirty="0"/>
              <a:t>Made By:-</a:t>
            </a:r>
          </a:p>
        </p:txBody>
      </p:sp>
    </p:spTree>
    <p:extLst>
      <p:ext uri="{BB962C8B-B14F-4D97-AF65-F5344CB8AC3E}">
        <p14:creationId xmlns:p14="http://schemas.microsoft.com/office/powerpoint/2010/main" val="9564313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E85CC7-810F-442A-864D-9DBCE155F2C4}"/>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Who was Birsa Munda?</a:t>
            </a:r>
          </a:p>
        </p:txBody>
      </p:sp>
      <p:pic>
        <p:nvPicPr>
          <p:cNvPr id="7" name="Picture 6">
            <a:extLst>
              <a:ext uri="{FF2B5EF4-FFF2-40B4-BE49-F238E27FC236}">
                <a16:creationId xmlns:a16="http://schemas.microsoft.com/office/drawing/2014/main" id="{993BE1B5-4898-494B-B370-9A51CF173EF3}"/>
              </a:ext>
            </a:extLst>
          </p:cNvPr>
          <p:cNvPicPr>
            <a:picLocks noChangeAspect="1"/>
          </p:cNvPicPr>
          <p:nvPr/>
        </p:nvPicPr>
        <p:blipFill rotWithShape="1">
          <a:blip r:embed="rId2">
            <a:extLst>
              <a:ext uri="{28A0092B-C50C-407E-A947-70E740481C1C}">
                <a14:useLocalDpi xmlns:a14="http://schemas.microsoft.com/office/drawing/2010/main" val="0"/>
              </a:ext>
            </a:extLst>
          </a:blip>
          <a:srcRect r="-2" b="3740"/>
          <a:stretch/>
        </p:blipFill>
        <p:spPr>
          <a:xfrm>
            <a:off x="872344" y="1168399"/>
            <a:ext cx="3626588" cy="4610101"/>
          </a:xfrm>
          <a:prstGeom prst="rect">
            <a:avLst/>
          </a:prstGeom>
        </p:spPr>
      </p:pic>
      <p:sp>
        <p:nvSpPr>
          <p:cNvPr id="3" name="Content Placeholder 2">
            <a:extLst>
              <a:ext uri="{FF2B5EF4-FFF2-40B4-BE49-F238E27FC236}">
                <a16:creationId xmlns:a16="http://schemas.microsoft.com/office/drawing/2014/main" id="{7E724366-EA78-4A9C-9772-0EEDCAA7D4FB}"/>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en-US">
                <a:solidFill>
                  <a:srgbClr val="FFFFFF"/>
                </a:solidFill>
              </a:rPr>
              <a:t>Birsa Munda, born 15 November, 1875, was an Indian Tribal Freedom Fighter, Religious Leader, and Folk Hero who belonged to the Munda Tribe. He spearheaded an Indian Tribal Religious Millenarian that arose in the Tribal Belt of modern-day Bihar and Jharkhand in the late 19</a:t>
            </a:r>
            <a:r>
              <a:rPr lang="en-US" baseline="30000">
                <a:solidFill>
                  <a:srgbClr val="FFFFFF"/>
                </a:solidFill>
              </a:rPr>
              <a:t>th</a:t>
            </a:r>
            <a:r>
              <a:rPr lang="en-US">
                <a:solidFill>
                  <a:srgbClr val="FFFFFF"/>
                </a:solidFill>
              </a:rPr>
              <a:t> century, during the British Raj, thereby making him an important figure in the history of the Indian Independence Movement. His achievements are even more remarkable for having been accomplished before the age of 25.</a:t>
            </a:r>
          </a:p>
          <a:p>
            <a:pPr marL="0" indent="0">
              <a:lnSpc>
                <a:spcPct val="90000"/>
              </a:lnSpc>
              <a:buNone/>
            </a:pPr>
            <a:endParaRPr lang="en-US">
              <a:solidFill>
                <a:srgbClr val="FFFFFF"/>
              </a:solidFill>
            </a:endParaRPr>
          </a:p>
        </p:txBody>
      </p:sp>
      <p:pic>
        <p:nvPicPr>
          <p:cNvPr id="15" name="Picture 14">
            <a:extLst>
              <a:ext uri="{FF2B5EF4-FFF2-40B4-BE49-F238E27FC236}">
                <a16:creationId xmlns:a16="http://schemas.microsoft.com/office/drawing/2014/main" id="{9BE76D44-0233-4CB2-8C46-8BC6F249B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969" y="0"/>
            <a:ext cx="1755031" cy="1158459"/>
          </a:xfrm>
          <a:prstGeom prst="rect">
            <a:avLst/>
          </a:prstGeom>
        </p:spPr>
      </p:pic>
    </p:spTree>
    <p:extLst>
      <p:ext uri="{BB962C8B-B14F-4D97-AF65-F5344CB8AC3E}">
        <p14:creationId xmlns:p14="http://schemas.microsoft.com/office/powerpoint/2010/main" val="288150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70F8FB-FA48-49C4-933A-2F9495573AAD}"/>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The Munda Rebillion </a:t>
            </a:r>
          </a:p>
        </p:txBody>
      </p:sp>
      <p:pic>
        <p:nvPicPr>
          <p:cNvPr id="1026" name="Picture 2" descr="Image result for the revolt of birsa munda">
            <a:extLst>
              <a:ext uri="{FF2B5EF4-FFF2-40B4-BE49-F238E27FC236}">
                <a16:creationId xmlns:a16="http://schemas.microsoft.com/office/drawing/2014/main" id="{35EC55DD-1BE5-4E7C-9BF8-720C864BA2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4818" y="1260403"/>
            <a:ext cx="4566541" cy="44172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CA0F2AC-1365-453D-8617-3729F8F449A1}"/>
              </a:ext>
            </a:extLst>
          </p:cNvPr>
          <p:cNvSpPr>
            <a:spLocks noGrp="1"/>
          </p:cNvSpPr>
          <p:nvPr>
            <p:ph idx="1"/>
          </p:nvPr>
        </p:nvSpPr>
        <p:spPr>
          <a:xfrm>
            <a:off x="7181725" y="2837329"/>
            <a:ext cx="4512988" cy="3317938"/>
          </a:xfrm>
        </p:spPr>
        <p:txBody>
          <a:bodyPr anchor="t">
            <a:normAutofit lnSpcReduction="10000"/>
          </a:bodyPr>
          <a:lstStyle/>
          <a:p>
            <a:pPr marL="0" indent="0">
              <a:lnSpc>
                <a:spcPct val="90000"/>
              </a:lnSpc>
              <a:buNone/>
            </a:pPr>
            <a:r>
              <a:rPr lang="en-US" b="1" dirty="0">
                <a:solidFill>
                  <a:schemeClr val="bg1"/>
                </a:solidFill>
              </a:rPr>
              <a:t>Munda Rebellion</a:t>
            </a:r>
            <a:r>
              <a:rPr lang="en-US" dirty="0">
                <a:solidFill>
                  <a:schemeClr val="bg1"/>
                </a:solidFill>
              </a:rPr>
              <a:t> is one of the prominent 19th century tribal rebellions in the subcontinent. Birsa Munda led this movement in the region south of Ranchi in 1899-1900. the ulgulan, meaning 'Great Tumult', sought to establish Munda Raj and independence. The Mundas traditionally enjoyed a preferential rent rate as the khuntkattidar or the original clearer of the forest. But in course of the 19th century they had seen this khuntkatti land system being eroded by the jagirdars and thikadars coming as merchants and moneylenders.</a:t>
            </a:r>
          </a:p>
        </p:txBody>
      </p:sp>
      <p:pic>
        <p:nvPicPr>
          <p:cNvPr id="21" name="Picture 20">
            <a:extLst>
              <a:ext uri="{FF2B5EF4-FFF2-40B4-BE49-F238E27FC236}">
                <a16:creationId xmlns:a16="http://schemas.microsoft.com/office/drawing/2014/main" id="{D4058065-56F3-4283-9CB1-3A665CE11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969" y="-1"/>
            <a:ext cx="1755031" cy="1158459"/>
          </a:xfrm>
          <a:prstGeom prst="rect">
            <a:avLst/>
          </a:prstGeom>
        </p:spPr>
      </p:pic>
    </p:spTree>
    <p:extLst>
      <p:ext uri="{BB962C8B-B14F-4D97-AF65-F5344CB8AC3E}">
        <p14:creationId xmlns:p14="http://schemas.microsoft.com/office/powerpoint/2010/main" val="110286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6EF0-CA09-45C0-8912-F21091F4697F}"/>
              </a:ext>
            </a:extLst>
          </p:cNvPr>
          <p:cNvSpPr>
            <a:spLocks noGrp="1"/>
          </p:cNvSpPr>
          <p:nvPr>
            <p:ph type="title"/>
          </p:nvPr>
        </p:nvSpPr>
        <p:spPr/>
        <p:txBody>
          <a:bodyPr/>
          <a:lstStyle/>
          <a:p>
            <a:r>
              <a:rPr lang="en-US" dirty="0"/>
              <a:t>Birsa Munda’s Life</a:t>
            </a:r>
          </a:p>
        </p:txBody>
      </p:sp>
      <p:sp>
        <p:nvSpPr>
          <p:cNvPr id="3" name="Content Placeholder 2">
            <a:extLst>
              <a:ext uri="{FF2B5EF4-FFF2-40B4-BE49-F238E27FC236}">
                <a16:creationId xmlns:a16="http://schemas.microsoft.com/office/drawing/2014/main" id="{D687162F-6203-44E0-A992-F02C0D528B7E}"/>
              </a:ext>
            </a:extLst>
          </p:cNvPr>
          <p:cNvSpPr>
            <a:spLocks noGrp="1"/>
          </p:cNvSpPr>
          <p:nvPr>
            <p:ph idx="1"/>
          </p:nvPr>
        </p:nvSpPr>
        <p:spPr/>
        <p:txBody>
          <a:bodyPr>
            <a:normAutofit fontScale="92500" lnSpcReduction="20000"/>
          </a:bodyPr>
          <a:lstStyle/>
          <a:p>
            <a:pPr marL="0" indent="0">
              <a:buNone/>
            </a:pPr>
            <a:r>
              <a:rPr lang="en-US" dirty="0"/>
              <a:t>Though he lived a short span of life, Birsa Munda is known to have mobilized the tribal community against the British and had also forced the colonial officials to introduce laws protecting the land rights of the tribal.</a:t>
            </a:r>
          </a:p>
          <a:p>
            <a:pPr marL="0" indent="0">
              <a:buNone/>
            </a:pPr>
            <a:r>
              <a:rPr lang="en-US" dirty="0"/>
              <a:t>Birsa Munda was a young freedom fighter and a tribal leader, whose spirit of activism in the late nineteenth century, is remembered to be a strong mark of protest against British rule in India. Born and raised in the tribal belt around Bihar and Jharkhand, Birsa Munda’s achievements are known to be even more remarkable by virtue of the fact that he came to acquire them before he was 25. In recognition of his impact on the nationals movement, the state of Jharkhand was created on his birth anniversary in 2000.</a:t>
            </a:r>
          </a:p>
          <a:p>
            <a:pPr marL="0" indent="0">
              <a:buNone/>
            </a:pPr>
            <a:r>
              <a:rPr lang="en-US" dirty="0"/>
              <a:t>Born on November 15, 1875, Birsa spent much of his childhood moving from one village to another with his parents. He belonged to the Munda tribe in the Chhotanagpur Plateau area. He received his early education at Salga under the guidance of his teacher Jaipal Nag. On the recommendation of Jaipal Nag, Birsa converted to Christianity in order to join the German Mission school. He, however, opted out of the school after a few years.</a:t>
            </a:r>
          </a:p>
        </p:txBody>
      </p:sp>
      <p:pic>
        <p:nvPicPr>
          <p:cNvPr id="4" name="Picture 3">
            <a:extLst>
              <a:ext uri="{FF2B5EF4-FFF2-40B4-BE49-F238E27FC236}">
                <a16:creationId xmlns:a16="http://schemas.microsoft.com/office/drawing/2014/main" id="{24907F37-CB67-4976-8CC7-84B15868D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795" y="0"/>
            <a:ext cx="1758205" cy="1547924"/>
          </a:xfrm>
          <a:prstGeom prst="rect">
            <a:avLst/>
          </a:prstGeom>
        </p:spPr>
      </p:pic>
    </p:spTree>
    <p:extLst>
      <p:ext uri="{BB962C8B-B14F-4D97-AF65-F5344CB8AC3E}">
        <p14:creationId xmlns:p14="http://schemas.microsoft.com/office/powerpoint/2010/main" val="832977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43</TotalTime>
  <Words>352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The Revolt of Birsa Munda, the Golden Age </vt:lpstr>
      <vt:lpstr>Who was Birsa Munda?</vt:lpstr>
      <vt:lpstr>The Munda Rebillion </vt:lpstr>
      <vt:lpstr>Birsa Munda’s Life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Revolt of Birsa Munda, the Golden Age </dc:title>
  <dc:creator>Amit Dixit</dc:creator>
  <cp:lastModifiedBy>Amit Dixit</cp:lastModifiedBy>
  <cp:revision>7</cp:revision>
  <dcterms:created xsi:type="dcterms:W3CDTF">2019-07-17T14:21:58Z</dcterms:created>
  <dcterms:modified xsi:type="dcterms:W3CDTF">2019-07-17T15:05:29Z</dcterms:modified>
</cp:coreProperties>
</file>