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5" r:id="rId3"/>
    <p:sldId id="261" r:id="rId4"/>
    <p:sldId id="288" r:id="rId5"/>
    <p:sldId id="262" r:id="rId6"/>
    <p:sldId id="278" r:id="rId7"/>
    <p:sldId id="295" r:id="rId8"/>
    <p:sldId id="296" r:id="rId9"/>
    <p:sldId id="292" r:id="rId10"/>
    <p:sldId id="290" r:id="rId11"/>
    <p:sldId id="291" r:id="rId12"/>
    <p:sldId id="293" r:id="rId13"/>
    <p:sldId id="298" r:id="rId14"/>
    <p:sldId id="299" r:id="rId15"/>
    <p:sldId id="301" r:id="rId16"/>
    <p:sldId id="300" r:id="rId17"/>
    <p:sldId id="289"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27" autoAdjust="0"/>
  </p:normalViewPr>
  <p:slideViewPr>
    <p:cSldViewPr snapToGrid="0">
      <p:cViewPr varScale="1">
        <p:scale>
          <a:sx n="85" d="100"/>
          <a:sy n="85"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9A78A-F2FE-4D58-8320-654158EF77AF}" type="datetimeFigureOut">
              <a:rPr lang="en-IN" smtClean="0"/>
              <a:t>13-04-2016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91606-1D16-4DBA-B3CF-15BED356EC8B}" type="slidenum">
              <a:rPr lang="en-IN" smtClean="0"/>
              <a:t>‹#›</a:t>
            </a:fld>
            <a:endParaRPr lang="en-IN"/>
          </a:p>
        </p:txBody>
      </p:sp>
    </p:spTree>
    <p:extLst>
      <p:ext uri="{BB962C8B-B14F-4D97-AF65-F5344CB8AC3E}">
        <p14:creationId xmlns:p14="http://schemas.microsoft.com/office/powerpoint/2010/main" val="90285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sualvm.java.net/downloa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Complete subject details are available at: http://inbravo.github.io/html/jvm.html</a:t>
            </a:r>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1</a:t>
            </a:fld>
            <a:endParaRPr lang="en-IN"/>
          </a:p>
        </p:txBody>
      </p:sp>
    </p:spTree>
    <p:extLst>
      <p:ext uri="{BB962C8B-B14F-4D97-AF65-F5344CB8AC3E}">
        <p14:creationId xmlns:p14="http://schemas.microsoft.com/office/powerpoint/2010/main" val="19517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IN" dirty="0" smtClean="0"/>
              <a:t> Class pointer: </a:t>
            </a:r>
            <a:r>
              <a:rPr lang="en-IN" sz="1700" dirty="0" smtClean="0"/>
              <a:t>A pointer to the class information, which describes the object type. In the case of a java.lang.Integer object, for example, this is a pointer to the java.lang.Integer class</a:t>
            </a:r>
          </a:p>
          <a:p>
            <a:pPr marL="628650" lvl="1" indent="-171450">
              <a:buFont typeface="Arial" panose="020B0604020202020204" pitchFamily="34" charset="0"/>
              <a:buChar char="•"/>
            </a:pPr>
            <a:r>
              <a:rPr lang="en-IN" dirty="0" smtClean="0"/>
              <a:t> Flags : </a:t>
            </a:r>
            <a:r>
              <a:rPr lang="en-IN" sz="1700" dirty="0" smtClean="0"/>
              <a:t>A collection of flags that describe the state of the object, including the hash code for the object if it has one, and the shape of the object (that is, whether or not the object is an array).</a:t>
            </a:r>
          </a:p>
          <a:p>
            <a:pPr marL="628650" lvl="1" indent="-171450">
              <a:buFont typeface="Arial" panose="020B0604020202020204" pitchFamily="34" charset="0"/>
              <a:buChar char="•"/>
            </a:pPr>
            <a:r>
              <a:rPr lang="en-IN" dirty="0" smtClean="0"/>
              <a:t> Lock : </a:t>
            </a:r>
            <a:r>
              <a:rPr lang="en-IN" sz="1700" dirty="0" smtClean="0"/>
              <a:t>The synchronization information for the object</a:t>
            </a:r>
          </a:p>
          <a:p>
            <a:endParaRPr lang="en-IN" dirty="0" smtClean="0"/>
          </a:p>
          <a:p>
            <a:pPr marL="628650" lvl="1" indent="-171450">
              <a:buFont typeface="Arial" panose="020B0604020202020204" pitchFamily="34" charset="0"/>
              <a:buChar char="•"/>
            </a:pPr>
            <a:r>
              <a:rPr lang="en-IN" dirty="0" smtClean="0"/>
              <a:t>Total Object Memory: [OBJECT META INFO] + [OBJECT DATA]</a:t>
            </a:r>
          </a:p>
          <a:p>
            <a:pPr marL="628650" lvl="1" indent="-171450">
              <a:buFont typeface="Arial" panose="020B0604020202020204" pitchFamily="34" charset="0"/>
              <a:buChar char="•"/>
            </a:pPr>
            <a:r>
              <a:rPr lang="en-IN" dirty="0" smtClean="0"/>
              <a:t>[OBJECT META DATA]: [CLASS INFO = 4 bytes] + [FLAGS = 4 bytes] + [LOCK INFO = 4 bytes]</a:t>
            </a:r>
          </a:p>
          <a:p>
            <a:pPr marL="628650" lvl="1" indent="-171450">
              <a:buFont typeface="Arial" panose="020B0604020202020204" pitchFamily="34" charset="0"/>
              <a:buChar char="•"/>
            </a:pPr>
            <a:r>
              <a:rPr lang="en-IN" dirty="0" smtClean="0"/>
              <a:t>Total Object Memory: [12 bytes] + [OBJECT DATA]</a:t>
            </a:r>
          </a:p>
        </p:txBody>
      </p:sp>
      <p:sp>
        <p:nvSpPr>
          <p:cNvPr id="4" name="Slide Number Placeholder 3"/>
          <p:cNvSpPr>
            <a:spLocks noGrp="1"/>
          </p:cNvSpPr>
          <p:nvPr>
            <p:ph type="sldNum" sz="quarter" idx="10"/>
          </p:nvPr>
        </p:nvSpPr>
        <p:spPr/>
        <p:txBody>
          <a:bodyPr/>
          <a:lstStyle/>
          <a:p>
            <a:fld id="{65C91606-1D16-4DBA-B3CF-15BED356EC8B}" type="slidenum">
              <a:rPr lang="en-IN" smtClean="0"/>
              <a:t>11</a:t>
            </a:fld>
            <a:endParaRPr lang="en-IN"/>
          </a:p>
        </p:txBody>
      </p:sp>
    </p:spTree>
    <p:extLst>
      <p:ext uri="{BB962C8B-B14F-4D97-AF65-F5344CB8AC3E}">
        <p14:creationId xmlns:p14="http://schemas.microsoft.com/office/powerpoint/2010/main" val="199452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17</a:t>
            </a:fld>
            <a:endParaRPr lang="en-IN"/>
          </a:p>
        </p:txBody>
      </p:sp>
    </p:spTree>
    <p:extLst>
      <p:ext uri="{BB962C8B-B14F-4D97-AF65-F5344CB8AC3E}">
        <p14:creationId xmlns:p14="http://schemas.microsoft.com/office/powerpoint/2010/main" val="67011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2</a:t>
            </a:fld>
            <a:endParaRPr lang="en-IN"/>
          </a:p>
        </p:txBody>
      </p:sp>
    </p:spTree>
    <p:extLst>
      <p:ext uri="{BB962C8B-B14F-4D97-AF65-F5344CB8AC3E}">
        <p14:creationId xmlns:p14="http://schemas.microsoft.com/office/powerpoint/2010/main" val="315848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Loading (</a:t>
            </a:r>
            <a:r>
              <a:rPr lang="en-IN" dirty="0" smtClean="0">
                <a:solidFill>
                  <a:srgbClr val="FF0000"/>
                </a:solidFill>
              </a:rPr>
              <a:t>BEA</a:t>
            </a:r>
            <a:r>
              <a:rPr lang="en-IN" dirty="0" smtClean="0"/>
              <a:t>)</a:t>
            </a:r>
          </a:p>
          <a:p>
            <a:pPr lvl="1"/>
            <a:r>
              <a:rPr lang="en-IN" b="1" dirty="0" smtClean="0"/>
              <a:t>Boot strap class Loader</a:t>
            </a:r>
            <a:r>
              <a:rPr lang="en-IN" dirty="0" smtClean="0"/>
              <a:t> – load classes from </a:t>
            </a:r>
            <a:r>
              <a:rPr lang="en-IN" b="1" dirty="0" smtClean="0"/>
              <a:t>rt.jar</a:t>
            </a:r>
          </a:p>
          <a:p>
            <a:pPr lvl="1"/>
            <a:r>
              <a:rPr lang="en-IN" b="1" dirty="0" smtClean="0"/>
              <a:t>Extension class Loader</a:t>
            </a:r>
            <a:r>
              <a:rPr lang="en-IN" dirty="0" smtClean="0"/>
              <a:t> – load classes from </a:t>
            </a:r>
            <a:r>
              <a:rPr lang="en-IN" b="1" dirty="0" smtClean="0"/>
              <a:t>jre\lib\ext</a:t>
            </a:r>
            <a:r>
              <a:rPr lang="en-IN" dirty="0" smtClean="0"/>
              <a:t> folder</a:t>
            </a:r>
          </a:p>
          <a:p>
            <a:pPr lvl="1"/>
            <a:r>
              <a:rPr lang="en-IN" b="1" dirty="0" smtClean="0"/>
              <a:t>Application class Loader</a:t>
            </a:r>
            <a:r>
              <a:rPr lang="en-IN" dirty="0" smtClean="0"/>
              <a:t> –load path mentioned environment variable etc.</a:t>
            </a:r>
          </a:p>
          <a:p>
            <a:r>
              <a:rPr lang="en-IN" dirty="0" smtClean="0"/>
              <a:t>Linking (</a:t>
            </a:r>
            <a:r>
              <a:rPr lang="en-IN" dirty="0" smtClean="0">
                <a:solidFill>
                  <a:srgbClr val="FF0000"/>
                </a:solidFill>
              </a:rPr>
              <a:t>VPR</a:t>
            </a:r>
            <a:r>
              <a:rPr lang="en-IN" dirty="0" smtClean="0"/>
              <a:t>)</a:t>
            </a:r>
          </a:p>
          <a:p>
            <a:pPr lvl="1"/>
            <a:r>
              <a:rPr lang="en-IN" b="1" dirty="0" smtClean="0"/>
              <a:t>Verify</a:t>
            </a:r>
            <a:r>
              <a:rPr lang="en-IN" dirty="0" smtClean="0"/>
              <a:t> – verify generated byte code, if fails generate </a:t>
            </a:r>
            <a:r>
              <a:rPr lang="en-IN" b="1" dirty="0" smtClean="0"/>
              <a:t>verification error</a:t>
            </a:r>
            <a:endParaRPr lang="en-IN" dirty="0" smtClean="0"/>
          </a:p>
          <a:p>
            <a:pPr lvl="1"/>
            <a:r>
              <a:rPr lang="en-IN" b="1" dirty="0" smtClean="0"/>
              <a:t>Prepare</a:t>
            </a:r>
            <a:r>
              <a:rPr lang="en-IN" dirty="0" smtClean="0"/>
              <a:t> – static variables memory will be allocated and assigned with </a:t>
            </a:r>
            <a:r>
              <a:rPr lang="en-IN" b="1" dirty="0" smtClean="0"/>
              <a:t>default values</a:t>
            </a:r>
            <a:endParaRPr lang="en-IN" dirty="0" smtClean="0"/>
          </a:p>
          <a:p>
            <a:pPr lvl="1"/>
            <a:r>
              <a:rPr lang="en-IN" b="1" dirty="0" smtClean="0"/>
              <a:t>Resolve</a:t>
            </a:r>
            <a:r>
              <a:rPr lang="en-IN" dirty="0" smtClean="0"/>
              <a:t> – </a:t>
            </a:r>
            <a:r>
              <a:rPr lang="en-IN" b="1" dirty="0" smtClean="0"/>
              <a:t>symbolic references</a:t>
            </a:r>
            <a:r>
              <a:rPr lang="en-IN" dirty="0" smtClean="0"/>
              <a:t> replaced by </a:t>
            </a:r>
            <a:r>
              <a:rPr lang="en-IN" b="1" dirty="0" smtClean="0"/>
              <a:t>original references</a:t>
            </a:r>
            <a:r>
              <a:rPr lang="en-IN" dirty="0" smtClean="0"/>
              <a:t> from </a:t>
            </a:r>
            <a:r>
              <a:rPr lang="en-IN" b="1" dirty="0" smtClean="0">
                <a:solidFill>
                  <a:srgbClr val="FF0000"/>
                </a:solidFill>
              </a:rPr>
              <a:t>Method Area</a:t>
            </a:r>
            <a:r>
              <a:rPr lang="en-IN" dirty="0" smtClean="0"/>
              <a:t>.</a:t>
            </a:r>
          </a:p>
          <a:p>
            <a:r>
              <a:rPr lang="en-IN" dirty="0" smtClean="0"/>
              <a:t>Initialization</a:t>
            </a:r>
          </a:p>
          <a:p>
            <a:pPr lvl="1"/>
            <a:r>
              <a:rPr lang="en-IN" dirty="0" smtClean="0"/>
              <a:t>here all </a:t>
            </a:r>
            <a:r>
              <a:rPr lang="en-IN" b="1" dirty="0" smtClean="0"/>
              <a:t>static variables </a:t>
            </a:r>
            <a:r>
              <a:rPr lang="en-IN" dirty="0" smtClean="0"/>
              <a:t>will be assigned and </a:t>
            </a:r>
            <a:r>
              <a:rPr lang="en-IN" b="1" dirty="0" smtClean="0"/>
              <a:t>static block </a:t>
            </a:r>
            <a:r>
              <a:rPr lang="en-IN" dirty="0" smtClean="0"/>
              <a:t>will be executed</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4</a:t>
            </a:fld>
            <a:endParaRPr lang="en-IN"/>
          </a:p>
        </p:txBody>
      </p:sp>
    </p:spTree>
    <p:extLst>
      <p:ext uri="{BB962C8B-B14F-4D97-AF65-F5344CB8AC3E}">
        <p14:creationId xmlns:p14="http://schemas.microsoft.com/office/powerpoint/2010/main" val="319344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solidFill>
                  <a:srgbClr val="FF0000"/>
                </a:solidFill>
              </a:rPr>
              <a:t>Interpreter</a:t>
            </a:r>
            <a:r>
              <a:rPr lang="en-IN" dirty="0" smtClean="0">
                <a:solidFill>
                  <a:srgbClr val="FF0000"/>
                </a:solidFill>
              </a:rPr>
              <a:t> </a:t>
            </a:r>
            <a:r>
              <a:rPr lang="en-IN" dirty="0" smtClean="0"/>
              <a:t>– Interpreter interprets the byte code faster but executes slowly. </a:t>
            </a:r>
          </a:p>
          <a:p>
            <a:endParaRPr lang="en-IN" b="1" dirty="0" smtClean="0"/>
          </a:p>
          <a:p>
            <a:r>
              <a:rPr lang="en-IN" b="1" dirty="0" smtClean="0">
                <a:solidFill>
                  <a:srgbClr val="FF0000"/>
                </a:solidFill>
              </a:rPr>
              <a:t>JIT compiler</a:t>
            </a:r>
            <a:r>
              <a:rPr lang="en-IN" dirty="0" smtClean="0">
                <a:solidFill>
                  <a:srgbClr val="FF0000"/>
                </a:solidFill>
              </a:rPr>
              <a:t> </a:t>
            </a:r>
          </a:p>
          <a:p>
            <a:pPr lvl="1"/>
            <a:r>
              <a:rPr lang="en-IN" dirty="0" smtClean="0"/>
              <a:t>neutralizes the disadvantage of the interpreter, </a:t>
            </a:r>
          </a:p>
          <a:p>
            <a:pPr lvl="1"/>
            <a:r>
              <a:rPr lang="en-IN" dirty="0" smtClean="0"/>
              <a:t>when it found repeated code it uses JIT compiler </a:t>
            </a:r>
          </a:p>
          <a:p>
            <a:pPr lvl="1"/>
            <a:r>
              <a:rPr lang="en-IN" dirty="0" smtClean="0"/>
              <a:t>JIT compiles the entire bytecode and change it to native code.</a:t>
            </a:r>
          </a:p>
          <a:p>
            <a:pPr marL="0" indent="0">
              <a:buNone/>
            </a:pPr>
            <a:endParaRPr lang="en-IN" b="1" dirty="0" smtClean="0"/>
          </a:p>
          <a:p>
            <a:r>
              <a:rPr lang="en-IN" b="1" dirty="0" smtClean="0">
                <a:solidFill>
                  <a:srgbClr val="FF0000"/>
                </a:solidFill>
              </a:rPr>
              <a:t>Garbage collector</a:t>
            </a:r>
            <a:r>
              <a:rPr lang="en-IN" dirty="0" smtClean="0">
                <a:solidFill>
                  <a:srgbClr val="FF0000"/>
                </a:solidFill>
              </a:rPr>
              <a:t> </a:t>
            </a:r>
          </a:p>
          <a:p>
            <a:endParaRPr lang="en-IN" b="1" dirty="0" smtClean="0"/>
          </a:p>
          <a:p>
            <a:r>
              <a:rPr lang="en-IN" b="1" dirty="0" smtClean="0">
                <a:solidFill>
                  <a:srgbClr val="FF0000"/>
                </a:solidFill>
              </a:rPr>
              <a:t>Java Native Interface</a:t>
            </a:r>
            <a:endParaRPr lang="en-IN" dirty="0" smtClean="0">
              <a:solidFill>
                <a:srgbClr val="FF0000"/>
              </a:solidFill>
            </a:endParaRP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5</a:t>
            </a:fld>
            <a:endParaRPr lang="en-IN"/>
          </a:p>
        </p:txBody>
      </p:sp>
    </p:spTree>
    <p:extLst>
      <p:ext uri="{BB962C8B-B14F-4D97-AF65-F5344CB8AC3E}">
        <p14:creationId xmlns:p14="http://schemas.microsoft.com/office/powerpoint/2010/main" val="167239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solidFill>
                  <a:srgbClr val="FF0000"/>
                </a:solidFill>
              </a:rPr>
              <a:t>Method Area</a:t>
            </a:r>
            <a:r>
              <a:rPr lang="en-IN" dirty="0" smtClean="0">
                <a:solidFill>
                  <a:srgbClr val="FF0000"/>
                </a:solidFill>
              </a:rPr>
              <a:t> </a:t>
            </a:r>
            <a:endParaRPr lang="en-IN" dirty="0" smtClean="0"/>
          </a:p>
          <a:p>
            <a:pPr lvl="1"/>
            <a:r>
              <a:rPr lang="en-IN" b="1" dirty="0" smtClean="0"/>
              <a:t>Class level data</a:t>
            </a:r>
            <a:r>
              <a:rPr lang="en-IN" dirty="0" smtClean="0"/>
              <a:t> will be stored here. </a:t>
            </a:r>
          </a:p>
          <a:p>
            <a:pPr lvl="1"/>
            <a:r>
              <a:rPr lang="en-IN" b="1" dirty="0" smtClean="0"/>
              <a:t>Method Area</a:t>
            </a:r>
            <a:r>
              <a:rPr lang="en-IN" dirty="0" smtClean="0"/>
              <a:t> is </a:t>
            </a:r>
            <a:r>
              <a:rPr lang="en-IN" b="1" dirty="0" smtClean="0"/>
              <a:t>one per JVM</a:t>
            </a:r>
            <a:endParaRPr lang="en-IN" dirty="0" smtClean="0"/>
          </a:p>
          <a:p>
            <a:endParaRPr lang="en-IN" b="1" dirty="0" smtClean="0">
              <a:solidFill>
                <a:srgbClr val="FF0000"/>
              </a:solidFill>
            </a:endParaRPr>
          </a:p>
          <a:p>
            <a:r>
              <a:rPr lang="en-IN" b="1" dirty="0" smtClean="0">
                <a:solidFill>
                  <a:srgbClr val="FF0000"/>
                </a:solidFill>
              </a:rPr>
              <a:t>Heap </a:t>
            </a:r>
            <a:endParaRPr lang="en-IN" dirty="0" smtClean="0"/>
          </a:p>
          <a:p>
            <a:pPr lvl="1"/>
            <a:r>
              <a:rPr lang="en-IN" b="1" dirty="0" smtClean="0"/>
              <a:t>Objects</a:t>
            </a:r>
            <a:r>
              <a:rPr lang="en-IN" dirty="0" smtClean="0"/>
              <a:t> and its corresponding</a:t>
            </a:r>
            <a:r>
              <a:rPr lang="en-IN" b="1" dirty="0" smtClean="0"/>
              <a:t> instance variables</a:t>
            </a:r>
            <a:r>
              <a:rPr lang="en-IN" dirty="0" smtClean="0"/>
              <a:t> and </a:t>
            </a:r>
            <a:r>
              <a:rPr lang="en-IN" b="1" dirty="0" smtClean="0"/>
              <a:t>arrays</a:t>
            </a:r>
            <a:r>
              <a:rPr lang="en-IN" dirty="0" smtClean="0"/>
              <a:t> will be stored here. </a:t>
            </a:r>
          </a:p>
          <a:p>
            <a:pPr lvl="1"/>
            <a:r>
              <a:rPr lang="en-IN" b="1" dirty="0" smtClean="0"/>
              <a:t>Heap Area</a:t>
            </a:r>
            <a:r>
              <a:rPr lang="en-IN" dirty="0" smtClean="0"/>
              <a:t> is </a:t>
            </a:r>
            <a:r>
              <a:rPr lang="en-IN" b="1" dirty="0" smtClean="0"/>
              <a:t>one per JVM</a:t>
            </a:r>
          </a:p>
          <a:p>
            <a:endParaRPr lang="en-IN" b="1" dirty="0" smtClean="0">
              <a:solidFill>
                <a:srgbClr val="FF0000"/>
              </a:solidFill>
            </a:endParaRPr>
          </a:p>
          <a:p>
            <a:r>
              <a:rPr lang="en-IN" b="1" dirty="0" smtClean="0">
                <a:solidFill>
                  <a:srgbClr val="FF0000"/>
                </a:solidFill>
              </a:rPr>
              <a:t>Stack </a:t>
            </a:r>
            <a:endParaRPr lang="en-IN" dirty="0" smtClean="0"/>
          </a:p>
          <a:p>
            <a:pPr lvl="1"/>
            <a:r>
              <a:rPr lang="en-IN" b="1" dirty="0" smtClean="0"/>
              <a:t>Runtime stack</a:t>
            </a:r>
            <a:r>
              <a:rPr lang="en-IN" dirty="0" smtClean="0"/>
              <a:t> for each thread. </a:t>
            </a:r>
          </a:p>
          <a:p>
            <a:pPr lvl="1"/>
            <a:r>
              <a:rPr lang="en-IN" b="1" dirty="0" smtClean="0"/>
              <a:t>One stack frame </a:t>
            </a:r>
            <a:r>
              <a:rPr lang="en-IN" dirty="0" smtClean="0"/>
              <a:t>for every </a:t>
            </a:r>
            <a:r>
              <a:rPr lang="en-IN" b="1" dirty="0" smtClean="0"/>
              <a:t>method call</a:t>
            </a:r>
            <a:endParaRPr lang="en-IN" dirty="0" smtClean="0"/>
          </a:p>
          <a:p>
            <a:pPr marL="0" indent="0">
              <a:buNone/>
            </a:pPr>
            <a:endParaRPr lang="en-IN" dirty="0" smtClean="0"/>
          </a:p>
          <a:p>
            <a:r>
              <a:rPr lang="en-IN" b="1" dirty="0" smtClean="0">
                <a:solidFill>
                  <a:srgbClr val="FF0000"/>
                </a:solidFill>
              </a:rPr>
              <a:t>PC Registers</a:t>
            </a:r>
            <a:r>
              <a:rPr lang="en-IN" dirty="0" smtClean="0">
                <a:solidFill>
                  <a:srgbClr val="FF0000"/>
                </a:solidFill>
              </a:rPr>
              <a:t> </a:t>
            </a:r>
            <a:r>
              <a:rPr lang="en-IN" dirty="0" smtClean="0"/>
              <a:t>– holds address of </a:t>
            </a:r>
            <a:r>
              <a:rPr lang="en-IN" b="1" dirty="0" smtClean="0"/>
              <a:t>current executing instruction</a:t>
            </a:r>
            <a:r>
              <a:rPr lang="en-IN" dirty="0" smtClean="0"/>
              <a:t> </a:t>
            </a:r>
          </a:p>
          <a:p>
            <a:endParaRPr lang="en-IN" dirty="0" smtClean="0"/>
          </a:p>
          <a:p>
            <a:r>
              <a:rPr lang="en-IN" b="1" dirty="0" smtClean="0">
                <a:solidFill>
                  <a:srgbClr val="FF0000"/>
                </a:solidFill>
              </a:rPr>
              <a:t>Native stack</a:t>
            </a:r>
            <a:r>
              <a:rPr lang="en-IN" dirty="0" smtClean="0">
                <a:solidFill>
                  <a:srgbClr val="FF0000"/>
                </a:solidFill>
              </a:rPr>
              <a:t> </a:t>
            </a:r>
            <a:r>
              <a:rPr lang="en-IN" dirty="0" smtClean="0"/>
              <a:t>– holds native method info</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6</a:t>
            </a:fld>
            <a:endParaRPr lang="en-IN"/>
          </a:p>
        </p:txBody>
      </p:sp>
    </p:spTree>
    <p:extLst>
      <p:ext uri="{BB962C8B-B14F-4D97-AF65-F5344CB8AC3E}">
        <p14:creationId xmlns:p14="http://schemas.microsoft.com/office/powerpoint/2010/main" val="99666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7</a:t>
            </a:fld>
            <a:endParaRPr lang="en-IN"/>
          </a:p>
        </p:txBody>
      </p:sp>
    </p:spTree>
    <p:extLst>
      <p:ext uri="{BB962C8B-B14F-4D97-AF65-F5344CB8AC3E}">
        <p14:creationId xmlns:p14="http://schemas.microsoft.com/office/powerpoint/2010/main" val="3638656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For</a:t>
            </a:r>
            <a:r>
              <a:rPr lang="en-IN" baseline="0" dirty="0" smtClean="0"/>
              <a:t> more details on ‘javap’ refer https://docs.oracle.com/javase/8/docs/technotes/tools/windows/javap.html	</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8</a:t>
            </a:fld>
            <a:endParaRPr lang="en-IN"/>
          </a:p>
        </p:txBody>
      </p:sp>
    </p:spTree>
    <p:extLst>
      <p:ext uri="{BB962C8B-B14F-4D97-AF65-F5344CB8AC3E}">
        <p14:creationId xmlns:p14="http://schemas.microsoft.com/office/powerpoint/2010/main" val="53464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Provided with JDK but can be downloaded from </a:t>
            </a:r>
            <a:r>
              <a:rPr lang="en-IN" sz="800" dirty="0" smtClean="0">
                <a:hlinkClick r:id="rId3"/>
              </a:rPr>
              <a:t>https://visualvm.java.net/download.html</a:t>
            </a:r>
            <a:r>
              <a:rPr lang="en-IN" sz="800" dirty="0" smtClean="0"/>
              <a:t> </a:t>
            </a:r>
          </a:p>
          <a:p>
            <a:pPr marL="171450" indent="-171450">
              <a:buFont typeface="Arial" panose="020B0604020202020204" pitchFamily="34" charset="0"/>
              <a:buChar char="•"/>
            </a:pPr>
            <a:r>
              <a:rPr lang="en-IN" dirty="0" smtClean="0"/>
              <a:t>Can be integrated with Eclipse IDE</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9</a:t>
            </a:fld>
            <a:endParaRPr lang="en-IN"/>
          </a:p>
        </p:txBody>
      </p:sp>
    </p:spTree>
    <p:extLst>
      <p:ext uri="{BB962C8B-B14F-4D97-AF65-F5344CB8AC3E}">
        <p14:creationId xmlns:p14="http://schemas.microsoft.com/office/powerpoint/2010/main" val="1697417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Test class : https://github.com/inbravo/java-src/blob/master/src/com/inbravo/memory/PrimitiveVarsSizeTest.java</a:t>
            </a:r>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10</a:t>
            </a:fld>
            <a:endParaRPr lang="en-IN"/>
          </a:p>
        </p:txBody>
      </p:sp>
    </p:spTree>
    <p:extLst>
      <p:ext uri="{BB962C8B-B14F-4D97-AF65-F5344CB8AC3E}">
        <p14:creationId xmlns:p14="http://schemas.microsoft.com/office/powerpoint/2010/main" val="1546454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295490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61760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420581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281028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46FE-D509-4006-88D8-2DC52BFAD87F}"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40335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4446FE-D509-4006-88D8-2DC52BFAD87F}"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15148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4446FE-D509-4006-88D8-2DC52BFAD87F}" type="datetimeFigureOut">
              <a:rPr lang="en-IN" smtClean="0"/>
              <a:t>13-04-2016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64820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4446FE-D509-4006-88D8-2DC52BFAD87F}" type="datetimeFigureOut">
              <a:rPr lang="en-IN" smtClean="0"/>
              <a:t>13-04-2016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187843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446FE-D509-4006-88D8-2DC52BFAD87F}" type="datetimeFigureOut">
              <a:rPr lang="en-IN" smtClean="0"/>
              <a:t>13-04-2016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8269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446FE-D509-4006-88D8-2DC52BFAD87F}"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34613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446FE-D509-4006-88D8-2DC52BFAD87F}"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68052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446FE-D509-4006-88D8-2DC52BFAD87F}" type="datetimeFigureOut">
              <a:rPr lang="en-IN" smtClean="0"/>
              <a:t>13-04-2016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CB12A-6DCC-43AD-83A5-475018BE6DDD}" type="slidenum">
              <a:rPr lang="en-IN" smtClean="0"/>
              <a:t>‹#›</a:t>
            </a:fld>
            <a:endParaRPr lang="en-IN"/>
          </a:p>
        </p:txBody>
      </p:sp>
    </p:spTree>
    <p:extLst>
      <p:ext uri="{BB962C8B-B14F-4D97-AF65-F5344CB8AC3E}">
        <p14:creationId xmlns:p14="http://schemas.microsoft.com/office/powerpoint/2010/main" val="390362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bravo.github.io/html/jvm.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hyperlink" Target="http://hg.openjdk.java.net/jdk8/jdk8/hotspo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java/javase/tech/vmoptions-jsp-140102.html#G1Options" TargetMode="External"/><Relationship Id="rId2" Type="http://schemas.openxmlformats.org/officeDocument/2006/relationships/hyperlink" Target="http://www.oracle.com/technetwork/java/javase/tech/vmoptions-jsp-140102.html#BehavioralOptions" TargetMode="External"/><Relationship Id="rId1" Type="http://schemas.openxmlformats.org/officeDocument/2006/relationships/slideLayout" Target="../slideLayouts/slideLayout2.xml"/><Relationship Id="rId5" Type="http://schemas.openxmlformats.org/officeDocument/2006/relationships/hyperlink" Target="http://www.oracle.com/technetwork/java/javase/tech/vmoptions-jsp-140102.html#DebuggingOptions" TargetMode="External"/><Relationship Id="rId4" Type="http://schemas.openxmlformats.org/officeDocument/2006/relationships/hyperlink" Target="http://www.oracle.com/technetwork/java/javase/tech/vmoptions-jsp-140102.html#PerformanceTun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mh-nexus.de/en/hxd" TargetMode="External"/><Relationship Id="rId3" Type="http://schemas.openxmlformats.org/officeDocument/2006/relationships/hyperlink" Target="http://inbravo.github.io/html/jvm.html" TargetMode="External"/><Relationship Id="rId7" Type="http://schemas.openxmlformats.org/officeDocument/2006/relationships/hyperlink" Target="http://bytecodeviewer.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Java_bytecode_instruction_listings" TargetMode="External"/><Relationship Id="rId5" Type="http://schemas.openxmlformats.org/officeDocument/2006/relationships/hyperlink" Target="https://github.com/inbravo/java-src/blob/master/src/com/inbravo/memory/PrimitiveVarsSizeTest.java" TargetMode="External"/><Relationship Id="rId4" Type="http://schemas.openxmlformats.org/officeDocument/2006/relationships/hyperlink" Target="https://github.com/inbravo/java-src/blob/master/src/com/inbravo/string/Anagram.java" TargetMode="External"/><Relationship Id="rId9" Type="http://schemas.openxmlformats.org/officeDocument/2006/relationships/hyperlink" Target="https://visualvm.java.net/download.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Virtual Machine</a:t>
            </a:r>
            <a:endParaRPr lang="en-IN" dirty="0"/>
          </a:p>
        </p:txBody>
      </p:sp>
      <p:sp>
        <p:nvSpPr>
          <p:cNvPr id="3" name="Subtitle 2"/>
          <p:cNvSpPr>
            <a:spLocks noGrp="1"/>
          </p:cNvSpPr>
          <p:nvPr>
            <p:ph type="subTitle" idx="1"/>
          </p:nvPr>
        </p:nvSpPr>
        <p:spPr/>
        <p:txBody>
          <a:bodyPr>
            <a:normAutofit/>
          </a:bodyPr>
          <a:lstStyle/>
          <a:p>
            <a:endParaRPr lang="en-IN" sz="1400" dirty="0"/>
          </a:p>
          <a:p>
            <a:r>
              <a:rPr lang="en-IN" sz="1400" dirty="0">
                <a:hlinkClick r:id="rId3"/>
              </a:rPr>
              <a:t>http://</a:t>
            </a:r>
            <a:r>
              <a:rPr lang="en-IN" sz="1400" dirty="0" smtClean="0">
                <a:hlinkClick r:id="rId3"/>
              </a:rPr>
              <a:t>inbravo.github.io/html/jvm.html</a:t>
            </a:r>
            <a:r>
              <a:rPr lang="en-IN" sz="1400" dirty="0" smtClean="0"/>
              <a:t> </a:t>
            </a:r>
            <a:endParaRPr lang="en-IN" sz="1400" dirty="0"/>
          </a:p>
          <a:p>
            <a:pPr algn="l"/>
            <a:endParaRPr lang="en-IN" sz="1400" dirty="0" smtClean="0"/>
          </a:p>
        </p:txBody>
      </p:sp>
    </p:spTree>
    <p:extLst>
      <p:ext uri="{BB962C8B-B14F-4D97-AF65-F5344CB8AC3E}">
        <p14:creationId xmlns:p14="http://schemas.microsoft.com/office/powerpoint/2010/main" val="374675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Primitive variable sizing</a:t>
            </a:r>
            <a:endParaRPr lang="en-IN" dirty="0"/>
          </a:p>
        </p:txBody>
      </p:sp>
      <p:sp>
        <p:nvSpPr>
          <p:cNvPr id="4" name="Content Placeholder 3"/>
          <p:cNvSpPr>
            <a:spLocks noGrp="1"/>
          </p:cNvSpPr>
          <p:nvPr>
            <p:ph idx="1"/>
          </p:nvPr>
        </p:nvSpPr>
        <p:spPr/>
        <p:txBody>
          <a:bodyPr>
            <a:normAutofit/>
          </a:bodyPr>
          <a:lstStyle/>
          <a:p>
            <a:pPr fontAlgn="base"/>
            <a:r>
              <a:rPr lang="de-DE" dirty="0" smtClean="0"/>
              <a:t>Int: </a:t>
            </a:r>
            <a:r>
              <a:rPr lang="de-DE" dirty="0" smtClean="0"/>
              <a:t>32-bit or 4 byte</a:t>
            </a:r>
            <a:endParaRPr lang="en-IN" dirty="0"/>
          </a:p>
          <a:p>
            <a:pPr fontAlgn="base"/>
            <a:r>
              <a:rPr lang="de-DE" dirty="0"/>
              <a:t>l</a:t>
            </a:r>
            <a:r>
              <a:rPr lang="de-DE" dirty="0" smtClean="0"/>
              <a:t>ong: </a:t>
            </a:r>
            <a:r>
              <a:rPr lang="de-DE" dirty="0"/>
              <a:t>64-bit or </a:t>
            </a:r>
            <a:r>
              <a:rPr lang="de-DE" dirty="0" smtClean="0"/>
              <a:t>8 </a:t>
            </a:r>
            <a:r>
              <a:rPr lang="de-DE" dirty="0"/>
              <a:t>byte</a:t>
            </a:r>
            <a:endParaRPr lang="de-DE" dirty="0" smtClean="0"/>
          </a:p>
          <a:p>
            <a:pPr fontAlgn="base"/>
            <a:r>
              <a:rPr lang="de-DE" dirty="0"/>
              <a:t>f</a:t>
            </a:r>
            <a:r>
              <a:rPr lang="de-DE" dirty="0" smtClean="0"/>
              <a:t>loat: </a:t>
            </a:r>
            <a:r>
              <a:rPr lang="de-DE" dirty="0"/>
              <a:t>32-bit or 4 byte</a:t>
            </a:r>
            <a:endParaRPr lang="de-DE" dirty="0" smtClean="0"/>
          </a:p>
          <a:p>
            <a:pPr fontAlgn="base"/>
            <a:r>
              <a:rPr lang="de-DE" dirty="0" smtClean="0"/>
              <a:t>double: </a:t>
            </a:r>
            <a:r>
              <a:rPr lang="de-DE" dirty="0"/>
              <a:t>64-bit or </a:t>
            </a:r>
            <a:r>
              <a:rPr lang="de-DE" dirty="0" smtClean="0"/>
              <a:t>8 </a:t>
            </a:r>
            <a:r>
              <a:rPr lang="de-DE" dirty="0"/>
              <a:t>byte</a:t>
            </a:r>
            <a:endParaRPr lang="en-IN" dirty="0"/>
          </a:p>
          <a:p>
            <a:pPr fontAlgn="base"/>
            <a:r>
              <a:rPr lang="en-US" altLang="en-US" dirty="0" smtClean="0">
                <a:solidFill>
                  <a:srgbClr val="FF0000"/>
                </a:solidFill>
              </a:rPr>
              <a:t>boolean</a:t>
            </a:r>
            <a:r>
              <a:rPr lang="en-US" altLang="en-US" dirty="0">
                <a:solidFill>
                  <a:srgbClr val="FF0000"/>
                </a:solidFill>
              </a:rPr>
              <a:t>, char, byte, </a:t>
            </a:r>
            <a:r>
              <a:rPr lang="en-US" altLang="en-US" dirty="0" smtClean="0">
                <a:solidFill>
                  <a:srgbClr val="FF0000"/>
                </a:solidFill>
              </a:rPr>
              <a:t>short: 32 </a:t>
            </a:r>
            <a:r>
              <a:rPr lang="en-US" altLang="en-US" dirty="0">
                <a:solidFill>
                  <a:srgbClr val="FF0000"/>
                </a:solidFill>
              </a:rPr>
              <a:t>bit </a:t>
            </a:r>
            <a:r>
              <a:rPr lang="en-US" altLang="en-US" dirty="0" smtClean="0">
                <a:solidFill>
                  <a:srgbClr val="FF0000"/>
                </a:solidFill>
              </a:rPr>
              <a:t>or </a:t>
            </a:r>
            <a:r>
              <a:rPr lang="en-US" altLang="en-US" dirty="0">
                <a:solidFill>
                  <a:srgbClr val="FF0000"/>
                </a:solidFill>
              </a:rPr>
              <a:t>4 byte</a:t>
            </a:r>
            <a:endParaRPr lang="en-US" altLang="en-US" dirty="0">
              <a:solidFill>
                <a:srgbClr val="FF0000"/>
              </a:solidFill>
            </a:endParaRPr>
          </a:p>
        </p:txBody>
      </p:sp>
    </p:spTree>
    <p:extLst>
      <p:ext uri="{BB962C8B-B14F-4D97-AF65-F5344CB8AC3E}">
        <p14:creationId xmlns:p14="http://schemas.microsoft.com/office/powerpoint/2010/main" val="259693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 sizing</a:t>
            </a:r>
            <a:endParaRPr lang="en-IN" dirty="0"/>
          </a:p>
        </p:txBody>
      </p:sp>
      <p:sp>
        <p:nvSpPr>
          <p:cNvPr id="3" name="Content Placeholder 2"/>
          <p:cNvSpPr>
            <a:spLocks noGrp="1"/>
          </p:cNvSpPr>
          <p:nvPr>
            <p:ph idx="1"/>
          </p:nvPr>
        </p:nvSpPr>
        <p:spPr/>
        <p:txBody>
          <a:bodyPr>
            <a:normAutofit/>
          </a:bodyPr>
          <a:lstStyle/>
          <a:p>
            <a:r>
              <a:rPr lang="en-IN" dirty="0" smtClean="0"/>
              <a:t>Size of java.lang.Integer</a:t>
            </a:r>
          </a:p>
          <a:p>
            <a:endParaRPr lang="en-IN" dirty="0"/>
          </a:p>
          <a:p>
            <a:endParaRPr lang="en-IN" dirty="0" smtClean="0"/>
          </a:p>
          <a:p>
            <a:pPr marL="0" indent="0">
              <a:buNone/>
            </a:pPr>
            <a:endParaRPr lang="en-IN" dirty="0" smtClean="0"/>
          </a:p>
          <a:p>
            <a:pPr marL="0" indent="0">
              <a:buNone/>
            </a:pPr>
            <a:r>
              <a:rPr lang="en-IN" dirty="0" smtClean="0"/>
              <a:t>Size </a:t>
            </a:r>
            <a:r>
              <a:rPr lang="en-IN" dirty="0"/>
              <a:t>of </a:t>
            </a:r>
            <a:r>
              <a:rPr lang="en-IN" dirty="0" smtClean="0"/>
              <a:t>int array</a:t>
            </a:r>
            <a:endParaRPr lang="en-IN" dirty="0"/>
          </a:p>
          <a:p>
            <a:pPr marL="0" indent="0">
              <a:buNone/>
            </a:pPr>
            <a:endParaRPr lang="en-IN" dirty="0"/>
          </a:p>
        </p:txBody>
      </p:sp>
      <p:pic>
        <p:nvPicPr>
          <p:cNvPr id="4" name="Picture 3"/>
          <p:cNvPicPr>
            <a:picLocks noChangeAspect="1"/>
          </p:cNvPicPr>
          <p:nvPr/>
        </p:nvPicPr>
        <p:blipFill>
          <a:blip r:embed="rId3"/>
          <a:stretch>
            <a:fillRect/>
          </a:stretch>
        </p:blipFill>
        <p:spPr>
          <a:xfrm>
            <a:off x="2863121" y="2351191"/>
            <a:ext cx="7005481" cy="1076325"/>
          </a:xfrm>
          <a:prstGeom prst="rect">
            <a:avLst/>
          </a:prstGeom>
        </p:spPr>
      </p:pic>
      <p:pic>
        <p:nvPicPr>
          <p:cNvPr id="9" name="Picture 8"/>
          <p:cNvPicPr>
            <a:picLocks noChangeAspect="1"/>
          </p:cNvPicPr>
          <p:nvPr/>
        </p:nvPicPr>
        <p:blipFill>
          <a:blip r:embed="rId4"/>
          <a:stretch>
            <a:fillRect/>
          </a:stretch>
        </p:blipFill>
        <p:spPr>
          <a:xfrm>
            <a:off x="2863120" y="4470972"/>
            <a:ext cx="7005482" cy="1123950"/>
          </a:xfrm>
          <a:prstGeom prst="rect">
            <a:avLst/>
          </a:prstGeom>
        </p:spPr>
      </p:pic>
    </p:spTree>
    <p:extLst>
      <p:ext uri="{BB962C8B-B14F-4D97-AF65-F5344CB8AC3E}">
        <p14:creationId xmlns:p14="http://schemas.microsoft.com/office/powerpoint/2010/main" val="370091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Source code</a:t>
            </a:r>
            <a:endParaRPr lang="en-IN" dirty="0"/>
          </a:p>
        </p:txBody>
      </p:sp>
      <p:sp>
        <p:nvSpPr>
          <p:cNvPr id="3" name="Content Placeholder 2"/>
          <p:cNvSpPr>
            <a:spLocks noGrp="1"/>
          </p:cNvSpPr>
          <p:nvPr>
            <p:ph idx="1"/>
          </p:nvPr>
        </p:nvSpPr>
        <p:spPr/>
        <p:txBody>
          <a:bodyPr/>
          <a:lstStyle/>
          <a:p>
            <a:pPr marL="0" lvl="0" indent="0" algn="ctr">
              <a:buNone/>
            </a:pPr>
            <a:endParaRPr lang="en-IN" dirty="0" smtClean="0">
              <a:hlinkClick r:id="rId2"/>
            </a:endParaRPr>
          </a:p>
          <a:p>
            <a:pPr marL="0" lvl="0" indent="0" algn="ctr">
              <a:buNone/>
            </a:pPr>
            <a:endParaRPr lang="en-IN" dirty="0">
              <a:hlinkClick r:id="rId2"/>
            </a:endParaRPr>
          </a:p>
          <a:p>
            <a:pPr marL="0" lvl="0" indent="0" algn="ctr">
              <a:buNone/>
            </a:pPr>
            <a:r>
              <a:rPr lang="en-IN" dirty="0" smtClean="0">
                <a:hlinkClick r:id="rId2"/>
              </a:rPr>
              <a:t>http</a:t>
            </a:r>
            <a:r>
              <a:rPr lang="en-IN" dirty="0">
                <a:hlinkClick r:id="rId2"/>
              </a:rPr>
              <a:t>://</a:t>
            </a:r>
            <a:r>
              <a:rPr lang="en-IN" dirty="0" smtClean="0">
                <a:hlinkClick r:id="rId2"/>
              </a:rPr>
              <a:t>hg.openjdk.java.net/jdk8/jdk8/hotspot</a:t>
            </a:r>
            <a:r>
              <a:rPr lang="en-IN" dirty="0" smtClean="0"/>
              <a:t> </a:t>
            </a:r>
            <a:endParaRPr lang="en-IN" dirty="0"/>
          </a:p>
        </p:txBody>
      </p:sp>
    </p:spTree>
    <p:extLst>
      <p:ext uri="{BB962C8B-B14F-4D97-AF65-F5344CB8AC3E}">
        <p14:creationId xmlns:p14="http://schemas.microsoft.com/office/powerpoint/2010/main" val="376905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options</a:t>
            </a:r>
            <a:endParaRPr lang="en-IN" dirty="0"/>
          </a:p>
        </p:txBody>
      </p:sp>
      <p:sp>
        <p:nvSpPr>
          <p:cNvPr id="3" name="Content Placeholder 2"/>
          <p:cNvSpPr>
            <a:spLocks noGrp="1"/>
          </p:cNvSpPr>
          <p:nvPr>
            <p:ph idx="1"/>
          </p:nvPr>
        </p:nvSpPr>
        <p:spPr/>
        <p:txBody>
          <a:bodyPr/>
          <a:lstStyle/>
          <a:p>
            <a:pPr marL="228600" lvl="1">
              <a:spcBef>
                <a:spcPts val="1000"/>
              </a:spcBef>
            </a:pPr>
            <a:r>
              <a:rPr lang="en-IN" dirty="0"/>
              <a:t>Option types: Standard(</a:t>
            </a:r>
            <a:r>
              <a:rPr lang="en-IN" b="1" dirty="0"/>
              <a:t>-</a:t>
            </a:r>
            <a:r>
              <a:rPr lang="en-IN" dirty="0"/>
              <a:t>), Non-standard(</a:t>
            </a:r>
            <a:r>
              <a:rPr lang="en-IN" b="1" dirty="0"/>
              <a:t>-X</a:t>
            </a:r>
            <a:r>
              <a:rPr lang="en-IN" dirty="0"/>
              <a:t>), Developer (</a:t>
            </a:r>
            <a:r>
              <a:rPr lang="en-IN" b="1" dirty="0"/>
              <a:t>-XX</a:t>
            </a:r>
            <a:r>
              <a:rPr lang="en-IN" dirty="0"/>
              <a:t>)</a:t>
            </a:r>
          </a:p>
          <a:p>
            <a:pPr marL="228600" lvl="1">
              <a:spcBef>
                <a:spcPts val="1000"/>
              </a:spcBef>
            </a:pPr>
            <a:r>
              <a:rPr lang="en-IN" dirty="0" smtClean="0"/>
              <a:t>Option</a:t>
            </a:r>
            <a:r>
              <a:rPr lang="en-IN" dirty="0"/>
              <a:t>: -</a:t>
            </a:r>
            <a:r>
              <a:rPr lang="en-IN" b="1" dirty="0"/>
              <a:t>XX:+PrintFlagsFinal </a:t>
            </a:r>
            <a:r>
              <a:rPr lang="en-IN" dirty="0"/>
              <a:t>lists all flags </a:t>
            </a:r>
            <a:r>
              <a:rPr lang="en-IN" dirty="0" smtClean="0"/>
              <a:t>available</a:t>
            </a:r>
          </a:p>
          <a:p>
            <a:pPr marL="228600" lvl="1">
              <a:spcBef>
                <a:spcPts val="1000"/>
              </a:spcBef>
            </a:pPr>
            <a:r>
              <a:rPr lang="en-IN" dirty="0" smtClean="0"/>
              <a:t>Option types: </a:t>
            </a:r>
            <a:endParaRPr lang="en-IN" dirty="0" smtClean="0">
              <a:hlinkClick r:id="rId2"/>
            </a:endParaRPr>
          </a:p>
          <a:p>
            <a:pPr lvl="1"/>
            <a:r>
              <a:rPr lang="en-IN" dirty="0" smtClean="0">
                <a:hlinkClick r:id="rId2"/>
              </a:rPr>
              <a:t>Behavioural options</a:t>
            </a:r>
            <a:endParaRPr lang="en-IN" dirty="0"/>
          </a:p>
          <a:p>
            <a:pPr lvl="1"/>
            <a:r>
              <a:rPr lang="en-IN" dirty="0" smtClean="0">
                <a:hlinkClick r:id="rId3"/>
              </a:rPr>
              <a:t>Garbage Collection options</a:t>
            </a:r>
            <a:endParaRPr lang="en-IN" dirty="0"/>
          </a:p>
          <a:p>
            <a:pPr lvl="1"/>
            <a:r>
              <a:rPr lang="en-IN" dirty="0" smtClean="0">
                <a:hlinkClick r:id="rId4"/>
              </a:rPr>
              <a:t>Performance tuning options</a:t>
            </a:r>
            <a:endParaRPr lang="en-IN" dirty="0" smtClean="0"/>
          </a:p>
          <a:p>
            <a:pPr lvl="1"/>
            <a:r>
              <a:rPr lang="en-IN" dirty="0" smtClean="0">
                <a:hlinkClick r:id="rId5"/>
              </a:rPr>
              <a:t>Debugging options</a:t>
            </a:r>
            <a:endParaRPr lang="en-IN" dirty="0" smtClean="0"/>
          </a:p>
          <a:p>
            <a:pPr marL="0" indent="0">
              <a:buNone/>
            </a:pPr>
            <a:endParaRPr lang="en-IN" dirty="0" smtClean="0"/>
          </a:p>
        </p:txBody>
      </p:sp>
    </p:spTree>
    <p:extLst>
      <p:ext uri="{BB962C8B-B14F-4D97-AF65-F5344CB8AC3E}">
        <p14:creationId xmlns:p14="http://schemas.microsoft.com/office/powerpoint/2010/main" val="288295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options</a:t>
            </a:r>
            <a:endParaRPr lang="en-IN" dirty="0"/>
          </a:p>
        </p:txBody>
      </p:sp>
      <p:pic>
        <p:nvPicPr>
          <p:cNvPr id="1026" name="Picture 2" descr="http://wiki.vivatia.com/images/a/ac/How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272" y="1812104"/>
            <a:ext cx="8629455" cy="470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20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a:t>
            </a:r>
            <a:r>
              <a:rPr lang="en-IN" dirty="0"/>
              <a:t>options</a:t>
            </a:r>
          </a:p>
        </p:txBody>
      </p:sp>
      <p:pic>
        <p:nvPicPr>
          <p:cNvPr id="4" name="Content Placeholder 3"/>
          <p:cNvPicPr>
            <a:picLocks noGrp="1" noChangeAspect="1"/>
          </p:cNvPicPr>
          <p:nvPr>
            <p:ph idx="1"/>
          </p:nvPr>
        </p:nvPicPr>
        <p:blipFill>
          <a:blip r:embed="rId2"/>
          <a:stretch>
            <a:fillRect/>
          </a:stretch>
        </p:blipFill>
        <p:spPr>
          <a:xfrm>
            <a:off x="2550714" y="2400619"/>
            <a:ext cx="7090571" cy="2622935"/>
          </a:xfrm>
          <a:prstGeom prst="rect">
            <a:avLst/>
          </a:prstGeom>
        </p:spPr>
      </p:pic>
    </p:spTree>
    <p:extLst>
      <p:ext uri="{BB962C8B-B14F-4D97-AF65-F5344CB8AC3E}">
        <p14:creationId xmlns:p14="http://schemas.microsoft.com/office/powerpoint/2010/main" val="43662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options</a:t>
            </a:r>
            <a:endParaRPr lang="en-IN" dirty="0"/>
          </a:p>
        </p:txBody>
      </p:sp>
      <p:pic>
        <p:nvPicPr>
          <p:cNvPr id="5" name="Content Placeholder 4"/>
          <p:cNvPicPr>
            <a:picLocks noGrp="1" noChangeAspect="1"/>
          </p:cNvPicPr>
          <p:nvPr>
            <p:ph idx="1"/>
          </p:nvPr>
        </p:nvPicPr>
        <p:blipFill>
          <a:blip r:embed="rId2"/>
          <a:stretch>
            <a:fillRect/>
          </a:stretch>
        </p:blipFill>
        <p:spPr>
          <a:xfrm>
            <a:off x="2944939" y="2156178"/>
            <a:ext cx="6302121" cy="2682573"/>
          </a:xfrm>
          <a:prstGeom prst="rect">
            <a:avLst/>
          </a:prstGeom>
        </p:spPr>
      </p:pic>
    </p:spTree>
    <p:extLst>
      <p:ext uri="{BB962C8B-B14F-4D97-AF65-F5344CB8AC3E}">
        <p14:creationId xmlns:p14="http://schemas.microsoft.com/office/powerpoint/2010/main" val="328956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r>
              <a:rPr lang="en-IN" sz="1600" dirty="0"/>
              <a:t>Topic details : </a:t>
            </a:r>
            <a:r>
              <a:rPr lang="en-IN" sz="1600" dirty="0">
                <a:hlinkClick r:id="rId3"/>
              </a:rPr>
              <a:t>http://</a:t>
            </a:r>
            <a:r>
              <a:rPr lang="en-IN" sz="1600" dirty="0" smtClean="0">
                <a:hlinkClick r:id="rId3"/>
              </a:rPr>
              <a:t>inbravo.github.io/html/jvm.html</a:t>
            </a:r>
            <a:r>
              <a:rPr lang="en-IN" sz="1600" dirty="0" smtClean="0"/>
              <a:t> </a:t>
            </a:r>
            <a:endParaRPr lang="en-IN" sz="1600" dirty="0"/>
          </a:p>
          <a:p>
            <a:r>
              <a:rPr lang="en-IN" sz="1600" dirty="0"/>
              <a:t>Examples: </a:t>
            </a:r>
            <a:endParaRPr lang="en-IN" sz="1600" dirty="0" smtClean="0"/>
          </a:p>
          <a:p>
            <a:pPr lvl="1"/>
            <a:r>
              <a:rPr lang="en-IN" sz="1200" dirty="0"/>
              <a:t>Anagram.java : </a:t>
            </a:r>
            <a:r>
              <a:rPr lang="en-IN" sz="1200" dirty="0">
                <a:hlinkClick r:id="rId4"/>
              </a:rPr>
              <a:t>https://</a:t>
            </a:r>
            <a:r>
              <a:rPr lang="en-IN" sz="1200" dirty="0" smtClean="0">
                <a:hlinkClick r:id="rId4"/>
              </a:rPr>
              <a:t>github.com/inbravo/java-src/blob/master/src/com/inbravo/string/Anagram.java</a:t>
            </a:r>
            <a:r>
              <a:rPr lang="en-IN" sz="1200" dirty="0" smtClean="0"/>
              <a:t> </a:t>
            </a:r>
          </a:p>
          <a:p>
            <a:pPr lvl="1"/>
            <a:r>
              <a:rPr lang="en-IN" sz="1200" dirty="0"/>
              <a:t>PrimitiveVarsSizeTest.java: </a:t>
            </a:r>
            <a:r>
              <a:rPr lang="en-IN" sz="1200" dirty="0">
                <a:hlinkClick r:id="rId5"/>
              </a:rPr>
              <a:t>https://</a:t>
            </a:r>
            <a:r>
              <a:rPr lang="en-IN" sz="1200" dirty="0" smtClean="0">
                <a:hlinkClick r:id="rId5"/>
              </a:rPr>
              <a:t>github.com/inbravo/java-src/blob/master/src/com/inbravo/memory/PrimitiveVarsSizeTest.java</a:t>
            </a:r>
            <a:r>
              <a:rPr lang="en-IN" sz="1200" dirty="0" smtClean="0"/>
              <a:t> </a:t>
            </a:r>
          </a:p>
          <a:p>
            <a:r>
              <a:rPr lang="en-IN" sz="1600" dirty="0" smtClean="0"/>
              <a:t>Byte </a:t>
            </a:r>
            <a:r>
              <a:rPr lang="en-IN" sz="1600" dirty="0"/>
              <a:t>code instructions: </a:t>
            </a:r>
            <a:r>
              <a:rPr lang="en-IN" sz="1600" dirty="0">
                <a:hlinkClick r:id="rId6"/>
              </a:rPr>
              <a:t>https://</a:t>
            </a:r>
            <a:r>
              <a:rPr lang="en-IN" sz="1600" dirty="0" smtClean="0">
                <a:hlinkClick r:id="rId6"/>
              </a:rPr>
              <a:t>en.wikipedia.org/wiki/Java_bytecode_instruction_listings</a:t>
            </a:r>
            <a:r>
              <a:rPr lang="en-IN" sz="1600" dirty="0" smtClean="0"/>
              <a:t>   </a:t>
            </a:r>
            <a:endParaRPr lang="en-IN" sz="1600" dirty="0"/>
          </a:p>
          <a:p>
            <a:r>
              <a:rPr lang="en-IN" sz="1600" dirty="0"/>
              <a:t>Byte code viewer tool: </a:t>
            </a:r>
            <a:r>
              <a:rPr lang="en-IN" sz="1600" dirty="0">
                <a:hlinkClick r:id="rId7"/>
              </a:rPr>
              <a:t>http://</a:t>
            </a:r>
            <a:r>
              <a:rPr lang="en-IN" sz="1600" dirty="0" smtClean="0">
                <a:hlinkClick r:id="rId7"/>
              </a:rPr>
              <a:t>bytecodeviewer.com</a:t>
            </a:r>
            <a:r>
              <a:rPr lang="en-IN" sz="1600" dirty="0" smtClean="0"/>
              <a:t>  </a:t>
            </a:r>
          </a:p>
          <a:p>
            <a:r>
              <a:rPr lang="en-IN" sz="1600" dirty="0"/>
              <a:t>Hex editor: </a:t>
            </a:r>
            <a:r>
              <a:rPr lang="en-IN" sz="1600" dirty="0">
                <a:hlinkClick r:id="rId8"/>
              </a:rPr>
              <a:t>https://</a:t>
            </a:r>
            <a:r>
              <a:rPr lang="en-IN" sz="1600" dirty="0" smtClean="0">
                <a:hlinkClick r:id="rId8"/>
              </a:rPr>
              <a:t>mh-nexus.de/en/hxd</a:t>
            </a:r>
            <a:r>
              <a:rPr lang="en-IN" sz="1600" dirty="0"/>
              <a:t> </a:t>
            </a:r>
          </a:p>
          <a:p>
            <a:r>
              <a:rPr lang="en-IN" sz="1600" dirty="0" smtClean="0"/>
              <a:t>Jvisualvm: </a:t>
            </a:r>
            <a:r>
              <a:rPr lang="en-IN" sz="1600" dirty="0">
                <a:hlinkClick r:id="rId9"/>
              </a:rPr>
              <a:t>https://</a:t>
            </a:r>
            <a:r>
              <a:rPr lang="en-IN" sz="1600" dirty="0" smtClean="0">
                <a:hlinkClick r:id="rId9"/>
              </a:rPr>
              <a:t>visualvm.java.net/download.html</a:t>
            </a:r>
            <a:r>
              <a:rPr lang="en-IN" sz="1600" dirty="0" smtClean="0"/>
              <a:t> </a:t>
            </a:r>
          </a:p>
        </p:txBody>
      </p:sp>
    </p:spTree>
    <p:extLst>
      <p:ext uri="{BB962C8B-B14F-4D97-AF65-F5344CB8AC3E}">
        <p14:creationId xmlns:p14="http://schemas.microsoft.com/office/powerpoint/2010/main" val="313964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Whacky questions </a:t>
            </a:r>
            <a:r>
              <a:rPr lang="en-IN" dirty="0" smtClean="0">
                <a:sym typeface="Wingdings" panose="05000000000000000000" pitchFamily="2" charset="2"/>
              </a:rPr>
              <a:t></a:t>
            </a:r>
            <a:endParaRPr lang="en-IN" dirty="0"/>
          </a:p>
        </p:txBody>
      </p:sp>
      <p:sp>
        <p:nvSpPr>
          <p:cNvPr id="3" name="Content Placeholder 2"/>
          <p:cNvSpPr>
            <a:spLocks noGrp="1"/>
          </p:cNvSpPr>
          <p:nvPr>
            <p:ph idx="1"/>
          </p:nvPr>
        </p:nvSpPr>
        <p:spPr/>
        <p:txBody>
          <a:bodyPr/>
          <a:lstStyle/>
          <a:p>
            <a:r>
              <a:rPr lang="en-IN" dirty="0" smtClean="0"/>
              <a:t>Why should I learn about byte code?</a:t>
            </a:r>
          </a:p>
          <a:p>
            <a:r>
              <a:rPr lang="en-IN" dirty="0" smtClean="0"/>
              <a:t>Why should </a:t>
            </a:r>
            <a:r>
              <a:rPr lang="en-IN" smtClean="0"/>
              <a:t>I know </a:t>
            </a:r>
            <a:r>
              <a:rPr lang="en-IN" dirty="0" smtClean="0"/>
              <a:t>Jvisualvm?</a:t>
            </a:r>
          </a:p>
          <a:p>
            <a:r>
              <a:rPr lang="en-IN" dirty="0" smtClean="0"/>
              <a:t>What the hell I am going to do with Hex Editor?</a:t>
            </a:r>
          </a:p>
          <a:p>
            <a:r>
              <a:rPr lang="en-IN" dirty="0" smtClean="0"/>
              <a:t>What is the benefit of understanding object sizing?</a:t>
            </a:r>
          </a:p>
          <a:p>
            <a:r>
              <a:rPr lang="en-IN" dirty="0" smtClean="0"/>
              <a:t>Why should I read java source code?</a:t>
            </a:r>
          </a:p>
          <a:p>
            <a:r>
              <a:rPr lang="en-IN" dirty="0" smtClean="0"/>
              <a:t>Why understanding of JVM is so important?</a:t>
            </a:r>
          </a:p>
          <a:p>
            <a:r>
              <a:rPr lang="en-IN" dirty="0" smtClean="0"/>
              <a:t>Why should I bother about JVM options?</a:t>
            </a:r>
          </a:p>
          <a:p>
            <a:r>
              <a:rPr lang="en-IN" dirty="0" smtClean="0"/>
              <a:t>What is next?</a:t>
            </a:r>
          </a:p>
          <a:p>
            <a:endParaRPr lang="en-IN" dirty="0" smtClean="0"/>
          </a:p>
          <a:p>
            <a:endParaRPr lang="en-IN" dirty="0"/>
          </a:p>
        </p:txBody>
      </p:sp>
    </p:spTree>
    <p:extLst>
      <p:ext uri="{BB962C8B-B14F-4D97-AF65-F5344CB8AC3E}">
        <p14:creationId xmlns:p14="http://schemas.microsoft.com/office/powerpoint/2010/main" val="276427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Class file structure</a:t>
            </a:r>
          </a:p>
        </p:txBody>
      </p:sp>
      <p:sp>
        <p:nvSpPr>
          <p:cNvPr id="3" name="Content Placeholder 2"/>
          <p:cNvSpPr>
            <a:spLocks noGrp="1"/>
          </p:cNvSpPr>
          <p:nvPr>
            <p:ph idx="1"/>
          </p:nvPr>
        </p:nvSpPr>
        <p:spPr/>
        <p:txBody>
          <a:bodyPr/>
          <a:lstStyle/>
          <a:p>
            <a:pPr marL="0" indent="0" algn="ctr">
              <a:buNone/>
            </a:pPr>
            <a:endParaRPr lang="en-IN" dirty="0"/>
          </a:p>
        </p:txBody>
      </p:sp>
      <p:pic>
        <p:nvPicPr>
          <p:cNvPr id="4" name="Picture 3"/>
          <p:cNvPicPr>
            <a:picLocks noChangeAspect="1"/>
          </p:cNvPicPr>
          <p:nvPr/>
        </p:nvPicPr>
        <p:blipFill>
          <a:blip r:embed="rId3"/>
          <a:stretch>
            <a:fillRect/>
          </a:stretch>
        </p:blipFill>
        <p:spPr>
          <a:xfrm>
            <a:off x="4809495" y="2229732"/>
            <a:ext cx="2573009" cy="39472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783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Lets run a java class with –verbose</a:t>
            </a:r>
            <a:endParaRPr lang="en-IN" dirty="0"/>
          </a:p>
        </p:txBody>
      </p:sp>
      <p:sp>
        <p:nvSpPr>
          <p:cNvPr id="3" name="Content Placeholder 2"/>
          <p:cNvSpPr>
            <a:spLocks noGrp="1"/>
          </p:cNvSpPr>
          <p:nvPr>
            <p:ph idx="1"/>
          </p:nvPr>
        </p:nvSpPr>
        <p:spPr/>
        <p:txBody>
          <a:bodyPr/>
          <a:lstStyle/>
          <a:p>
            <a:pPr marL="0" indent="0" algn="ctr">
              <a:buNone/>
            </a:pPr>
            <a:r>
              <a:rPr lang="en-IN" dirty="0" smtClean="0"/>
              <a:t>Java –</a:t>
            </a:r>
            <a:r>
              <a:rPr lang="en-IN" dirty="0" smtClean="0">
                <a:solidFill>
                  <a:srgbClr val="FF0000"/>
                </a:solidFill>
              </a:rPr>
              <a:t>verbose </a:t>
            </a:r>
            <a:r>
              <a:rPr lang="en-US" altLang="en-US" dirty="0" smtClean="0"/>
              <a:t>Anagram</a:t>
            </a:r>
            <a:endParaRPr lang="en-IN" dirty="0" smtClean="0">
              <a:solidFill>
                <a:srgbClr val="FF0000"/>
              </a:solidFill>
            </a:endParaRPr>
          </a:p>
        </p:txBody>
      </p:sp>
    </p:spTree>
    <p:extLst>
      <p:ext uri="{BB962C8B-B14F-4D97-AF65-F5344CB8AC3E}">
        <p14:creationId xmlns:p14="http://schemas.microsoft.com/office/powerpoint/2010/main" val="47067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Class loader sub system</a:t>
            </a:r>
          </a:p>
        </p:txBody>
      </p:sp>
      <p:pic>
        <p:nvPicPr>
          <p:cNvPr id="4" name="Content Placeholder 3"/>
          <p:cNvPicPr>
            <a:picLocks noGrp="1" noChangeAspect="1"/>
          </p:cNvPicPr>
          <p:nvPr>
            <p:ph idx="1"/>
          </p:nvPr>
        </p:nvPicPr>
        <p:blipFill>
          <a:blip r:embed="rId3"/>
          <a:stretch>
            <a:fillRect/>
          </a:stretch>
        </p:blipFill>
        <p:spPr>
          <a:xfrm>
            <a:off x="4572293" y="1825625"/>
            <a:ext cx="3047414" cy="4351338"/>
          </a:xfrm>
          <a:prstGeom prst="rect">
            <a:avLst/>
          </a:prstGeom>
        </p:spPr>
      </p:pic>
    </p:spTree>
    <p:extLst>
      <p:ext uri="{BB962C8B-B14F-4D97-AF65-F5344CB8AC3E}">
        <p14:creationId xmlns:p14="http://schemas.microsoft.com/office/powerpoint/2010/main" val="191160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architecture</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0621" y="1825625"/>
            <a:ext cx="4950757" cy="4351338"/>
          </a:xfrm>
        </p:spPr>
      </p:pic>
    </p:spTree>
    <p:extLst>
      <p:ext uri="{BB962C8B-B14F-4D97-AF65-F5344CB8AC3E}">
        <p14:creationId xmlns:p14="http://schemas.microsoft.com/office/powerpoint/2010/main" val="39503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Runtime data areas</a:t>
            </a:r>
          </a:p>
        </p:txBody>
      </p:sp>
      <p:pic>
        <p:nvPicPr>
          <p:cNvPr id="5" name="Content Placeholder 4"/>
          <p:cNvPicPr>
            <a:picLocks noGrp="1" noChangeAspect="1"/>
          </p:cNvPicPr>
          <p:nvPr>
            <p:ph idx="1"/>
          </p:nvPr>
        </p:nvPicPr>
        <p:blipFill>
          <a:blip r:embed="rId3"/>
          <a:stretch>
            <a:fillRect/>
          </a:stretch>
        </p:blipFill>
        <p:spPr>
          <a:xfrm>
            <a:off x="2428185" y="1825625"/>
            <a:ext cx="7335630" cy="4351338"/>
          </a:xfrm>
          <a:prstGeom prst="rect">
            <a:avLst/>
          </a:prstGeom>
        </p:spPr>
      </p:pic>
    </p:spTree>
    <p:extLst>
      <p:ext uri="{BB962C8B-B14F-4D97-AF65-F5344CB8AC3E}">
        <p14:creationId xmlns:p14="http://schemas.microsoft.com/office/powerpoint/2010/main" val="396123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Heap</a:t>
            </a:r>
            <a:endParaRPr lang="en-IN" dirty="0"/>
          </a:p>
        </p:txBody>
      </p:sp>
      <p:sp>
        <p:nvSpPr>
          <p:cNvPr id="6" name="Content Placeholder 5"/>
          <p:cNvSpPr>
            <a:spLocks noGrp="1"/>
          </p:cNvSpPr>
          <p:nvPr>
            <p:ph idx="1"/>
          </p:nvPr>
        </p:nvSpPr>
        <p:spPr/>
        <p:txBody>
          <a:bodyPr/>
          <a:lstStyle/>
          <a:p>
            <a:pPr marL="0" indent="0">
              <a:buNone/>
            </a:pPr>
            <a:endParaRPr lang="en-IN" dirty="0"/>
          </a:p>
        </p:txBody>
      </p:sp>
      <p:pic>
        <p:nvPicPr>
          <p:cNvPr id="8" name="Picture 7"/>
          <p:cNvPicPr>
            <a:picLocks noChangeAspect="1"/>
          </p:cNvPicPr>
          <p:nvPr/>
        </p:nvPicPr>
        <p:blipFill>
          <a:blip r:embed="rId3"/>
          <a:stretch>
            <a:fillRect/>
          </a:stretch>
        </p:blipFill>
        <p:spPr>
          <a:xfrm>
            <a:off x="3243619" y="2443630"/>
            <a:ext cx="5704762" cy="3733333"/>
          </a:xfrm>
          <a:prstGeom prst="rect">
            <a:avLst/>
          </a:prstGeom>
        </p:spPr>
      </p:pic>
    </p:spTree>
    <p:extLst>
      <p:ext uri="{BB962C8B-B14F-4D97-AF65-F5344CB8AC3E}">
        <p14:creationId xmlns:p14="http://schemas.microsoft.com/office/powerpoint/2010/main" val="40703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JDK byte </a:t>
            </a:r>
            <a:r>
              <a:rPr lang="en-IN" dirty="0"/>
              <a:t>c</a:t>
            </a:r>
            <a:r>
              <a:rPr lang="en-IN" dirty="0" smtClean="0"/>
              <a:t>ode </a:t>
            </a:r>
            <a:r>
              <a:rPr lang="en-IN" dirty="0"/>
              <a:t>d</a:t>
            </a:r>
            <a:r>
              <a:rPr lang="en-IN" dirty="0" smtClean="0"/>
              <a:t>issembler</a:t>
            </a:r>
            <a:endParaRPr lang="en-IN" dirty="0"/>
          </a:p>
        </p:txBody>
      </p:sp>
      <p:sp>
        <p:nvSpPr>
          <p:cNvPr id="3" name="Content Placeholder 2"/>
          <p:cNvSpPr>
            <a:spLocks noGrp="1"/>
          </p:cNvSpPr>
          <p:nvPr>
            <p:ph idx="1"/>
          </p:nvPr>
        </p:nvSpPr>
        <p:spPr/>
        <p:txBody>
          <a:bodyPr>
            <a:normAutofit/>
          </a:bodyPr>
          <a:lstStyle/>
          <a:p>
            <a:r>
              <a:rPr lang="en-US" altLang="en-US" dirty="0" smtClean="0"/>
              <a:t>JDK/bi</a:t>
            </a:r>
            <a:r>
              <a:rPr lang="en-US" altLang="en-US" dirty="0"/>
              <a:t>n/</a:t>
            </a:r>
            <a:r>
              <a:rPr lang="en-US" altLang="en-US" dirty="0">
                <a:solidFill>
                  <a:srgbClr val="FF0000"/>
                </a:solidFill>
              </a:rPr>
              <a:t>javap</a:t>
            </a:r>
            <a:r>
              <a:rPr lang="en-US" altLang="en-US" dirty="0" smtClean="0"/>
              <a:t> -c Anagram</a:t>
            </a:r>
          </a:p>
          <a:p>
            <a:r>
              <a:rPr lang="en-IN" dirty="0"/>
              <a:t>Javap looks boring </a:t>
            </a:r>
            <a:r>
              <a:rPr lang="en-IN" dirty="0" smtClean="0">
                <a:sym typeface="Wingdings" panose="05000000000000000000" pitchFamily="2" charset="2"/>
              </a:rPr>
              <a:t></a:t>
            </a:r>
            <a:endParaRPr lang="en-IN" dirty="0" smtClean="0"/>
          </a:p>
          <a:p>
            <a:r>
              <a:rPr lang="en-IN" dirty="0" smtClean="0"/>
              <a:t>lets </a:t>
            </a:r>
            <a:r>
              <a:rPr lang="en-IN" dirty="0"/>
              <a:t>use another tool </a:t>
            </a:r>
            <a:r>
              <a:rPr lang="en-IN" dirty="0" smtClean="0">
                <a:solidFill>
                  <a:srgbClr val="FF0000"/>
                </a:solidFill>
              </a:rPr>
              <a:t>byte code viewer </a:t>
            </a:r>
            <a:r>
              <a:rPr lang="en-IN" dirty="0" smtClean="0"/>
              <a:t>to </a:t>
            </a:r>
            <a:r>
              <a:rPr lang="en-IN" dirty="0"/>
              <a:t>do </a:t>
            </a:r>
            <a:r>
              <a:rPr lang="en-IN" dirty="0" smtClean="0"/>
              <a:t>make it interesting </a:t>
            </a:r>
            <a:r>
              <a:rPr lang="en-IN" dirty="0" smtClean="0">
                <a:sym typeface="Wingdings" panose="05000000000000000000" pitchFamily="2" charset="2"/>
              </a:rPr>
              <a:t></a:t>
            </a:r>
          </a:p>
          <a:p>
            <a:pPr marL="0" indent="0">
              <a:buNone/>
            </a:pPr>
            <a:endParaRPr lang="en-IN" sz="1600" dirty="0">
              <a:solidFill>
                <a:srgbClr val="FF0000"/>
              </a:solidFill>
            </a:endParaRPr>
          </a:p>
          <a:p>
            <a:pPr lvl="1"/>
            <a:endParaRPr lang="en-IN" dirty="0" smtClean="0"/>
          </a:p>
          <a:p>
            <a:pPr marL="0" indent="0">
              <a:buNone/>
            </a:pPr>
            <a:endParaRPr lang="en-IN" dirty="0"/>
          </a:p>
        </p:txBody>
      </p:sp>
    </p:spTree>
    <p:extLst>
      <p:ext uri="{BB962C8B-B14F-4D97-AF65-F5344CB8AC3E}">
        <p14:creationId xmlns:p14="http://schemas.microsoft.com/office/powerpoint/2010/main" val="320406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Jvisualvm</a:t>
            </a:r>
            <a:endParaRPr lang="en-IN" dirty="0"/>
          </a:p>
        </p:txBody>
      </p:sp>
      <p:sp>
        <p:nvSpPr>
          <p:cNvPr id="3" name="Content Placeholder 2"/>
          <p:cNvSpPr>
            <a:spLocks noGrp="1"/>
          </p:cNvSpPr>
          <p:nvPr>
            <p:ph idx="1"/>
          </p:nvPr>
        </p:nvSpPr>
        <p:spPr/>
        <p:txBody>
          <a:bodyPr/>
          <a:lstStyle/>
          <a:p>
            <a:r>
              <a:rPr lang="en-IN" dirty="0" smtClean="0"/>
              <a:t>Available since JDK 7</a:t>
            </a:r>
          </a:p>
          <a:p>
            <a:r>
              <a:rPr lang="en-IN" dirty="0" smtClean="0"/>
              <a:t>Java process id based analysis and thread dump analysis</a:t>
            </a:r>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725" y="2996550"/>
            <a:ext cx="2824397" cy="28243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371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578</Words>
  <Application>Microsoft Office PowerPoint</Application>
  <PresentationFormat>Widescreen</PresentationFormat>
  <Paragraphs>121</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Java Virtual Machine</vt:lpstr>
      <vt:lpstr>Class file structure</vt:lpstr>
      <vt:lpstr>Lets run a java class with –verbose</vt:lpstr>
      <vt:lpstr>Class loader sub system</vt:lpstr>
      <vt:lpstr>JVM architecture</vt:lpstr>
      <vt:lpstr>Runtime data areas</vt:lpstr>
      <vt:lpstr>Heap</vt:lpstr>
      <vt:lpstr>JDK byte code dissembler</vt:lpstr>
      <vt:lpstr>Jvisualvm</vt:lpstr>
      <vt:lpstr>Primitive variable sizing</vt:lpstr>
      <vt:lpstr>Object sizing</vt:lpstr>
      <vt:lpstr>JVM Source code</vt:lpstr>
      <vt:lpstr>JVM options</vt:lpstr>
      <vt:lpstr>JVM options</vt:lpstr>
      <vt:lpstr>JVM options</vt:lpstr>
      <vt:lpstr>JVM options</vt:lpstr>
      <vt:lpstr>References</vt:lpstr>
      <vt:lpstr>Whacky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Dixit</dc:creator>
  <cp:lastModifiedBy>Amit Dixit</cp:lastModifiedBy>
  <cp:revision>589</cp:revision>
  <dcterms:created xsi:type="dcterms:W3CDTF">2016-02-29T09:55:13Z</dcterms:created>
  <dcterms:modified xsi:type="dcterms:W3CDTF">2016-04-13T08:25:28Z</dcterms:modified>
</cp:coreProperties>
</file>