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A5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240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2226" y="68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9F127-A2E9-4D83-83F0-8780396D71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AF6366-75B2-48CF-A6D0-C3FF67AB3E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7B74AF-E8EA-49C4-98FC-7714F2A65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EF460-96B6-4F20-8D0A-A3002A0CC0AD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5EFE2-6843-4CA7-A364-D9D7F67C5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1D5988-BF25-4388-B59A-62464F053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A8231-22F5-4B77-BE02-F0F020251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878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E92C2-3C4A-4DD3-BAF4-530885642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F9BAAE-0EDE-4121-84BD-92792A7D62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3A8DD0-9BEA-42D3-934E-0DB3EF33B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EF460-96B6-4F20-8D0A-A3002A0CC0AD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0FC590-DB1A-40A7-8793-887E60958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5C8200-7B23-4072-A076-9967F2CA5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A8231-22F5-4B77-BE02-F0F020251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705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1DA3AA-2120-4D61-8A8E-C6023B73DD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B1CCB2-F972-4991-A42C-70808EB040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86AB7C-7837-46C8-A7CA-220C8AC31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EF460-96B6-4F20-8D0A-A3002A0CC0AD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5BAA67-1514-435F-86FF-494C67501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D4AFE4-677C-4CF3-B592-E1992952D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A8231-22F5-4B77-BE02-F0F020251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106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0D61F-A841-451F-9DD9-7D90D3373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5744CD-686A-4346-8A62-DF56752BB5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23F3AA-2277-476E-AE9A-5B2FC62A8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EF460-96B6-4F20-8D0A-A3002A0CC0AD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77C4B9-CE96-40B6-82B6-38CF2B024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6ECF2B-B2A9-45EC-AC8B-AAF99DFDF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A8231-22F5-4B77-BE02-F0F020251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078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0C510-62E8-4BF8-BFF3-EFFFCADDE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7DA1B3-5B3F-440D-95EC-3195F278AD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4DF2E8-3E0B-4251-819F-96EFAE50E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EF460-96B6-4F20-8D0A-A3002A0CC0AD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2E01F6-881A-4EDD-ABA2-47D8D1ED8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61D29C-BFA3-4955-91C6-25F71D481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A8231-22F5-4B77-BE02-F0F020251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389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79C2D-C519-497D-B8EA-254E87947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E1260-213C-430C-A7E3-C46A36C433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3B62FB-AFFA-49C2-A5A9-5F377052B5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0BFD61-60AB-4356-B2BD-E0DCB3D83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EF460-96B6-4F20-8D0A-A3002A0CC0AD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CE7521-513D-4B72-A730-66BD014E7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8E3D57-E4E0-41AB-A756-ECB643991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A8231-22F5-4B77-BE02-F0F020251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595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6F88F-492E-41A8-AC9E-EE8262BCB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A9A80C-1371-437A-8EDD-2C20A99663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47EF53-FBC5-4DBA-8876-CFA4A94A6D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B1DD86-32E5-4BAC-BED5-EA94C5749A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E82A59-C7BE-4941-A779-5A0F150B4D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2C8105-A68D-4DC2-8504-B1A79536C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EF460-96B6-4F20-8D0A-A3002A0CC0AD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0E66F1-948C-4DAF-BD87-301DA2591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1BA647-2F38-41B5-8B12-CD3D38F52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A8231-22F5-4B77-BE02-F0F020251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463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E3E73-22E0-47F8-AA34-2559FA880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B53E19-774E-4A80-A029-96C54F2A8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EF460-96B6-4F20-8D0A-A3002A0CC0AD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FCD5A8-2961-4866-B22B-7C2DA3F27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A37537-D5B0-47E2-83AB-7DEB43DE1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A8231-22F5-4B77-BE02-F0F020251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755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BD1992-E925-4533-9B6D-220A426E4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EF460-96B6-4F20-8D0A-A3002A0CC0AD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8DBDEB-E8A6-4F6D-9B0A-D97820A03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C3791C-CB2E-4AB7-8FC4-04D32CDB9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A8231-22F5-4B77-BE02-F0F020251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180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D6831-5854-4DE8-98AB-9DC40E51B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84680B-E1CB-4370-A587-0F87B607EC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895E04-C693-4664-B2F9-AC3F7F44C5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4FDEB7-9762-487E-B1FE-25A0ACC61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EF460-96B6-4F20-8D0A-A3002A0CC0AD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FCDAF4-436F-4D5C-B5FF-C9B06C6F1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7E7F47-5F90-4A22-8BCF-37869AAD0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A8231-22F5-4B77-BE02-F0F020251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031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78216-3434-4369-9D9B-BB15A4275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B424B8-2785-484F-9AB3-18BDDFAC68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0DBA4A-64F0-488C-AB39-C0EE8D4AED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8C16DB-1319-4A71-8D5B-4130E79AF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EF460-96B6-4F20-8D0A-A3002A0CC0AD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7FAE55-0A12-4FA6-B016-5FF394BB6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765867-E4B8-46FB-90B0-248FC9FCC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A8231-22F5-4B77-BE02-F0F020251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458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101654-758F-4C33-8299-73E36F93C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D9C475-CE81-43DF-A3B7-AE19E0882B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4CBDB9-E23A-4351-9C9C-664D506E12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2EF460-96B6-4F20-8D0A-A3002A0CC0AD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7441B-3CCD-45C3-8859-50276F3AB0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47544F-4791-49B9-9946-50AA170F6E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DA8231-22F5-4B77-BE02-F0F020251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948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24B1CF1-B8AD-4553-9959-9B5CBF72C8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6484461"/>
              </p:ext>
            </p:extLst>
          </p:nvPr>
        </p:nvGraphicFramePr>
        <p:xfrm>
          <a:off x="-765171" y="-1028823"/>
          <a:ext cx="14272428" cy="1002804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38468">
                  <a:extLst>
                    <a:ext uri="{9D8B030D-6E8A-4147-A177-3AD203B41FA5}">
                      <a16:colId xmlns:a16="http://schemas.microsoft.com/office/drawing/2014/main" val="2249131287"/>
                    </a:ext>
                  </a:extLst>
                </a:gridCol>
                <a:gridCol w="1383396">
                  <a:extLst>
                    <a:ext uri="{9D8B030D-6E8A-4147-A177-3AD203B41FA5}">
                      <a16:colId xmlns:a16="http://schemas.microsoft.com/office/drawing/2014/main" val="4126280339"/>
                    </a:ext>
                  </a:extLst>
                </a:gridCol>
                <a:gridCol w="1383396">
                  <a:extLst>
                    <a:ext uri="{9D8B030D-6E8A-4147-A177-3AD203B41FA5}">
                      <a16:colId xmlns:a16="http://schemas.microsoft.com/office/drawing/2014/main" val="390396887"/>
                    </a:ext>
                  </a:extLst>
                </a:gridCol>
                <a:gridCol w="1383396">
                  <a:extLst>
                    <a:ext uri="{9D8B030D-6E8A-4147-A177-3AD203B41FA5}">
                      <a16:colId xmlns:a16="http://schemas.microsoft.com/office/drawing/2014/main" val="1103268630"/>
                    </a:ext>
                  </a:extLst>
                </a:gridCol>
                <a:gridCol w="1383396">
                  <a:extLst>
                    <a:ext uri="{9D8B030D-6E8A-4147-A177-3AD203B41FA5}">
                      <a16:colId xmlns:a16="http://schemas.microsoft.com/office/drawing/2014/main" val="3736306874"/>
                    </a:ext>
                  </a:extLst>
                </a:gridCol>
                <a:gridCol w="1383396">
                  <a:extLst>
                    <a:ext uri="{9D8B030D-6E8A-4147-A177-3AD203B41FA5}">
                      <a16:colId xmlns:a16="http://schemas.microsoft.com/office/drawing/2014/main" val="945918466"/>
                    </a:ext>
                  </a:extLst>
                </a:gridCol>
                <a:gridCol w="1383396">
                  <a:extLst>
                    <a:ext uri="{9D8B030D-6E8A-4147-A177-3AD203B41FA5}">
                      <a16:colId xmlns:a16="http://schemas.microsoft.com/office/drawing/2014/main" val="812442560"/>
                    </a:ext>
                  </a:extLst>
                </a:gridCol>
                <a:gridCol w="1383396">
                  <a:extLst>
                    <a:ext uri="{9D8B030D-6E8A-4147-A177-3AD203B41FA5}">
                      <a16:colId xmlns:a16="http://schemas.microsoft.com/office/drawing/2014/main" val="1726294631"/>
                    </a:ext>
                  </a:extLst>
                </a:gridCol>
                <a:gridCol w="1383396">
                  <a:extLst>
                    <a:ext uri="{9D8B030D-6E8A-4147-A177-3AD203B41FA5}">
                      <a16:colId xmlns:a16="http://schemas.microsoft.com/office/drawing/2014/main" val="591017417"/>
                    </a:ext>
                  </a:extLst>
                </a:gridCol>
                <a:gridCol w="1383396">
                  <a:extLst>
                    <a:ext uri="{9D8B030D-6E8A-4147-A177-3AD203B41FA5}">
                      <a16:colId xmlns:a16="http://schemas.microsoft.com/office/drawing/2014/main" val="3972166228"/>
                    </a:ext>
                  </a:extLst>
                </a:gridCol>
                <a:gridCol w="1383396">
                  <a:extLst>
                    <a:ext uri="{9D8B030D-6E8A-4147-A177-3AD203B41FA5}">
                      <a16:colId xmlns:a16="http://schemas.microsoft.com/office/drawing/2014/main" val="3092125846"/>
                    </a:ext>
                  </a:extLst>
                </a:gridCol>
              </a:tblGrid>
              <a:tr h="304923"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sz="1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06137622"/>
                  </a:ext>
                </a:extLst>
              </a:tr>
              <a:tr h="479564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-&gt;</a:t>
                      </a: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PRELIMINARY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VISION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BUSINESS</a:t>
                      </a:r>
                    </a:p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ARCHITECTURE</a:t>
                      </a: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DATA ARCHITECTURE</a:t>
                      </a: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APLICATION ARCHITECTURE</a:t>
                      </a: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TECHNOLOGY ARCHITECTURE</a:t>
                      </a:r>
                    </a:p>
                    <a:p>
                      <a:pPr algn="ctr"/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OPPORTUNITIES &amp; SOLUTIONS</a:t>
                      </a: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MIGRATION PLANNING</a:t>
                      </a: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IMPLEMENTATION GOVERNANCE</a:t>
                      </a: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CHANGE MANAGEMENT</a:t>
                      </a: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6687205"/>
                  </a:ext>
                </a:extLst>
              </a:tr>
              <a:tr h="1246547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Architecture capability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Organizational Model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Board strategies, business plans, business strategy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Major frameworks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Partnership and contract agreements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Governance and legal frameworks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External Reference Materials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Non-Architectural Inputs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Request for Architecture Work 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Business principles, goals and drivers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Architectural Inputs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Organizational model for EA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Tailored Architecture Framework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Populated Architecture Repository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Architecture Reference Material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Non-Architectural Inputs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Request for architecture work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Business principles, goals and drivers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Capability assessment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Communication plan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Architectural Inputs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Organizational model 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Tailored Architecture Framework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Approved Statement of Architecture Work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Architecture Vision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Architecture Repository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Draft Architecture Definition Document 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Draft Architecture Requirement Specs 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Domain architecture component of Architecture Roadmap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Architecture Reference Material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Non-Architectural Inputs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Request for architecture work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Capability assessment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Communication plan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Architectural Inputs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Organizational model 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Tailored Architecture Framework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i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Data principles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Approved Statement of Architecture Work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Architecture Vision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Architecture Repository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Draft Architecture Definition Document (baseline/target)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Draft Architecture Requirement Specs 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Business architecture component of Architecture Roadmap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Architecture Reference Material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Non-Architectural Inputs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Request for architecture work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Capability assessment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Communication plan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Architectural Inputs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Organizational model 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Tailored Architecture Framework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i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Application principles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Approved Statement of Architecture Work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Architecture Vision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Architecture Repository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Draft Architecture Definition Document (baseline/target)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Draft Architecture Requirement Specs 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Business and Data architecture component of Architecture Roadmap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Architecture Reference Material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Product information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Non-Architectural Inputs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Request for architecture work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Capability assessment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Communication plan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Architectural Inputs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Organizational model 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Tailored Architecture Framework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i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Technology principles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Approved Statement of Architecture Work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Architecture Vision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Architecture Repository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Draft Architecture Definition Document (baseline/target)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Draft Architecture Requirement Specs 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Business, Data and Application architecture component of Architecture Roadmap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External Reference Material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Product information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Non-Architectural Inputs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Request for architecture work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Capability assessment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Communication plan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Planning methodologies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Architectural Inputs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Organizational model 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Governance modal and framework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Tailored Architecture Framework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Approved Statement of Architecture Work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Architecture Vision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Architecture Repository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Draft Architecture Definition Document (baseline/target)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Draft Architecture Requirement Specs 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Candidate  Architecture Roadmap component (from Phase B C D)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Architecture Reference Material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Non-Architectural Inputs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Request for architecture work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Capability assessment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Communication plan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Planning methodologies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Architectural Inputs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Organizational model 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Governance modal and framework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Tailored Architecture Framework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Approved Statement of Architecture Work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Architecture Vision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Architecture Repository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Draft Architecture Definition Document (baseline/target)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Draft Architecture Requirement Specs 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Candidate  Architecture Roadmap component (from Phase B C D)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Architecture Reference Material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Non-Architectural Inputs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Request for architecture work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Capability assessment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Architectural Inputs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Organizational model 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Tailored Architecture Framework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Approved Statement of Architecture Work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Architecture Vision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Architecture Repository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Architecture Definition Document (baseline/target)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Architecture Requirement Specs 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Architecture Roadmap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Implementation Governance Modal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Architecture Contract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Implementation and migration plan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Architecture Reference Material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Non-Architectural Inputs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Request for architecture work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Capability assessment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Architectural Inputs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Organizational model 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Tailored Architecture Framework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Approved Statement of Architecture Work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Architecture Vision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Architecture Repository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Architecture Definition Document (baseline/target)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Architecture Requirement Specs 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Architecture Roadmap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Change requests (technology, business, from lessons)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Implementation Governance Modal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Architecture Contract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Compliance assessment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Implementation and migration plan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3380104"/>
                  </a:ext>
                </a:extLst>
              </a:tr>
              <a:tr h="1246547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OUT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Architecture Governance Framework 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Organizational Model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Tailored Architecture Framework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dirty="0">
                          <a:solidFill>
                            <a:srgbClr val="C00000"/>
                          </a:solidFill>
                        </a:rPr>
                        <a:t>Request for Architecture Work 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Architecture Principles (Business, Data, application, Technology)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Architecture Vision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dirty="0">
                          <a:solidFill>
                            <a:srgbClr val="002060"/>
                          </a:solidFill>
                        </a:rPr>
                        <a:t>Approved Statement of Architecture Work 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Draft Architecture Definition Document (0.1 of baseline/target)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Tailored Architecture Framework 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Refined Principles, goals, and drivers 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Communication plan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dirty="0">
                          <a:solidFill>
                            <a:srgbClr val="7030A0"/>
                          </a:solidFill>
                        </a:rPr>
                        <a:t>Capability Assessment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Refined Architecture Vision</a:t>
                      </a:r>
                      <a:endParaRPr lang="en-US" sz="1000" b="0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Draft Architecture Definition Document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Draft Architecture Requirements Specification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Business architecture component of Architecture Roadmap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Refined Architecture Vision</a:t>
                      </a:r>
                      <a:endParaRPr lang="en-US" sz="1000" b="0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Draft Architecture Definition Document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Draft Architecture Requirements Specification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Data architecture component of Architecture Roadmap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Refined Architecture Vision</a:t>
                      </a:r>
                      <a:endParaRPr lang="en-US" sz="1000" b="0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Draft Architecture Definition Document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Draft Architecture Requirements Specification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Application architecture component of Architecture Roadmap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Refined Architecture Vision</a:t>
                      </a:r>
                      <a:endParaRPr lang="en-US" sz="1000" b="0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Draft Architecture Definition Document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Draft Architecture Requirements Specification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Technology architecture component of Architecture Roadmap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Refined Architecture Vision</a:t>
                      </a:r>
                      <a:endParaRPr lang="en-US" sz="1000" b="0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Draft Architecture Definition Document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Draft Architecture Requirements Specification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Capability assessment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Architecture Roadmap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Implementation and migration plan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Implementation and migration plan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Final Architecture Definition Document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Final Architecture Requirements Specification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Final Architecture Roadmap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Architecture Building Block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Request for Architecture work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Implementation Governance Modal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Change request for Architecture capability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Refined Architecture Vision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Draft Architecture Definition Document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Draft Architecture Requirements Specification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Capability assessment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Architecture Roadmap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Implementation and migration plan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Architecture updates</a:t>
                      </a:r>
                      <a:endParaRPr lang="en-US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Changes to architecture framework and principles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New Request for Architecture Work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Statement of Architecture Work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Architecture Contract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Compliance Assessments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21823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30958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241</TotalTime>
  <Words>728</Words>
  <Application>Microsoft Office PowerPoint</Application>
  <PresentationFormat>Widescreen</PresentationFormat>
  <Paragraphs>218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Amit Dixit</dc:creator>
  <cp:lastModifiedBy>Amit Dixit</cp:lastModifiedBy>
  <cp:revision>268</cp:revision>
  <dcterms:created xsi:type="dcterms:W3CDTF">2022-02-06T13:50:04Z</dcterms:created>
  <dcterms:modified xsi:type="dcterms:W3CDTF">2022-02-08T16:48:12Z</dcterms:modified>
</cp:coreProperties>
</file>