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62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8E37"/>
    <a:srgbClr val="FF00F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9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068" y="6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F127-A2E9-4D83-83F0-8780396D7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F6366-75B2-48CF-A6D0-C3FF67AB3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B74AF-E8EA-49C4-98FC-7714F2A6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5EFE2-6843-4CA7-A364-D9D7F67C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5988-BF25-4388-B59A-62464F05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7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92C2-3C4A-4DD3-BAF4-53088564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9BAAE-0EDE-4121-84BD-92792A7D6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A8DD0-9BEA-42D3-934E-0DB3EF33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FC590-DB1A-40A7-8793-887E6095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C8200-7B23-4072-A076-9967F2CA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0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DA3AA-2120-4D61-8A8E-C6023B73D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1CCB2-F972-4991-A42C-70808EB04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6AB7C-7837-46C8-A7CA-220C8AC3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BAA67-1514-435F-86FF-494C6750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4AFE4-677C-4CF3-B592-E1992952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0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D61F-A841-451F-9DD9-7D90D337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44CD-686A-4346-8A62-DF56752BB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3F3AA-2277-476E-AE9A-5B2FC62A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7C4B9-CE96-40B6-82B6-38CF2B02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CF2B-B2A9-45EC-AC8B-AAF99DFD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7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C510-62E8-4BF8-BFF3-EFFFCADD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DA1B3-5B3F-440D-95EC-3195F278A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DF2E8-3E0B-4251-819F-96EFAE50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01F6-881A-4EDD-ABA2-47D8D1ED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1D29C-BFA3-4955-91C6-25F71D48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8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9C2D-C519-497D-B8EA-254E8794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E1260-213C-430C-A7E3-C46A36C43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B62FB-AFFA-49C2-A5A9-5F377052B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BFD61-60AB-4356-B2BD-E0DCB3D8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E7521-513D-4B72-A730-66BD014E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E3D57-E4E0-41AB-A756-ECB64399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9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F88F-492E-41A8-AC9E-EE8262BC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9A80C-1371-437A-8EDD-2C20A9966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7EF53-FBC5-4DBA-8876-CFA4A94A6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1DD86-32E5-4BAC-BED5-EA94C5749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82A59-C7BE-4941-A779-5A0F150B4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C8105-A68D-4DC2-8504-B1A79536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E66F1-948C-4DAF-BD87-301DA259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BA647-2F38-41B5-8B12-CD3D38F5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6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3E73-22E0-47F8-AA34-2559FA88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53E19-774E-4A80-A029-96C54F2A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CD5A8-2961-4866-B22B-7C2DA3F2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37537-D5B0-47E2-83AB-7DEB43DE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D1992-E925-4533-9B6D-220A426E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DBDEB-E8A6-4F6D-9B0A-D97820A0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3791C-CB2E-4AB7-8FC4-04D32CDB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8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6831-5854-4DE8-98AB-9DC40E51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4680B-E1CB-4370-A587-0F87B607E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95E04-C693-4664-B2F9-AC3F7F44C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FDEB7-9762-487E-B1FE-25A0ACC6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CDAF4-436F-4D5C-B5FF-C9B06C6F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E7F47-5F90-4A22-8BCF-37869AAD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3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8216-3434-4369-9D9B-BB15A427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424B8-2785-484F-9AB3-18BDDFAC6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DBA4A-64F0-488C-AB39-C0EE8D4AE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C16DB-1319-4A71-8D5B-4130E79A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FAE55-0A12-4FA6-B016-5FF394BB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65867-E4B8-46FB-90B0-248FC9FC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5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01654-758F-4C33-8299-73E36F93C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9C475-CE81-43DF-A3B7-AE19E088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BDB9-E23A-4351-9C9C-664D506E1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EF460-96B6-4F20-8D0A-A3002A0CC0AD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441B-3CCD-45C3-8859-50276F3AB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544F-4791-49B9-9946-50AA170F6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4B1CF1-B8AD-4553-9959-9B5CBF72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940557"/>
              </p:ext>
            </p:extLst>
          </p:nvPr>
        </p:nvGraphicFramePr>
        <p:xfrm>
          <a:off x="-765171" y="-1028823"/>
          <a:ext cx="14277190" cy="6758567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2491312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4126280339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03968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10326863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736306874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945918466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81244256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726294631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59101741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72166228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092125846"/>
                    </a:ext>
                  </a:extLst>
                </a:gridCol>
              </a:tblGrid>
              <a:tr h="304923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37622"/>
                  </a:ext>
                </a:extLst>
              </a:tr>
              <a:tr h="47956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-&gt;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PRELIMINARY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DATA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APLICATION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TECHNOLOGY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OPPORTUNITIES &amp; SOLUTIONS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MIGRATION PLANNING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IMPLEMENTATION GOVERNANCE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CHANGE MANAGEMENT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87205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FOCUS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Aspirational Vision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Capabilities and Business Value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Statement of Architecture Work (SOAW)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Target Business, Data, Application and Technology Architectures goes into </a:t>
                      </a: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Candidate Architecture Roadmap (CAR) Components goes into </a:t>
                      </a: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Initial Version of </a:t>
                      </a: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Transition Architectures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Architecture Building Blocks 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 Solution Building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Final Version of </a:t>
                      </a: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and Migration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Ensure Value Assurance and Cost of Work Packages Understood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Conformance with Target Architecture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Governance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Change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Ensure Architecture Lifecycle and Governance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Ensure Architecture Capability meets current requirements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90769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OBJECTIVE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Determine the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Architecture Capability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desired by the organization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Establish the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Architecture Capability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 a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High-level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Aspirational Vision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of the capabilities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business value to be delivered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Obtain approval for a </a:t>
                      </a: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Statement of Architecture Work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(SOAW)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defines a program of works to develop and deploy the architecture outlined in the 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Target Business Architecture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describes how the enterprise needs to operate to achieve the business goals, and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respond to the strategic drivers set out in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 a way that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addresses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Statement of Architecture Work (SOAW)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stakeholder concerns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Identify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Candidate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(CAR) components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 upon gaps between the Baseline and Target Business Architectures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Develop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Target Data Architecture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enables the Business Architecture and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 a way that addresses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Statement of Architecture Work (SOAW)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and stakeholder concerns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Identify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Candidate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(CAR) components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 upon gaps between the Baseline and Target Data Architectures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Develop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Target Application Architecture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enables the Business Architecture and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 a way that addresses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Statement of Architecture Work (SOAW)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and stakeholder concerns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Identify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Candidate </a:t>
                      </a: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(CAR) components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 upon gaps between the Baseline and Target Application Architectures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Develop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Target Technology Architecture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enables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target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Business, Data, and Application Building Blocks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be delivered through technology components and technology services, in a way that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addresses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Statement of Architecture Work (SOAW)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stakeholder concerns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Identify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Candidate </a:t>
                      </a: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(CAR) components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 upon gaps between the Baseline and Target Technology Architectures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Generate the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</a:rPr>
                        <a:t>initial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complete version of the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</a:rPr>
                        <a:t>Architecture Roadmap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based upon the gap analysis and Candidate Architecture Roadmap components from Phases B, C, and 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Determine whether an incremental approach is required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and if so,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identify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</a:rPr>
                        <a:t>Transition Architectures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that will deliver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continuous business value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Define the overall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</a:rPr>
                        <a:t>Solution Building Blocks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</a:rPr>
                        <a:t>(SBB)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to finalize the Target Architecture based on the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</a:rPr>
                        <a:t>Architecture Building Blocks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</a:rPr>
                        <a:t>(ABB)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Finalize the Architecture Roadmap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and the supporting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Implementation and Migration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Ensure that the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Implementation and Migration Plan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is coordinated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with the enterprise's approach to managing and implementing change in the enterprise's overall change portfolio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Ensure that the business value and cost of work packages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Transition Architectures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is understood by key stakeholders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Ensure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conformance with the Target Architecture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 implementation projects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Perform appropriate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Governance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functions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the solution and any implementation-driven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Change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Ensure that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Lifecycle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is maintained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Ensure that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Governance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Framework is executed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Ensure that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Enterprise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Capability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meets current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80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09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4B1CF1-B8AD-4553-9959-9B5CBF72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368911"/>
              </p:ext>
            </p:extLst>
          </p:nvPr>
        </p:nvGraphicFramePr>
        <p:xfrm>
          <a:off x="-765171" y="-1028823"/>
          <a:ext cx="14277190" cy="7429127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2491312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4126280339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03968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10326863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736306874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945918466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81244256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726294631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59101741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72166228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092125846"/>
                    </a:ext>
                  </a:extLst>
                </a:gridCol>
              </a:tblGrid>
              <a:tr h="304923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37622"/>
                  </a:ext>
                </a:extLst>
              </a:tr>
              <a:tr h="47956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-&gt;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PRELIMINARY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DATA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APLICATION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TECHNOLOGY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OPPORTUNITIES &amp; SOLUTIONS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MIGRATION PLANNING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IMPLEMENTATION GOVERNANCE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CHANGE MANAGEMENT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87205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STEPS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Scope the Enterprise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Organizations Impacted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Confirm Governance and Support Frameworks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Define and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Establish Enterprise Architecture Team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and Organization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Identify and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Establish Architecture Principles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Tailor the TOGAF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Framework and, if any, Other Selected Architecture Framework(s)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Develop a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Strategy and Implementation Plan for Tools and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Establish the Architecture Project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Identify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Stakeholders, Concerns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and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Business Requirements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Confirm and Elaborate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Business Goals, Business Drivers, and Constraints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Evaluate Capabilities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Assess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Readiness for Business Transformation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Define Scope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Confirm and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Elaborate Architecture Principles, including Business Principles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Define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Target Architecture Value Propositions and KPIs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Identify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Business Transformation Risks and Mitigation Activities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Secure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Select Reference Models, Viewpoints, and Tools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Baseline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Business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 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Target Business Architecture 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Perform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Gap Analysis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Define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Candidate Roadmap Components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Resolve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Impacts Across the Architecture Landscape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Conduct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Formal Stakeholder Review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Finalize the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Business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Create the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Architecture Definition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Select Reference Models, Viewpoints, and Tools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Baseline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Data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 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Target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Data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 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Perform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Gap Analysis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Define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Candidate Roadmap Components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Resolve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Impacts Across the Architecture Landscape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Conduct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Formal Stakeholder Review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Finalize the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Data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Create the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Architecture Definition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Select Reference Models, Viewpoints, and Tools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Baseline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Application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 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Target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Application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 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Perform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Gap Analysis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Define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Candidate Roadmap Components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Resolve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Impacts Across the Architecture Landscape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Conduct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Formal Stakeholder Review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Finalize the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Application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Create the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Select Reference Models, Viewpoints, and Tools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Baseline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Technology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 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Target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Technology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 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Perform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Gap Analysis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Define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Candidate Roadmap Components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Resolve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Impacts Across the Architecture Landscape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Conduct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Formal Stakeholder Review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Finalize the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Technology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Create the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Determine/Confirm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Key Corporate Change Attributes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Determine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Business Constraints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for Implementation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Review and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Consolidate Gap Analysis Results from Phases B-C-D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Review Consolidated Requirements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Across Related Business Functions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Consolidate and Reconcile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Interoperability Requirements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Refine and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Validate Dependencies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Confirm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Readiness and Risk for Business Transformation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Formulate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Implementation and Migration Strategy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Identify and Group Major Work Packages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Identify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Transition Architectures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Create the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Architecture Roadmap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Implementation and Migration Plan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Confirm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Management Framework Interactions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for the Implementation and Migration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Assign a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Business Value to Each Work Package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Estimate Resource Requirements, Project Timings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and Availability/Delivery Vehicle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Prioritize the migration projects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through the conduct of a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cost/benefit assessment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risk validation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Confirm Architecture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Roadmap and Update 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Complete the Implementation and Migration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Complete the Architecture Development Cycle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Document Lessons Learned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Confirm Scope and Priorities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Deployment with Development Management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Identify Deployment Resources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Skills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Guide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Development of Solutions Deployment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Enterprise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Compliance Reviews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 Business and IT Operations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Post-Implementation Review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Close the Implementation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Establish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Value Realization Process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Deploy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Monitoring Tools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Manage Risks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Analysis for Architecture Change Management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Change Requirements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Meet Performance Targets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Manage Governance Process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Activate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the Process to Implement Change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80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3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4B1CF1-B8AD-4553-9959-9B5CBF72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89102"/>
              </p:ext>
            </p:extLst>
          </p:nvPr>
        </p:nvGraphicFramePr>
        <p:xfrm>
          <a:off x="-765171" y="-1028823"/>
          <a:ext cx="14277190" cy="78863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2491312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4126280339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03968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10326863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736306874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945918466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81244256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726294631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59101741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72166228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092125846"/>
                    </a:ext>
                  </a:extLst>
                </a:gridCol>
              </a:tblGrid>
              <a:tr h="304923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37622"/>
                  </a:ext>
                </a:extLst>
              </a:tr>
              <a:tr h="47956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-&gt;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PRELIMINARY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DATA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APLICATION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TECHNOLOGY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OPPORTUNITIES &amp; SOLUTIONS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MIGRATION PLANNING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IMPLEMENTATION GOVERNANCE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CHANGE MANAGEMENT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87205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INPUT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 (TOGAF library and any other frameworks)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Board strategies, business plans, business strategy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Major frameworks, operating in business/portfolio management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Governance and legal frameworks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Architecture capability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Partnership and contract agreements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Existing Architecture framework (method, content, principles, tools and repository)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 (from Architecture Repository)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principles, goals and drivers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Populated Architecture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 (from Architecture Repository)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principles, goals and drivers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(from 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Approved 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 Specs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 architecture component of Architecture Roadmap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 (from Architecture Repository)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(from 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architecture component of Architecture Roadmap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and Data architecture component of Architecture Roadmap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Product information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(from 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Technology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Business, Data and Application architecture component of Architecture Roadmap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Product information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(from 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Planning methodologies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Governance modal and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Change Requests </a:t>
                      </a:r>
                      <a:r>
                        <a:rPr lang="en-US" sz="1000" dirty="0"/>
                        <a:t>for existing business programs and projects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Candidate  Architecture Roadmap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 (from Phase B C D)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(from 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Planning methodologies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Governance modal and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Candidate  Architecture Roadmap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 (from Phase B C D)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 (Optional)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(from phase 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 (v 1.0)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Governance Modal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Contract (standard)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and migration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 (Optional)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Change requests (technology, business, from lessons)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Governance Modal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Contract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Compliance assessments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and migration plan (v 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80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22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4B1CF1-B8AD-4553-9959-9B5CBF72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68504"/>
              </p:ext>
            </p:extLst>
          </p:nvPr>
        </p:nvGraphicFramePr>
        <p:xfrm>
          <a:off x="-765171" y="-1028823"/>
          <a:ext cx="14277190" cy="46859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2491312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4126280339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03968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10326863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736306874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945918466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81244256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726294631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59101741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72166228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092125846"/>
                    </a:ext>
                  </a:extLst>
                </a:gridCol>
              </a:tblGrid>
              <a:tr h="304923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37622"/>
                  </a:ext>
                </a:extLst>
              </a:tr>
              <a:tr h="47956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-&gt;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PRELIMINARY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DATA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APLICATION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TECHNOLOGY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OPPORTUNITIES &amp; SOLUTIONS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MIGRATION PLANNING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IMPLEMENTATION GOVERNANCE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CHANGE MANAGEMENT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87205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OUTPUT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 (Optional)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Business principles</a:t>
                      </a: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goals and drivers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Governance Framework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Initial Architecture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Architecture Vision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002060"/>
                          </a:solidFill>
                        </a:rPr>
                        <a:t>Approved Statement of Architecture Work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Refined statement of Business principles, goals and drivers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</a:rPr>
                        <a:t>Capability Assessment</a:t>
                      </a:r>
                      <a:endParaRPr lang="en-US" sz="1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Draft Architecture Definition Document 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v 0.1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Communication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Populated Architecture Repository</a:t>
                      </a:r>
                      <a:endParaRPr lang="en-US" sz="1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v 1.0 of baseline/target business architecture)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Draft Architecture Requirements Specification 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ARS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Architecture Component of 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v 1.0 of baseline/target data architecture)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ARS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Architecture Component of 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ADD 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 1.0 of baseline/target application architecture)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ARS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Application Architecture Component of 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ADD 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 1.0 of baseline/target technology architecture)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ARS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Technology Architecture Component of 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ARS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Roadmap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(v 0.1)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and migration plan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 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version of Implementation and migration plan (v 1.0)</a:t>
                      </a:r>
                      <a:endParaRPr lang="en-US" sz="10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Architecture Definition Document (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Architecture Requirements Specification (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ARS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Roadmap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(v 1.0)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Building Block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Governance Modal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 request for Architecture 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Signed Architecture Contract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Change Request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Architecture-compliant solutions deployed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Compliance assessments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Post implementation Architecture Definition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updates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Changes to architecture framework and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New 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 (if required)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Contract (if required)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Compliance Assessments (if required)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82329"/>
                  </a:ext>
                </a:extLst>
              </a:tr>
            </a:tbl>
          </a:graphicData>
        </a:graphic>
      </p:graphicFrame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2289173-691F-46DA-AE6D-B1533AFBC049}"/>
              </a:ext>
            </a:extLst>
          </p:cNvPr>
          <p:cNvSpPr/>
          <p:nvPr/>
        </p:nvSpPr>
        <p:spPr>
          <a:xfrm>
            <a:off x="1887523" y="1123351"/>
            <a:ext cx="6174297" cy="1787629"/>
          </a:xfrm>
          <a:custGeom>
            <a:avLst/>
            <a:gdLst>
              <a:gd name="connsiteX0" fmla="*/ 0 w 6174297"/>
              <a:gd name="connsiteY0" fmla="*/ 319555 h 1787629"/>
              <a:gd name="connsiteX1" fmla="*/ 167780 w 6174297"/>
              <a:gd name="connsiteY1" fmla="*/ 353111 h 1787629"/>
              <a:gd name="connsiteX2" fmla="*/ 285226 w 6174297"/>
              <a:gd name="connsiteY2" fmla="*/ 369889 h 1787629"/>
              <a:gd name="connsiteX3" fmla="*/ 478172 w 6174297"/>
              <a:gd name="connsiteY3" fmla="*/ 386667 h 1787629"/>
              <a:gd name="connsiteX4" fmla="*/ 520117 w 6174297"/>
              <a:gd name="connsiteY4" fmla="*/ 411834 h 1787629"/>
              <a:gd name="connsiteX5" fmla="*/ 536895 w 6174297"/>
              <a:gd name="connsiteY5" fmla="*/ 453779 h 1787629"/>
              <a:gd name="connsiteX6" fmla="*/ 553673 w 6174297"/>
              <a:gd name="connsiteY6" fmla="*/ 529280 h 1787629"/>
              <a:gd name="connsiteX7" fmla="*/ 562062 w 6174297"/>
              <a:gd name="connsiteY7" fmla="*/ 680282 h 1787629"/>
              <a:gd name="connsiteX8" fmla="*/ 570451 w 6174297"/>
              <a:gd name="connsiteY8" fmla="*/ 722227 h 1787629"/>
              <a:gd name="connsiteX9" fmla="*/ 578840 w 6174297"/>
              <a:gd name="connsiteY9" fmla="*/ 931952 h 1787629"/>
              <a:gd name="connsiteX10" fmla="*/ 604007 w 6174297"/>
              <a:gd name="connsiteY10" fmla="*/ 1024231 h 1787629"/>
              <a:gd name="connsiteX11" fmla="*/ 629174 w 6174297"/>
              <a:gd name="connsiteY11" fmla="*/ 1150066 h 1787629"/>
              <a:gd name="connsiteX12" fmla="*/ 637563 w 6174297"/>
              <a:gd name="connsiteY12" fmla="*/ 1225566 h 1787629"/>
              <a:gd name="connsiteX13" fmla="*/ 662730 w 6174297"/>
              <a:gd name="connsiteY13" fmla="*/ 1301067 h 1787629"/>
              <a:gd name="connsiteX14" fmla="*/ 687897 w 6174297"/>
              <a:gd name="connsiteY14" fmla="*/ 1418513 h 1787629"/>
              <a:gd name="connsiteX15" fmla="*/ 713064 w 6174297"/>
              <a:gd name="connsiteY15" fmla="*/ 1468847 h 1787629"/>
              <a:gd name="connsiteX16" fmla="*/ 738231 w 6174297"/>
              <a:gd name="connsiteY16" fmla="*/ 1535959 h 1787629"/>
              <a:gd name="connsiteX17" fmla="*/ 872455 w 6174297"/>
              <a:gd name="connsiteY17" fmla="*/ 1678572 h 1787629"/>
              <a:gd name="connsiteX18" fmla="*/ 1208015 w 6174297"/>
              <a:gd name="connsiteY18" fmla="*/ 1779240 h 1787629"/>
              <a:gd name="connsiteX19" fmla="*/ 1375794 w 6174297"/>
              <a:gd name="connsiteY19" fmla="*/ 1787629 h 1787629"/>
              <a:gd name="connsiteX20" fmla="*/ 1568741 w 6174297"/>
              <a:gd name="connsiteY20" fmla="*/ 1762462 h 1787629"/>
              <a:gd name="connsiteX21" fmla="*/ 1795244 w 6174297"/>
              <a:gd name="connsiteY21" fmla="*/ 1728906 h 1787629"/>
              <a:gd name="connsiteX22" fmla="*/ 1946246 w 6174297"/>
              <a:gd name="connsiteY22" fmla="*/ 1720517 h 1787629"/>
              <a:gd name="connsiteX23" fmla="*/ 2189527 w 6174297"/>
              <a:gd name="connsiteY23" fmla="*/ 1703739 h 1787629"/>
              <a:gd name="connsiteX24" fmla="*/ 2407640 w 6174297"/>
              <a:gd name="connsiteY24" fmla="*/ 1695350 h 1787629"/>
              <a:gd name="connsiteX25" fmla="*/ 2718033 w 6174297"/>
              <a:gd name="connsiteY25" fmla="*/ 1678572 h 1787629"/>
              <a:gd name="connsiteX26" fmla="*/ 2860646 w 6174297"/>
              <a:gd name="connsiteY26" fmla="*/ 1661794 h 1787629"/>
              <a:gd name="connsiteX27" fmla="*/ 3011648 w 6174297"/>
              <a:gd name="connsiteY27" fmla="*/ 1653405 h 1787629"/>
              <a:gd name="connsiteX28" fmla="*/ 3212983 w 6174297"/>
              <a:gd name="connsiteY28" fmla="*/ 1628238 h 1787629"/>
              <a:gd name="connsiteX29" fmla="*/ 3993160 w 6174297"/>
              <a:gd name="connsiteY29" fmla="*/ 1636627 h 1787629"/>
              <a:gd name="connsiteX30" fmla="*/ 4102216 w 6174297"/>
              <a:gd name="connsiteY30" fmla="*/ 1645016 h 1787629"/>
              <a:gd name="connsiteX31" fmla="*/ 4823670 w 6174297"/>
              <a:gd name="connsiteY31" fmla="*/ 1703739 h 1787629"/>
              <a:gd name="connsiteX32" fmla="*/ 4983060 w 6174297"/>
              <a:gd name="connsiteY32" fmla="*/ 1720517 h 1787629"/>
              <a:gd name="connsiteX33" fmla="*/ 5150840 w 6174297"/>
              <a:gd name="connsiteY33" fmla="*/ 1737295 h 1787629"/>
              <a:gd name="connsiteX34" fmla="*/ 5335398 w 6174297"/>
              <a:gd name="connsiteY34" fmla="*/ 1762462 h 1787629"/>
              <a:gd name="connsiteX35" fmla="*/ 5561901 w 6174297"/>
              <a:gd name="connsiteY35" fmla="*/ 1754073 h 1787629"/>
              <a:gd name="connsiteX36" fmla="*/ 5763237 w 6174297"/>
              <a:gd name="connsiteY36" fmla="*/ 1653405 h 1787629"/>
              <a:gd name="connsiteX37" fmla="*/ 5872294 w 6174297"/>
              <a:gd name="connsiteY37" fmla="*/ 1577904 h 1787629"/>
              <a:gd name="connsiteX38" fmla="*/ 5939405 w 6174297"/>
              <a:gd name="connsiteY38" fmla="*/ 1477236 h 1787629"/>
              <a:gd name="connsiteX39" fmla="*/ 6006517 w 6174297"/>
              <a:gd name="connsiteY39" fmla="*/ 1376568 h 1787629"/>
              <a:gd name="connsiteX40" fmla="*/ 6040073 w 6174297"/>
              <a:gd name="connsiteY40" fmla="*/ 1326234 h 1787629"/>
              <a:gd name="connsiteX41" fmla="*/ 6065240 w 6174297"/>
              <a:gd name="connsiteY41" fmla="*/ 1292678 h 1787629"/>
              <a:gd name="connsiteX42" fmla="*/ 6056851 w 6174297"/>
              <a:gd name="connsiteY42" fmla="*/ 1057787 h 1787629"/>
              <a:gd name="connsiteX43" fmla="*/ 6073629 w 6174297"/>
              <a:gd name="connsiteY43" fmla="*/ 437001 h 1787629"/>
              <a:gd name="connsiteX44" fmla="*/ 6082018 w 6174297"/>
              <a:gd name="connsiteY44" fmla="*/ 76275 h 1787629"/>
              <a:gd name="connsiteX45" fmla="*/ 6090407 w 6174297"/>
              <a:gd name="connsiteY45" fmla="*/ 51108 h 1787629"/>
              <a:gd name="connsiteX46" fmla="*/ 6098796 w 6174297"/>
              <a:gd name="connsiteY46" fmla="*/ 17552 h 1787629"/>
              <a:gd name="connsiteX47" fmla="*/ 6174297 w 6174297"/>
              <a:gd name="connsiteY47" fmla="*/ 774 h 178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174297" h="1787629">
                <a:moveTo>
                  <a:pt x="0" y="319555"/>
                </a:moveTo>
                <a:cubicBezTo>
                  <a:pt x="55927" y="330740"/>
                  <a:pt x="111319" y="345045"/>
                  <a:pt x="167780" y="353111"/>
                </a:cubicBezTo>
                <a:cubicBezTo>
                  <a:pt x="206929" y="358704"/>
                  <a:pt x="245876" y="365954"/>
                  <a:pt x="285226" y="369889"/>
                </a:cubicBezTo>
                <a:cubicBezTo>
                  <a:pt x="405394" y="381906"/>
                  <a:pt x="341096" y="376123"/>
                  <a:pt x="478172" y="386667"/>
                </a:cubicBezTo>
                <a:cubicBezTo>
                  <a:pt x="492154" y="395056"/>
                  <a:pt x="509380" y="399563"/>
                  <a:pt x="520117" y="411834"/>
                </a:cubicBezTo>
                <a:cubicBezTo>
                  <a:pt x="530033" y="423167"/>
                  <a:pt x="531608" y="439679"/>
                  <a:pt x="536895" y="453779"/>
                </a:cubicBezTo>
                <a:cubicBezTo>
                  <a:pt x="549286" y="486822"/>
                  <a:pt x="546479" y="486113"/>
                  <a:pt x="553673" y="529280"/>
                </a:cubicBezTo>
                <a:cubicBezTo>
                  <a:pt x="556469" y="579614"/>
                  <a:pt x="557695" y="630060"/>
                  <a:pt x="562062" y="680282"/>
                </a:cubicBezTo>
                <a:cubicBezTo>
                  <a:pt x="563297" y="694487"/>
                  <a:pt x="569503" y="708000"/>
                  <a:pt x="570451" y="722227"/>
                </a:cubicBezTo>
                <a:cubicBezTo>
                  <a:pt x="575105" y="792036"/>
                  <a:pt x="574186" y="862143"/>
                  <a:pt x="578840" y="931952"/>
                </a:cubicBezTo>
                <a:cubicBezTo>
                  <a:pt x="581625" y="973730"/>
                  <a:pt x="593973" y="982087"/>
                  <a:pt x="604007" y="1024231"/>
                </a:cubicBezTo>
                <a:cubicBezTo>
                  <a:pt x="613915" y="1065843"/>
                  <a:pt x="622142" y="1107872"/>
                  <a:pt x="629174" y="1150066"/>
                </a:cubicBezTo>
                <a:cubicBezTo>
                  <a:pt x="633337" y="1175043"/>
                  <a:pt x="632070" y="1200847"/>
                  <a:pt x="637563" y="1225566"/>
                </a:cubicBezTo>
                <a:cubicBezTo>
                  <a:pt x="643318" y="1251463"/>
                  <a:pt x="656034" y="1275398"/>
                  <a:pt x="662730" y="1301067"/>
                </a:cubicBezTo>
                <a:cubicBezTo>
                  <a:pt x="672836" y="1339808"/>
                  <a:pt x="669992" y="1382702"/>
                  <a:pt x="687897" y="1418513"/>
                </a:cubicBezTo>
                <a:cubicBezTo>
                  <a:pt x="696286" y="1435291"/>
                  <a:pt x="705675" y="1451605"/>
                  <a:pt x="713064" y="1468847"/>
                </a:cubicBezTo>
                <a:cubicBezTo>
                  <a:pt x="722475" y="1490807"/>
                  <a:pt x="726518" y="1515135"/>
                  <a:pt x="738231" y="1535959"/>
                </a:cubicBezTo>
                <a:cubicBezTo>
                  <a:pt x="762528" y="1579154"/>
                  <a:pt x="833177" y="1657033"/>
                  <a:pt x="872455" y="1678572"/>
                </a:cubicBezTo>
                <a:cubicBezTo>
                  <a:pt x="958858" y="1725955"/>
                  <a:pt x="1108530" y="1766486"/>
                  <a:pt x="1208015" y="1779240"/>
                </a:cubicBezTo>
                <a:cubicBezTo>
                  <a:pt x="1263557" y="1786361"/>
                  <a:pt x="1319868" y="1784833"/>
                  <a:pt x="1375794" y="1787629"/>
                </a:cubicBezTo>
                <a:lnTo>
                  <a:pt x="1568741" y="1762462"/>
                </a:lnTo>
                <a:cubicBezTo>
                  <a:pt x="1644329" y="1751880"/>
                  <a:pt x="1719386" y="1737335"/>
                  <a:pt x="1795244" y="1728906"/>
                </a:cubicBezTo>
                <a:cubicBezTo>
                  <a:pt x="1845347" y="1723339"/>
                  <a:pt x="1895937" y="1723728"/>
                  <a:pt x="1946246" y="1720517"/>
                </a:cubicBezTo>
                <a:lnTo>
                  <a:pt x="2189527" y="1703739"/>
                </a:lnTo>
                <a:cubicBezTo>
                  <a:pt x="2262177" y="1699776"/>
                  <a:pt x="2334964" y="1698811"/>
                  <a:pt x="2407640" y="1695350"/>
                </a:cubicBezTo>
                <a:lnTo>
                  <a:pt x="2718033" y="1678572"/>
                </a:lnTo>
                <a:cubicBezTo>
                  <a:pt x="2765571" y="1672979"/>
                  <a:pt x="2812955" y="1665882"/>
                  <a:pt x="2860646" y="1661794"/>
                </a:cubicBezTo>
                <a:cubicBezTo>
                  <a:pt x="2910873" y="1657489"/>
                  <a:pt x="2961463" y="1658184"/>
                  <a:pt x="3011648" y="1653405"/>
                </a:cubicBezTo>
                <a:cubicBezTo>
                  <a:pt x="3078977" y="1646993"/>
                  <a:pt x="3145871" y="1636627"/>
                  <a:pt x="3212983" y="1628238"/>
                </a:cubicBezTo>
                <a:lnTo>
                  <a:pt x="3993160" y="1636627"/>
                </a:lnTo>
                <a:cubicBezTo>
                  <a:pt x="4029613" y="1637315"/>
                  <a:pt x="4065832" y="1642669"/>
                  <a:pt x="4102216" y="1645016"/>
                </a:cubicBezTo>
                <a:cubicBezTo>
                  <a:pt x="4670259" y="1681664"/>
                  <a:pt x="4336534" y="1651546"/>
                  <a:pt x="4823670" y="1703739"/>
                </a:cubicBezTo>
                <a:lnTo>
                  <a:pt x="4983060" y="1720517"/>
                </a:lnTo>
                <a:cubicBezTo>
                  <a:pt x="5038972" y="1726252"/>
                  <a:pt x="5095150" y="1729701"/>
                  <a:pt x="5150840" y="1737295"/>
                </a:cubicBezTo>
                <a:lnTo>
                  <a:pt x="5335398" y="1762462"/>
                </a:lnTo>
                <a:cubicBezTo>
                  <a:pt x="5410899" y="1759666"/>
                  <a:pt x="5486837" y="1762652"/>
                  <a:pt x="5561901" y="1754073"/>
                </a:cubicBezTo>
                <a:cubicBezTo>
                  <a:pt x="5610052" y="1748570"/>
                  <a:pt x="5752202" y="1659642"/>
                  <a:pt x="5763237" y="1653405"/>
                </a:cubicBezTo>
                <a:cubicBezTo>
                  <a:pt x="5799190" y="1633084"/>
                  <a:pt x="5845068" y="1610964"/>
                  <a:pt x="5872294" y="1577904"/>
                </a:cubicBezTo>
                <a:cubicBezTo>
                  <a:pt x="5897931" y="1546773"/>
                  <a:pt x="5917035" y="1510792"/>
                  <a:pt x="5939405" y="1477236"/>
                </a:cubicBezTo>
                <a:lnTo>
                  <a:pt x="6006517" y="1376568"/>
                </a:lnTo>
                <a:cubicBezTo>
                  <a:pt x="6017702" y="1359790"/>
                  <a:pt x="6027974" y="1342366"/>
                  <a:pt x="6040073" y="1326234"/>
                </a:cubicBezTo>
                <a:lnTo>
                  <a:pt x="6065240" y="1292678"/>
                </a:lnTo>
                <a:cubicBezTo>
                  <a:pt x="6092563" y="910150"/>
                  <a:pt x="6062941" y="1441432"/>
                  <a:pt x="6056851" y="1057787"/>
                </a:cubicBezTo>
                <a:cubicBezTo>
                  <a:pt x="6052813" y="803378"/>
                  <a:pt x="6066835" y="667984"/>
                  <a:pt x="6073629" y="437001"/>
                </a:cubicBezTo>
                <a:cubicBezTo>
                  <a:pt x="6077165" y="316778"/>
                  <a:pt x="6076794" y="196436"/>
                  <a:pt x="6082018" y="76275"/>
                </a:cubicBezTo>
                <a:cubicBezTo>
                  <a:pt x="6082402" y="67441"/>
                  <a:pt x="6087978" y="59611"/>
                  <a:pt x="6090407" y="51108"/>
                </a:cubicBezTo>
                <a:cubicBezTo>
                  <a:pt x="6093574" y="40022"/>
                  <a:pt x="6091415" y="26409"/>
                  <a:pt x="6098796" y="17552"/>
                </a:cubicBezTo>
                <a:cubicBezTo>
                  <a:pt x="6117988" y="-5479"/>
                  <a:pt x="6149887" y="774"/>
                  <a:pt x="6174297" y="7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BA02975-8DFC-44D7-BF29-9032FF6F043D}"/>
              </a:ext>
            </a:extLst>
          </p:cNvPr>
          <p:cNvSpPr/>
          <p:nvPr/>
        </p:nvSpPr>
        <p:spPr>
          <a:xfrm>
            <a:off x="8909108" y="889233"/>
            <a:ext cx="2013745" cy="2483141"/>
          </a:xfrm>
          <a:custGeom>
            <a:avLst/>
            <a:gdLst>
              <a:gd name="connsiteX0" fmla="*/ 0 w 2013745"/>
              <a:gd name="connsiteY0" fmla="*/ 251670 h 2483141"/>
              <a:gd name="connsiteX1" fmla="*/ 402672 w 2013745"/>
              <a:gd name="connsiteY1" fmla="*/ 268448 h 2483141"/>
              <a:gd name="connsiteX2" fmla="*/ 419450 w 2013745"/>
              <a:gd name="connsiteY2" fmla="*/ 293615 h 2483141"/>
              <a:gd name="connsiteX3" fmla="*/ 427839 w 2013745"/>
              <a:gd name="connsiteY3" fmla="*/ 327171 h 2483141"/>
              <a:gd name="connsiteX4" fmla="*/ 444617 w 2013745"/>
              <a:gd name="connsiteY4" fmla="*/ 369116 h 2483141"/>
              <a:gd name="connsiteX5" fmla="*/ 469784 w 2013745"/>
              <a:gd name="connsiteY5" fmla="*/ 528506 h 2483141"/>
              <a:gd name="connsiteX6" fmla="*/ 486562 w 2013745"/>
              <a:gd name="connsiteY6" fmla="*/ 654341 h 2483141"/>
              <a:gd name="connsiteX7" fmla="*/ 503340 w 2013745"/>
              <a:gd name="connsiteY7" fmla="*/ 1040235 h 2483141"/>
              <a:gd name="connsiteX8" fmla="*/ 511729 w 2013745"/>
              <a:gd name="connsiteY8" fmla="*/ 1107347 h 2483141"/>
              <a:gd name="connsiteX9" fmla="*/ 528507 w 2013745"/>
              <a:gd name="connsiteY9" fmla="*/ 1216404 h 2483141"/>
              <a:gd name="connsiteX10" fmla="*/ 528507 w 2013745"/>
              <a:gd name="connsiteY10" fmla="*/ 1895912 h 2483141"/>
              <a:gd name="connsiteX11" fmla="*/ 536896 w 2013745"/>
              <a:gd name="connsiteY11" fmla="*/ 2004969 h 2483141"/>
              <a:gd name="connsiteX12" fmla="*/ 562063 w 2013745"/>
              <a:gd name="connsiteY12" fmla="*/ 2072081 h 2483141"/>
              <a:gd name="connsiteX13" fmla="*/ 595619 w 2013745"/>
              <a:gd name="connsiteY13" fmla="*/ 2147582 h 2483141"/>
              <a:gd name="connsiteX14" fmla="*/ 687898 w 2013745"/>
              <a:gd name="connsiteY14" fmla="*/ 2273417 h 2483141"/>
              <a:gd name="connsiteX15" fmla="*/ 729842 w 2013745"/>
              <a:gd name="connsiteY15" fmla="*/ 2315361 h 2483141"/>
              <a:gd name="connsiteX16" fmla="*/ 746620 w 2013745"/>
              <a:gd name="connsiteY16" fmla="*/ 2340528 h 2483141"/>
              <a:gd name="connsiteX17" fmla="*/ 872455 w 2013745"/>
              <a:gd name="connsiteY17" fmla="*/ 2432807 h 2483141"/>
              <a:gd name="connsiteX18" fmla="*/ 1098958 w 2013745"/>
              <a:gd name="connsiteY18" fmla="*/ 2483141 h 2483141"/>
              <a:gd name="connsiteX19" fmla="*/ 1510019 w 2013745"/>
              <a:gd name="connsiteY19" fmla="*/ 2365695 h 2483141"/>
              <a:gd name="connsiteX20" fmla="*/ 1812022 w 2013745"/>
              <a:gd name="connsiteY20" fmla="*/ 2155971 h 2483141"/>
              <a:gd name="connsiteX21" fmla="*/ 1904301 w 2013745"/>
              <a:gd name="connsiteY21" fmla="*/ 2038525 h 2483141"/>
              <a:gd name="connsiteX22" fmla="*/ 1954635 w 2013745"/>
              <a:gd name="connsiteY22" fmla="*/ 1795244 h 2483141"/>
              <a:gd name="connsiteX23" fmla="*/ 1996580 w 2013745"/>
              <a:gd name="connsiteY23" fmla="*/ 1635853 h 2483141"/>
              <a:gd name="connsiteX24" fmla="*/ 2004969 w 2013745"/>
              <a:gd name="connsiteY24" fmla="*/ 1400961 h 2483141"/>
              <a:gd name="connsiteX25" fmla="*/ 1988191 w 2013745"/>
              <a:gd name="connsiteY25" fmla="*/ 1367406 h 2483141"/>
              <a:gd name="connsiteX26" fmla="*/ 1963024 w 2013745"/>
              <a:gd name="connsiteY26" fmla="*/ 1308683 h 2483141"/>
              <a:gd name="connsiteX27" fmla="*/ 1946246 w 2013745"/>
              <a:gd name="connsiteY27" fmla="*/ 1233182 h 2483141"/>
              <a:gd name="connsiteX28" fmla="*/ 1929468 w 2013745"/>
              <a:gd name="connsiteY28" fmla="*/ 1115736 h 2483141"/>
              <a:gd name="connsiteX29" fmla="*/ 1904301 w 2013745"/>
              <a:gd name="connsiteY29" fmla="*/ 964734 h 2483141"/>
              <a:gd name="connsiteX30" fmla="*/ 1895912 w 2013745"/>
              <a:gd name="connsiteY30" fmla="*/ 864066 h 2483141"/>
              <a:gd name="connsiteX31" fmla="*/ 1862356 w 2013745"/>
              <a:gd name="connsiteY31" fmla="*/ 738231 h 2483141"/>
              <a:gd name="connsiteX32" fmla="*/ 1853967 w 2013745"/>
              <a:gd name="connsiteY32" fmla="*/ 679508 h 2483141"/>
              <a:gd name="connsiteX33" fmla="*/ 1828800 w 2013745"/>
              <a:gd name="connsiteY33" fmla="*/ 578840 h 2483141"/>
              <a:gd name="connsiteX34" fmla="*/ 1828800 w 2013745"/>
              <a:gd name="connsiteY34" fmla="*/ 192947 h 2483141"/>
              <a:gd name="connsiteX35" fmla="*/ 1862356 w 2013745"/>
              <a:gd name="connsiteY35" fmla="*/ 117446 h 2483141"/>
              <a:gd name="connsiteX36" fmla="*/ 1870745 w 2013745"/>
              <a:gd name="connsiteY36" fmla="*/ 75501 h 2483141"/>
              <a:gd name="connsiteX37" fmla="*/ 1895912 w 2013745"/>
              <a:gd name="connsiteY37" fmla="*/ 50334 h 2483141"/>
              <a:gd name="connsiteX38" fmla="*/ 1963024 w 2013745"/>
              <a:gd name="connsiteY38" fmla="*/ 0 h 2483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13745" h="2483141">
                <a:moveTo>
                  <a:pt x="0" y="251670"/>
                </a:moveTo>
                <a:cubicBezTo>
                  <a:pt x="134224" y="257263"/>
                  <a:pt x="268998" y="255081"/>
                  <a:pt x="402672" y="268448"/>
                </a:cubicBezTo>
                <a:cubicBezTo>
                  <a:pt x="412704" y="269451"/>
                  <a:pt x="415478" y="284348"/>
                  <a:pt x="419450" y="293615"/>
                </a:cubicBezTo>
                <a:cubicBezTo>
                  <a:pt x="423992" y="304212"/>
                  <a:pt x="424193" y="316233"/>
                  <a:pt x="427839" y="327171"/>
                </a:cubicBezTo>
                <a:cubicBezTo>
                  <a:pt x="432601" y="341457"/>
                  <a:pt x="439024" y="355134"/>
                  <a:pt x="444617" y="369116"/>
                </a:cubicBezTo>
                <a:cubicBezTo>
                  <a:pt x="453006" y="422246"/>
                  <a:pt x="463844" y="475047"/>
                  <a:pt x="469784" y="528506"/>
                </a:cubicBezTo>
                <a:cubicBezTo>
                  <a:pt x="480051" y="620912"/>
                  <a:pt x="474010" y="579030"/>
                  <a:pt x="486562" y="654341"/>
                </a:cubicBezTo>
                <a:cubicBezTo>
                  <a:pt x="492155" y="782972"/>
                  <a:pt x="496198" y="911680"/>
                  <a:pt x="503340" y="1040235"/>
                </a:cubicBezTo>
                <a:cubicBezTo>
                  <a:pt x="504591" y="1062745"/>
                  <a:pt x="508749" y="1085000"/>
                  <a:pt x="511729" y="1107347"/>
                </a:cubicBezTo>
                <a:cubicBezTo>
                  <a:pt x="518925" y="1161319"/>
                  <a:pt x="519963" y="1165138"/>
                  <a:pt x="528507" y="1216404"/>
                </a:cubicBezTo>
                <a:cubicBezTo>
                  <a:pt x="551230" y="1557244"/>
                  <a:pt x="528507" y="1164818"/>
                  <a:pt x="528507" y="1895912"/>
                </a:cubicBezTo>
                <a:cubicBezTo>
                  <a:pt x="528507" y="1932372"/>
                  <a:pt x="530074" y="1969153"/>
                  <a:pt x="536896" y="2004969"/>
                </a:cubicBezTo>
                <a:cubicBezTo>
                  <a:pt x="541366" y="2028439"/>
                  <a:pt x="552966" y="2049989"/>
                  <a:pt x="562063" y="2072081"/>
                </a:cubicBezTo>
                <a:cubicBezTo>
                  <a:pt x="572549" y="2097547"/>
                  <a:pt x="582659" y="2123281"/>
                  <a:pt x="595619" y="2147582"/>
                </a:cubicBezTo>
                <a:cubicBezTo>
                  <a:pt x="612175" y="2178624"/>
                  <a:pt x="671638" y="2254447"/>
                  <a:pt x="687898" y="2273417"/>
                </a:cubicBezTo>
                <a:cubicBezTo>
                  <a:pt x="700766" y="2288429"/>
                  <a:pt x="716822" y="2300481"/>
                  <a:pt x="729842" y="2315361"/>
                </a:cubicBezTo>
                <a:cubicBezTo>
                  <a:pt x="736481" y="2322949"/>
                  <a:pt x="739491" y="2333399"/>
                  <a:pt x="746620" y="2340528"/>
                </a:cubicBezTo>
                <a:cubicBezTo>
                  <a:pt x="777251" y="2371159"/>
                  <a:pt x="832722" y="2414927"/>
                  <a:pt x="872455" y="2432807"/>
                </a:cubicBezTo>
                <a:cubicBezTo>
                  <a:pt x="961389" y="2472827"/>
                  <a:pt x="1000127" y="2469963"/>
                  <a:pt x="1098958" y="2483141"/>
                </a:cubicBezTo>
                <a:cubicBezTo>
                  <a:pt x="1108939" y="2480574"/>
                  <a:pt x="1430643" y="2407368"/>
                  <a:pt x="1510019" y="2365695"/>
                </a:cubicBezTo>
                <a:cubicBezTo>
                  <a:pt x="1606049" y="2315279"/>
                  <a:pt x="1732599" y="2242958"/>
                  <a:pt x="1812022" y="2155971"/>
                </a:cubicBezTo>
                <a:cubicBezTo>
                  <a:pt x="1845592" y="2119204"/>
                  <a:pt x="1873541" y="2077674"/>
                  <a:pt x="1904301" y="2038525"/>
                </a:cubicBezTo>
                <a:cubicBezTo>
                  <a:pt x="1970155" y="1797061"/>
                  <a:pt x="1880597" y="2137671"/>
                  <a:pt x="1954635" y="1795244"/>
                </a:cubicBezTo>
                <a:cubicBezTo>
                  <a:pt x="1966245" y="1741546"/>
                  <a:pt x="1982598" y="1688983"/>
                  <a:pt x="1996580" y="1635853"/>
                </a:cubicBezTo>
                <a:cubicBezTo>
                  <a:pt x="2009411" y="1533208"/>
                  <a:pt x="2023169" y="1498028"/>
                  <a:pt x="2004969" y="1400961"/>
                </a:cubicBezTo>
                <a:cubicBezTo>
                  <a:pt x="2002664" y="1388670"/>
                  <a:pt x="1993366" y="1378790"/>
                  <a:pt x="1988191" y="1367406"/>
                </a:cubicBezTo>
                <a:cubicBezTo>
                  <a:pt x="1979378" y="1348019"/>
                  <a:pt x="1969376" y="1329010"/>
                  <a:pt x="1963024" y="1308683"/>
                </a:cubicBezTo>
                <a:cubicBezTo>
                  <a:pt x="1955334" y="1284076"/>
                  <a:pt x="1950663" y="1258582"/>
                  <a:pt x="1946246" y="1233182"/>
                </a:cubicBezTo>
                <a:cubicBezTo>
                  <a:pt x="1939470" y="1194221"/>
                  <a:pt x="1935573" y="1154808"/>
                  <a:pt x="1929468" y="1115736"/>
                </a:cubicBezTo>
                <a:cubicBezTo>
                  <a:pt x="1921590" y="1065319"/>
                  <a:pt x="1911045" y="1015315"/>
                  <a:pt x="1904301" y="964734"/>
                </a:cubicBezTo>
                <a:cubicBezTo>
                  <a:pt x="1899851" y="931357"/>
                  <a:pt x="1900907" y="897366"/>
                  <a:pt x="1895912" y="864066"/>
                </a:cubicBezTo>
                <a:cubicBezTo>
                  <a:pt x="1887879" y="810511"/>
                  <a:pt x="1873390" y="789721"/>
                  <a:pt x="1862356" y="738231"/>
                </a:cubicBezTo>
                <a:cubicBezTo>
                  <a:pt x="1858213" y="718897"/>
                  <a:pt x="1858040" y="698857"/>
                  <a:pt x="1853967" y="679508"/>
                </a:cubicBezTo>
                <a:cubicBezTo>
                  <a:pt x="1846841" y="645661"/>
                  <a:pt x="1837189" y="612396"/>
                  <a:pt x="1828800" y="578840"/>
                </a:cubicBezTo>
                <a:cubicBezTo>
                  <a:pt x="1815416" y="431621"/>
                  <a:pt x="1807261" y="382489"/>
                  <a:pt x="1828800" y="192947"/>
                </a:cubicBezTo>
                <a:cubicBezTo>
                  <a:pt x="1831910" y="165582"/>
                  <a:pt x="1851171" y="142613"/>
                  <a:pt x="1862356" y="117446"/>
                </a:cubicBezTo>
                <a:cubicBezTo>
                  <a:pt x="1865152" y="103464"/>
                  <a:pt x="1864368" y="88254"/>
                  <a:pt x="1870745" y="75501"/>
                </a:cubicBezTo>
                <a:cubicBezTo>
                  <a:pt x="1876051" y="64890"/>
                  <a:pt x="1886984" y="58146"/>
                  <a:pt x="1895912" y="50334"/>
                </a:cubicBezTo>
                <a:cubicBezTo>
                  <a:pt x="1927796" y="22436"/>
                  <a:pt x="1933058" y="19978"/>
                  <a:pt x="196302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283075E-9BC9-4D99-A448-95CF3020EA08}"/>
              </a:ext>
            </a:extLst>
          </p:cNvPr>
          <p:cNvSpPr/>
          <p:nvPr/>
        </p:nvSpPr>
        <p:spPr>
          <a:xfrm>
            <a:off x="11711031" y="897622"/>
            <a:ext cx="595639" cy="1342239"/>
          </a:xfrm>
          <a:custGeom>
            <a:avLst/>
            <a:gdLst>
              <a:gd name="connsiteX0" fmla="*/ 0 w 595639"/>
              <a:gd name="connsiteY0" fmla="*/ 0 h 1342239"/>
              <a:gd name="connsiteX1" fmla="*/ 117446 w 595639"/>
              <a:gd name="connsiteY1" fmla="*/ 41945 h 1342239"/>
              <a:gd name="connsiteX2" fmla="*/ 243281 w 595639"/>
              <a:gd name="connsiteY2" fmla="*/ 201336 h 1342239"/>
              <a:gd name="connsiteX3" fmla="*/ 268448 w 595639"/>
              <a:gd name="connsiteY3" fmla="*/ 268448 h 1342239"/>
              <a:gd name="connsiteX4" fmla="*/ 302004 w 595639"/>
              <a:gd name="connsiteY4" fmla="*/ 343949 h 1342239"/>
              <a:gd name="connsiteX5" fmla="*/ 318782 w 595639"/>
              <a:gd name="connsiteY5" fmla="*/ 419450 h 1342239"/>
              <a:gd name="connsiteX6" fmla="*/ 335560 w 595639"/>
              <a:gd name="connsiteY6" fmla="*/ 503339 h 1342239"/>
              <a:gd name="connsiteX7" fmla="*/ 360727 w 595639"/>
              <a:gd name="connsiteY7" fmla="*/ 654341 h 1342239"/>
              <a:gd name="connsiteX8" fmla="*/ 377505 w 595639"/>
              <a:gd name="connsiteY8" fmla="*/ 704675 h 1342239"/>
              <a:gd name="connsiteX9" fmla="*/ 385894 w 595639"/>
              <a:gd name="connsiteY9" fmla="*/ 805343 h 1342239"/>
              <a:gd name="connsiteX10" fmla="*/ 394283 w 595639"/>
              <a:gd name="connsiteY10" fmla="*/ 889233 h 1342239"/>
              <a:gd name="connsiteX11" fmla="*/ 402672 w 595639"/>
              <a:gd name="connsiteY11" fmla="*/ 1275127 h 1342239"/>
              <a:gd name="connsiteX12" fmla="*/ 411061 w 595639"/>
              <a:gd name="connsiteY12" fmla="*/ 1317072 h 1342239"/>
              <a:gd name="connsiteX13" fmla="*/ 494951 w 595639"/>
              <a:gd name="connsiteY13" fmla="*/ 1342239 h 1342239"/>
              <a:gd name="connsiteX14" fmla="*/ 570452 w 595639"/>
              <a:gd name="connsiteY14" fmla="*/ 1300294 h 1342239"/>
              <a:gd name="connsiteX15" fmla="*/ 595619 w 595639"/>
              <a:gd name="connsiteY15" fmla="*/ 1258349 h 134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5639" h="1342239">
                <a:moveTo>
                  <a:pt x="0" y="0"/>
                </a:moveTo>
                <a:cubicBezTo>
                  <a:pt x="39149" y="13982"/>
                  <a:pt x="82857" y="18886"/>
                  <a:pt x="117446" y="41945"/>
                </a:cubicBezTo>
                <a:cubicBezTo>
                  <a:pt x="155805" y="67518"/>
                  <a:pt x="219459" y="153691"/>
                  <a:pt x="243281" y="201336"/>
                </a:cubicBezTo>
                <a:cubicBezTo>
                  <a:pt x="253966" y="222706"/>
                  <a:pt x="259351" y="246356"/>
                  <a:pt x="268448" y="268448"/>
                </a:cubicBezTo>
                <a:cubicBezTo>
                  <a:pt x="278934" y="293914"/>
                  <a:pt x="293295" y="317822"/>
                  <a:pt x="302004" y="343949"/>
                </a:cubicBezTo>
                <a:cubicBezTo>
                  <a:pt x="310157" y="368407"/>
                  <a:pt x="313471" y="394222"/>
                  <a:pt x="318782" y="419450"/>
                </a:cubicBezTo>
                <a:cubicBezTo>
                  <a:pt x="324657" y="447355"/>
                  <a:pt x="330604" y="475256"/>
                  <a:pt x="335560" y="503339"/>
                </a:cubicBezTo>
                <a:cubicBezTo>
                  <a:pt x="349091" y="580013"/>
                  <a:pt x="339273" y="563161"/>
                  <a:pt x="360727" y="654341"/>
                </a:cubicBezTo>
                <a:cubicBezTo>
                  <a:pt x="364778" y="671556"/>
                  <a:pt x="371912" y="687897"/>
                  <a:pt x="377505" y="704675"/>
                </a:cubicBezTo>
                <a:cubicBezTo>
                  <a:pt x="380301" y="738231"/>
                  <a:pt x="382845" y="771809"/>
                  <a:pt x="385894" y="805343"/>
                </a:cubicBezTo>
                <a:cubicBezTo>
                  <a:pt x="388438" y="833330"/>
                  <a:pt x="393280" y="861148"/>
                  <a:pt x="394283" y="889233"/>
                </a:cubicBezTo>
                <a:cubicBezTo>
                  <a:pt x="398875" y="1017813"/>
                  <a:pt x="397630" y="1146564"/>
                  <a:pt x="402672" y="1275127"/>
                </a:cubicBezTo>
                <a:cubicBezTo>
                  <a:pt x="403231" y="1289375"/>
                  <a:pt x="402773" y="1305469"/>
                  <a:pt x="411061" y="1317072"/>
                </a:cubicBezTo>
                <a:cubicBezTo>
                  <a:pt x="424242" y="1335525"/>
                  <a:pt x="480687" y="1339862"/>
                  <a:pt x="494951" y="1342239"/>
                </a:cubicBezTo>
                <a:cubicBezTo>
                  <a:pt x="537129" y="1331694"/>
                  <a:pt x="533090" y="1337656"/>
                  <a:pt x="570452" y="1300294"/>
                </a:cubicBezTo>
                <a:cubicBezTo>
                  <a:pt x="597297" y="1273449"/>
                  <a:pt x="595619" y="1278930"/>
                  <a:pt x="595619" y="12583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89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4B1CF1-B8AD-4553-9959-9B5CBF72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823327"/>
              </p:ext>
            </p:extLst>
          </p:nvPr>
        </p:nvGraphicFramePr>
        <p:xfrm>
          <a:off x="-765171" y="-1028823"/>
          <a:ext cx="14277190" cy="98675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2491312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4126280339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03968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10326863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736306874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945918466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81244256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726294631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59101741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72166228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092125846"/>
                    </a:ext>
                  </a:extLst>
                </a:gridCol>
              </a:tblGrid>
              <a:tr h="304923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37622"/>
                  </a:ext>
                </a:extLst>
              </a:tr>
              <a:tr h="47956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-&gt;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PRELIMINARY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DATA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APLICATION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TECHNOLOGY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OPPORTUNITIES &amp; SOLUTIONS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MIGRATION PLANNING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IMPLEMENTATION GOVERNANCE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CHANGE MANAGEMENT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87205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DELIVERABLES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1" dirty="0"/>
                        <a:t>Catalogs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Principles catalog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Matrices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Stakeholder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Map matrix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Diagrams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Model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Capability Map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Stream Map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Chain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Solution Concept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Catalogs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Value Stream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Capabilities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Value Stream Stages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Organization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/Actor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Driver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/Goal/Objective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Role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Service/Function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Location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Process/Event/Control/Product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Contract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/Measure catalog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Matrices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Value Stream/Capability matrix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Strategy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/Capability matrix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Capability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/Organization matrix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Interaction matrix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Actor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/Role matrix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Diagrams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Model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Capability Map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Value Stream Map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Organization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Map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Footprint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Service/Information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Functional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Decomposition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Lifecycle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Goal/Objective/Service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Use-Case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Organization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Decomposition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Flow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Event diagram</a:t>
                      </a: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82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90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2195</TotalTime>
  <Words>2301</Words>
  <Application>Microsoft Office PowerPoint</Application>
  <PresentationFormat>Widescreen</PresentationFormat>
  <Paragraphs>472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Dixit</dc:creator>
  <cp:lastModifiedBy>Amit Dixit</cp:lastModifiedBy>
  <cp:revision>762</cp:revision>
  <dcterms:created xsi:type="dcterms:W3CDTF">2022-02-06T13:50:04Z</dcterms:created>
  <dcterms:modified xsi:type="dcterms:W3CDTF">2022-03-03T13:22:10Z</dcterms:modified>
</cp:coreProperties>
</file>