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64" r:id="rId2"/>
    <p:sldId id="258" r:id="rId3"/>
    <p:sldId id="265" r:id="rId4"/>
    <p:sldId id="292" r:id="rId5"/>
    <p:sldId id="293" r:id="rId6"/>
    <p:sldId id="262" r:id="rId7"/>
    <p:sldId id="259" r:id="rId8"/>
    <p:sldId id="269" r:id="rId9"/>
    <p:sldId id="260" r:id="rId10"/>
    <p:sldId id="261" r:id="rId11"/>
    <p:sldId id="392" r:id="rId12"/>
    <p:sldId id="299" r:id="rId13"/>
    <p:sldId id="301" r:id="rId14"/>
    <p:sldId id="270" r:id="rId15"/>
    <p:sldId id="271" r:id="rId16"/>
    <p:sldId id="295" r:id="rId17"/>
    <p:sldId id="297" r:id="rId18"/>
    <p:sldId id="275" r:id="rId19"/>
    <p:sldId id="302" r:id="rId20"/>
    <p:sldId id="319" r:id="rId21"/>
    <p:sldId id="320" r:id="rId22"/>
    <p:sldId id="321" r:id="rId23"/>
    <p:sldId id="393" r:id="rId24"/>
    <p:sldId id="307" r:id="rId25"/>
    <p:sldId id="322" r:id="rId26"/>
    <p:sldId id="323" r:id="rId27"/>
    <p:sldId id="324" r:id="rId28"/>
    <p:sldId id="325" r:id="rId29"/>
    <p:sldId id="326" r:id="rId30"/>
    <p:sldId id="327" r:id="rId31"/>
    <p:sldId id="329" r:id="rId32"/>
    <p:sldId id="330" r:id="rId33"/>
    <p:sldId id="331" r:id="rId34"/>
    <p:sldId id="332" r:id="rId35"/>
    <p:sldId id="333" r:id="rId36"/>
    <p:sldId id="388" r:id="rId37"/>
    <p:sldId id="335" r:id="rId38"/>
    <p:sldId id="389" r:id="rId39"/>
    <p:sldId id="336" r:id="rId40"/>
    <p:sldId id="390" r:id="rId41"/>
    <p:sldId id="391" r:id="rId42"/>
    <p:sldId id="374" r:id="rId43"/>
    <p:sldId id="328" r:id="rId44"/>
    <p:sldId id="341" r:id="rId45"/>
    <p:sldId id="342" r:id="rId46"/>
    <p:sldId id="343" r:id="rId47"/>
    <p:sldId id="344" r:id="rId48"/>
    <p:sldId id="345" r:id="rId49"/>
    <p:sldId id="346" r:id="rId50"/>
    <p:sldId id="347" r:id="rId51"/>
    <p:sldId id="348" r:id="rId52"/>
    <p:sldId id="375" r:id="rId53"/>
    <p:sldId id="350" r:id="rId54"/>
    <p:sldId id="351" r:id="rId55"/>
    <p:sldId id="352" r:id="rId56"/>
    <p:sldId id="376" r:id="rId57"/>
    <p:sldId id="354" r:id="rId58"/>
    <p:sldId id="377" r:id="rId59"/>
    <p:sldId id="356" r:id="rId60"/>
    <p:sldId id="357" r:id="rId61"/>
    <p:sldId id="358" r:id="rId62"/>
    <p:sldId id="359" r:id="rId63"/>
    <p:sldId id="360" r:id="rId64"/>
    <p:sldId id="361" r:id="rId65"/>
    <p:sldId id="380" r:id="rId66"/>
    <p:sldId id="379" r:id="rId67"/>
    <p:sldId id="381" r:id="rId68"/>
    <p:sldId id="365" r:id="rId69"/>
    <p:sldId id="382" r:id="rId70"/>
    <p:sldId id="383" r:id="rId71"/>
    <p:sldId id="368" r:id="rId72"/>
    <p:sldId id="369" r:id="rId73"/>
    <p:sldId id="384" r:id="rId74"/>
    <p:sldId id="385" r:id="rId75"/>
    <p:sldId id="386" r:id="rId76"/>
    <p:sldId id="387" r:id="rId7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337"/>
    <a:srgbClr val="E2E2E2"/>
    <a:srgbClr val="FF663A"/>
    <a:srgbClr val="FF6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8" autoAdjust="0"/>
    <p:restoredTop sz="69475"/>
  </p:normalViewPr>
  <p:slideViewPr>
    <p:cSldViewPr snapToGrid="0">
      <p:cViewPr>
        <p:scale>
          <a:sx n="102" d="100"/>
          <a:sy n="102" d="100"/>
        </p:scale>
        <p:origin x="153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6B70A-C995-994E-AC15-03F4D141DDB8}" type="datetimeFigureOut">
              <a:rPr lang="en-US" smtClean="0"/>
              <a:t>2/24/17</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126CE-B613-8A47-93CA-8AF78660A840}" type="slidenum">
              <a:rPr lang="en-US" smtClean="0"/>
              <a:t>‹#›</a:t>
            </a:fld>
            <a:endParaRPr lang="en-US"/>
          </a:p>
        </p:txBody>
      </p:sp>
    </p:spTree>
    <p:extLst>
      <p:ext uri="{BB962C8B-B14F-4D97-AF65-F5344CB8AC3E}">
        <p14:creationId xmlns:p14="http://schemas.microsoft.com/office/powerpoint/2010/main" val="948188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1</a:t>
            </a:fld>
            <a:endParaRPr lang="en-US"/>
          </a:p>
        </p:txBody>
      </p:sp>
    </p:spTree>
    <p:extLst>
      <p:ext uri="{BB962C8B-B14F-4D97-AF65-F5344CB8AC3E}">
        <p14:creationId xmlns:p14="http://schemas.microsoft.com/office/powerpoint/2010/main" val="2110155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mistake novice writers make is to write without the reader in mind. </a:t>
            </a:r>
          </a:p>
          <a:p>
            <a:endParaRPr lang="en-US" dirty="0" smtClean="0"/>
          </a:p>
          <a:p>
            <a:r>
              <a:rPr lang="en-US" dirty="0" smtClean="0"/>
              <a:t>Novice writers write while mentally asking questions based on their own needs, questions like, "What do I know? What's all the information I can put in?”</a:t>
            </a:r>
          </a:p>
          <a:p>
            <a:endParaRPr lang="en-US" dirty="0" smtClean="0"/>
          </a:p>
          <a:p>
            <a:r>
              <a:rPr lang="en-US" dirty="0" smtClean="0"/>
              <a:t>But clear writing requires empathy for the reader.</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23</a:t>
            </a:fld>
            <a:endParaRPr lang="en-US"/>
          </a:p>
        </p:txBody>
      </p:sp>
    </p:spTree>
    <p:extLst>
      <p:ext uri="{BB962C8B-B14F-4D97-AF65-F5344CB8AC3E}">
        <p14:creationId xmlns:p14="http://schemas.microsoft.com/office/powerpoint/2010/main" val="812488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24</a:t>
            </a:fld>
            <a:endParaRPr lang="en-US"/>
          </a:p>
        </p:txBody>
      </p:sp>
    </p:spTree>
    <p:extLst>
      <p:ext uri="{BB962C8B-B14F-4D97-AF65-F5344CB8AC3E}">
        <p14:creationId xmlns:p14="http://schemas.microsoft.com/office/powerpoint/2010/main" val="1229666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we do? We sit down and start writing down their thoughts, without organizing first and without any thought about what the reader actually needs to </a:t>
            </a:r>
            <a:r>
              <a:rPr lang="en-US" dirty="0" err="1" smtClean="0"/>
              <a:t>know.Their</a:t>
            </a:r>
            <a:r>
              <a:rPr lang="en-US" dirty="0" smtClean="0"/>
              <a:t> thought process might look something like this: "OK, where do I start? Introduction. What should I say in my introduction? I'll need to make three points, what three points can I make?" And so </a:t>
            </a:r>
            <a:r>
              <a:rPr lang="en-US" dirty="0" err="1" smtClean="0"/>
              <a:t>on.The</a:t>
            </a:r>
            <a:r>
              <a:rPr lang="en-US" dirty="0" smtClean="0"/>
              <a:t> result is a brain dump, a rambling and disorganized document that's poorly organized, hard to follow, and often riddled with logical holes and unanswered </a:t>
            </a:r>
            <a:r>
              <a:rPr lang="en-US" dirty="0" err="1" smtClean="0"/>
              <a:t>questions.We</a:t>
            </a:r>
            <a:r>
              <a:rPr lang="en-US" dirty="0" smtClean="0"/>
              <a:t> just write down what we know and keep going until we can't think of anything else to say.*** the fridge </a:t>
            </a:r>
            <a:r>
              <a:rPr lang="en-US" dirty="0" err="1" smtClean="0"/>
              <a:t>metaphorAll</a:t>
            </a:r>
            <a:r>
              <a:rPr lang="en-US" dirty="0" smtClean="0"/>
              <a:t> the ingredients in your </a:t>
            </a:r>
            <a:r>
              <a:rPr lang="en-US" dirty="0" err="1" smtClean="0"/>
              <a:t>mindDoing</a:t>
            </a:r>
            <a:r>
              <a:rPr lang="en-US" dirty="0" smtClean="0"/>
              <a:t> that is kind of like trying to bake a cake by opening your refrigerator, taking out all the food you have in your fridge, beer, mustard, leftover pizza, garlic, chocolate, and putting it in a big bowl. Most of those ingredients aren't necessary! And in fact they'll get in the way. The key to baking a cake is what you leave out!*** the purpose of the document isn't to communicate what you </a:t>
            </a:r>
            <a:r>
              <a:rPr lang="en-US" dirty="0" err="1" smtClean="0"/>
              <a:t>knowIt's</a:t>
            </a:r>
            <a:r>
              <a:rPr lang="en-US" dirty="0" smtClean="0"/>
              <a:t> to tell the reader what they need to know.</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25</a:t>
            </a:fld>
            <a:endParaRPr lang="en-US"/>
          </a:p>
        </p:txBody>
      </p:sp>
    </p:spTree>
    <p:extLst>
      <p:ext uri="{BB962C8B-B14F-4D97-AF65-F5344CB8AC3E}">
        <p14:creationId xmlns:p14="http://schemas.microsoft.com/office/powerpoint/2010/main" val="121392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I'll talk about a psychology concept called "the curse of knowledge"---the tendency of writers to unwittingly assume that the reader already knows everything they themselves </a:t>
            </a:r>
            <a:r>
              <a:rPr lang="en-US" dirty="0" err="1" smtClean="0"/>
              <a:t>know.you</a:t>
            </a:r>
            <a:r>
              <a:rPr lang="en-US" dirty="0" smtClean="0"/>
              <a:t> must keep the reader's needs in mind at all times, asking questions like, "What does the reader *already* know? What does the reader need to know to understand the point I'm making? What evidence is likely to convince a skeptical reader that this is going to work?”</a:t>
            </a:r>
          </a:p>
          <a:p>
            <a:endParaRPr lang="en-US" dirty="0" smtClean="0"/>
          </a:p>
          <a:p>
            <a:pPr marL="171450" indent="-171450">
              <a:buFontTx/>
              <a:buChar char="-"/>
            </a:pPr>
            <a:r>
              <a:rPr lang="en-US" dirty="0" smtClean="0"/>
              <a:t>what the curse of knowledge is</a:t>
            </a:r>
          </a:p>
          <a:p>
            <a:pPr marL="171450" indent="-171450">
              <a:buFontTx/>
              <a:buChar char="-"/>
            </a:pPr>
            <a:r>
              <a:rPr lang="en-US" dirty="0" smtClean="0"/>
              <a:t>knocking thing</a:t>
            </a:r>
          </a:p>
          <a:p>
            <a:pPr marL="171450" indent="-171450">
              <a:buFontTx/>
              <a:buChar char="-"/>
            </a:pPr>
            <a:r>
              <a:rPr lang="en-US" dirty="0" smtClean="0"/>
              <a:t>Emma Thompson</a:t>
            </a:r>
          </a:p>
          <a:p>
            <a:pPr marL="171450" indent="-171450">
              <a:buFontTx/>
              <a:buChar char="-"/>
            </a:pPr>
            <a:r>
              <a:rPr lang="en-US" dirty="0" smtClean="0"/>
              <a:t>So what you have to do is ask yourself at every moment, what does the reader know, what does the reader not know?</a:t>
            </a:r>
          </a:p>
          <a:p>
            <a:pPr marL="171450" indent="-171450">
              <a:buFontTx/>
              <a:buChar char="-"/>
            </a:pPr>
            <a:r>
              <a:rPr lang="en-US" dirty="0" smtClean="0"/>
              <a:t>What different terms mean</a:t>
            </a:r>
          </a:p>
          <a:p>
            <a:pPr marL="171450" indent="-171450">
              <a:buFontTx/>
              <a:buChar char="-"/>
            </a:pPr>
            <a:r>
              <a:rPr lang="en-US" dirty="0" smtClean="0"/>
              <a:t>when you assume the reader already knows, unconsciously</a:t>
            </a:r>
          </a:p>
          <a:p>
            <a:pPr marL="171450" indent="-171450">
              <a:buFontTx/>
              <a:buChar char="-"/>
            </a:pPr>
            <a:r>
              <a:rPr lang="en-US" dirty="0" smtClean="0"/>
              <a:t>obviously you *do* have to guess what the reader knows and don't knows. But make those determinations consciously, not automatically</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26</a:t>
            </a:fld>
            <a:endParaRPr lang="en-US"/>
          </a:p>
        </p:txBody>
      </p:sp>
    </p:spTree>
    <p:extLst>
      <p:ext uri="{BB962C8B-B14F-4D97-AF65-F5344CB8AC3E}">
        <p14:creationId xmlns:p14="http://schemas.microsoft.com/office/powerpoint/2010/main" val="881962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Trying to write the finished product </a:t>
            </a:r>
            <a:r>
              <a:rPr lang="en-US" dirty="0" err="1" smtClean="0"/>
              <a:t>directlyTrying</a:t>
            </a:r>
            <a:r>
              <a:rPr lang="en-US" dirty="0" smtClean="0"/>
              <a:t> to write down only the words that will appear in the final </a:t>
            </a:r>
            <a:r>
              <a:rPr lang="en-US" dirty="0" err="1" smtClean="0"/>
              <a:t>draft.e.g</a:t>
            </a:r>
            <a:r>
              <a:rPr lang="en-US" dirty="0" smtClean="0"/>
              <a:t>. you write "introduction" and then you try to write the first sentence... and then the second sentence and then the third </a:t>
            </a:r>
            <a:r>
              <a:rPr lang="en-US" dirty="0" err="1" smtClean="0"/>
              <a:t>sentence.Driving</a:t>
            </a:r>
            <a:r>
              <a:rPr lang="en-US" dirty="0" smtClean="0"/>
              <a:t> in the fog. No! Draw a </a:t>
            </a:r>
            <a:r>
              <a:rPr lang="en-US" dirty="0" err="1" smtClean="0"/>
              <a:t>map!The</a:t>
            </a:r>
            <a:r>
              <a:rPr lang="en-US" dirty="0" smtClean="0"/>
              <a:t> main mistake people make is they sit down and try to write the finished </a:t>
            </a:r>
            <a:r>
              <a:rPr lang="en-US" dirty="0" err="1" smtClean="0"/>
              <a:t>product.It</a:t>
            </a:r>
            <a:r>
              <a:rPr lang="en-US" dirty="0" smtClean="0"/>
              <a:t> comes out however it comes </a:t>
            </a:r>
            <a:r>
              <a:rPr lang="en-US" dirty="0" err="1" smtClean="0"/>
              <a:t>out.Mistake</a:t>
            </a:r>
            <a:r>
              <a:rPr lang="en-US" dirty="0" smtClean="0"/>
              <a:t>: just write down what you know, what you can think of to write. I have all this information, let me just write it </a:t>
            </a:r>
            <a:r>
              <a:rPr lang="en-US" dirty="0" err="1" smtClean="0"/>
              <a:t>down.Write</a:t>
            </a:r>
            <a:r>
              <a:rPr lang="en-US" dirty="0" smtClean="0"/>
              <a:t> down a </a:t>
            </a:r>
            <a:r>
              <a:rPr lang="en-US" dirty="0" err="1" smtClean="0"/>
              <a:t>heading?If</a:t>
            </a:r>
            <a:r>
              <a:rPr lang="en-US" dirty="0" smtClean="0"/>
              <a:t> you only write down the final product... And doing all the planning, structuring, organizing in your head. Then it's hard to think about what does the reader know, need to know... and when... and how to explain things the best </a:t>
            </a:r>
            <a:r>
              <a:rPr lang="en-US" dirty="0" err="1" smtClean="0"/>
              <a:t>waywrong</a:t>
            </a:r>
            <a:r>
              <a:rPr lang="en-US" dirty="0" smtClean="0"/>
              <a:t>.</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27</a:t>
            </a:fld>
            <a:endParaRPr lang="en-US"/>
          </a:p>
        </p:txBody>
      </p:sp>
    </p:spTree>
    <p:extLst>
      <p:ext uri="{BB962C8B-B14F-4D97-AF65-F5344CB8AC3E}">
        <p14:creationId xmlns:p14="http://schemas.microsoft.com/office/powerpoint/2010/main" val="1335093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Outlining isn't enough.</a:t>
            </a:r>
          </a:p>
          <a:p>
            <a:endParaRPr lang="en-US" dirty="0" smtClean="0"/>
          </a:p>
          <a:p>
            <a:r>
              <a:rPr lang="en-US" dirty="0" smtClean="0"/>
              <a:t>Otherwise it's the same problem again. You're trying to write the final draft of the outline in the first go. It's not going to </a:t>
            </a:r>
            <a:r>
              <a:rPr lang="en-US" dirty="0" err="1" smtClean="0"/>
              <a:t>work.Then</a:t>
            </a:r>
            <a:r>
              <a:rPr lang="en-US" dirty="0" smtClean="0"/>
              <a:t> you're just passing the same problem down the chain. How do you figure out what to put in your outline?</a:t>
            </a:r>
          </a:p>
          <a:p>
            <a:endParaRPr lang="en-US" dirty="0" smtClean="0"/>
          </a:p>
          <a:p>
            <a:r>
              <a:rPr lang="en-US" dirty="0" smtClean="0"/>
              <a:t>Before you start outlining, you need to know what the structure *should* be.</a:t>
            </a:r>
          </a:p>
          <a:p>
            <a:endParaRPr lang="en-US" dirty="0" smtClean="0"/>
          </a:p>
          <a:p>
            <a:r>
              <a:rPr lang="en-US" dirty="0" smtClean="0"/>
              <a:t>You need to plan the structure, weigh options</a:t>
            </a:r>
          </a:p>
          <a:p>
            <a:r>
              <a:rPr lang="en-US" dirty="0" smtClean="0"/>
              <a:t>Before you outline, you need to know what you're trying to say</a:t>
            </a:r>
          </a:p>
          <a:p>
            <a:r>
              <a:rPr lang="en-US" dirty="0" smtClean="0"/>
              <a:t>You need to *think* even before you outline!</a:t>
            </a:r>
          </a:p>
          <a:p>
            <a:r>
              <a:rPr lang="en-US" dirty="0" smtClean="0"/>
              <a:t>Outline strategically!</a:t>
            </a:r>
          </a:p>
          <a:p>
            <a:endParaRPr lang="en-US" dirty="0" smtClean="0"/>
          </a:p>
          <a:p>
            <a:r>
              <a:rPr lang="en-US" dirty="0" smtClean="0"/>
              <a:t>Reverse outlining. Asking a question.</a:t>
            </a:r>
          </a:p>
          <a:p>
            <a:endParaRPr lang="en-US" dirty="0" smtClean="0"/>
          </a:p>
          <a:p>
            <a:r>
              <a:rPr lang="en-US" dirty="0" smtClean="0"/>
              <a:t>When you're outlining, you're still kind of in the mode of listing</a:t>
            </a:r>
          </a:p>
          <a:p>
            <a:endParaRPr lang="en-US" dirty="0" smtClean="0"/>
          </a:p>
          <a:p>
            <a:r>
              <a:rPr lang="en-US" dirty="0" smtClean="0"/>
              <a:t>Yes, you're ordering things, rearranging them...But you need to dig even deeper than that. You need to be thinking strategically about what to put in or not put in, *how* to present information to the reader</a:t>
            </a:r>
          </a:p>
          <a:p>
            <a:endParaRPr lang="en-US" dirty="0" smtClean="0"/>
          </a:p>
          <a:p>
            <a:r>
              <a:rPr lang="en-US" dirty="0" smtClean="0"/>
              <a:t>It means you're trying to do all that thinking in your head</a:t>
            </a:r>
          </a:p>
          <a:p>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28</a:t>
            </a:fld>
            <a:endParaRPr lang="en-US"/>
          </a:p>
        </p:txBody>
      </p:sp>
    </p:spTree>
    <p:extLst>
      <p:ext uri="{BB962C8B-B14F-4D97-AF65-F5344CB8AC3E}">
        <p14:creationId xmlns:p14="http://schemas.microsoft.com/office/powerpoint/2010/main" val="391765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the writing is sloppy, the thinking is sloppy too- clear writing requires clear thinking- *writing is thinking on paper*- it's a lack of clarity not only in the sentences, but in the thinking itself- I teach a method for clear thinking</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29</a:t>
            </a:fld>
            <a:endParaRPr lang="en-US"/>
          </a:p>
        </p:txBody>
      </p:sp>
    </p:spTree>
    <p:extLst>
      <p:ext uri="{BB962C8B-B14F-4D97-AF65-F5344CB8AC3E}">
        <p14:creationId xmlns:p14="http://schemas.microsoft.com/office/powerpoint/2010/main" val="1176201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think clearly, analytically, </a:t>
            </a:r>
            <a:r>
              <a:rPr lang="en-US" dirty="0" err="1" smtClean="0"/>
              <a:t>strategically?Thinking</a:t>
            </a:r>
            <a:r>
              <a:rPr lang="en-US" dirty="0" smtClean="0"/>
              <a:t> is just asking and answering questions- do the whole Tony </a:t>
            </a:r>
            <a:r>
              <a:rPr lang="en-US" dirty="0" err="1" smtClean="0"/>
              <a:t>robbins</a:t>
            </a:r>
            <a:r>
              <a:rPr lang="en-US" dirty="0" smtClean="0"/>
              <a:t> </a:t>
            </a:r>
            <a:r>
              <a:rPr lang="en-US" dirty="0" err="1" smtClean="0"/>
              <a:t>thingAnalytical</a:t>
            </a:r>
            <a:r>
              <a:rPr lang="en-US" dirty="0" smtClean="0"/>
              <a:t> thinking is the process of asking and answering </a:t>
            </a:r>
            <a:r>
              <a:rPr lang="en-US" dirty="0" err="1" smtClean="0"/>
              <a:t>questions.If</a:t>
            </a:r>
            <a:r>
              <a:rPr lang="en-US" dirty="0" smtClean="0"/>
              <a:t> I can figure out what questions to ask, I find I often already know the answers.*Analytical thinking is really just the process of asking and answering questions*. If you can ask the right questions and then answer them, that means you have a logical argument.</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30</a:t>
            </a:fld>
            <a:endParaRPr lang="en-US"/>
          </a:p>
        </p:txBody>
      </p:sp>
    </p:spTree>
    <p:extLst>
      <p:ext uri="{BB962C8B-B14F-4D97-AF65-F5344CB8AC3E}">
        <p14:creationId xmlns:p14="http://schemas.microsoft.com/office/powerpoint/2010/main" val="839337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Your *thinking* file. You figuring out for yourself what to put in and how to communicate it, ordering. This isn't even a draft. This is strategy. your notes to yourself2. The document you'll present to the reader. First draft, second draft.</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32</a:t>
            </a:fld>
            <a:endParaRPr lang="en-US"/>
          </a:p>
        </p:txBody>
      </p:sp>
    </p:spTree>
    <p:extLst>
      <p:ext uri="{BB962C8B-B14F-4D97-AF65-F5344CB8AC3E}">
        <p14:creationId xmlns:p14="http://schemas.microsoft.com/office/powerpoint/2010/main" val="2072281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question method is a tool I developed to prompt employees to ask and answer the right questions. The goal is to give you a step-by-step process for thinking analytically.</a:t>
            </a:r>
          </a:p>
          <a:p>
            <a:endParaRPr lang="en-US" dirty="0" smtClean="0"/>
          </a:p>
          <a:p>
            <a:r>
              <a:rPr lang="en-US" dirty="0" smtClean="0"/>
              <a:t>The question method is a tool I developed to prompt employees to ask and answer the right questions. The goal is to give you a step-by-step process for thinking </a:t>
            </a:r>
            <a:r>
              <a:rPr lang="en-US" dirty="0" err="1" smtClean="0"/>
              <a:t>analytically.By</a:t>
            </a:r>
            <a:r>
              <a:rPr lang="en-US" dirty="0" smtClean="0"/>
              <a:t> the end of the process, you'll have a comprehensive list of questions and answers you can draw on in writing your </a:t>
            </a:r>
            <a:r>
              <a:rPr lang="en-US" dirty="0" err="1" smtClean="0"/>
              <a:t>document.See</a:t>
            </a:r>
            <a:r>
              <a:rPr lang="en-US" dirty="0" smtClean="0"/>
              <a:t> how you don't even get to an answer until you really drill down into the </a:t>
            </a:r>
            <a:r>
              <a:rPr lang="en-US" dirty="0" err="1" smtClean="0"/>
              <a:t>questionsTo</a:t>
            </a:r>
            <a:r>
              <a:rPr lang="en-US" dirty="0" smtClean="0"/>
              <a:t> figure out what the important questions are</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36</a:t>
            </a:fld>
            <a:endParaRPr lang="en-US"/>
          </a:p>
        </p:txBody>
      </p:sp>
    </p:spTree>
    <p:extLst>
      <p:ext uri="{BB962C8B-B14F-4D97-AF65-F5344CB8AC3E}">
        <p14:creationId xmlns:p14="http://schemas.microsoft.com/office/powerpoint/2010/main" val="947080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be rewriting the document you brought</a:t>
            </a:r>
          </a:p>
          <a:p>
            <a:endParaRPr lang="en-US" dirty="0" smtClean="0"/>
          </a:p>
          <a:p>
            <a:r>
              <a:rPr lang="en-US" dirty="0" smtClean="0"/>
              <a:t>you're coming with a draft of what you're working on. we'll start from scratch, start from the very beginning so we can not only improve the current proposal, but so we can know how to start proposals from scratch in the future.</a:t>
            </a:r>
          </a:p>
          <a:p>
            <a:endParaRPr lang="en-US" dirty="0" smtClean="0"/>
          </a:p>
          <a:p>
            <a:r>
              <a:rPr lang="en-US" dirty="0" smtClean="0"/>
              <a:t>you might feel like you already did this, but the point of this isn't just to perfect what you already did, but to teach you a new way of approaching this in the future.</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8</a:t>
            </a:fld>
            <a:endParaRPr lang="en-US"/>
          </a:p>
        </p:txBody>
      </p:sp>
    </p:spTree>
    <p:extLst>
      <p:ext uri="{BB962C8B-B14F-4D97-AF65-F5344CB8AC3E}">
        <p14:creationId xmlns:p14="http://schemas.microsoft.com/office/powerpoint/2010/main" val="486943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44</a:t>
            </a:fld>
            <a:endParaRPr lang="en-CA"/>
          </a:p>
        </p:txBody>
      </p:sp>
    </p:spTree>
    <p:extLst>
      <p:ext uri="{BB962C8B-B14F-4D97-AF65-F5344CB8AC3E}">
        <p14:creationId xmlns:p14="http://schemas.microsoft.com/office/powerpoint/2010/main" val="2020812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45</a:t>
            </a:fld>
            <a:endParaRPr lang="en-CA"/>
          </a:p>
        </p:txBody>
      </p:sp>
    </p:spTree>
    <p:extLst>
      <p:ext uri="{BB962C8B-B14F-4D97-AF65-F5344CB8AC3E}">
        <p14:creationId xmlns:p14="http://schemas.microsoft.com/office/powerpoint/2010/main" val="1493116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46</a:t>
            </a:fld>
            <a:endParaRPr lang="en-CA"/>
          </a:p>
        </p:txBody>
      </p:sp>
    </p:spTree>
    <p:extLst>
      <p:ext uri="{BB962C8B-B14F-4D97-AF65-F5344CB8AC3E}">
        <p14:creationId xmlns:p14="http://schemas.microsoft.com/office/powerpoint/2010/main" val="586642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47</a:t>
            </a:fld>
            <a:endParaRPr lang="en-CA"/>
          </a:p>
        </p:txBody>
      </p:sp>
    </p:spTree>
    <p:extLst>
      <p:ext uri="{BB962C8B-B14F-4D97-AF65-F5344CB8AC3E}">
        <p14:creationId xmlns:p14="http://schemas.microsoft.com/office/powerpoint/2010/main" val="1652643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48</a:t>
            </a:fld>
            <a:endParaRPr lang="en-CA"/>
          </a:p>
        </p:txBody>
      </p:sp>
    </p:spTree>
    <p:extLst>
      <p:ext uri="{BB962C8B-B14F-4D97-AF65-F5344CB8AC3E}">
        <p14:creationId xmlns:p14="http://schemas.microsoft.com/office/powerpoint/2010/main" val="2115457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49</a:t>
            </a:fld>
            <a:endParaRPr lang="en-CA"/>
          </a:p>
        </p:txBody>
      </p:sp>
    </p:spTree>
    <p:extLst>
      <p:ext uri="{BB962C8B-B14F-4D97-AF65-F5344CB8AC3E}">
        <p14:creationId xmlns:p14="http://schemas.microsoft.com/office/powerpoint/2010/main" val="173257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51</a:t>
            </a:fld>
            <a:endParaRPr lang="en-CA"/>
          </a:p>
        </p:txBody>
      </p:sp>
    </p:spTree>
    <p:extLst>
      <p:ext uri="{BB962C8B-B14F-4D97-AF65-F5344CB8AC3E}">
        <p14:creationId xmlns:p14="http://schemas.microsoft.com/office/powerpoint/2010/main" val="1093678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53</a:t>
            </a:fld>
            <a:endParaRPr lang="en-CA"/>
          </a:p>
        </p:txBody>
      </p:sp>
    </p:spTree>
    <p:extLst>
      <p:ext uri="{BB962C8B-B14F-4D97-AF65-F5344CB8AC3E}">
        <p14:creationId xmlns:p14="http://schemas.microsoft.com/office/powerpoint/2010/main" val="1565251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54</a:t>
            </a:fld>
            <a:endParaRPr lang="en-CA"/>
          </a:p>
        </p:txBody>
      </p:sp>
    </p:spTree>
    <p:extLst>
      <p:ext uri="{BB962C8B-B14F-4D97-AF65-F5344CB8AC3E}">
        <p14:creationId xmlns:p14="http://schemas.microsoft.com/office/powerpoint/2010/main" val="1660216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55</a:t>
            </a:fld>
            <a:endParaRPr lang="en-CA"/>
          </a:p>
        </p:txBody>
      </p:sp>
    </p:spTree>
    <p:extLst>
      <p:ext uri="{BB962C8B-B14F-4D97-AF65-F5344CB8AC3E}">
        <p14:creationId xmlns:p14="http://schemas.microsoft.com/office/powerpoint/2010/main" val="707785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Write out the structure</a:t>
            </a:r>
          </a:p>
          <a:p>
            <a:pPr marL="171450" indent="-171450">
              <a:buFontTx/>
              <a:buChar char="-"/>
            </a:pPr>
            <a:r>
              <a:rPr lang="en-US" dirty="0" smtClean="0"/>
              <a:t>use the headings to create an outline of this document so that we can look at the structure from a high level</a:t>
            </a:r>
          </a:p>
          <a:p>
            <a:pPr marL="171450" indent="-171450">
              <a:buFontTx/>
              <a:buChar char="-"/>
            </a:pPr>
            <a:r>
              <a:rPr lang="en-US" dirty="0" smtClean="0"/>
              <a:t>- 5 minutes, get as far as you can</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13</a:t>
            </a:fld>
            <a:endParaRPr lang="en-US"/>
          </a:p>
        </p:txBody>
      </p:sp>
    </p:spTree>
    <p:extLst>
      <p:ext uri="{BB962C8B-B14F-4D97-AF65-F5344CB8AC3E}">
        <p14:creationId xmlns:p14="http://schemas.microsoft.com/office/powerpoint/2010/main" val="2069951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59</a:t>
            </a:fld>
            <a:endParaRPr lang="en-CA"/>
          </a:p>
        </p:txBody>
      </p:sp>
    </p:spTree>
    <p:extLst>
      <p:ext uri="{BB962C8B-B14F-4D97-AF65-F5344CB8AC3E}">
        <p14:creationId xmlns:p14="http://schemas.microsoft.com/office/powerpoint/2010/main" val="2058255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60</a:t>
            </a:fld>
            <a:endParaRPr lang="en-CA"/>
          </a:p>
        </p:txBody>
      </p:sp>
    </p:spTree>
    <p:extLst>
      <p:ext uri="{BB962C8B-B14F-4D97-AF65-F5344CB8AC3E}">
        <p14:creationId xmlns:p14="http://schemas.microsoft.com/office/powerpoint/2010/main" val="1701454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61</a:t>
            </a:fld>
            <a:endParaRPr lang="en-CA"/>
          </a:p>
        </p:txBody>
      </p:sp>
    </p:spTree>
    <p:extLst>
      <p:ext uri="{BB962C8B-B14F-4D97-AF65-F5344CB8AC3E}">
        <p14:creationId xmlns:p14="http://schemas.microsoft.com/office/powerpoint/2010/main" val="1235554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62</a:t>
            </a:fld>
            <a:endParaRPr lang="en-CA"/>
          </a:p>
        </p:txBody>
      </p:sp>
    </p:spTree>
    <p:extLst>
      <p:ext uri="{BB962C8B-B14F-4D97-AF65-F5344CB8AC3E}">
        <p14:creationId xmlns:p14="http://schemas.microsoft.com/office/powerpoint/2010/main" val="323238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63</a:t>
            </a:fld>
            <a:endParaRPr lang="en-CA"/>
          </a:p>
        </p:txBody>
      </p:sp>
    </p:spTree>
    <p:extLst>
      <p:ext uri="{BB962C8B-B14F-4D97-AF65-F5344CB8AC3E}">
        <p14:creationId xmlns:p14="http://schemas.microsoft.com/office/powerpoint/2010/main" val="4555358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64</a:t>
            </a:fld>
            <a:endParaRPr lang="en-CA"/>
          </a:p>
        </p:txBody>
      </p:sp>
    </p:spTree>
    <p:extLst>
      <p:ext uri="{BB962C8B-B14F-4D97-AF65-F5344CB8AC3E}">
        <p14:creationId xmlns:p14="http://schemas.microsoft.com/office/powerpoint/2010/main" val="4470043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67</a:t>
            </a:fld>
            <a:endParaRPr lang="en-CA"/>
          </a:p>
        </p:txBody>
      </p:sp>
    </p:spTree>
    <p:extLst>
      <p:ext uri="{BB962C8B-B14F-4D97-AF65-F5344CB8AC3E}">
        <p14:creationId xmlns:p14="http://schemas.microsoft.com/office/powerpoint/2010/main" val="161951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71</a:t>
            </a:fld>
            <a:endParaRPr lang="en-CA"/>
          </a:p>
        </p:txBody>
      </p:sp>
    </p:spTree>
    <p:extLst>
      <p:ext uri="{BB962C8B-B14F-4D97-AF65-F5344CB8AC3E}">
        <p14:creationId xmlns:p14="http://schemas.microsoft.com/office/powerpoint/2010/main" val="2122070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14C1D4-B982-427D-9F45-B907802052B1}" type="slidenum">
              <a:rPr lang="en-CA" smtClean="0"/>
              <a:t>72</a:t>
            </a:fld>
            <a:endParaRPr lang="en-CA"/>
          </a:p>
        </p:txBody>
      </p:sp>
    </p:spTree>
    <p:extLst>
      <p:ext uri="{BB962C8B-B14F-4D97-AF65-F5344CB8AC3E}">
        <p14:creationId xmlns:p14="http://schemas.microsoft.com/office/powerpoint/2010/main" val="9761544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76</a:t>
            </a:fld>
            <a:endParaRPr lang="en-US"/>
          </a:p>
        </p:txBody>
      </p:sp>
    </p:spTree>
    <p:extLst>
      <p:ext uri="{BB962C8B-B14F-4D97-AF65-F5344CB8AC3E}">
        <p14:creationId xmlns:p14="http://schemas.microsoft.com/office/powerpoint/2010/main" val="166130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them to create this: use the headings that are already there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15</a:t>
            </a:fld>
            <a:endParaRPr lang="en-US"/>
          </a:p>
        </p:txBody>
      </p:sp>
    </p:spTree>
    <p:extLst>
      <p:ext uri="{BB962C8B-B14F-4D97-AF65-F5344CB8AC3E}">
        <p14:creationId xmlns:p14="http://schemas.microsoft.com/office/powerpoint/2010/main" val="764482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the document, describe the flow of information</a:t>
            </a:r>
          </a:p>
          <a:p>
            <a:endParaRPr lang="en-US" dirty="0" smtClean="0"/>
          </a:p>
          <a:p>
            <a:r>
              <a:rPr lang="en-US" dirty="0" smtClean="0"/>
              <a:t>When I step back from it, and I try to answer these questions:</a:t>
            </a:r>
          </a:p>
          <a:p>
            <a:endParaRPr lang="en-US" dirty="0" smtClean="0"/>
          </a:p>
          <a:p>
            <a:pPr marL="171450" indent="-171450">
              <a:buFontTx/>
              <a:buChar char="-"/>
            </a:pPr>
            <a:r>
              <a:rPr lang="en-US" dirty="0" smtClean="0"/>
              <a:t>What's the flow of information?</a:t>
            </a:r>
          </a:p>
          <a:p>
            <a:pPr marL="171450" indent="-171450">
              <a:buFontTx/>
              <a:buChar char="-"/>
            </a:pPr>
            <a:r>
              <a:rPr lang="en-US" dirty="0" smtClean="0"/>
              <a:t>What is this document intended to do?</a:t>
            </a:r>
          </a:p>
          <a:p>
            <a:pPr marL="171450" indent="-171450">
              <a:buFontTx/>
              <a:buChar char="-"/>
            </a:pPr>
            <a:r>
              <a:rPr lang="en-US" dirty="0" smtClean="0"/>
              <a:t>What does each section represent? It's unclear.</a:t>
            </a:r>
          </a:p>
          <a:p>
            <a:pPr marL="171450" indent="-171450">
              <a:buFontTx/>
              <a:buChar char="-"/>
            </a:pPr>
            <a:endParaRPr lang="en-US" dirty="0" smtClean="0"/>
          </a:p>
          <a:p>
            <a:pPr marL="171450" indent="-171450">
              <a:buFontTx/>
              <a:buChar char="-"/>
            </a:pPr>
            <a:r>
              <a:rPr lang="en-US" dirty="0" smtClean="0"/>
              <a:t>If it's a good structure, you could step away from it and say something like:</a:t>
            </a:r>
          </a:p>
          <a:p>
            <a:pPr marL="628650" lvl="1" indent="-171450">
              <a:buFontTx/>
              <a:buChar char="-"/>
            </a:pPr>
            <a:r>
              <a:rPr lang="en-US" dirty="0" smtClean="0"/>
              <a:t>First it gave me the problem then a strategy for solving it</a:t>
            </a:r>
          </a:p>
          <a:p>
            <a:pPr marL="628650" lvl="1" indent="-171450">
              <a:buFontTx/>
              <a:buChar char="-"/>
            </a:pPr>
            <a:r>
              <a:rPr lang="en-US" dirty="0" smtClean="0"/>
              <a:t>then three steps for the strategy</a:t>
            </a:r>
          </a:p>
          <a:p>
            <a:pPr marL="628650" lvl="1" indent="-171450">
              <a:buFontTx/>
              <a:buChar char="-"/>
            </a:pPr>
            <a:r>
              <a:rPr lang="en-US" dirty="0" smtClean="0"/>
              <a:t>then evidence why each of those steps will be work</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16</a:t>
            </a:fld>
            <a:endParaRPr lang="en-US"/>
          </a:p>
        </p:txBody>
      </p:sp>
    </p:spTree>
    <p:extLst>
      <p:ext uri="{BB962C8B-B14F-4D97-AF65-F5344CB8AC3E}">
        <p14:creationId xmlns:p14="http://schemas.microsoft.com/office/powerpoint/2010/main" val="1449593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Glancing at this structure, it's hard to tell what conclusion is being argued for and what points are being made in support of that conclusion. </a:t>
            </a:r>
          </a:p>
          <a:p>
            <a:endParaRPr lang="en-US" dirty="0" smtClean="0"/>
          </a:p>
          <a:p>
            <a:r>
              <a:rPr lang="en-US" dirty="0" smtClean="0"/>
              <a:t>I don't even know if it's a proposal for a strategy to do, or if it's a summary of how the company is structured?</a:t>
            </a:r>
          </a:p>
          <a:p>
            <a:endParaRPr lang="en-US" dirty="0" smtClean="0"/>
          </a:p>
          <a:p>
            <a:r>
              <a:rPr lang="en-US" dirty="0" smtClean="0"/>
              <a:t>It's hard for me to see from these headings what the flow of the document is</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17</a:t>
            </a:fld>
            <a:endParaRPr lang="en-US"/>
          </a:p>
        </p:txBody>
      </p:sp>
    </p:spTree>
    <p:extLst>
      <p:ext uri="{BB962C8B-B14F-4D97-AF65-F5344CB8AC3E}">
        <p14:creationId xmlns:p14="http://schemas.microsoft.com/office/powerpoint/2010/main" val="25621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look at what I did this</a:t>
            </a:r>
          </a:p>
          <a:p>
            <a:endParaRPr lang="en-US" dirty="0" smtClean="0"/>
          </a:p>
          <a:p>
            <a:r>
              <a:rPr lang="en-US" dirty="0" smtClean="0"/>
              <a:t>Divide yourself into 2-man groups</a:t>
            </a:r>
          </a:p>
          <a:p>
            <a:endParaRPr lang="en-US" dirty="0" smtClean="0"/>
          </a:p>
          <a:p>
            <a:r>
              <a:rPr lang="en-US" dirty="0" smtClean="0"/>
              <a:t>find a partner, someone whom you deeply love, and</a:t>
            </a:r>
          </a:p>
          <a:p>
            <a:endParaRPr lang="en-US" dirty="0" smtClean="0"/>
          </a:p>
          <a:p>
            <a:r>
              <a:rPr lang="en-US" dirty="0" smtClean="0"/>
              <a:t>Now take 3 minutes, say to your partner in</a:t>
            </a:r>
          </a:p>
          <a:p>
            <a:pPr marL="171450" indent="-171450">
              <a:buFontTx/>
              <a:buChar char="-"/>
            </a:pPr>
            <a:r>
              <a:rPr lang="en-US" dirty="0" smtClean="0"/>
              <a:t>what's the flow?</a:t>
            </a:r>
          </a:p>
          <a:p>
            <a:pPr marL="171450" indent="-171450">
              <a:buFontTx/>
              <a:buChar char="-"/>
            </a:pPr>
            <a:r>
              <a:rPr lang="en-US" dirty="0" smtClean="0"/>
              <a:t>- what is each section</a:t>
            </a:r>
          </a:p>
          <a:p>
            <a:pPr marL="171450" indent="-171450">
              <a:buFontTx/>
              <a:buChar char="-"/>
            </a:pPr>
            <a:r>
              <a:rPr lang="en-US" dirty="0" smtClean="0"/>
              <a:t>- what's the relationship between sections?</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20</a:t>
            </a:fld>
            <a:endParaRPr lang="en-US"/>
          </a:p>
        </p:txBody>
      </p:sp>
    </p:spTree>
    <p:extLst>
      <p:ext uri="{BB962C8B-B14F-4D97-AF65-F5344CB8AC3E}">
        <p14:creationId xmlns:p14="http://schemas.microsoft.com/office/powerpoint/2010/main" val="2125870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Listen in on what they say, then relay the correct ones to the whole group, or do redirection if necessary</a:t>
            </a:r>
          </a:p>
          <a:p>
            <a:endParaRPr lang="en-US" dirty="0" smtClean="0"/>
          </a:p>
          <a:p>
            <a:r>
              <a:rPr lang="en-US" dirty="0" smtClean="0"/>
              <a:t>In the revised version above, I make the logic explicit in the headings</a:t>
            </a:r>
          </a:p>
          <a:p>
            <a:pPr marL="171450" indent="-171450">
              <a:buFontTx/>
              <a:buChar char="-"/>
            </a:pPr>
            <a:r>
              <a:rPr lang="en-US" dirty="0" smtClean="0"/>
              <a:t>see and understand the argument at a glance</a:t>
            </a:r>
          </a:p>
          <a:p>
            <a:pPr marL="171450" indent="-171450">
              <a:buFontTx/>
              <a:buChar char="-"/>
            </a:pPr>
            <a:r>
              <a:rPr lang="en-US" dirty="0" smtClean="0"/>
              <a:t>always know what point is being made in each section.</a:t>
            </a:r>
          </a:p>
          <a:p>
            <a:pPr marL="171450" indent="-171450">
              <a:buFontTx/>
              <a:buChar char="-"/>
            </a:pPr>
            <a:endParaRPr lang="en-US" dirty="0" smtClean="0"/>
          </a:p>
          <a:p>
            <a:pPr marL="171450" indent="-171450">
              <a:buFontTx/>
              <a:buChar char="-"/>
            </a:pPr>
            <a:r>
              <a:rPr lang="en-US" dirty="0" smtClean="0"/>
              <a:t>So you can see that when the structure is strong, it's easy to say what the flow is because</a:t>
            </a:r>
          </a:p>
          <a:p>
            <a:pPr marL="171450" indent="-171450">
              <a:buFontTx/>
              <a:buChar char="-"/>
            </a:pPr>
            <a:r>
              <a:rPr lang="en-US" b="1" dirty="0" smtClean="0"/>
              <a:t>structure</a:t>
            </a:r>
            <a:r>
              <a:rPr lang="en-US" dirty="0" smtClean="0"/>
              <a:t>: each heading is logical and builds on what came before</a:t>
            </a:r>
          </a:p>
          <a:p>
            <a:pPr marL="171450" indent="-171450">
              <a:buFontTx/>
              <a:buChar char="-"/>
            </a:pPr>
            <a:r>
              <a:rPr lang="en-US" dirty="0" smtClean="0"/>
              <a:t>the features that make the structure explicit: the headings are labeled explicitly. </a:t>
            </a:r>
          </a:p>
          <a:p>
            <a:pPr marL="171450" indent="-171450">
              <a:buFontTx/>
              <a:buChar char="-"/>
            </a:pPr>
            <a:r>
              <a:rPr lang="en-US" dirty="0" smtClean="0"/>
              <a:t>So it's easy to navigate</a:t>
            </a:r>
          </a:p>
          <a:p>
            <a:pPr marL="171450" indent="-171450">
              <a:buFontTx/>
              <a:buChar char="-"/>
            </a:pPr>
            <a:r>
              <a:rPr lang="en-US" dirty="0" smtClean="0"/>
              <a:t>Descriptive headings are a tool to make the structure explicit</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21</a:t>
            </a:fld>
            <a:endParaRPr lang="en-US"/>
          </a:p>
        </p:txBody>
      </p:sp>
    </p:spTree>
    <p:extLst>
      <p:ext uri="{BB962C8B-B14F-4D97-AF65-F5344CB8AC3E}">
        <p14:creationId xmlns:p14="http://schemas.microsoft.com/office/powerpoint/2010/main" val="142428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it that we sometimes write a document that's not as well thought out as it could be?</a:t>
            </a:r>
          </a:p>
          <a:p>
            <a:endParaRPr lang="en-US" dirty="0" smtClean="0"/>
          </a:p>
          <a:p>
            <a:r>
              <a:rPr lang="en-US" dirty="0" smtClean="0"/>
              <a:t>It's not because we don't know what we're doing, we don't know the answers, we don't have the insights.</a:t>
            </a:r>
          </a:p>
          <a:p>
            <a:r>
              <a:rPr lang="en-US" dirty="0" smtClean="0"/>
              <a:t>It's not because we're unable to logically think through a strategy. The problem is that a lot of us are not in the habit, mentally, of breaking down our thinking process into discrete steps.</a:t>
            </a:r>
          </a:p>
          <a:p>
            <a:r>
              <a:rPr lang="en-US" dirty="0" smtClean="0"/>
              <a:t>For those of us who aren't naturally analytical thinkers, organizing and writing a document is hard because we don't know where to start.</a:t>
            </a:r>
            <a:endParaRPr lang="en-US" dirty="0"/>
          </a:p>
        </p:txBody>
      </p:sp>
      <p:sp>
        <p:nvSpPr>
          <p:cNvPr id="4" name="Slide Number Placeholder 3"/>
          <p:cNvSpPr>
            <a:spLocks noGrp="1"/>
          </p:cNvSpPr>
          <p:nvPr>
            <p:ph type="sldNum" sz="quarter" idx="10"/>
          </p:nvPr>
        </p:nvSpPr>
        <p:spPr/>
        <p:txBody>
          <a:bodyPr/>
          <a:lstStyle/>
          <a:p>
            <a:fld id="{000126CE-B613-8A47-93CA-8AF78660A840}" type="slidenum">
              <a:rPr lang="en-US" smtClean="0"/>
              <a:t>22</a:t>
            </a:fld>
            <a:endParaRPr lang="en-US"/>
          </a:p>
        </p:txBody>
      </p:sp>
    </p:spTree>
    <p:extLst>
      <p:ext uri="{BB962C8B-B14F-4D97-AF65-F5344CB8AC3E}">
        <p14:creationId xmlns:p14="http://schemas.microsoft.com/office/powerpoint/2010/main" val="44143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4875"/>
            </a:lvl1pPr>
          </a:lstStyle>
          <a:p>
            <a:r>
              <a:rPr lang="en-US" smtClean="0"/>
              <a:t>Click to edit Master title style</a:t>
            </a:r>
            <a:endParaRPr lang="en-CA"/>
          </a:p>
        </p:txBody>
      </p:sp>
      <p:sp>
        <p:nvSpPr>
          <p:cNvPr id="3" name="Subtitle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smtClean="0"/>
              <a:t>Click to edit Master subtitle style</a:t>
            </a:r>
            <a:endParaRPr lang="en-CA"/>
          </a:p>
        </p:txBody>
      </p:sp>
    </p:spTree>
    <p:extLst>
      <p:ext uri="{BB962C8B-B14F-4D97-AF65-F5344CB8AC3E}">
        <p14:creationId xmlns:p14="http://schemas.microsoft.com/office/powerpoint/2010/main" val="3284508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8" name="Rectangle 7"/>
          <p:cNvSpPr/>
          <p:nvPr userDrawn="1"/>
        </p:nvSpPr>
        <p:spPr bwMode="gray">
          <a:xfrm>
            <a:off x="9129713" y="6532391"/>
            <a:ext cx="503237" cy="280987"/>
          </a:xfrm>
          <a:prstGeom prst="rect">
            <a:avLst/>
          </a:prstGeom>
          <a:ln>
            <a:miter lim="800000"/>
            <a:headEnd/>
            <a:tailEnd/>
          </a:ln>
        </p:spPr>
        <p:txBody>
          <a:bodyPr lIns="72000" tIns="72000" rIns="0" bIns="0">
            <a:noAutofit/>
          </a:bodyPr>
          <a:lstStyle/>
          <a:p>
            <a:pPr algn="r">
              <a:spcBef>
                <a:spcPct val="40000"/>
              </a:spcBef>
              <a:defRPr/>
            </a:pPr>
            <a:endParaRPr lang="en-GB" sz="1000" dirty="0">
              <a:solidFill>
                <a:srgbClr val="C84E00"/>
              </a:solidFill>
              <a:latin typeface="Arial" charset="0"/>
              <a:ea typeface="Arial" charset="0"/>
              <a:cs typeface="Arial" charset="0"/>
            </a:endParaRPr>
          </a:p>
        </p:txBody>
      </p:sp>
      <p:sp>
        <p:nvSpPr>
          <p:cNvPr id="12" name="Vertical Content Placeholder 11"/>
          <p:cNvSpPr>
            <a:spLocks noGrp="1"/>
          </p:cNvSpPr>
          <p:nvPr>
            <p:ph orient="vert" sz="quarter" idx="10"/>
          </p:nvPr>
        </p:nvSpPr>
        <p:spPr>
          <a:xfrm rot="10800000">
            <a:off x="272480" y="468312"/>
            <a:ext cx="1370012" cy="5921375"/>
          </a:xfrm>
          <a:prstGeom prst="rect">
            <a:avLst/>
          </a:prstGeom>
        </p:spPr>
        <p:txBody>
          <a:bodyPr vert="eaVert"/>
          <a:lstStyle>
            <a:lvl1pPr>
              <a:defRPr sz="7000" b="1">
                <a:solidFill>
                  <a:schemeClr val="bg1"/>
                </a:solidFill>
                <a:latin typeface="Arial" charset="0"/>
                <a:ea typeface="Arial" charset="0"/>
                <a:cs typeface="Arial" charset="0"/>
              </a:defRPr>
            </a:lvl1pPr>
            <a:lvl2pPr>
              <a:defRPr sz="7000">
                <a:solidFill>
                  <a:schemeClr val="bg1"/>
                </a:solidFill>
                <a:latin typeface="Arial" charset="0"/>
                <a:ea typeface="Arial" charset="0"/>
                <a:cs typeface="Arial" charset="0"/>
              </a:defRPr>
            </a:lvl2pPr>
            <a:lvl3pPr>
              <a:defRPr sz="7000">
                <a:solidFill>
                  <a:schemeClr val="bg1"/>
                </a:solidFill>
                <a:latin typeface="Arial" charset="0"/>
                <a:ea typeface="Arial" charset="0"/>
                <a:cs typeface="Arial" charset="0"/>
              </a:defRPr>
            </a:lvl3pPr>
            <a:lvl4pPr>
              <a:defRPr sz="7000">
                <a:solidFill>
                  <a:schemeClr val="bg1"/>
                </a:solidFill>
                <a:latin typeface="Arial" charset="0"/>
                <a:ea typeface="Arial" charset="0"/>
                <a:cs typeface="Arial" charset="0"/>
              </a:defRPr>
            </a:lvl4pPr>
            <a:lvl5pPr>
              <a:defRPr sz="7000">
                <a:solidFill>
                  <a:schemeClr val="bg1"/>
                </a:solidFill>
                <a:latin typeface="Arial" charset="0"/>
                <a:ea typeface="Arial" charset="0"/>
                <a:cs typeface="Arial" charset="0"/>
              </a:defRPr>
            </a:lvl5pPr>
          </a:lstStyle>
          <a:p>
            <a:pPr lvl="0"/>
            <a:r>
              <a:rPr lang="en-US" dirty="0" smtClean="0"/>
              <a:t>Click to edit</a:t>
            </a:r>
            <a:endParaRPr lang="en-US" dirty="0"/>
          </a:p>
        </p:txBody>
      </p:sp>
    </p:spTree>
    <p:extLst>
      <p:ext uri="{BB962C8B-B14F-4D97-AF65-F5344CB8AC3E}">
        <p14:creationId xmlns:p14="http://schemas.microsoft.com/office/powerpoint/2010/main" val="17951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Section Header">
    <p:spTree>
      <p:nvGrpSpPr>
        <p:cNvPr id="1" name=""/>
        <p:cNvGrpSpPr/>
        <p:nvPr/>
      </p:nvGrpSpPr>
      <p:grpSpPr>
        <a:xfrm>
          <a:off x="0" y="0"/>
          <a:ext cx="0" cy="0"/>
          <a:chOff x="0" y="0"/>
          <a:chExt cx="0" cy="0"/>
        </a:xfrm>
      </p:grpSpPr>
      <p:sp>
        <p:nvSpPr>
          <p:cNvPr id="8" name="Rectangle 7"/>
          <p:cNvSpPr/>
          <p:nvPr userDrawn="1"/>
        </p:nvSpPr>
        <p:spPr bwMode="gray">
          <a:xfrm>
            <a:off x="9129713" y="6532391"/>
            <a:ext cx="503237" cy="280987"/>
          </a:xfrm>
          <a:prstGeom prst="rect">
            <a:avLst/>
          </a:prstGeom>
          <a:ln>
            <a:miter lim="800000"/>
            <a:headEnd/>
            <a:tailEnd/>
          </a:ln>
        </p:spPr>
        <p:txBody>
          <a:bodyPr lIns="72000" tIns="72000" rIns="0" bIns="0">
            <a:noAutofit/>
          </a:bodyPr>
          <a:lstStyle/>
          <a:p>
            <a:pPr algn="r">
              <a:spcBef>
                <a:spcPct val="40000"/>
              </a:spcBef>
              <a:defRPr/>
            </a:pPr>
            <a:endParaRPr lang="en-GB" sz="1000" dirty="0">
              <a:solidFill>
                <a:srgbClr val="C84E00"/>
              </a:solidFill>
              <a:latin typeface="Arial" charset="0"/>
              <a:ea typeface="Arial" charset="0"/>
              <a:cs typeface="Arial" charset="0"/>
            </a:endParaRPr>
          </a:p>
        </p:txBody>
      </p:sp>
      <p:sp>
        <p:nvSpPr>
          <p:cNvPr id="12" name="Vertical Content Placeholder 11"/>
          <p:cNvSpPr>
            <a:spLocks noGrp="1"/>
          </p:cNvSpPr>
          <p:nvPr>
            <p:ph orient="vert" sz="quarter" idx="10"/>
          </p:nvPr>
        </p:nvSpPr>
        <p:spPr>
          <a:xfrm rot="10800000">
            <a:off x="272480" y="468312"/>
            <a:ext cx="1370012" cy="5921375"/>
          </a:xfrm>
          <a:prstGeom prst="rect">
            <a:avLst/>
          </a:prstGeom>
        </p:spPr>
        <p:txBody>
          <a:bodyPr vert="eaVert"/>
          <a:lstStyle>
            <a:lvl1pPr>
              <a:defRPr sz="7000" b="1">
                <a:solidFill>
                  <a:schemeClr val="bg1"/>
                </a:solidFill>
                <a:latin typeface="Arial" charset="0"/>
                <a:ea typeface="Arial" charset="0"/>
                <a:cs typeface="Arial" charset="0"/>
              </a:defRPr>
            </a:lvl1pPr>
            <a:lvl2pPr>
              <a:defRPr sz="7000">
                <a:solidFill>
                  <a:schemeClr val="bg1"/>
                </a:solidFill>
                <a:latin typeface="Arial" charset="0"/>
                <a:ea typeface="Arial" charset="0"/>
                <a:cs typeface="Arial" charset="0"/>
              </a:defRPr>
            </a:lvl2pPr>
            <a:lvl3pPr>
              <a:defRPr sz="7000">
                <a:solidFill>
                  <a:schemeClr val="bg1"/>
                </a:solidFill>
                <a:latin typeface="Arial" charset="0"/>
                <a:ea typeface="Arial" charset="0"/>
                <a:cs typeface="Arial" charset="0"/>
              </a:defRPr>
            </a:lvl3pPr>
            <a:lvl4pPr>
              <a:defRPr sz="7000">
                <a:solidFill>
                  <a:schemeClr val="bg1"/>
                </a:solidFill>
                <a:latin typeface="Arial" charset="0"/>
                <a:ea typeface="Arial" charset="0"/>
                <a:cs typeface="Arial" charset="0"/>
              </a:defRPr>
            </a:lvl4pPr>
            <a:lvl5pPr>
              <a:defRPr sz="7000">
                <a:solidFill>
                  <a:schemeClr val="bg1"/>
                </a:solidFill>
                <a:latin typeface="Arial" charset="0"/>
                <a:ea typeface="Arial" charset="0"/>
                <a:cs typeface="Arial" charset="0"/>
              </a:defRPr>
            </a:lvl5pPr>
          </a:lstStyle>
          <a:p>
            <a:pPr lvl="0"/>
            <a:r>
              <a:rPr lang="en-US" dirty="0" smtClean="0"/>
              <a:t>Click to edit</a:t>
            </a:r>
            <a:endParaRPr lang="en-US" dirty="0"/>
          </a:p>
        </p:txBody>
      </p:sp>
    </p:spTree>
    <p:extLst>
      <p:ext uri="{BB962C8B-B14F-4D97-AF65-F5344CB8AC3E}">
        <p14:creationId xmlns:p14="http://schemas.microsoft.com/office/powerpoint/2010/main" val="4341659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51626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8" y="1709739"/>
            <a:ext cx="8543925" cy="2852737"/>
          </a:xfrm>
        </p:spPr>
        <p:txBody>
          <a:bodyPr anchor="b"/>
          <a:lstStyle>
            <a:lvl1pPr>
              <a:defRPr sz="4875"/>
            </a:lvl1pPr>
          </a:lstStyle>
          <a:p>
            <a:r>
              <a:rPr lang="en-US" smtClean="0"/>
              <a:t>Click to edit Master title style</a:t>
            </a:r>
            <a:endParaRPr lang="en-CA"/>
          </a:p>
        </p:txBody>
      </p:sp>
      <p:sp>
        <p:nvSpPr>
          <p:cNvPr id="3" name="Text Placeholder 2"/>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314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553343" y="1825625"/>
            <a:ext cx="3409057"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086226" y="1825625"/>
            <a:ext cx="3409057"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25745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6"/>
            <a:ext cx="8543925"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682328"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01141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237036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8" name="Rectangle 7"/>
          <p:cNvSpPr/>
          <p:nvPr userDrawn="1"/>
        </p:nvSpPr>
        <p:spPr bwMode="gray">
          <a:xfrm>
            <a:off x="9129713" y="6532391"/>
            <a:ext cx="503237" cy="280987"/>
          </a:xfrm>
          <a:prstGeom prst="rect">
            <a:avLst/>
          </a:prstGeom>
          <a:ln>
            <a:miter lim="800000"/>
            <a:headEnd/>
            <a:tailEnd/>
          </a:ln>
        </p:spPr>
        <p:txBody>
          <a:bodyPr lIns="72000" tIns="72000" rIns="0" bIns="0">
            <a:noAutofit/>
          </a:bodyPr>
          <a:lstStyle/>
          <a:p>
            <a:pPr algn="r">
              <a:spcBef>
                <a:spcPct val="40000"/>
              </a:spcBef>
              <a:defRPr/>
            </a:pPr>
            <a:endParaRPr lang="en-GB" sz="1000" dirty="0">
              <a:solidFill>
                <a:srgbClr val="C84E00"/>
              </a:solidFill>
              <a:latin typeface="Arial" charset="0"/>
              <a:ea typeface="Arial" charset="0"/>
              <a:cs typeface="Arial" charset="0"/>
            </a:endParaRPr>
          </a:p>
        </p:txBody>
      </p:sp>
      <p:sp>
        <p:nvSpPr>
          <p:cNvPr id="12" name="Vertical Content Placeholder 11"/>
          <p:cNvSpPr>
            <a:spLocks noGrp="1"/>
          </p:cNvSpPr>
          <p:nvPr>
            <p:ph orient="vert" sz="quarter" idx="10"/>
          </p:nvPr>
        </p:nvSpPr>
        <p:spPr>
          <a:xfrm rot="10800000">
            <a:off x="272480" y="468312"/>
            <a:ext cx="1370012" cy="5921375"/>
          </a:xfrm>
          <a:prstGeom prst="rect">
            <a:avLst/>
          </a:prstGeom>
        </p:spPr>
        <p:txBody>
          <a:bodyPr vert="eaVert"/>
          <a:lstStyle>
            <a:lvl1pPr>
              <a:defRPr sz="7000" b="1">
                <a:solidFill>
                  <a:schemeClr val="bg1"/>
                </a:solidFill>
                <a:latin typeface="Arial" charset="0"/>
                <a:ea typeface="Arial" charset="0"/>
                <a:cs typeface="Arial" charset="0"/>
              </a:defRPr>
            </a:lvl1pPr>
            <a:lvl2pPr>
              <a:defRPr sz="7000">
                <a:solidFill>
                  <a:schemeClr val="bg1"/>
                </a:solidFill>
                <a:latin typeface="Arial" charset="0"/>
                <a:ea typeface="Arial" charset="0"/>
                <a:cs typeface="Arial" charset="0"/>
              </a:defRPr>
            </a:lvl2pPr>
            <a:lvl3pPr>
              <a:defRPr sz="7000">
                <a:solidFill>
                  <a:schemeClr val="bg1"/>
                </a:solidFill>
                <a:latin typeface="Arial" charset="0"/>
                <a:ea typeface="Arial" charset="0"/>
                <a:cs typeface="Arial" charset="0"/>
              </a:defRPr>
            </a:lvl3pPr>
            <a:lvl4pPr>
              <a:defRPr sz="7000">
                <a:solidFill>
                  <a:schemeClr val="bg1"/>
                </a:solidFill>
                <a:latin typeface="Arial" charset="0"/>
                <a:ea typeface="Arial" charset="0"/>
                <a:cs typeface="Arial" charset="0"/>
              </a:defRPr>
            </a:lvl4pPr>
            <a:lvl5pPr>
              <a:defRPr sz="7000">
                <a:solidFill>
                  <a:schemeClr val="bg1"/>
                </a:solidFill>
                <a:latin typeface="Arial" charset="0"/>
                <a:ea typeface="Arial" charset="0"/>
                <a:cs typeface="Arial" charset="0"/>
              </a:defRPr>
            </a:lvl5pPr>
          </a:lstStyle>
          <a:p>
            <a:pPr lvl="0"/>
            <a:r>
              <a:rPr lang="en-US" dirty="0" smtClean="0"/>
              <a:t>Click to edit</a:t>
            </a:r>
            <a:endParaRPr lang="en-US" dirty="0"/>
          </a:p>
        </p:txBody>
      </p:sp>
    </p:spTree>
    <p:extLst>
      <p:ext uri="{BB962C8B-B14F-4D97-AF65-F5344CB8AC3E}">
        <p14:creationId xmlns:p14="http://schemas.microsoft.com/office/powerpoint/2010/main" val="24450791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Rectangle 7"/>
          <p:cNvSpPr/>
          <p:nvPr userDrawn="1"/>
        </p:nvSpPr>
        <p:spPr bwMode="gray">
          <a:xfrm>
            <a:off x="9129713" y="6532391"/>
            <a:ext cx="503237" cy="280987"/>
          </a:xfrm>
          <a:prstGeom prst="rect">
            <a:avLst/>
          </a:prstGeom>
          <a:ln>
            <a:miter lim="800000"/>
            <a:headEnd/>
            <a:tailEnd/>
          </a:ln>
        </p:spPr>
        <p:txBody>
          <a:bodyPr lIns="72000" tIns="72000" rIns="0" bIns="0">
            <a:noAutofit/>
          </a:bodyPr>
          <a:lstStyle/>
          <a:p>
            <a:pPr algn="r">
              <a:spcBef>
                <a:spcPct val="40000"/>
              </a:spcBef>
              <a:defRPr/>
            </a:pPr>
            <a:endParaRPr lang="en-GB" sz="1000" dirty="0">
              <a:solidFill>
                <a:srgbClr val="C84E00"/>
              </a:solidFill>
              <a:latin typeface="Arial" charset="0"/>
              <a:ea typeface="Arial" charset="0"/>
              <a:cs typeface="Arial" charset="0"/>
            </a:endParaRPr>
          </a:p>
        </p:txBody>
      </p:sp>
      <p:sp>
        <p:nvSpPr>
          <p:cNvPr id="12" name="Vertical Content Placeholder 11"/>
          <p:cNvSpPr>
            <a:spLocks noGrp="1"/>
          </p:cNvSpPr>
          <p:nvPr>
            <p:ph orient="vert" sz="quarter" idx="10"/>
          </p:nvPr>
        </p:nvSpPr>
        <p:spPr>
          <a:xfrm rot="10800000">
            <a:off x="272480" y="468312"/>
            <a:ext cx="1370012" cy="5921375"/>
          </a:xfrm>
          <a:prstGeom prst="rect">
            <a:avLst/>
          </a:prstGeom>
        </p:spPr>
        <p:txBody>
          <a:bodyPr vert="eaVert"/>
          <a:lstStyle>
            <a:lvl1pPr>
              <a:defRPr sz="7000" b="1">
                <a:solidFill>
                  <a:schemeClr val="bg1"/>
                </a:solidFill>
                <a:latin typeface="Arial" charset="0"/>
                <a:ea typeface="Arial" charset="0"/>
                <a:cs typeface="Arial" charset="0"/>
              </a:defRPr>
            </a:lvl1pPr>
            <a:lvl2pPr>
              <a:defRPr sz="7000">
                <a:solidFill>
                  <a:schemeClr val="bg1"/>
                </a:solidFill>
                <a:latin typeface="Arial" charset="0"/>
                <a:ea typeface="Arial" charset="0"/>
                <a:cs typeface="Arial" charset="0"/>
              </a:defRPr>
            </a:lvl2pPr>
            <a:lvl3pPr>
              <a:defRPr sz="7000">
                <a:solidFill>
                  <a:schemeClr val="bg1"/>
                </a:solidFill>
                <a:latin typeface="Arial" charset="0"/>
                <a:ea typeface="Arial" charset="0"/>
                <a:cs typeface="Arial" charset="0"/>
              </a:defRPr>
            </a:lvl3pPr>
            <a:lvl4pPr>
              <a:defRPr sz="7000">
                <a:solidFill>
                  <a:schemeClr val="bg1"/>
                </a:solidFill>
                <a:latin typeface="Arial" charset="0"/>
                <a:ea typeface="Arial" charset="0"/>
                <a:cs typeface="Arial" charset="0"/>
              </a:defRPr>
            </a:lvl4pPr>
            <a:lvl5pPr>
              <a:defRPr sz="7000">
                <a:solidFill>
                  <a:schemeClr val="bg1"/>
                </a:solidFill>
                <a:latin typeface="Arial" charset="0"/>
                <a:ea typeface="Arial" charset="0"/>
                <a:cs typeface="Arial" charset="0"/>
              </a:defRPr>
            </a:lvl5pPr>
          </a:lstStyle>
          <a:p>
            <a:pPr lvl="0"/>
            <a:r>
              <a:rPr lang="en-US" dirty="0" smtClean="0"/>
              <a:t>Click to edit</a:t>
            </a:r>
            <a:endParaRPr lang="en-US" dirty="0"/>
          </a:p>
        </p:txBody>
      </p:sp>
    </p:spTree>
    <p:extLst>
      <p:ext uri="{BB962C8B-B14F-4D97-AF65-F5344CB8AC3E}">
        <p14:creationId xmlns:p14="http://schemas.microsoft.com/office/powerpoint/2010/main" val="167179921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8" name="Rectangle 7"/>
          <p:cNvSpPr/>
          <p:nvPr userDrawn="1"/>
        </p:nvSpPr>
        <p:spPr bwMode="gray">
          <a:xfrm>
            <a:off x="9129713" y="6532391"/>
            <a:ext cx="503237" cy="280987"/>
          </a:xfrm>
          <a:prstGeom prst="rect">
            <a:avLst/>
          </a:prstGeom>
          <a:ln>
            <a:miter lim="800000"/>
            <a:headEnd/>
            <a:tailEnd/>
          </a:ln>
        </p:spPr>
        <p:txBody>
          <a:bodyPr lIns="72000" tIns="72000" rIns="0" bIns="0">
            <a:noAutofit/>
          </a:bodyPr>
          <a:lstStyle/>
          <a:p>
            <a:pPr algn="r">
              <a:spcBef>
                <a:spcPct val="40000"/>
              </a:spcBef>
              <a:defRPr/>
            </a:pPr>
            <a:endParaRPr lang="en-GB" sz="1000" dirty="0">
              <a:solidFill>
                <a:srgbClr val="C84E00"/>
              </a:solidFill>
              <a:latin typeface="Arial" charset="0"/>
              <a:ea typeface="Arial" charset="0"/>
              <a:cs typeface="Arial" charset="0"/>
            </a:endParaRPr>
          </a:p>
        </p:txBody>
      </p:sp>
      <p:sp>
        <p:nvSpPr>
          <p:cNvPr id="12" name="Vertical Content Placeholder 11"/>
          <p:cNvSpPr>
            <a:spLocks noGrp="1"/>
          </p:cNvSpPr>
          <p:nvPr>
            <p:ph orient="vert" sz="quarter" idx="10"/>
          </p:nvPr>
        </p:nvSpPr>
        <p:spPr>
          <a:xfrm rot="10800000">
            <a:off x="272480" y="468312"/>
            <a:ext cx="1370012" cy="5921375"/>
          </a:xfrm>
          <a:prstGeom prst="rect">
            <a:avLst/>
          </a:prstGeom>
        </p:spPr>
        <p:txBody>
          <a:bodyPr vert="eaVert"/>
          <a:lstStyle>
            <a:lvl1pPr>
              <a:defRPr sz="7000" b="1">
                <a:solidFill>
                  <a:schemeClr val="bg1"/>
                </a:solidFill>
                <a:latin typeface="Arial" charset="0"/>
                <a:ea typeface="Arial" charset="0"/>
                <a:cs typeface="Arial" charset="0"/>
              </a:defRPr>
            </a:lvl1pPr>
            <a:lvl2pPr>
              <a:defRPr sz="7000">
                <a:solidFill>
                  <a:schemeClr val="bg1"/>
                </a:solidFill>
                <a:latin typeface="Arial" charset="0"/>
                <a:ea typeface="Arial" charset="0"/>
                <a:cs typeface="Arial" charset="0"/>
              </a:defRPr>
            </a:lvl2pPr>
            <a:lvl3pPr>
              <a:defRPr sz="7000">
                <a:solidFill>
                  <a:schemeClr val="bg1"/>
                </a:solidFill>
                <a:latin typeface="Arial" charset="0"/>
                <a:ea typeface="Arial" charset="0"/>
                <a:cs typeface="Arial" charset="0"/>
              </a:defRPr>
            </a:lvl3pPr>
            <a:lvl4pPr>
              <a:defRPr sz="7000">
                <a:solidFill>
                  <a:schemeClr val="bg1"/>
                </a:solidFill>
                <a:latin typeface="Arial" charset="0"/>
                <a:ea typeface="Arial" charset="0"/>
                <a:cs typeface="Arial" charset="0"/>
              </a:defRPr>
            </a:lvl4pPr>
            <a:lvl5pPr>
              <a:defRPr sz="7000">
                <a:solidFill>
                  <a:schemeClr val="bg1"/>
                </a:solidFill>
                <a:latin typeface="Arial" charset="0"/>
                <a:ea typeface="Arial" charset="0"/>
                <a:cs typeface="Arial" charset="0"/>
              </a:defRPr>
            </a:lvl5pPr>
          </a:lstStyle>
          <a:p>
            <a:pPr lvl="0"/>
            <a:r>
              <a:rPr lang="en-US" dirty="0" smtClean="0"/>
              <a:t>Click to edit</a:t>
            </a:r>
            <a:endParaRPr lang="en-US" dirty="0"/>
          </a:p>
        </p:txBody>
      </p:sp>
    </p:spTree>
    <p:extLst>
      <p:ext uri="{BB962C8B-B14F-4D97-AF65-F5344CB8AC3E}">
        <p14:creationId xmlns:p14="http://schemas.microsoft.com/office/powerpoint/2010/main" val="18260939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6"/>
          <p:cNvSpPr/>
          <p:nvPr userDrawn="1"/>
        </p:nvSpPr>
        <p:spPr>
          <a:xfrm>
            <a:off x="9134028" y="6420909"/>
            <a:ext cx="533400" cy="437090"/>
          </a:xfrm>
          <a:prstGeom prst="rect">
            <a:avLst/>
          </a:prstGeom>
          <a:solidFill>
            <a:srgbClr val="FF6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Slide Number Placeholder 5"/>
          <p:cNvSpPr txBox="1">
            <a:spLocks/>
          </p:cNvSpPr>
          <p:nvPr userDrawn="1"/>
        </p:nvSpPr>
        <p:spPr>
          <a:xfrm>
            <a:off x="9095928" y="6420909"/>
            <a:ext cx="609600" cy="365125"/>
          </a:xfrm>
          <a:prstGeom prst="rect">
            <a:avLst/>
          </a:prstGeom>
        </p:spPr>
        <p:txBody>
          <a:bodyPr vert="horz" lIns="91440" tIns="45720" rIns="91440" bIns="45720" rtlCol="0" anchor="ctr"/>
          <a:lstStyle>
            <a:lvl1pPr algn="r">
              <a:defRPr sz="2400">
                <a:solidFill>
                  <a:schemeClr val="bg1"/>
                </a:solidFill>
                <a:latin typeface="Arial" pitchFamily="34" charset="0"/>
                <a:cs typeface="Arial" pitchFamily="34" charset="0"/>
              </a:defRPr>
            </a:lvl1pPr>
          </a:lstStyle>
          <a:p>
            <a:pPr algn="ctr">
              <a:defRPr/>
            </a:pPr>
            <a:fld id="{FA09BB94-B229-44BE-A05C-09143606C779}" type="slidenum">
              <a:rPr lang="en-US" sz="1200" smtClean="0">
                <a:solidFill>
                  <a:prstClr val="white"/>
                </a:solidFill>
              </a:rPr>
              <a:pPr algn="ctr">
                <a:defRPr/>
              </a:pPr>
              <a:t>‹#›</a:t>
            </a:fld>
            <a:endParaRPr lang="en-US" sz="1200" dirty="0" smtClean="0">
              <a:solidFill>
                <a:prstClr val="white"/>
              </a:solidFill>
            </a:endParaRPr>
          </a:p>
        </p:txBody>
      </p:sp>
    </p:spTree>
    <p:extLst>
      <p:ext uri="{BB962C8B-B14F-4D97-AF65-F5344CB8AC3E}">
        <p14:creationId xmlns:p14="http://schemas.microsoft.com/office/powerpoint/2010/main" val="624881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60" r:id="rId8"/>
    <p:sldLayoutId id="2147483662" r:id="rId9"/>
    <p:sldLayoutId id="2147483663" r:id="rId10"/>
    <p:sldLayoutId id="2147483664"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incandescentman.github.io/redfin-presentation/index.html#outline-container-org1e35a4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file:///Users/jay/Dropbox/github/incandescentman.github.io/redfin-presentation/redfin-originals/RedfinRelocation-ForJay-original.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file:///Users/jay/Dropbox/github/incandescentman.github.io/redfin-presentation/redfin-originals/Relocation-Revised.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mailto:jay@newyorkwritersintensive.com" TargetMode="External"/><Relationship Id="rId4" Type="http://schemas.openxmlformats.org/officeDocument/2006/relationships/hyperlink" Target="http://www.newyorkwritersintensive.com/" TargetMode="External"/><Relationship Id="rId1" Type="http://schemas.openxmlformats.org/officeDocument/2006/relationships/slideLayout" Target="../slideLayouts/slideLayout8.xml"/><Relationship Id="rId2" Type="http://schemas.openxmlformats.org/officeDocument/2006/relationships/image" Target="../media/image1.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incandescentman.github.io/redfin-presentation/index.html#outline-container-orge2d0558"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google.com/url?q=https://docs.google.com/document/d/1wunl9i31PyRLWQOb0KLH0MlpGWBCIuiaYW2Q2EyfrI0/edit&amp;sa=D&amp;ust=1487465741146000&amp;usg=AFQjCNE6n3JZy-bGWvm86vQQpC15Pgv2Tw"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30349" y="3065229"/>
            <a:ext cx="1983876" cy="584775"/>
          </a:xfrm>
          <a:prstGeom prst="rect">
            <a:avLst/>
          </a:prstGeom>
          <a:noFill/>
        </p:spPr>
        <p:txBody>
          <a:bodyPr wrap="none" rtlCol="0">
            <a:spAutoFit/>
          </a:bodyPr>
          <a:lstStyle/>
          <a:p>
            <a:r>
              <a:rPr lang="en-CA" sz="3200" b="1" dirty="0">
                <a:solidFill>
                  <a:srgbClr val="FF6338"/>
                </a:solidFill>
                <a:latin typeface="Helvetica Neue"/>
              </a:rPr>
              <a:t>W</a:t>
            </a:r>
            <a:r>
              <a:rPr lang="en-CA" sz="3200" b="1" dirty="0" smtClean="0">
                <a:solidFill>
                  <a:srgbClr val="FF6338"/>
                </a:solidFill>
                <a:latin typeface="Helvetica Neue"/>
              </a:rPr>
              <a:t>elcome</a:t>
            </a:r>
            <a:endParaRPr lang="en-CA" sz="3200" b="1" dirty="0">
              <a:solidFill>
                <a:srgbClr val="FF6338"/>
              </a:solidFill>
              <a:latin typeface="Helvetica Neue"/>
            </a:endParaRPr>
          </a:p>
        </p:txBody>
      </p:sp>
      <p:sp>
        <p:nvSpPr>
          <p:cNvPr id="7" name="Rectangle 6"/>
          <p:cNvSpPr/>
          <p:nvPr/>
        </p:nvSpPr>
        <p:spPr>
          <a:xfrm>
            <a:off x="0" y="3098368"/>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0849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1858201" cy="461665"/>
          </a:xfrm>
          <a:prstGeom prst="rect">
            <a:avLst/>
          </a:prstGeom>
        </p:spPr>
        <p:txBody>
          <a:bodyPr wrap="none">
            <a:spAutoFit/>
          </a:bodyPr>
          <a:lstStyle/>
          <a:p>
            <a:r>
              <a:rPr lang="en-US" sz="2400" b="1" dirty="0" smtClean="0">
                <a:solidFill>
                  <a:srgbClr val="FF6337"/>
                </a:solidFill>
                <a:latin typeface="Arial"/>
                <a:ea typeface="Cambria" charset="0"/>
                <a:cs typeface="Arial"/>
              </a:rPr>
              <a:t> Organized.</a:t>
            </a:r>
            <a:endParaRPr lang="en-CA" sz="2400" dirty="0"/>
          </a:p>
        </p:txBody>
      </p:sp>
      <p:sp>
        <p:nvSpPr>
          <p:cNvPr id="3" name="Rectangle 2"/>
          <p:cNvSpPr/>
          <p:nvPr/>
        </p:nvSpPr>
        <p:spPr>
          <a:xfrm>
            <a:off x="2735411" y="2444298"/>
            <a:ext cx="6341905" cy="369332"/>
          </a:xfrm>
          <a:prstGeom prst="rect">
            <a:avLst/>
          </a:prstGeom>
        </p:spPr>
        <p:txBody>
          <a:bodyPr wrap="square">
            <a:spAutoFit/>
          </a:bodyPr>
          <a:lstStyle/>
          <a:p>
            <a:r>
              <a:rPr lang="en-US" dirty="0">
                <a:latin typeface="Arial"/>
                <a:ea typeface="Cambria" charset="0"/>
                <a:cs typeface="Arial"/>
              </a:rPr>
              <a:t>S</a:t>
            </a:r>
            <a:r>
              <a:rPr lang="en-US" dirty="0" smtClean="0">
                <a:latin typeface="Arial"/>
                <a:ea typeface="Cambria" charset="0"/>
                <a:cs typeface="Arial"/>
              </a:rPr>
              <a:t>tructured </a:t>
            </a:r>
            <a:r>
              <a:rPr lang="en-US" dirty="0">
                <a:latin typeface="Arial"/>
                <a:ea typeface="Cambria" charset="0"/>
                <a:cs typeface="Arial"/>
              </a:rPr>
              <a:t>so as to make it easy to follow the logic behind </a:t>
            </a:r>
            <a:r>
              <a:rPr lang="en-US" dirty="0" smtClean="0">
                <a:latin typeface="Arial"/>
                <a:ea typeface="Cambria" charset="0"/>
                <a:cs typeface="Arial"/>
              </a:rPr>
              <a:t>it.</a:t>
            </a:r>
            <a:endParaRPr lang="en-US" dirty="0"/>
          </a:p>
        </p:txBody>
      </p:sp>
      <p:cxnSp>
        <p:nvCxnSpPr>
          <p:cNvPr id="5" name="Straight Connector 4"/>
          <p:cNvCxnSpPr/>
          <p:nvPr/>
        </p:nvCxnSpPr>
        <p:spPr>
          <a:xfrm>
            <a:off x="2639979" y="2254685"/>
            <a:ext cx="0" cy="726745"/>
          </a:xfrm>
          <a:prstGeom prst="line">
            <a:avLst/>
          </a:prstGeom>
          <a:ln w="28575">
            <a:solidFill>
              <a:srgbClr val="FF6337"/>
            </a:solidFill>
          </a:ln>
        </p:spPr>
        <p:style>
          <a:lnRef idx="1">
            <a:schemeClr val="accent1"/>
          </a:lnRef>
          <a:fillRef idx="0">
            <a:schemeClr val="accent1"/>
          </a:fillRef>
          <a:effectRef idx="0">
            <a:schemeClr val="accent1"/>
          </a:effectRef>
          <a:fontRef idx="minor">
            <a:schemeClr val="tx1"/>
          </a:fontRef>
        </p:style>
      </p:cxn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3546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1108701" cy="461665"/>
          </a:xfrm>
          <a:prstGeom prst="rect">
            <a:avLst/>
          </a:prstGeom>
        </p:spPr>
        <p:txBody>
          <a:bodyPr wrap="none">
            <a:spAutoFit/>
          </a:bodyPr>
          <a:lstStyle/>
          <a:p>
            <a:r>
              <a:rPr lang="en-US" sz="2400" b="1" dirty="0" smtClean="0">
                <a:solidFill>
                  <a:srgbClr val="FF6337"/>
                </a:solidFill>
                <a:latin typeface="Arial"/>
                <a:ea typeface="Cambria" charset="0"/>
                <a:cs typeface="Arial"/>
              </a:rPr>
              <a:t> </a:t>
            </a:r>
            <a:r>
              <a:rPr lang="en-US" sz="2400" b="1" dirty="0" smtClean="0">
                <a:solidFill>
                  <a:srgbClr val="FF6337"/>
                </a:solidFill>
                <a:latin typeface="Arial"/>
                <a:ea typeface="Cambria" charset="0"/>
                <a:cs typeface="Arial"/>
              </a:rPr>
              <a:t>Clear.</a:t>
            </a:r>
            <a:endParaRPr lang="en-CA" sz="2400" dirty="0"/>
          </a:p>
        </p:txBody>
      </p:sp>
      <p:sp>
        <p:nvSpPr>
          <p:cNvPr id="3" name="Rectangle 2"/>
          <p:cNvSpPr/>
          <p:nvPr/>
        </p:nvSpPr>
        <p:spPr>
          <a:xfrm>
            <a:off x="2735411" y="2444298"/>
            <a:ext cx="6341905" cy="3416320"/>
          </a:xfrm>
          <a:prstGeom prst="rect">
            <a:avLst/>
          </a:prstGeom>
        </p:spPr>
        <p:txBody>
          <a:bodyPr wrap="square">
            <a:spAutoFit/>
          </a:bodyPr>
          <a:lstStyle/>
          <a:p>
            <a:r>
              <a:rPr lang="en-US" dirty="0">
                <a:latin typeface="Arial"/>
                <a:ea typeface="Cambria" charset="0"/>
                <a:cs typeface="Arial"/>
              </a:rPr>
              <a:t>Do I assume the reader has any prior knowledge of </a:t>
            </a:r>
            <a:r>
              <a:rPr lang="en-US" dirty="0" err="1">
                <a:latin typeface="Arial"/>
                <a:ea typeface="Cambria" charset="0"/>
                <a:cs typeface="Arial"/>
              </a:rPr>
              <a:t>Redfin's</a:t>
            </a:r>
            <a:r>
              <a:rPr lang="en-US" dirty="0">
                <a:latin typeface="Arial"/>
                <a:ea typeface="Cambria" charset="0"/>
                <a:cs typeface="Arial"/>
              </a:rPr>
              <a:t> business? </a:t>
            </a:r>
            <a:endParaRPr lang="en-US" dirty="0" smtClean="0">
              <a:latin typeface="Arial"/>
              <a:ea typeface="Cambria" charset="0"/>
              <a:cs typeface="Arial"/>
            </a:endParaRPr>
          </a:p>
          <a:p>
            <a:endParaRPr lang="en-US" dirty="0">
              <a:latin typeface="Arial"/>
              <a:ea typeface="Cambria" charset="0"/>
              <a:cs typeface="Arial"/>
            </a:endParaRPr>
          </a:p>
          <a:p>
            <a:r>
              <a:rPr lang="en-US" dirty="0" smtClean="0">
                <a:latin typeface="Arial"/>
                <a:ea typeface="Cambria" charset="0"/>
                <a:cs typeface="Arial"/>
              </a:rPr>
              <a:t>Many </a:t>
            </a:r>
            <a:r>
              <a:rPr lang="en-US" dirty="0">
                <a:latin typeface="Arial"/>
                <a:ea typeface="Cambria" charset="0"/>
                <a:cs typeface="Arial"/>
              </a:rPr>
              <a:t>board members serve on seven or eight boards, and appreciate our assuming they know or remember very little. </a:t>
            </a:r>
            <a:endParaRPr lang="en-US" dirty="0" smtClean="0">
              <a:latin typeface="Arial"/>
              <a:ea typeface="Cambria" charset="0"/>
              <a:cs typeface="Arial"/>
            </a:endParaRPr>
          </a:p>
          <a:p>
            <a:endParaRPr lang="en-US" dirty="0">
              <a:latin typeface="Arial"/>
              <a:ea typeface="Cambria" charset="0"/>
              <a:cs typeface="Arial"/>
            </a:endParaRPr>
          </a:p>
          <a:p>
            <a:r>
              <a:rPr lang="en-US" dirty="0" smtClean="0">
                <a:latin typeface="Arial"/>
                <a:ea typeface="Cambria" charset="0"/>
                <a:cs typeface="Arial"/>
              </a:rPr>
              <a:t>It </a:t>
            </a:r>
            <a:r>
              <a:rPr lang="en-US" dirty="0">
                <a:latin typeface="Arial"/>
                <a:ea typeface="Cambria" charset="0"/>
                <a:cs typeface="Arial"/>
              </a:rPr>
              <a:t>is hard to be concise, and still to explain </a:t>
            </a:r>
            <a:r>
              <a:rPr lang="en-US" dirty="0" err="1">
                <a:latin typeface="Arial"/>
                <a:ea typeface="Cambria" charset="0"/>
                <a:cs typeface="Arial"/>
              </a:rPr>
              <a:t>Redfin</a:t>
            </a:r>
            <a:r>
              <a:rPr lang="en-US" dirty="0">
                <a:latin typeface="Arial"/>
                <a:ea typeface="Cambria" charset="0"/>
                <a:cs typeface="Arial"/>
              </a:rPr>
              <a:t> as if to a newcomer, but that is our challenge. Do I use acronyms or jargon? </a:t>
            </a:r>
            <a:endParaRPr lang="en-US" dirty="0" smtClean="0">
              <a:latin typeface="Arial"/>
              <a:ea typeface="Cambria" charset="0"/>
              <a:cs typeface="Arial"/>
            </a:endParaRPr>
          </a:p>
          <a:p>
            <a:endParaRPr lang="en-US" b="1" dirty="0">
              <a:latin typeface="Arial"/>
              <a:ea typeface="Cambria" charset="0"/>
              <a:cs typeface="Arial"/>
            </a:endParaRPr>
          </a:p>
          <a:p>
            <a:r>
              <a:rPr lang="en-US" b="1" dirty="0" smtClean="0">
                <a:latin typeface="Arial"/>
                <a:ea typeface="Cambria" charset="0"/>
                <a:cs typeface="Arial"/>
              </a:rPr>
              <a:t>Please </a:t>
            </a:r>
            <a:r>
              <a:rPr lang="en-US" b="1" dirty="0">
                <a:latin typeface="Arial"/>
                <a:ea typeface="Cambria" charset="0"/>
                <a:cs typeface="Arial"/>
              </a:rPr>
              <a:t>write so that an intelligent person who is new to </a:t>
            </a:r>
            <a:r>
              <a:rPr lang="en-US" b="1" dirty="0" err="1">
                <a:latin typeface="Arial"/>
                <a:ea typeface="Cambria" charset="0"/>
                <a:cs typeface="Arial"/>
              </a:rPr>
              <a:t>Redfin's</a:t>
            </a:r>
            <a:r>
              <a:rPr lang="en-US" b="1" dirty="0">
                <a:latin typeface="Arial"/>
                <a:ea typeface="Cambria" charset="0"/>
                <a:cs typeface="Arial"/>
              </a:rPr>
              <a:t> business can understand you.</a:t>
            </a:r>
            <a:endParaRPr lang="en-US" b="1" dirty="0"/>
          </a:p>
        </p:txBody>
      </p:sp>
      <p:cxnSp>
        <p:nvCxnSpPr>
          <p:cNvPr id="5" name="Straight Connector 4"/>
          <p:cNvCxnSpPr/>
          <p:nvPr/>
        </p:nvCxnSpPr>
        <p:spPr>
          <a:xfrm>
            <a:off x="2639979" y="2254685"/>
            <a:ext cx="0" cy="726745"/>
          </a:xfrm>
          <a:prstGeom prst="line">
            <a:avLst/>
          </a:prstGeom>
          <a:ln w="28575">
            <a:solidFill>
              <a:srgbClr val="FF6337"/>
            </a:solidFill>
          </a:ln>
        </p:spPr>
        <p:style>
          <a:lnRef idx="1">
            <a:schemeClr val="accent1"/>
          </a:lnRef>
          <a:fillRef idx="0">
            <a:schemeClr val="accent1"/>
          </a:fillRef>
          <a:effectRef idx="0">
            <a:schemeClr val="accent1"/>
          </a:effectRef>
          <a:fontRef idx="minor">
            <a:schemeClr val="tx1"/>
          </a:fontRef>
        </p:style>
      </p:cxn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452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1633781" cy="461665"/>
          </a:xfrm>
          <a:prstGeom prst="rect">
            <a:avLst/>
          </a:prstGeom>
        </p:spPr>
        <p:txBody>
          <a:bodyPr wrap="none">
            <a:spAutoFit/>
          </a:bodyPr>
          <a:lstStyle/>
          <a:p>
            <a:r>
              <a:rPr lang="en-US" sz="2400" b="1" dirty="0" smtClean="0">
                <a:solidFill>
                  <a:srgbClr val="FF6337"/>
                </a:solidFill>
                <a:latin typeface="Arial"/>
                <a:ea typeface="Cambria" charset="0"/>
                <a:cs typeface="Arial"/>
              </a:rPr>
              <a:t> Thinking </a:t>
            </a:r>
            <a:endParaRPr lang="en-CA" sz="2400" dirty="0"/>
          </a:p>
        </p:txBody>
      </p:sp>
      <p:sp>
        <p:nvSpPr>
          <p:cNvPr id="3" name="Rectangle 2"/>
          <p:cNvSpPr/>
          <p:nvPr/>
        </p:nvSpPr>
        <p:spPr>
          <a:xfrm>
            <a:off x="2256449" y="2433859"/>
            <a:ext cx="6341905" cy="369332"/>
          </a:xfrm>
          <a:prstGeom prst="rect">
            <a:avLst/>
          </a:prstGeom>
        </p:spPr>
        <p:txBody>
          <a:bodyPr wrap="square" anchor="ctr">
            <a:spAutoFit/>
          </a:bodyPr>
          <a:lstStyle/>
          <a:p>
            <a:r>
              <a:rPr lang="en-CA" dirty="0">
                <a:latin typeface="Arial" panose="020B0604020202020204" pitchFamily="34" charset="0"/>
                <a:cs typeface="Arial" panose="020B0604020202020204" pitchFamily="34" charset="0"/>
              </a:rPr>
              <a:t>about </a:t>
            </a:r>
            <a:r>
              <a:rPr lang="en-CA">
                <a:latin typeface="Arial" panose="020B0604020202020204" pitchFamily="34" charset="0"/>
                <a:cs typeface="Arial" panose="020B0604020202020204" pitchFamily="34" charset="0"/>
              </a:rPr>
              <a:t>structure </a:t>
            </a:r>
            <a:r>
              <a:rPr lang="en-CA">
                <a:latin typeface="Arial" panose="020B0604020202020204" pitchFamily="34" charset="0"/>
                <a:cs typeface="Arial" panose="020B0604020202020204" pitchFamily="34" charset="0"/>
                <a:hlinkClick r:id="rId2"/>
              </a:rPr>
              <a:t>(link) </a:t>
            </a:r>
            <a:endParaRPr lang="en-CA" b="1" dirty="0">
              <a:latin typeface="Arial" panose="020B0604020202020204" pitchFamily="34" charset="0"/>
              <a:cs typeface="Arial" panose="020B0604020202020204" pitchFamily="34" charset="0"/>
            </a:endParaRPr>
          </a:p>
        </p:txBody>
      </p: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434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401687" y="2089599"/>
            <a:ext cx="8115863" cy="560410"/>
          </a:xfrm>
          <a:prstGeom prst="rect">
            <a:avLst/>
          </a:prstGeom>
        </p:spPr>
        <p:txBody>
          <a:bodyPr wrap="square">
            <a:noAutofit/>
          </a:bodyPr>
          <a:lstStyle/>
          <a:p>
            <a:r>
              <a:rPr lang="en-US" b="1" dirty="0" smtClean="0">
                <a:solidFill>
                  <a:schemeClr val="bg1"/>
                </a:solidFill>
                <a:latin typeface="Arial" charset="0"/>
                <a:ea typeface="Arial" charset="0"/>
                <a:cs typeface="Arial" charset="0"/>
              </a:rPr>
              <a:t>PRACTICE: </a:t>
            </a:r>
            <a:r>
              <a:rPr lang="en-CA" dirty="0">
                <a:solidFill>
                  <a:schemeClr val="bg1"/>
                </a:solidFill>
                <a:latin typeface="Arial" panose="020B0604020202020204" pitchFamily="34" charset="0"/>
                <a:cs typeface="Arial" panose="020B0604020202020204" pitchFamily="34" charset="0"/>
              </a:rPr>
              <a:t>What’s the structure?</a:t>
            </a:r>
            <a:r>
              <a:rPr lang="en-CA" dirty="0">
                <a:latin typeface="Arial" panose="020B0604020202020204" pitchFamily="34" charset="0"/>
                <a:cs typeface="Arial" panose="020B0604020202020204" pitchFamily="34" charset="0"/>
              </a:rPr>
              <a:t> </a:t>
            </a:r>
            <a:r>
              <a:rPr lang="en-CA" dirty="0" smtClean="0">
                <a:latin typeface="Arial" panose="020B0604020202020204" pitchFamily="34" charset="0"/>
                <a:cs typeface="Arial" panose="020B0604020202020204" pitchFamily="34" charset="0"/>
                <a:hlinkClick r:id="rId3" action="ppaction://hlinkfile"/>
              </a:rPr>
              <a:t>(Redfin Relocation)</a:t>
            </a:r>
            <a:endParaRPr lang="en-CA" b="1" dirty="0">
              <a:latin typeface="Arial" panose="020B0604020202020204" pitchFamily="34" charset="0"/>
              <a:cs typeface="Arial" panose="020B0604020202020204" pitchFamily="34"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883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906000" cy="6381328"/>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0" y="476672"/>
            <a:ext cx="6642933"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18622" y="2054264"/>
            <a:ext cx="4559014" cy="3785652"/>
          </a:xfrm>
          <a:prstGeom prst="rect">
            <a:avLst/>
          </a:prstGeom>
          <a:noFill/>
        </p:spPr>
        <p:txBody>
          <a:bodyPr wrap="square" rtlCol="0" anchor="ctr">
            <a:spAutoFit/>
          </a:bodyPr>
          <a:lstStyle/>
          <a:p>
            <a:r>
              <a:rPr lang="en-CA" sz="1600" b="1" dirty="0">
                <a:latin typeface="Arial" panose="020B0604020202020204" pitchFamily="34" charset="0"/>
                <a:cs typeface="Arial" panose="020B0604020202020204" pitchFamily="34" charset="0"/>
              </a:rPr>
              <a:t>Executive Summary</a:t>
            </a:r>
          </a:p>
          <a:p>
            <a:pPr marL="522288" lvl="1" indent="-361950">
              <a:buFont typeface="Wingdings" charset="2"/>
              <a:buChar char="§"/>
            </a:pPr>
            <a:r>
              <a:rPr lang="en-CA" sz="1600" dirty="0">
                <a:latin typeface="Arial" panose="020B0604020202020204" pitchFamily="34" charset="0"/>
                <a:cs typeface="Arial" panose="020B0604020202020204" pitchFamily="34" charset="0"/>
              </a:rPr>
              <a:t>Our Immediate Recommendations</a:t>
            </a:r>
          </a:p>
          <a:p>
            <a:pPr marL="522288" lvl="1" indent="-361950">
              <a:buFont typeface="Wingdings" charset="2"/>
              <a:buChar char="§"/>
            </a:pPr>
            <a:r>
              <a:rPr lang="en-CA" sz="1600" dirty="0">
                <a:latin typeface="Arial" panose="020B0604020202020204" pitchFamily="34" charset="0"/>
                <a:cs typeface="Arial" panose="020B0604020202020204" pitchFamily="34" charset="0"/>
              </a:rPr>
              <a:t>Future </a:t>
            </a:r>
            <a:r>
              <a:rPr lang="en-CA" sz="1600" dirty="0" smtClean="0">
                <a:latin typeface="Arial" panose="020B0604020202020204" pitchFamily="34" charset="0"/>
                <a:cs typeface="Arial" panose="020B0604020202020204" pitchFamily="34" charset="0"/>
              </a:rPr>
              <a:t>Recommendation</a:t>
            </a:r>
          </a:p>
          <a:p>
            <a:pPr lvl="1"/>
            <a:endParaRPr lang="en-CA" sz="1600" dirty="0">
              <a:latin typeface="Arial" panose="020B0604020202020204" pitchFamily="34" charset="0"/>
              <a:cs typeface="Arial" panose="020B0604020202020204" pitchFamily="34" charset="0"/>
            </a:endParaRPr>
          </a:p>
          <a:p>
            <a:r>
              <a:rPr lang="en-CA" sz="1600" b="1" dirty="0">
                <a:latin typeface="Arial" panose="020B0604020202020204" pitchFamily="34" charset="0"/>
                <a:cs typeface="Arial" panose="020B0604020202020204" pitchFamily="34" charset="0"/>
              </a:rPr>
              <a:t>About the Relocation Customer</a:t>
            </a:r>
          </a:p>
          <a:p>
            <a:pPr marL="522288" lvl="1" indent="-361950">
              <a:buFont typeface="Wingdings" charset="2"/>
              <a:buChar char="§"/>
            </a:pPr>
            <a:r>
              <a:rPr lang="en-CA" sz="1600" dirty="0">
                <a:latin typeface="Arial" panose="020B0604020202020204" pitchFamily="34" charset="0"/>
                <a:cs typeface="Arial" panose="020B0604020202020204" pitchFamily="34" charset="0"/>
              </a:rPr>
              <a:t>Relocating customers are a large segment of good contacts with different needs</a:t>
            </a:r>
          </a:p>
          <a:p>
            <a:pPr marL="522288" lvl="1" indent="-361950">
              <a:buFont typeface="Wingdings" charset="2"/>
              <a:buChar char="§"/>
            </a:pPr>
            <a:r>
              <a:rPr lang="en-CA" sz="1600" dirty="0">
                <a:latin typeface="Arial" panose="020B0604020202020204" pitchFamily="34" charset="0"/>
                <a:cs typeface="Arial" panose="020B0604020202020204" pitchFamily="34" charset="0"/>
              </a:rPr>
              <a:t>Relocating Home Buyers are Under-Represented at </a:t>
            </a:r>
            <a:r>
              <a:rPr lang="en-CA" sz="1600" dirty="0" err="1" smtClean="0">
                <a:latin typeface="Arial" panose="020B0604020202020204" pitchFamily="34" charset="0"/>
                <a:cs typeface="Arial" panose="020B0604020202020204" pitchFamily="34" charset="0"/>
              </a:rPr>
              <a:t>Redfin</a:t>
            </a:r>
            <a:endParaRPr lang="en-CA" sz="1600" dirty="0" smtClean="0">
              <a:latin typeface="Arial" panose="020B0604020202020204" pitchFamily="34" charset="0"/>
              <a:cs typeface="Arial" panose="020B0604020202020204" pitchFamily="34" charset="0"/>
            </a:endParaRPr>
          </a:p>
          <a:p>
            <a:pPr lvl="1"/>
            <a:endParaRPr lang="en-CA" sz="1600" dirty="0">
              <a:latin typeface="Arial" panose="020B0604020202020204" pitchFamily="34" charset="0"/>
              <a:cs typeface="Arial" panose="020B0604020202020204" pitchFamily="34" charset="0"/>
            </a:endParaRPr>
          </a:p>
          <a:p>
            <a:r>
              <a:rPr lang="en-CA" sz="1600" b="1" dirty="0">
                <a:latin typeface="Arial" panose="020B0604020202020204" pitchFamily="34" charset="0"/>
                <a:cs typeface="Arial" panose="020B0604020202020204" pitchFamily="34" charset="0"/>
              </a:rPr>
              <a:t>Contact Conversion and Improved Customer Experience</a:t>
            </a:r>
          </a:p>
          <a:p>
            <a:pPr marL="522288" lvl="1" indent="-361950">
              <a:buFont typeface="Wingdings" charset="2"/>
              <a:buChar char="§"/>
            </a:pPr>
            <a:r>
              <a:rPr lang="en-CA" sz="1600" dirty="0">
                <a:latin typeface="Arial" panose="020B0604020202020204" pitchFamily="34" charset="0"/>
                <a:cs typeface="Arial" panose="020B0604020202020204" pitchFamily="34" charset="0"/>
              </a:rPr>
              <a:t>Improve Identification of </a:t>
            </a:r>
            <a:r>
              <a:rPr lang="en-CA" sz="1600" dirty="0" err="1">
                <a:latin typeface="Arial" panose="020B0604020202020204" pitchFamily="34" charset="0"/>
                <a:cs typeface="Arial" panose="020B0604020202020204" pitchFamily="34" charset="0"/>
              </a:rPr>
              <a:t>Relocatees</a:t>
            </a:r>
            <a:r>
              <a:rPr lang="en-CA" sz="1600" dirty="0">
                <a:latin typeface="Arial" panose="020B0604020202020204" pitchFamily="34" charset="0"/>
                <a:cs typeface="Arial" panose="020B0604020202020204" pitchFamily="34" charset="0"/>
              </a:rPr>
              <a:t> in Agent Tools</a:t>
            </a:r>
          </a:p>
          <a:p>
            <a:pPr marL="522288" lvl="1" indent="-361950">
              <a:buFont typeface="Wingdings" charset="2"/>
              <a:buChar char="§"/>
            </a:pPr>
            <a:r>
              <a:rPr lang="en-CA" sz="1600" dirty="0">
                <a:latin typeface="Arial" panose="020B0604020202020204" pitchFamily="34" charset="0"/>
                <a:cs typeface="Arial" panose="020B0604020202020204" pitchFamily="34" charset="0"/>
              </a:rPr>
              <a:t>Create 3rd Party Referral Fee </a:t>
            </a:r>
            <a:r>
              <a:rPr lang="en-CA" sz="1600" dirty="0" smtClean="0">
                <a:latin typeface="Arial" panose="020B0604020202020204" pitchFamily="34" charset="0"/>
                <a:cs typeface="Arial" panose="020B0604020202020204" pitchFamily="34" charset="0"/>
              </a:rPr>
              <a:t>Policy</a:t>
            </a:r>
            <a:endParaRPr lang="en-CA" sz="1600" dirty="0">
              <a:latin typeface="Arial" panose="020B0604020202020204" pitchFamily="34" charset="0"/>
              <a:cs typeface="Arial" panose="020B0604020202020204" pitchFamily="34" charset="0"/>
            </a:endParaRPr>
          </a:p>
        </p:txBody>
      </p:sp>
      <p:sp>
        <p:nvSpPr>
          <p:cNvPr id="7" name="Parallelogram 6"/>
          <p:cNvSpPr/>
          <p:nvPr/>
        </p:nvSpPr>
        <p:spPr>
          <a:xfrm>
            <a:off x="100668" y="1289303"/>
            <a:ext cx="9143999" cy="513529"/>
          </a:xfrm>
          <a:prstGeom prst="parallelogram">
            <a:avLst/>
          </a:prstGeom>
          <a:solidFill>
            <a:srgbClr val="FF6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1" name="Content Placeholder 1"/>
          <p:cNvSpPr txBox="1">
            <a:spLocks/>
          </p:cNvSpPr>
          <p:nvPr/>
        </p:nvSpPr>
        <p:spPr>
          <a:xfrm>
            <a:off x="0" y="1290106"/>
            <a:ext cx="8532343" cy="513528"/>
          </a:xfrm>
          <a:prstGeom prst="rect">
            <a:avLst/>
          </a:prstGeom>
          <a:solidFill>
            <a:srgbClr val="FF6337"/>
          </a:solidFill>
        </p:spPr>
        <p:txBody>
          <a:bodyPr vert="horz" lIns="74295" tIns="37148" rIns="74295" bIns="37148" rtlCol="0" anchor="ctr">
            <a:normAutofit/>
          </a:bodyPr>
          <a:lstStyle>
            <a:lvl1pPr marL="0" indent="0" algn="l" defTabSz="914400" rtl="0" eaLnBrk="1" latinLnBrk="0" hangingPunct="1">
              <a:lnSpc>
                <a:spcPct val="90000"/>
              </a:lnSpc>
              <a:spcBef>
                <a:spcPts val="1000"/>
              </a:spcBef>
              <a:buFont typeface="Arial"/>
              <a:buNone/>
              <a:defRPr sz="1800" b="1" kern="1200">
                <a:solidFill>
                  <a:srgbClr val="FF6338"/>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36538"/>
            <a:r>
              <a:rPr lang="en-CA" sz="1460" dirty="0">
                <a:solidFill>
                  <a:schemeClr val="bg1"/>
                </a:solidFill>
              </a:rPr>
              <a:t> </a:t>
            </a:r>
            <a:r>
              <a:rPr lang="en-CA" sz="1460" dirty="0" smtClean="0">
                <a:solidFill>
                  <a:schemeClr val="bg1"/>
                </a:solidFill>
              </a:rPr>
              <a:t> ORIGINAL STRUCTURE</a:t>
            </a:r>
            <a:endParaRPr lang="en-CA" sz="1460" dirty="0">
              <a:solidFill>
                <a:schemeClr val="bg1"/>
              </a:solidFill>
            </a:endParaRPr>
          </a:p>
        </p:txBody>
      </p:sp>
      <p:sp>
        <p:nvSpPr>
          <p:cNvPr id="12" name="TextBox 11"/>
          <p:cNvSpPr txBox="1"/>
          <p:nvPr/>
        </p:nvSpPr>
        <p:spPr>
          <a:xfrm>
            <a:off x="6939723" y="453096"/>
            <a:ext cx="2685539" cy="584775"/>
          </a:xfrm>
          <a:prstGeom prst="rect">
            <a:avLst/>
          </a:prstGeom>
          <a:noFill/>
        </p:spPr>
        <p:txBody>
          <a:bodyPr wrap="square" rtlCol="0">
            <a:spAutoFit/>
          </a:bodyPr>
          <a:lstStyle/>
          <a:p>
            <a:r>
              <a:rPr lang="en-US" sz="3200" b="1" smtClean="0">
                <a:solidFill>
                  <a:srgbClr val="FF6337"/>
                </a:solidFill>
                <a:latin typeface="Helvetica Neue" charset="0"/>
                <a:ea typeface="Helvetica Neue" charset="0"/>
                <a:cs typeface="Helvetica Neue" charset="0"/>
              </a:rPr>
              <a:t>Structure</a:t>
            </a:r>
            <a:endParaRPr lang="en-US" sz="3200" b="1" dirty="0">
              <a:solidFill>
                <a:srgbClr val="FF6337"/>
              </a:solidFill>
              <a:latin typeface="Helvetica Neue" charset="0"/>
              <a:ea typeface="Helvetica Neue" charset="0"/>
              <a:cs typeface="Helvetica Neue" charset="0"/>
            </a:endParaRPr>
          </a:p>
        </p:txBody>
      </p:sp>
      <p:sp>
        <p:nvSpPr>
          <p:cNvPr id="10" name="TextBox 9"/>
          <p:cNvSpPr txBox="1"/>
          <p:nvPr/>
        </p:nvSpPr>
        <p:spPr>
          <a:xfrm>
            <a:off x="5327693" y="2054264"/>
            <a:ext cx="4459266" cy="3785652"/>
          </a:xfrm>
          <a:prstGeom prst="rect">
            <a:avLst/>
          </a:prstGeom>
          <a:noFill/>
        </p:spPr>
        <p:txBody>
          <a:bodyPr wrap="square" rtlCol="0" anchor="ctr">
            <a:spAutoFit/>
          </a:bodyPr>
          <a:lstStyle/>
          <a:p>
            <a:r>
              <a:rPr lang="en-CA" sz="1600" b="1" dirty="0" smtClean="0">
                <a:latin typeface="Arial" panose="020B0604020202020204" pitchFamily="34" charset="0"/>
                <a:cs typeface="Arial" panose="020B0604020202020204" pitchFamily="34" charset="0"/>
              </a:rPr>
              <a:t>Adjust Agent Events, Roles, and Education</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Deal Writing Agents</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Support Agents and Relocation Coordinators</a:t>
            </a:r>
          </a:p>
          <a:p>
            <a:pPr lvl="1"/>
            <a:endParaRPr lang="en-CA" sz="1600" dirty="0" smtClean="0">
              <a:latin typeface="Arial" panose="020B0604020202020204" pitchFamily="34" charset="0"/>
              <a:cs typeface="Arial" panose="020B0604020202020204" pitchFamily="34" charset="0"/>
            </a:endParaRPr>
          </a:p>
          <a:p>
            <a:r>
              <a:rPr lang="en-CA" sz="1600" b="1" dirty="0" smtClean="0">
                <a:latin typeface="Arial" panose="020B0604020202020204" pitchFamily="34" charset="0"/>
                <a:cs typeface="Arial" panose="020B0604020202020204" pitchFamily="34" charset="0"/>
              </a:rPr>
              <a:t>Improve Website UX for </a:t>
            </a:r>
            <a:r>
              <a:rPr lang="en-CA" sz="1600" b="1" dirty="0" err="1" smtClean="0">
                <a:latin typeface="Arial" panose="020B0604020202020204" pitchFamily="34" charset="0"/>
                <a:cs typeface="Arial" panose="020B0604020202020204" pitchFamily="34" charset="0"/>
              </a:rPr>
              <a:t>Relocatees</a:t>
            </a:r>
            <a:endParaRPr lang="en-CA" sz="1600" b="1" dirty="0" smtClean="0">
              <a:latin typeface="Arial" panose="020B0604020202020204" pitchFamily="34" charset="0"/>
              <a:cs typeface="Arial" panose="020B0604020202020204" pitchFamily="34" charset="0"/>
            </a:endParaRP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Reduce Friction for Customers to Contact Agents in Another Market</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Relocation Pages and Tools</a:t>
            </a:r>
          </a:p>
          <a:p>
            <a:pPr marL="522288" lvl="1" indent="-361950"/>
            <a:endParaRPr lang="en-CA" sz="1600" b="1" dirty="0" smtClean="0">
              <a:latin typeface="Arial" panose="020B0604020202020204" pitchFamily="34" charset="0"/>
              <a:cs typeface="Arial" panose="020B0604020202020204" pitchFamily="34" charset="0"/>
            </a:endParaRPr>
          </a:p>
          <a:p>
            <a:r>
              <a:rPr lang="en-CA" sz="1600" b="1" dirty="0" smtClean="0">
                <a:latin typeface="Arial" panose="020B0604020202020204" pitchFamily="34" charset="0"/>
                <a:cs typeface="Arial" panose="020B0604020202020204" pitchFamily="34" charset="0"/>
              </a:rPr>
              <a:t>Contact Generation</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Partner with MOVE Guides</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Targeted Consumer Marketing</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Partnering with corporate talent teams to reach employees</a:t>
            </a:r>
            <a:endParaRPr lang="en-CA" sz="1600" dirty="0">
              <a:latin typeface="Arial" panose="020B0604020202020204" pitchFamily="34" charset="0"/>
              <a:cs typeface="Arial" panose="020B0604020202020204" pitchFamily="34" charset="0"/>
            </a:endParaRPr>
          </a:p>
        </p:txBody>
      </p:sp>
      <p:cxnSp>
        <p:nvCxnSpPr>
          <p:cNvPr id="3" name="Straight Connector 2"/>
          <p:cNvCxnSpPr/>
          <p:nvPr/>
        </p:nvCxnSpPr>
        <p:spPr>
          <a:xfrm>
            <a:off x="4953000" y="2730674"/>
            <a:ext cx="0" cy="2367419"/>
          </a:xfrm>
          <a:prstGeom prst="line">
            <a:avLst/>
          </a:prstGeom>
          <a:ln>
            <a:solidFill>
              <a:srgbClr val="FF633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995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401687" y="2089599"/>
            <a:ext cx="8115863" cy="414985"/>
          </a:xfrm>
          <a:prstGeom prst="rect">
            <a:avLst/>
          </a:prstGeom>
        </p:spPr>
        <p:txBody>
          <a:bodyPr wrap="square">
            <a:spAutoFit/>
          </a:bodyPr>
          <a:lstStyle/>
          <a:p>
            <a:pPr>
              <a:lnSpc>
                <a:spcPct val="130000"/>
              </a:lnSpc>
            </a:pPr>
            <a:r>
              <a:rPr lang="en-US" b="1" dirty="0" smtClean="0">
                <a:solidFill>
                  <a:schemeClr val="bg1"/>
                </a:solidFill>
                <a:latin typeface="Arial" charset="0"/>
                <a:ea typeface="Arial" charset="0"/>
                <a:cs typeface="Arial" charset="0"/>
              </a:rPr>
              <a:t>PRACTICE: </a:t>
            </a:r>
            <a:r>
              <a:rPr lang="en-US" dirty="0" smtClean="0">
                <a:solidFill>
                  <a:schemeClr val="bg1"/>
                </a:solidFill>
                <a:latin typeface="Arial" charset="0"/>
                <a:ea typeface="Arial" charset="0"/>
                <a:cs typeface="Arial" charset="0"/>
              </a:rPr>
              <a:t>Interpreting the structure</a:t>
            </a:r>
            <a:endParaRPr lang="en-US"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19710" y="3086766"/>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b="1" dirty="0" smtClean="0">
                <a:latin typeface="Arial" panose="020B0604020202020204" pitchFamily="34" charset="0"/>
                <a:cs typeface="Arial" panose="020B0604020202020204" pitchFamily="34" charset="0"/>
              </a:rPr>
              <a:t>What’s the objective of this document and the main point it’s making?</a:t>
            </a:r>
          </a:p>
        </p:txBody>
      </p:sp>
      <p:sp>
        <p:nvSpPr>
          <p:cNvPr id="26" name="TextBox 25"/>
          <p:cNvSpPr txBox="1"/>
          <p:nvPr/>
        </p:nvSpPr>
        <p:spPr>
          <a:xfrm>
            <a:off x="1828312" y="3632070"/>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b="1" dirty="0" smtClean="0">
                <a:latin typeface="Arial" panose="020B0604020202020204" pitchFamily="34" charset="0"/>
                <a:cs typeface="Arial" panose="020B0604020202020204" pitchFamily="34" charset="0"/>
              </a:rPr>
              <a:t>What’s the logic progression of the document?</a:t>
            </a:r>
          </a:p>
        </p:txBody>
      </p:sp>
      <p:sp>
        <p:nvSpPr>
          <p:cNvPr id="27" name="TextBox 26"/>
          <p:cNvSpPr txBox="1"/>
          <p:nvPr/>
        </p:nvSpPr>
        <p:spPr>
          <a:xfrm>
            <a:off x="2097951" y="4174621"/>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b="1" dirty="0" smtClean="0">
                <a:latin typeface="Arial" panose="020B0604020202020204" pitchFamily="34" charset="0"/>
                <a:cs typeface="Arial" panose="020B0604020202020204" pitchFamily="34" charset="0"/>
              </a:rPr>
              <a:t>What’s the main point of each section?</a:t>
            </a:r>
            <a:endParaRPr lang="en-CA"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455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476672"/>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arallelogram 6"/>
          <p:cNvSpPr/>
          <p:nvPr/>
        </p:nvSpPr>
        <p:spPr>
          <a:xfrm>
            <a:off x="100668" y="1289303"/>
            <a:ext cx="9143999" cy="513529"/>
          </a:xfrm>
          <a:prstGeom prst="parallelogram">
            <a:avLst/>
          </a:prstGeom>
          <a:solidFill>
            <a:srgbClr val="FF6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1" name="Content Placeholder 1"/>
          <p:cNvSpPr txBox="1">
            <a:spLocks/>
          </p:cNvSpPr>
          <p:nvPr/>
        </p:nvSpPr>
        <p:spPr>
          <a:xfrm>
            <a:off x="0" y="1290106"/>
            <a:ext cx="8532343" cy="513528"/>
          </a:xfrm>
          <a:prstGeom prst="rect">
            <a:avLst/>
          </a:prstGeom>
          <a:solidFill>
            <a:srgbClr val="FF6337"/>
          </a:solidFill>
        </p:spPr>
        <p:txBody>
          <a:bodyPr vert="horz" lIns="74295" tIns="37148" rIns="74295" bIns="37148" rtlCol="0" anchor="ctr">
            <a:normAutofit/>
          </a:bodyPr>
          <a:lstStyle>
            <a:lvl1pPr marL="0" indent="0" algn="l" defTabSz="914400" rtl="0" eaLnBrk="1" latinLnBrk="0" hangingPunct="1">
              <a:lnSpc>
                <a:spcPct val="90000"/>
              </a:lnSpc>
              <a:spcBef>
                <a:spcPts val="1000"/>
              </a:spcBef>
              <a:buFont typeface="Arial"/>
              <a:buNone/>
              <a:defRPr sz="1800" b="1" kern="1200">
                <a:solidFill>
                  <a:srgbClr val="FF6338"/>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36538"/>
            <a:r>
              <a:rPr lang="en-CA" sz="1460" dirty="0" smtClean="0">
                <a:solidFill>
                  <a:schemeClr val="bg1"/>
                </a:solidFill>
              </a:rPr>
              <a:t>THE </a:t>
            </a:r>
            <a:r>
              <a:rPr lang="en-CA" sz="1460" dirty="0">
                <a:solidFill>
                  <a:schemeClr val="bg1"/>
                </a:solidFill>
              </a:rPr>
              <a:t>BENEFITS OF AN EXPLICIT </a:t>
            </a:r>
            <a:r>
              <a:rPr lang="en-CA" sz="1460" dirty="0" smtClean="0">
                <a:solidFill>
                  <a:schemeClr val="bg1"/>
                </a:solidFill>
              </a:rPr>
              <a:t>STRUCTURE</a:t>
            </a:r>
            <a:endParaRPr lang="en-CA" sz="1460" dirty="0">
              <a:solidFill>
                <a:schemeClr val="bg1"/>
              </a:solidFill>
            </a:endParaRPr>
          </a:p>
        </p:txBody>
      </p:sp>
      <p:sp>
        <p:nvSpPr>
          <p:cNvPr id="12" name="TextBox 11"/>
          <p:cNvSpPr txBox="1"/>
          <p:nvPr/>
        </p:nvSpPr>
        <p:spPr>
          <a:xfrm>
            <a:off x="6939723" y="453096"/>
            <a:ext cx="2685539" cy="584775"/>
          </a:xfrm>
          <a:prstGeom prst="rect">
            <a:avLst/>
          </a:prstGeom>
          <a:noFill/>
        </p:spPr>
        <p:txBody>
          <a:bodyPr wrap="square" rtlCol="0">
            <a:spAutoFit/>
          </a:bodyPr>
          <a:lstStyle/>
          <a:p>
            <a:r>
              <a:rPr lang="en-US" sz="3200" b="1" dirty="0" smtClean="0">
                <a:solidFill>
                  <a:srgbClr val="FF6337"/>
                </a:solidFill>
                <a:latin typeface="Helvetica Neue" charset="0"/>
                <a:ea typeface="Helvetica Neue" charset="0"/>
                <a:cs typeface="Helvetica Neue" charset="0"/>
              </a:rPr>
              <a:t>Debrief</a:t>
            </a:r>
            <a:endParaRPr lang="en-US" sz="3200" b="1" dirty="0">
              <a:solidFill>
                <a:srgbClr val="FF6337"/>
              </a:solidFill>
              <a:latin typeface="Helvetica Neue" charset="0"/>
              <a:ea typeface="Helvetica Neue" charset="0"/>
              <a:cs typeface="Helvetica Neue" charset="0"/>
            </a:endParaRPr>
          </a:p>
        </p:txBody>
      </p:sp>
      <p:sp>
        <p:nvSpPr>
          <p:cNvPr id="8" name="TextBox 7"/>
          <p:cNvSpPr txBox="1"/>
          <p:nvPr/>
        </p:nvSpPr>
        <p:spPr>
          <a:xfrm>
            <a:off x="218622" y="2054264"/>
            <a:ext cx="4559014" cy="3785652"/>
          </a:xfrm>
          <a:prstGeom prst="rect">
            <a:avLst/>
          </a:prstGeom>
          <a:noFill/>
        </p:spPr>
        <p:txBody>
          <a:bodyPr wrap="square" rtlCol="0" anchor="ctr">
            <a:spAutoFit/>
          </a:bodyPr>
          <a:lstStyle/>
          <a:p>
            <a:r>
              <a:rPr lang="en-CA" sz="1600" b="1" dirty="0">
                <a:latin typeface="Arial" panose="020B0604020202020204" pitchFamily="34" charset="0"/>
                <a:cs typeface="Arial" panose="020B0604020202020204" pitchFamily="34" charset="0"/>
              </a:rPr>
              <a:t>Executive Summary</a:t>
            </a:r>
          </a:p>
          <a:p>
            <a:pPr marL="522288" lvl="1" indent="-361950">
              <a:buFont typeface="Wingdings" charset="2"/>
              <a:buChar char="§"/>
            </a:pPr>
            <a:r>
              <a:rPr lang="en-CA" sz="1600" dirty="0">
                <a:latin typeface="Arial" panose="020B0604020202020204" pitchFamily="34" charset="0"/>
                <a:cs typeface="Arial" panose="020B0604020202020204" pitchFamily="34" charset="0"/>
              </a:rPr>
              <a:t>Our Immediate Recommendations</a:t>
            </a:r>
          </a:p>
          <a:p>
            <a:pPr marL="522288" lvl="1" indent="-361950">
              <a:buFont typeface="Wingdings" charset="2"/>
              <a:buChar char="§"/>
            </a:pPr>
            <a:r>
              <a:rPr lang="en-CA" sz="1600" dirty="0">
                <a:latin typeface="Arial" panose="020B0604020202020204" pitchFamily="34" charset="0"/>
                <a:cs typeface="Arial" panose="020B0604020202020204" pitchFamily="34" charset="0"/>
              </a:rPr>
              <a:t>Future </a:t>
            </a:r>
            <a:r>
              <a:rPr lang="en-CA" sz="1600" dirty="0" smtClean="0">
                <a:latin typeface="Arial" panose="020B0604020202020204" pitchFamily="34" charset="0"/>
                <a:cs typeface="Arial" panose="020B0604020202020204" pitchFamily="34" charset="0"/>
              </a:rPr>
              <a:t>Recommendation</a:t>
            </a:r>
          </a:p>
          <a:p>
            <a:pPr lvl="1"/>
            <a:endParaRPr lang="en-CA" sz="1600" dirty="0">
              <a:latin typeface="Arial" panose="020B0604020202020204" pitchFamily="34" charset="0"/>
              <a:cs typeface="Arial" panose="020B0604020202020204" pitchFamily="34" charset="0"/>
            </a:endParaRPr>
          </a:p>
          <a:p>
            <a:r>
              <a:rPr lang="en-CA" sz="1600" b="1" dirty="0">
                <a:latin typeface="Arial" panose="020B0604020202020204" pitchFamily="34" charset="0"/>
                <a:cs typeface="Arial" panose="020B0604020202020204" pitchFamily="34" charset="0"/>
              </a:rPr>
              <a:t>About the Relocation Customer</a:t>
            </a:r>
          </a:p>
          <a:p>
            <a:pPr marL="522288" lvl="1" indent="-361950">
              <a:buFont typeface="Wingdings" charset="2"/>
              <a:buChar char="§"/>
            </a:pPr>
            <a:r>
              <a:rPr lang="en-CA" sz="1600" dirty="0">
                <a:latin typeface="Arial" panose="020B0604020202020204" pitchFamily="34" charset="0"/>
                <a:cs typeface="Arial" panose="020B0604020202020204" pitchFamily="34" charset="0"/>
              </a:rPr>
              <a:t>Relocating customers are a large segment of good contacts with different needs</a:t>
            </a:r>
          </a:p>
          <a:p>
            <a:pPr marL="522288" lvl="1" indent="-361950">
              <a:buFont typeface="Wingdings" charset="2"/>
              <a:buChar char="§"/>
            </a:pPr>
            <a:r>
              <a:rPr lang="en-CA" sz="1600" dirty="0">
                <a:latin typeface="Arial" panose="020B0604020202020204" pitchFamily="34" charset="0"/>
                <a:cs typeface="Arial" panose="020B0604020202020204" pitchFamily="34" charset="0"/>
              </a:rPr>
              <a:t>Relocating Home Buyers are Under-Represented at </a:t>
            </a:r>
            <a:r>
              <a:rPr lang="en-CA" sz="1600" dirty="0" err="1" smtClean="0">
                <a:latin typeface="Arial" panose="020B0604020202020204" pitchFamily="34" charset="0"/>
                <a:cs typeface="Arial" panose="020B0604020202020204" pitchFamily="34" charset="0"/>
              </a:rPr>
              <a:t>Redfin</a:t>
            </a:r>
            <a:endParaRPr lang="en-CA" sz="1600" dirty="0" smtClean="0">
              <a:latin typeface="Arial" panose="020B0604020202020204" pitchFamily="34" charset="0"/>
              <a:cs typeface="Arial" panose="020B0604020202020204" pitchFamily="34" charset="0"/>
            </a:endParaRPr>
          </a:p>
          <a:p>
            <a:pPr lvl="1"/>
            <a:endParaRPr lang="en-CA" sz="1600" dirty="0">
              <a:latin typeface="Arial" panose="020B0604020202020204" pitchFamily="34" charset="0"/>
              <a:cs typeface="Arial" panose="020B0604020202020204" pitchFamily="34" charset="0"/>
            </a:endParaRPr>
          </a:p>
          <a:p>
            <a:r>
              <a:rPr lang="en-CA" sz="1600" b="1" dirty="0">
                <a:latin typeface="Arial" panose="020B0604020202020204" pitchFamily="34" charset="0"/>
                <a:cs typeface="Arial" panose="020B0604020202020204" pitchFamily="34" charset="0"/>
              </a:rPr>
              <a:t>Contact Conversion and Improved Customer Experience</a:t>
            </a:r>
          </a:p>
          <a:p>
            <a:pPr marL="522288" lvl="1" indent="-361950">
              <a:buFont typeface="Wingdings" charset="2"/>
              <a:buChar char="§"/>
            </a:pPr>
            <a:r>
              <a:rPr lang="en-CA" sz="1600" dirty="0">
                <a:latin typeface="Arial" panose="020B0604020202020204" pitchFamily="34" charset="0"/>
                <a:cs typeface="Arial" panose="020B0604020202020204" pitchFamily="34" charset="0"/>
              </a:rPr>
              <a:t>Improve Identification of </a:t>
            </a:r>
            <a:r>
              <a:rPr lang="en-CA" sz="1600" dirty="0" err="1">
                <a:latin typeface="Arial" panose="020B0604020202020204" pitchFamily="34" charset="0"/>
                <a:cs typeface="Arial" panose="020B0604020202020204" pitchFamily="34" charset="0"/>
              </a:rPr>
              <a:t>Relocatees</a:t>
            </a:r>
            <a:r>
              <a:rPr lang="en-CA" sz="1600" dirty="0">
                <a:latin typeface="Arial" panose="020B0604020202020204" pitchFamily="34" charset="0"/>
                <a:cs typeface="Arial" panose="020B0604020202020204" pitchFamily="34" charset="0"/>
              </a:rPr>
              <a:t> in Agent Tools</a:t>
            </a:r>
          </a:p>
          <a:p>
            <a:pPr marL="522288" lvl="1" indent="-361950">
              <a:buFont typeface="Wingdings" charset="2"/>
              <a:buChar char="§"/>
            </a:pPr>
            <a:r>
              <a:rPr lang="en-CA" sz="1600" dirty="0">
                <a:latin typeface="Arial" panose="020B0604020202020204" pitchFamily="34" charset="0"/>
                <a:cs typeface="Arial" panose="020B0604020202020204" pitchFamily="34" charset="0"/>
              </a:rPr>
              <a:t>Create 3rd Party Referral Fee </a:t>
            </a:r>
            <a:r>
              <a:rPr lang="en-CA" sz="1600" dirty="0" smtClean="0">
                <a:latin typeface="Arial" panose="020B0604020202020204" pitchFamily="34" charset="0"/>
                <a:cs typeface="Arial" panose="020B0604020202020204" pitchFamily="34" charset="0"/>
              </a:rPr>
              <a:t>Policy</a:t>
            </a:r>
            <a:endParaRPr lang="en-CA" sz="1600" dirty="0">
              <a:latin typeface="Arial" panose="020B0604020202020204" pitchFamily="34" charset="0"/>
              <a:cs typeface="Arial" panose="020B0604020202020204" pitchFamily="34" charset="0"/>
            </a:endParaRPr>
          </a:p>
        </p:txBody>
      </p:sp>
      <p:sp>
        <p:nvSpPr>
          <p:cNvPr id="10" name="TextBox 9"/>
          <p:cNvSpPr txBox="1"/>
          <p:nvPr/>
        </p:nvSpPr>
        <p:spPr>
          <a:xfrm>
            <a:off x="5327693" y="2054264"/>
            <a:ext cx="4459266" cy="3785652"/>
          </a:xfrm>
          <a:prstGeom prst="rect">
            <a:avLst/>
          </a:prstGeom>
          <a:noFill/>
        </p:spPr>
        <p:txBody>
          <a:bodyPr wrap="square" rtlCol="0" anchor="ctr">
            <a:spAutoFit/>
          </a:bodyPr>
          <a:lstStyle/>
          <a:p>
            <a:r>
              <a:rPr lang="en-CA" sz="1600" b="1" dirty="0" smtClean="0">
                <a:latin typeface="Arial" panose="020B0604020202020204" pitchFamily="34" charset="0"/>
                <a:cs typeface="Arial" panose="020B0604020202020204" pitchFamily="34" charset="0"/>
              </a:rPr>
              <a:t>Adjust Agent Events, Roles, and Education</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Deal Writing Agents</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Support Agents and Relocation Coordinators</a:t>
            </a:r>
          </a:p>
          <a:p>
            <a:pPr lvl="1"/>
            <a:endParaRPr lang="en-CA" sz="1600" dirty="0" smtClean="0">
              <a:latin typeface="Arial" panose="020B0604020202020204" pitchFamily="34" charset="0"/>
              <a:cs typeface="Arial" panose="020B0604020202020204" pitchFamily="34" charset="0"/>
            </a:endParaRPr>
          </a:p>
          <a:p>
            <a:r>
              <a:rPr lang="en-CA" sz="1600" b="1" dirty="0" smtClean="0">
                <a:latin typeface="Arial" panose="020B0604020202020204" pitchFamily="34" charset="0"/>
                <a:cs typeface="Arial" panose="020B0604020202020204" pitchFamily="34" charset="0"/>
              </a:rPr>
              <a:t>Improve Website UX for </a:t>
            </a:r>
            <a:r>
              <a:rPr lang="en-CA" sz="1600" b="1" dirty="0" err="1" smtClean="0">
                <a:latin typeface="Arial" panose="020B0604020202020204" pitchFamily="34" charset="0"/>
                <a:cs typeface="Arial" panose="020B0604020202020204" pitchFamily="34" charset="0"/>
              </a:rPr>
              <a:t>Relocatees</a:t>
            </a:r>
            <a:endParaRPr lang="en-CA" sz="1600" b="1" dirty="0" smtClean="0">
              <a:latin typeface="Arial" panose="020B0604020202020204" pitchFamily="34" charset="0"/>
              <a:cs typeface="Arial" panose="020B0604020202020204" pitchFamily="34" charset="0"/>
            </a:endParaRP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Reduce Friction for Customers to Contact Agents in Another Market</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Relocation Pages and Tools</a:t>
            </a:r>
          </a:p>
          <a:p>
            <a:pPr marL="522288" lvl="1" indent="-361950"/>
            <a:endParaRPr lang="en-CA" sz="1600" b="1" dirty="0" smtClean="0">
              <a:latin typeface="Arial" panose="020B0604020202020204" pitchFamily="34" charset="0"/>
              <a:cs typeface="Arial" panose="020B0604020202020204" pitchFamily="34" charset="0"/>
            </a:endParaRPr>
          </a:p>
          <a:p>
            <a:r>
              <a:rPr lang="en-CA" sz="1600" b="1" dirty="0" smtClean="0">
                <a:latin typeface="Arial" panose="020B0604020202020204" pitchFamily="34" charset="0"/>
                <a:cs typeface="Arial" panose="020B0604020202020204" pitchFamily="34" charset="0"/>
              </a:rPr>
              <a:t>Contact Generation</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Partner with MOVE Guides</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Targeted Consumer Marketing</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Partnering with corporate talent teams to reach employees</a:t>
            </a:r>
            <a:endParaRPr lang="en-CA" sz="1600" dirty="0">
              <a:latin typeface="Arial" panose="020B0604020202020204" pitchFamily="34" charset="0"/>
              <a:cs typeface="Arial" panose="020B0604020202020204" pitchFamily="34" charset="0"/>
            </a:endParaRPr>
          </a:p>
        </p:txBody>
      </p:sp>
      <p:cxnSp>
        <p:nvCxnSpPr>
          <p:cNvPr id="13" name="Straight Connector 12"/>
          <p:cNvCxnSpPr/>
          <p:nvPr/>
        </p:nvCxnSpPr>
        <p:spPr>
          <a:xfrm>
            <a:off x="4953000" y="2730674"/>
            <a:ext cx="0" cy="2367419"/>
          </a:xfrm>
          <a:prstGeom prst="line">
            <a:avLst/>
          </a:prstGeom>
          <a:ln>
            <a:solidFill>
              <a:srgbClr val="FF633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870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906000" cy="6381328"/>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0" y="476672"/>
            <a:ext cx="6642933"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arallelogram 6"/>
          <p:cNvSpPr/>
          <p:nvPr/>
        </p:nvSpPr>
        <p:spPr>
          <a:xfrm>
            <a:off x="100668" y="1289303"/>
            <a:ext cx="9143999" cy="513529"/>
          </a:xfrm>
          <a:prstGeom prst="parallelogram">
            <a:avLst/>
          </a:prstGeom>
          <a:solidFill>
            <a:srgbClr val="FF6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1" name="Content Placeholder 1"/>
          <p:cNvSpPr txBox="1">
            <a:spLocks/>
          </p:cNvSpPr>
          <p:nvPr/>
        </p:nvSpPr>
        <p:spPr>
          <a:xfrm>
            <a:off x="0" y="1290106"/>
            <a:ext cx="8532343" cy="513528"/>
          </a:xfrm>
          <a:prstGeom prst="rect">
            <a:avLst/>
          </a:prstGeom>
          <a:solidFill>
            <a:srgbClr val="FF6337"/>
          </a:solidFill>
        </p:spPr>
        <p:txBody>
          <a:bodyPr vert="horz" lIns="74295" tIns="37148" rIns="74295" bIns="37148" rtlCol="0" anchor="ctr">
            <a:normAutofit/>
          </a:bodyPr>
          <a:lstStyle>
            <a:lvl1pPr marL="0" indent="0" algn="l" defTabSz="914400" rtl="0" eaLnBrk="1" latinLnBrk="0" hangingPunct="1">
              <a:lnSpc>
                <a:spcPct val="90000"/>
              </a:lnSpc>
              <a:spcBef>
                <a:spcPts val="1000"/>
              </a:spcBef>
              <a:buFont typeface="Arial"/>
              <a:buNone/>
              <a:defRPr sz="1800" b="1" kern="1200">
                <a:solidFill>
                  <a:srgbClr val="FF6338"/>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36538"/>
            <a:r>
              <a:rPr lang="en-CA" sz="1460" dirty="0">
                <a:solidFill>
                  <a:schemeClr val="bg1"/>
                </a:solidFill>
              </a:rPr>
              <a:t> </a:t>
            </a:r>
            <a:r>
              <a:rPr lang="en-CA" sz="1460" dirty="0" smtClean="0">
                <a:solidFill>
                  <a:schemeClr val="bg1"/>
                </a:solidFill>
              </a:rPr>
              <a:t> ORIGINAL STRUCTURE</a:t>
            </a:r>
            <a:endParaRPr lang="en-CA" sz="1460" dirty="0">
              <a:solidFill>
                <a:schemeClr val="bg1"/>
              </a:solidFill>
            </a:endParaRPr>
          </a:p>
        </p:txBody>
      </p:sp>
      <p:sp>
        <p:nvSpPr>
          <p:cNvPr id="12" name="TextBox 11"/>
          <p:cNvSpPr txBox="1"/>
          <p:nvPr/>
        </p:nvSpPr>
        <p:spPr>
          <a:xfrm>
            <a:off x="6939723" y="453096"/>
            <a:ext cx="2685539" cy="584775"/>
          </a:xfrm>
          <a:prstGeom prst="rect">
            <a:avLst/>
          </a:prstGeom>
          <a:noFill/>
        </p:spPr>
        <p:txBody>
          <a:bodyPr wrap="square" rtlCol="0">
            <a:spAutoFit/>
          </a:bodyPr>
          <a:lstStyle/>
          <a:p>
            <a:r>
              <a:rPr lang="en-US" sz="3200" b="1" dirty="0" smtClean="0">
                <a:solidFill>
                  <a:srgbClr val="FF6337"/>
                </a:solidFill>
                <a:latin typeface="Helvetica Neue" charset="0"/>
                <a:ea typeface="Helvetica Neue" charset="0"/>
                <a:cs typeface="Helvetica Neue" charset="0"/>
              </a:rPr>
              <a:t>Critique</a:t>
            </a:r>
            <a:endParaRPr lang="en-US" sz="3200" b="1" dirty="0">
              <a:solidFill>
                <a:srgbClr val="FF6337"/>
              </a:solidFill>
              <a:latin typeface="Helvetica Neue" charset="0"/>
              <a:ea typeface="Helvetica Neue" charset="0"/>
              <a:cs typeface="Helvetica Neue" charset="0"/>
            </a:endParaRPr>
          </a:p>
        </p:txBody>
      </p:sp>
      <p:sp>
        <p:nvSpPr>
          <p:cNvPr id="2" name="Rectangle 1"/>
          <p:cNvSpPr/>
          <p:nvPr/>
        </p:nvSpPr>
        <p:spPr>
          <a:xfrm>
            <a:off x="218622" y="4559474"/>
            <a:ext cx="4516216" cy="501041"/>
          </a:xfrm>
          <a:prstGeom prst="rect">
            <a:avLst/>
          </a:prstGeom>
          <a:noFill/>
          <a:ln w="28575">
            <a:solidFill>
              <a:srgbClr val="FF6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8622" y="2054264"/>
            <a:ext cx="4559014" cy="3785652"/>
          </a:xfrm>
          <a:prstGeom prst="rect">
            <a:avLst/>
          </a:prstGeom>
          <a:noFill/>
        </p:spPr>
        <p:txBody>
          <a:bodyPr wrap="square" rtlCol="0" anchor="ctr">
            <a:spAutoFit/>
          </a:bodyPr>
          <a:lstStyle/>
          <a:p>
            <a:r>
              <a:rPr lang="en-CA" sz="1600" b="1" dirty="0">
                <a:latin typeface="Arial" panose="020B0604020202020204" pitchFamily="34" charset="0"/>
                <a:cs typeface="Arial" panose="020B0604020202020204" pitchFamily="34" charset="0"/>
              </a:rPr>
              <a:t>Executive Summary</a:t>
            </a:r>
          </a:p>
          <a:p>
            <a:pPr marL="522288" lvl="1" indent="-361950">
              <a:buFont typeface="Wingdings" charset="2"/>
              <a:buChar char="§"/>
            </a:pPr>
            <a:r>
              <a:rPr lang="en-CA" sz="1600" dirty="0">
                <a:latin typeface="Arial" panose="020B0604020202020204" pitchFamily="34" charset="0"/>
                <a:cs typeface="Arial" panose="020B0604020202020204" pitchFamily="34" charset="0"/>
              </a:rPr>
              <a:t>Our Immediate Recommendations</a:t>
            </a:r>
          </a:p>
          <a:p>
            <a:pPr marL="522288" lvl="1" indent="-361950">
              <a:buFont typeface="Wingdings" charset="2"/>
              <a:buChar char="§"/>
            </a:pPr>
            <a:r>
              <a:rPr lang="en-CA" sz="1600" dirty="0">
                <a:latin typeface="Arial" panose="020B0604020202020204" pitchFamily="34" charset="0"/>
                <a:cs typeface="Arial" panose="020B0604020202020204" pitchFamily="34" charset="0"/>
              </a:rPr>
              <a:t>Future </a:t>
            </a:r>
            <a:r>
              <a:rPr lang="en-CA" sz="1600" dirty="0" smtClean="0">
                <a:latin typeface="Arial" panose="020B0604020202020204" pitchFamily="34" charset="0"/>
                <a:cs typeface="Arial" panose="020B0604020202020204" pitchFamily="34" charset="0"/>
              </a:rPr>
              <a:t>Recommendation</a:t>
            </a:r>
          </a:p>
          <a:p>
            <a:pPr lvl="1"/>
            <a:endParaRPr lang="en-CA" sz="1600" dirty="0">
              <a:latin typeface="Arial" panose="020B0604020202020204" pitchFamily="34" charset="0"/>
              <a:cs typeface="Arial" panose="020B0604020202020204" pitchFamily="34" charset="0"/>
            </a:endParaRPr>
          </a:p>
          <a:p>
            <a:r>
              <a:rPr lang="en-CA" sz="1600" b="1" dirty="0">
                <a:latin typeface="Arial" panose="020B0604020202020204" pitchFamily="34" charset="0"/>
                <a:cs typeface="Arial" panose="020B0604020202020204" pitchFamily="34" charset="0"/>
              </a:rPr>
              <a:t>About the Relocation Customer</a:t>
            </a:r>
          </a:p>
          <a:p>
            <a:pPr marL="522288" lvl="1" indent="-361950">
              <a:buFont typeface="Wingdings" charset="2"/>
              <a:buChar char="§"/>
            </a:pPr>
            <a:r>
              <a:rPr lang="en-CA" sz="1600" dirty="0">
                <a:latin typeface="Arial" panose="020B0604020202020204" pitchFamily="34" charset="0"/>
                <a:cs typeface="Arial" panose="020B0604020202020204" pitchFamily="34" charset="0"/>
              </a:rPr>
              <a:t>Relocating customers are a large segment of good contacts with different needs</a:t>
            </a:r>
          </a:p>
          <a:p>
            <a:pPr marL="522288" lvl="1" indent="-361950">
              <a:buFont typeface="Wingdings" charset="2"/>
              <a:buChar char="§"/>
            </a:pPr>
            <a:r>
              <a:rPr lang="en-CA" sz="1600" dirty="0">
                <a:latin typeface="Arial" panose="020B0604020202020204" pitchFamily="34" charset="0"/>
                <a:cs typeface="Arial" panose="020B0604020202020204" pitchFamily="34" charset="0"/>
              </a:rPr>
              <a:t>Relocating Home Buyers are Under-Represented at </a:t>
            </a:r>
            <a:r>
              <a:rPr lang="en-CA" sz="1600" dirty="0" err="1" smtClean="0">
                <a:latin typeface="Arial" panose="020B0604020202020204" pitchFamily="34" charset="0"/>
                <a:cs typeface="Arial" panose="020B0604020202020204" pitchFamily="34" charset="0"/>
              </a:rPr>
              <a:t>Redfin</a:t>
            </a:r>
            <a:endParaRPr lang="en-CA" sz="1600" dirty="0" smtClean="0">
              <a:latin typeface="Arial" panose="020B0604020202020204" pitchFamily="34" charset="0"/>
              <a:cs typeface="Arial" panose="020B0604020202020204" pitchFamily="34" charset="0"/>
            </a:endParaRPr>
          </a:p>
          <a:p>
            <a:pPr lvl="1"/>
            <a:endParaRPr lang="en-CA" sz="1600" dirty="0">
              <a:latin typeface="Arial" panose="020B0604020202020204" pitchFamily="34" charset="0"/>
              <a:cs typeface="Arial" panose="020B0604020202020204" pitchFamily="34" charset="0"/>
            </a:endParaRPr>
          </a:p>
          <a:p>
            <a:r>
              <a:rPr lang="en-CA" sz="1600" b="1" dirty="0">
                <a:latin typeface="Arial" panose="020B0604020202020204" pitchFamily="34" charset="0"/>
                <a:cs typeface="Arial" panose="020B0604020202020204" pitchFamily="34" charset="0"/>
              </a:rPr>
              <a:t>Contact Conversion and Improved Customer Experience</a:t>
            </a:r>
          </a:p>
          <a:p>
            <a:pPr marL="522288" lvl="1" indent="-361950">
              <a:buFont typeface="Wingdings" charset="2"/>
              <a:buChar char="§"/>
            </a:pPr>
            <a:r>
              <a:rPr lang="en-CA" sz="1600" dirty="0">
                <a:latin typeface="Arial" panose="020B0604020202020204" pitchFamily="34" charset="0"/>
                <a:cs typeface="Arial" panose="020B0604020202020204" pitchFamily="34" charset="0"/>
              </a:rPr>
              <a:t>Improve Identification of </a:t>
            </a:r>
            <a:r>
              <a:rPr lang="en-CA" sz="1600" dirty="0" err="1">
                <a:latin typeface="Arial" panose="020B0604020202020204" pitchFamily="34" charset="0"/>
                <a:cs typeface="Arial" panose="020B0604020202020204" pitchFamily="34" charset="0"/>
              </a:rPr>
              <a:t>Relocatees</a:t>
            </a:r>
            <a:r>
              <a:rPr lang="en-CA" sz="1600" dirty="0">
                <a:latin typeface="Arial" panose="020B0604020202020204" pitchFamily="34" charset="0"/>
                <a:cs typeface="Arial" panose="020B0604020202020204" pitchFamily="34" charset="0"/>
              </a:rPr>
              <a:t> in Agent Tools</a:t>
            </a:r>
          </a:p>
          <a:p>
            <a:pPr marL="522288" lvl="1" indent="-361950">
              <a:buFont typeface="Wingdings" charset="2"/>
              <a:buChar char="§"/>
            </a:pPr>
            <a:r>
              <a:rPr lang="en-CA" sz="1600" dirty="0">
                <a:latin typeface="Arial" panose="020B0604020202020204" pitchFamily="34" charset="0"/>
                <a:cs typeface="Arial" panose="020B0604020202020204" pitchFamily="34" charset="0"/>
              </a:rPr>
              <a:t>Create 3rd Party Referral Fee </a:t>
            </a:r>
            <a:r>
              <a:rPr lang="en-CA" sz="1600" dirty="0" smtClean="0">
                <a:latin typeface="Arial" panose="020B0604020202020204" pitchFamily="34" charset="0"/>
                <a:cs typeface="Arial" panose="020B0604020202020204" pitchFamily="34" charset="0"/>
              </a:rPr>
              <a:t>Policy</a:t>
            </a:r>
            <a:endParaRPr lang="en-CA" sz="1600" dirty="0">
              <a:latin typeface="Arial" panose="020B0604020202020204" pitchFamily="34" charset="0"/>
              <a:cs typeface="Arial" panose="020B0604020202020204" pitchFamily="34" charset="0"/>
            </a:endParaRPr>
          </a:p>
        </p:txBody>
      </p:sp>
      <p:sp>
        <p:nvSpPr>
          <p:cNvPr id="13" name="TextBox 12"/>
          <p:cNvSpPr txBox="1"/>
          <p:nvPr/>
        </p:nvSpPr>
        <p:spPr>
          <a:xfrm>
            <a:off x="5327693" y="2054264"/>
            <a:ext cx="4459266" cy="3785652"/>
          </a:xfrm>
          <a:prstGeom prst="rect">
            <a:avLst/>
          </a:prstGeom>
          <a:noFill/>
        </p:spPr>
        <p:txBody>
          <a:bodyPr wrap="square" rtlCol="0" anchor="ctr">
            <a:spAutoFit/>
          </a:bodyPr>
          <a:lstStyle/>
          <a:p>
            <a:r>
              <a:rPr lang="en-CA" sz="1600" b="1" dirty="0" smtClean="0">
                <a:latin typeface="Arial" panose="020B0604020202020204" pitchFamily="34" charset="0"/>
                <a:cs typeface="Arial" panose="020B0604020202020204" pitchFamily="34" charset="0"/>
              </a:rPr>
              <a:t>Adjust Agent Events, Roles, and Education</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Deal Writing Agents</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Support Agents and Relocation Coordinators</a:t>
            </a:r>
          </a:p>
          <a:p>
            <a:pPr lvl="1"/>
            <a:endParaRPr lang="en-CA" sz="1600" dirty="0" smtClean="0">
              <a:latin typeface="Arial" panose="020B0604020202020204" pitchFamily="34" charset="0"/>
              <a:cs typeface="Arial" panose="020B0604020202020204" pitchFamily="34" charset="0"/>
            </a:endParaRPr>
          </a:p>
          <a:p>
            <a:r>
              <a:rPr lang="en-CA" sz="1600" b="1" dirty="0" smtClean="0">
                <a:latin typeface="Arial" panose="020B0604020202020204" pitchFamily="34" charset="0"/>
                <a:cs typeface="Arial" panose="020B0604020202020204" pitchFamily="34" charset="0"/>
              </a:rPr>
              <a:t>Improve Website UX for </a:t>
            </a:r>
            <a:r>
              <a:rPr lang="en-CA" sz="1600" b="1" dirty="0" err="1" smtClean="0">
                <a:latin typeface="Arial" panose="020B0604020202020204" pitchFamily="34" charset="0"/>
                <a:cs typeface="Arial" panose="020B0604020202020204" pitchFamily="34" charset="0"/>
              </a:rPr>
              <a:t>Relocatees</a:t>
            </a:r>
            <a:endParaRPr lang="en-CA" sz="1600" b="1" dirty="0" smtClean="0">
              <a:latin typeface="Arial" panose="020B0604020202020204" pitchFamily="34" charset="0"/>
              <a:cs typeface="Arial" panose="020B0604020202020204" pitchFamily="34" charset="0"/>
            </a:endParaRP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Reduce Friction for Customers to Contact Agents in Another Market</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Relocation Pages and Tools</a:t>
            </a:r>
          </a:p>
          <a:p>
            <a:pPr marL="522288" lvl="1" indent="-361950"/>
            <a:endParaRPr lang="en-CA" sz="1600" b="1" dirty="0" smtClean="0">
              <a:latin typeface="Arial" panose="020B0604020202020204" pitchFamily="34" charset="0"/>
              <a:cs typeface="Arial" panose="020B0604020202020204" pitchFamily="34" charset="0"/>
            </a:endParaRPr>
          </a:p>
          <a:p>
            <a:r>
              <a:rPr lang="en-CA" sz="1600" b="1" dirty="0" smtClean="0">
                <a:latin typeface="Arial" panose="020B0604020202020204" pitchFamily="34" charset="0"/>
                <a:cs typeface="Arial" panose="020B0604020202020204" pitchFamily="34" charset="0"/>
              </a:rPr>
              <a:t>Contact Generation</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Partner with MOVE Guides</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Targeted Consumer Marketing</a:t>
            </a:r>
          </a:p>
          <a:p>
            <a:pPr marL="522288" lvl="1" indent="-361950">
              <a:buFont typeface="Wingdings" charset="2"/>
              <a:buChar char="§"/>
            </a:pPr>
            <a:r>
              <a:rPr lang="en-CA" sz="1600" dirty="0" smtClean="0">
                <a:latin typeface="Arial" panose="020B0604020202020204" pitchFamily="34" charset="0"/>
                <a:cs typeface="Arial" panose="020B0604020202020204" pitchFamily="34" charset="0"/>
              </a:rPr>
              <a:t>Partnering with corporate talent teams to reach employees</a:t>
            </a:r>
            <a:endParaRPr lang="en-CA" sz="1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4953000" y="2730674"/>
            <a:ext cx="0" cy="2367419"/>
          </a:xfrm>
          <a:prstGeom prst="line">
            <a:avLst/>
          </a:prstGeom>
          <a:ln>
            <a:solidFill>
              <a:srgbClr val="FF6337"/>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56380" y="2356981"/>
            <a:ext cx="4288661" cy="248433"/>
          </a:xfrm>
          <a:prstGeom prst="rect">
            <a:avLst/>
          </a:prstGeom>
          <a:noFill/>
          <a:ln w="28575">
            <a:solidFill>
              <a:srgbClr val="FF6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58467" y="4075135"/>
            <a:ext cx="4288661" cy="248433"/>
          </a:xfrm>
          <a:prstGeom prst="rect">
            <a:avLst/>
          </a:prstGeom>
          <a:noFill/>
          <a:ln w="28575">
            <a:solidFill>
              <a:srgbClr val="FF6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25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999833" y="1910373"/>
            <a:ext cx="8025436" cy="1495281"/>
          </a:xfrm>
          <a:prstGeom prst="rect">
            <a:avLst/>
          </a:prstGeom>
          <a:solidFill>
            <a:srgbClr val="E2E2E2"/>
          </a:solidFill>
          <a:ln>
            <a:noFill/>
          </a:ln>
        </p:spPr>
        <p:txBody>
          <a:bodyPr wrap="square">
            <a:spAutoFit/>
          </a:bodyPr>
          <a:lstStyle/>
          <a:p>
            <a:pPr>
              <a:lnSpc>
                <a:spcPct val="130000"/>
              </a:lnSpc>
            </a:pPr>
            <a:endParaRPr lang="en-US" dirty="0" smtClean="0">
              <a:latin typeface="Arial"/>
              <a:ea typeface="Cambria" charset="0"/>
              <a:cs typeface="Arial"/>
            </a:endParaRPr>
          </a:p>
          <a:p>
            <a:pPr>
              <a:lnSpc>
                <a:spcPct val="130000"/>
              </a:lnSpc>
            </a:pPr>
            <a:endParaRPr lang="en-US" dirty="0">
              <a:latin typeface="Arial"/>
              <a:ea typeface="Cambria" charset="0"/>
              <a:cs typeface="Arial"/>
            </a:endParaRPr>
          </a:p>
          <a:p>
            <a:pPr>
              <a:lnSpc>
                <a:spcPct val="130000"/>
              </a:lnSpc>
            </a:pPr>
            <a:endParaRPr lang="en-US" dirty="0" smtClean="0">
              <a:latin typeface="Arial"/>
              <a:ea typeface="Cambria" charset="0"/>
              <a:cs typeface="Arial"/>
            </a:endParaRPr>
          </a:p>
          <a:p>
            <a:pPr>
              <a:lnSpc>
                <a:spcPct val="130000"/>
              </a:lnSpc>
            </a:pPr>
            <a:endParaRPr lang="en-US" dirty="0">
              <a:latin typeface="Arial"/>
              <a:ea typeface="Cambria" charset="0"/>
              <a:cs typeface="Arial"/>
            </a:endParaRPr>
          </a:p>
        </p:txBody>
      </p:sp>
      <p:sp>
        <p:nvSpPr>
          <p:cNvPr id="15" name="Right Triangle 14"/>
          <p:cNvSpPr/>
          <p:nvPr/>
        </p:nvSpPr>
        <p:spPr>
          <a:xfrm rot="10800000">
            <a:off x="351759" y="1910373"/>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139003" y="2346952"/>
            <a:ext cx="3689763" cy="584775"/>
          </a:xfrm>
          <a:prstGeom prst="rect">
            <a:avLst/>
          </a:prstGeom>
          <a:noFill/>
        </p:spPr>
        <p:txBody>
          <a:bodyPr wrap="square" rtlCol="0">
            <a:spAutoFit/>
          </a:bodyPr>
          <a:lstStyle/>
          <a:p>
            <a:pPr>
              <a:lnSpc>
                <a:spcPct val="200000"/>
              </a:lnSpc>
            </a:pPr>
            <a:r>
              <a:rPr lang="en-CA" sz="1600" smtClean="0">
                <a:latin typeface="Arial" panose="020B0604020202020204" pitchFamily="34" charset="0"/>
                <a:cs typeface="Arial" panose="020B0604020202020204" pitchFamily="34" charset="0"/>
                <a:hlinkClick r:id="rId2" action="ppaction://hlinkfile"/>
              </a:rPr>
              <a:t>(</a:t>
            </a:r>
            <a:r>
              <a:rPr lang="en-CA" sz="1600" dirty="0" smtClean="0">
                <a:latin typeface="Arial" panose="020B0604020202020204" pitchFamily="34" charset="0"/>
                <a:cs typeface="Arial" panose="020B0604020202020204" pitchFamily="34" charset="0"/>
                <a:hlinkClick r:id="rId2" action="ppaction://hlinkfile"/>
              </a:rPr>
              <a:t>Redfin Relocatin - Revised) </a:t>
            </a:r>
            <a:endParaRPr lang="en-CA" sz="1600" b="1" dirty="0">
              <a:latin typeface="Arial" panose="020B0604020202020204" pitchFamily="34" charset="0"/>
              <a:cs typeface="Arial" panose="020B0604020202020204" pitchFamily="34" charset="0"/>
            </a:endParaRPr>
          </a:p>
        </p:txBody>
      </p:sp>
      <p:sp>
        <p:nvSpPr>
          <p:cNvPr id="2" name="Rectangle 1"/>
          <p:cNvSpPr/>
          <p:nvPr/>
        </p:nvSpPr>
        <p:spPr>
          <a:xfrm>
            <a:off x="999831" y="2377730"/>
            <a:ext cx="3223959" cy="523220"/>
          </a:xfrm>
          <a:prstGeom prst="rect">
            <a:avLst/>
          </a:prstGeom>
        </p:spPr>
        <p:txBody>
          <a:bodyPr wrap="none">
            <a:spAutoFit/>
          </a:bodyPr>
          <a:lstStyle/>
          <a:p>
            <a:r>
              <a:rPr lang="en-US" sz="2800" b="1" dirty="0">
                <a:solidFill>
                  <a:srgbClr val="FF6337"/>
                </a:solidFill>
                <a:latin typeface="Arial"/>
                <a:cs typeface="Arial"/>
              </a:rPr>
              <a:t>R</a:t>
            </a:r>
            <a:r>
              <a:rPr lang="en-US" sz="2800" b="1" dirty="0" smtClean="0">
                <a:solidFill>
                  <a:srgbClr val="FF6337"/>
                </a:solidFill>
                <a:latin typeface="Arial"/>
                <a:cs typeface="Arial"/>
              </a:rPr>
              <a:t>evised structure</a:t>
            </a:r>
            <a:endParaRPr lang="en-CA" sz="2800" dirty="0"/>
          </a:p>
        </p:txBody>
      </p:sp>
      <p:sp>
        <p:nvSpPr>
          <p:cNvPr id="12" name="Rectangle 16"/>
          <p:cNvSpPr/>
          <p:nvPr/>
        </p:nvSpPr>
        <p:spPr>
          <a:xfrm>
            <a:off x="0" y="1910373"/>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75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906000" cy="6381328"/>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0" y="476672"/>
            <a:ext cx="6642933"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arallelogram 6"/>
          <p:cNvSpPr/>
          <p:nvPr/>
        </p:nvSpPr>
        <p:spPr>
          <a:xfrm>
            <a:off x="100668" y="1289303"/>
            <a:ext cx="9143999" cy="513529"/>
          </a:xfrm>
          <a:prstGeom prst="parallelogram">
            <a:avLst/>
          </a:prstGeom>
          <a:solidFill>
            <a:srgbClr val="FF6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1" name="Content Placeholder 1"/>
          <p:cNvSpPr txBox="1">
            <a:spLocks/>
          </p:cNvSpPr>
          <p:nvPr/>
        </p:nvSpPr>
        <p:spPr>
          <a:xfrm>
            <a:off x="0" y="1290106"/>
            <a:ext cx="8532343" cy="513528"/>
          </a:xfrm>
          <a:prstGeom prst="rect">
            <a:avLst/>
          </a:prstGeom>
          <a:solidFill>
            <a:srgbClr val="FF6337"/>
          </a:solidFill>
        </p:spPr>
        <p:txBody>
          <a:bodyPr vert="horz" lIns="74295" tIns="37148" rIns="74295" bIns="37148" rtlCol="0" anchor="ctr">
            <a:normAutofit/>
          </a:bodyPr>
          <a:lstStyle>
            <a:lvl1pPr marL="0" indent="0" algn="l" defTabSz="914400" rtl="0" eaLnBrk="1" latinLnBrk="0" hangingPunct="1">
              <a:lnSpc>
                <a:spcPct val="90000"/>
              </a:lnSpc>
              <a:spcBef>
                <a:spcPts val="1000"/>
              </a:spcBef>
              <a:buFont typeface="Arial"/>
              <a:buNone/>
              <a:defRPr sz="1800" b="1" kern="1200">
                <a:solidFill>
                  <a:srgbClr val="FF6338"/>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36538"/>
            <a:r>
              <a:rPr lang="en-CA" sz="1460" dirty="0" smtClean="0">
                <a:solidFill>
                  <a:schemeClr val="bg1"/>
                </a:solidFill>
              </a:rPr>
              <a:t>REVISED STRUCTURE</a:t>
            </a:r>
            <a:endParaRPr lang="en-CA" sz="1460" dirty="0">
              <a:solidFill>
                <a:schemeClr val="bg1"/>
              </a:solidFill>
            </a:endParaRPr>
          </a:p>
        </p:txBody>
      </p:sp>
      <p:sp>
        <p:nvSpPr>
          <p:cNvPr id="12" name="TextBox 11"/>
          <p:cNvSpPr txBox="1"/>
          <p:nvPr/>
        </p:nvSpPr>
        <p:spPr>
          <a:xfrm>
            <a:off x="6939723" y="453096"/>
            <a:ext cx="2685539" cy="584775"/>
          </a:xfrm>
          <a:prstGeom prst="rect">
            <a:avLst/>
          </a:prstGeom>
          <a:noFill/>
        </p:spPr>
        <p:txBody>
          <a:bodyPr wrap="square" rtlCol="0">
            <a:spAutoFit/>
          </a:bodyPr>
          <a:lstStyle/>
          <a:p>
            <a:r>
              <a:rPr lang="en-US" sz="3200" b="1" dirty="0" smtClean="0">
                <a:solidFill>
                  <a:srgbClr val="FF6337"/>
                </a:solidFill>
                <a:latin typeface="Helvetica Neue" charset="0"/>
                <a:ea typeface="Helvetica Neue" charset="0"/>
                <a:cs typeface="Helvetica Neue" charset="0"/>
              </a:rPr>
              <a:t>Revised</a:t>
            </a:r>
            <a:endParaRPr lang="en-US" sz="3200" b="1" dirty="0">
              <a:solidFill>
                <a:srgbClr val="FF6337"/>
              </a:solidFill>
              <a:latin typeface="Helvetica Neue" charset="0"/>
              <a:ea typeface="Helvetica Neue" charset="0"/>
              <a:cs typeface="Helvetica Neue" charset="0"/>
            </a:endParaRPr>
          </a:p>
        </p:txBody>
      </p:sp>
      <p:sp>
        <p:nvSpPr>
          <p:cNvPr id="2" name="Rectangle 1"/>
          <p:cNvSpPr/>
          <p:nvPr/>
        </p:nvSpPr>
        <p:spPr>
          <a:xfrm>
            <a:off x="218622" y="3056354"/>
            <a:ext cx="4516216" cy="501041"/>
          </a:xfrm>
          <a:prstGeom prst="rect">
            <a:avLst/>
          </a:prstGeom>
          <a:noFill/>
          <a:ln w="28575">
            <a:solidFill>
              <a:srgbClr val="FF6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4877844" y="2730674"/>
            <a:ext cx="0" cy="2367419"/>
          </a:xfrm>
          <a:prstGeom prst="line">
            <a:avLst/>
          </a:prstGeom>
          <a:ln>
            <a:solidFill>
              <a:srgbClr val="FF6337"/>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988147" y="1942534"/>
            <a:ext cx="4694224" cy="474989"/>
          </a:xfrm>
          <a:prstGeom prst="rect">
            <a:avLst/>
          </a:prstGeom>
          <a:noFill/>
          <a:ln w="28575">
            <a:solidFill>
              <a:srgbClr val="FF6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2535" y="1967387"/>
            <a:ext cx="4259329" cy="3539430"/>
          </a:xfrm>
          <a:prstGeom prst="rect">
            <a:avLst/>
          </a:prstGeom>
          <a:noFill/>
        </p:spPr>
        <p:txBody>
          <a:bodyPr wrap="square" rtlCol="0" anchor="ctr">
            <a:spAutoFit/>
          </a:bodyPr>
          <a:lstStyle/>
          <a:p>
            <a:r>
              <a:rPr lang="en-CA" sz="1400" b="1" dirty="0">
                <a:latin typeface="Arial" panose="020B0604020202020204" pitchFamily="34" charset="0"/>
                <a:cs typeface="Arial" panose="020B0604020202020204" pitchFamily="34" charset="0"/>
              </a:rPr>
              <a:t>Executive Summary</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Immediate recommendations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A future recommendation</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Financial projections</a:t>
            </a:r>
          </a:p>
          <a:p>
            <a:pPr marL="742950" lvl="1" indent="-285750">
              <a:buFont typeface="Arial" panose="020B0604020202020204" pitchFamily="34" charset="0"/>
              <a:buChar char="•"/>
            </a:pPr>
            <a:endParaRPr lang="en-CA" sz="1400" dirty="0">
              <a:latin typeface="Arial" panose="020B0604020202020204" pitchFamily="34" charset="0"/>
              <a:cs typeface="Arial" panose="020B0604020202020204" pitchFamily="34" charset="0"/>
            </a:endParaRPr>
          </a:p>
          <a:p>
            <a:r>
              <a:rPr lang="en-CA" sz="1400" b="1" dirty="0" smtClean="0">
                <a:solidFill>
                  <a:srgbClr val="FF6337"/>
                </a:solidFill>
                <a:latin typeface="Arial" panose="020B0604020202020204" pitchFamily="34" charset="0"/>
                <a:cs typeface="Arial" panose="020B0604020202020204" pitchFamily="34" charset="0"/>
              </a:rPr>
              <a:t>Relocating Customers are a Significant Opportunity for </a:t>
            </a:r>
            <a:r>
              <a:rPr lang="en-CA" sz="1400" b="1" dirty="0" err="1" smtClean="0">
                <a:solidFill>
                  <a:srgbClr val="FF6337"/>
                </a:solidFill>
                <a:latin typeface="Arial" panose="020B0604020202020204" pitchFamily="34" charset="0"/>
                <a:cs typeface="Arial" panose="020B0604020202020204" pitchFamily="34" charset="0"/>
              </a:rPr>
              <a:t>Redfin</a:t>
            </a:r>
            <a:endParaRPr lang="en-CA" sz="1400" b="1" dirty="0" smtClean="0">
              <a:solidFill>
                <a:srgbClr val="FF6337"/>
              </a:solidFill>
              <a:latin typeface="Arial" panose="020B0604020202020204" pitchFamily="34" charset="0"/>
              <a:cs typeface="Arial" panose="020B0604020202020204" pitchFamily="34" charset="0"/>
            </a:endParaRP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Relocating customers are a large segment of good contacts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Relocating buyers and sellers are good customers for </a:t>
            </a:r>
            <a:r>
              <a:rPr lang="en-CA" sz="1400" dirty="0" err="1" smtClean="0">
                <a:latin typeface="Arial" panose="020B0604020202020204" pitchFamily="34" charset="0"/>
                <a:cs typeface="Arial" panose="020B0604020202020204" pitchFamily="34" charset="0"/>
              </a:rPr>
              <a:t>Redfin</a:t>
            </a:r>
            <a:endParaRPr lang="en-CA" sz="1400" dirty="0" smtClean="0">
              <a:latin typeface="Arial" panose="020B0604020202020204" pitchFamily="34" charset="0"/>
              <a:cs typeface="Arial" panose="020B0604020202020204" pitchFamily="34" charset="0"/>
            </a:endParaRPr>
          </a:p>
          <a:p>
            <a:pPr marL="460375" lvl="1" indent="-323850">
              <a:buFont typeface="Wingdings" charset="2"/>
              <a:buChar char="§"/>
            </a:pPr>
            <a:r>
              <a:rPr lang="en-CA" sz="1400" dirty="0" err="1" smtClean="0">
                <a:latin typeface="Arial" panose="020B0604020202020204" pitchFamily="34" charset="0"/>
                <a:cs typeface="Arial" panose="020B0604020202020204" pitchFamily="34" charset="0"/>
              </a:rPr>
              <a:t>Redfin</a:t>
            </a:r>
            <a:r>
              <a:rPr lang="en-CA" sz="1400" dirty="0" smtClean="0">
                <a:latin typeface="Arial" panose="020B0604020202020204" pitchFamily="34" charset="0"/>
                <a:cs typeface="Arial" panose="020B0604020202020204" pitchFamily="34" charset="0"/>
              </a:rPr>
              <a:t> fails to capture leads among relocating home buyers</a:t>
            </a:r>
          </a:p>
          <a:p>
            <a:pPr marL="460375" lvl="1" indent="-323850">
              <a:buFont typeface="Wingdings" charset="2"/>
              <a:buChar char="§"/>
            </a:pPr>
            <a:r>
              <a:rPr lang="en-CA" sz="1400" dirty="0" err="1" smtClean="0">
                <a:latin typeface="Arial" panose="020B0604020202020204" pitchFamily="34" charset="0"/>
                <a:cs typeface="Arial" panose="020B0604020202020204" pitchFamily="34" charset="0"/>
              </a:rPr>
              <a:t>Redfin</a:t>
            </a:r>
            <a:r>
              <a:rPr lang="en-CA" sz="1400" dirty="0" smtClean="0">
                <a:latin typeface="Arial" panose="020B0604020202020204" pitchFamily="34" charset="0"/>
                <a:cs typeface="Arial" panose="020B0604020202020204" pitchFamily="34" charset="0"/>
              </a:rPr>
              <a:t> fails to convert relocating customers</a:t>
            </a:r>
          </a:p>
          <a:p>
            <a:pPr marL="460375" lvl="1" indent="-323850">
              <a:buFont typeface="Wingdings" charset="2"/>
              <a:buChar char="§"/>
            </a:pPr>
            <a:r>
              <a:rPr lang="en-CA" sz="1400" dirty="0" err="1" smtClean="0">
                <a:latin typeface="Arial" panose="020B0604020202020204" pitchFamily="34" charset="0"/>
                <a:cs typeface="Arial" panose="020B0604020202020204" pitchFamily="34" charset="0"/>
              </a:rPr>
              <a:t>Redfin</a:t>
            </a:r>
            <a:r>
              <a:rPr lang="en-CA" sz="1400" dirty="0" smtClean="0">
                <a:latin typeface="Arial" panose="020B0604020202020204" pitchFamily="34" charset="0"/>
                <a:cs typeface="Arial" panose="020B0604020202020204" pitchFamily="34" charset="0"/>
              </a:rPr>
              <a:t> is uniquely positioned to win relocating customers</a:t>
            </a:r>
          </a:p>
        </p:txBody>
      </p:sp>
      <p:sp>
        <p:nvSpPr>
          <p:cNvPr id="18" name="TextBox 17"/>
          <p:cNvSpPr txBox="1"/>
          <p:nvPr/>
        </p:nvSpPr>
        <p:spPr>
          <a:xfrm>
            <a:off x="4950817" y="1846960"/>
            <a:ext cx="4750466" cy="4616648"/>
          </a:xfrm>
          <a:prstGeom prst="rect">
            <a:avLst/>
          </a:prstGeom>
          <a:noFill/>
        </p:spPr>
        <p:txBody>
          <a:bodyPr wrap="square" rtlCol="0" anchor="ctr">
            <a:spAutoFit/>
          </a:bodyPr>
          <a:lstStyle/>
          <a:p>
            <a:pPr marL="1031875" indent="-1031875"/>
            <a:r>
              <a:rPr lang="en-CA" sz="1400" b="1" dirty="0" smtClean="0">
                <a:solidFill>
                  <a:srgbClr val="FF6337"/>
                </a:solidFill>
                <a:latin typeface="Arial" panose="020B0604020202020204" pitchFamily="34" charset="0"/>
                <a:cs typeface="Arial" panose="020B0604020202020204" pitchFamily="34" charset="0"/>
              </a:rPr>
              <a:t>Objective 1: Increase Conversion Rate of Relocating Buyers and Sellers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Improve identification of relocating customers in Agent Tools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Implement a standard referral fee for third-party referrals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Begin offering “Neighborhood Consultations”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Add a “Relocation Coordinator” role</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Add relocation content and features to the </a:t>
            </a:r>
            <a:r>
              <a:rPr lang="en-CA" sz="1400" dirty="0" err="1" smtClean="0">
                <a:latin typeface="Arial" panose="020B0604020202020204" pitchFamily="34" charset="0"/>
                <a:cs typeface="Arial" panose="020B0604020202020204" pitchFamily="34" charset="0"/>
              </a:rPr>
              <a:t>Redfin</a:t>
            </a:r>
            <a:r>
              <a:rPr lang="en-CA" sz="1400" dirty="0" smtClean="0">
                <a:latin typeface="Arial" panose="020B0604020202020204" pitchFamily="34" charset="0"/>
                <a:cs typeface="Arial" panose="020B0604020202020204" pitchFamily="34" charset="0"/>
              </a:rPr>
              <a:t> website</a:t>
            </a:r>
          </a:p>
          <a:p>
            <a:pPr marL="746125" lvl="3" indent="-323850">
              <a:buFont typeface="Arial" panose="020B0604020202020204" pitchFamily="34" charset="0"/>
              <a:buChar char="•"/>
            </a:pPr>
            <a:r>
              <a:rPr lang="en-CA" sz="1200" dirty="0" smtClean="0">
                <a:latin typeface="Arial" panose="020B0604020202020204" pitchFamily="34" charset="0"/>
                <a:cs typeface="Arial" panose="020B0604020202020204" pitchFamily="34" charset="0"/>
              </a:rPr>
              <a:t>Enable relocating customers to contact agents in their destination city</a:t>
            </a:r>
          </a:p>
          <a:p>
            <a:pPr marL="746125" lvl="3" indent="-323850">
              <a:buFont typeface="Arial" panose="020B0604020202020204" pitchFamily="34" charset="0"/>
              <a:buChar char="•"/>
            </a:pPr>
            <a:r>
              <a:rPr lang="en-CA" sz="1200" dirty="0" smtClean="0">
                <a:latin typeface="Arial" panose="020B0604020202020204" pitchFamily="34" charset="0"/>
                <a:cs typeface="Arial" panose="020B0604020202020204" pitchFamily="34" charset="0"/>
              </a:rPr>
              <a:t>Add website content for relocating customers</a:t>
            </a:r>
          </a:p>
          <a:p>
            <a:pPr lvl="2"/>
            <a:endParaRPr lang="en-CA" sz="1400" dirty="0" smtClean="0">
              <a:latin typeface="Arial" panose="020B0604020202020204" pitchFamily="34" charset="0"/>
              <a:cs typeface="Arial" panose="020B0604020202020204" pitchFamily="34" charset="0"/>
            </a:endParaRPr>
          </a:p>
          <a:p>
            <a:pPr marL="1095375" indent="-1095375"/>
            <a:r>
              <a:rPr lang="en-CA" sz="1400" b="1" dirty="0" smtClean="0">
                <a:solidFill>
                  <a:srgbClr val="FF6337"/>
                </a:solidFill>
                <a:latin typeface="Arial" panose="020B0604020202020204" pitchFamily="34" charset="0"/>
                <a:cs typeface="Arial" panose="020B0604020202020204" pitchFamily="34" charset="0"/>
              </a:rPr>
              <a:t>Objective 2:  Generate Leads Among Relocating             Buyers and Sellers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Partner with MOVE Guides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Begin targeted consumer marketing of relocating customers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Partner with corporate talent recruiters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Begin a </a:t>
            </a:r>
            <a:r>
              <a:rPr lang="en-CA" sz="1400" dirty="0" err="1" smtClean="0">
                <a:latin typeface="Arial" panose="020B0604020202020204" pitchFamily="34" charset="0"/>
                <a:cs typeface="Arial" panose="020B0604020202020204" pitchFamily="34" charset="0"/>
              </a:rPr>
              <a:t>Redfin</a:t>
            </a:r>
            <a:r>
              <a:rPr lang="en-CA" sz="1400" dirty="0" smtClean="0">
                <a:latin typeface="Arial" panose="020B0604020202020204" pitchFamily="34" charset="0"/>
                <a:cs typeface="Arial" panose="020B0604020202020204" pitchFamily="34" charset="0"/>
              </a:rPr>
              <a:t> Business Ambassador program</a:t>
            </a:r>
            <a:endParaRPr lang="en-CA" sz="1400" b="1" dirty="0" smtClean="0">
              <a:latin typeface="Arial" panose="020B0604020202020204" pitchFamily="34" charset="0"/>
              <a:cs typeface="Arial" panose="020B0604020202020204" pitchFamily="34" charset="0"/>
            </a:endParaRPr>
          </a:p>
        </p:txBody>
      </p:sp>
      <p:sp>
        <p:nvSpPr>
          <p:cNvPr id="19" name="Rectangle 18"/>
          <p:cNvSpPr/>
          <p:nvPr/>
        </p:nvSpPr>
        <p:spPr>
          <a:xfrm>
            <a:off x="4988147" y="4838134"/>
            <a:ext cx="4694224" cy="474989"/>
          </a:xfrm>
          <a:prstGeom prst="rect">
            <a:avLst/>
          </a:prstGeom>
          <a:noFill/>
          <a:ln w="28575">
            <a:solidFill>
              <a:srgbClr val="FF6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25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253" y="818489"/>
            <a:ext cx="3717032" cy="3463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38429" y="2923227"/>
            <a:ext cx="6132607" cy="646331"/>
          </a:xfrm>
          <a:prstGeom prst="rect">
            <a:avLst/>
          </a:prstGeom>
          <a:noFill/>
        </p:spPr>
        <p:txBody>
          <a:bodyPr wrap="square" rtlCol="0">
            <a:spAutoFit/>
          </a:bodyPr>
          <a:lstStyle/>
          <a:p>
            <a:r>
              <a:rPr lang="en-CA" b="1" dirty="0" smtClean="0">
                <a:solidFill>
                  <a:schemeClr val="tx2">
                    <a:lumMod val="50000"/>
                  </a:schemeClr>
                </a:solidFill>
                <a:latin typeface="Arial" charset="0"/>
                <a:ea typeface="Arial" charset="0"/>
                <a:cs typeface="Arial" charset="0"/>
              </a:rPr>
              <a:t>Jay Dixit - </a:t>
            </a:r>
            <a:r>
              <a:rPr lang="en-CA" b="1" dirty="0" smtClean="0">
                <a:solidFill>
                  <a:srgbClr val="FF663A"/>
                </a:solidFill>
                <a:latin typeface="Arial" charset="0"/>
                <a:ea typeface="Arial" charset="0"/>
                <a:cs typeface="Arial" charset="0"/>
              </a:rPr>
              <a:t>New York Writers’ Intensive</a:t>
            </a:r>
          </a:p>
          <a:p>
            <a:r>
              <a:rPr lang="en-CA" b="1" dirty="0" smtClean="0">
                <a:solidFill>
                  <a:srgbClr val="FF663A"/>
                </a:solidFill>
                <a:latin typeface="Arial" charset="0"/>
                <a:ea typeface="Arial" charset="0"/>
                <a:cs typeface="Arial" charset="0"/>
              </a:rPr>
              <a:t> </a:t>
            </a:r>
          </a:p>
        </p:txBody>
      </p:sp>
      <p:sp>
        <p:nvSpPr>
          <p:cNvPr id="6" name="Rectangle 5"/>
          <p:cNvSpPr/>
          <p:nvPr/>
        </p:nvSpPr>
        <p:spPr>
          <a:xfrm>
            <a:off x="4837589" y="3776061"/>
            <a:ext cx="6352282" cy="338554"/>
          </a:xfrm>
          <a:prstGeom prst="rect">
            <a:avLst/>
          </a:prstGeom>
        </p:spPr>
        <p:txBody>
          <a:bodyPr wrap="square">
            <a:spAutoFit/>
          </a:bodyPr>
          <a:lstStyle/>
          <a:p>
            <a:r>
              <a:rPr lang="en-CA" sz="1600" dirty="0" smtClean="0">
                <a:solidFill>
                  <a:srgbClr val="FF663A"/>
                </a:solidFill>
                <a:latin typeface="Arial" charset="0"/>
                <a:ea typeface="Arial" charset="0"/>
                <a:cs typeface="Arial" charset="0"/>
              </a:rPr>
              <a:t>Storytelling classes | Writing Workshops | Coaching</a:t>
            </a:r>
            <a:endParaRPr lang="en-US" sz="1600" baseline="30000" dirty="0">
              <a:solidFill>
                <a:srgbClr val="FF663A"/>
              </a:solidFill>
              <a:latin typeface="Arial" charset="0"/>
              <a:ea typeface="Arial" charset="0"/>
              <a:cs typeface="Arial" charset="0"/>
            </a:endParaRPr>
          </a:p>
        </p:txBody>
      </p:sp>
      <p:sp>
        <p:nvSpPr>
          <p:cNvPr id="7" name="Rectangle 6"/>
          <p:cNvSpPr/>
          <p:nvPr/>
        </p:nvSpPr>
        <p:spPr>
          <a:xfrm>
            <a:off x="4837589" y="2155937"/>
            <a:ext cx="6082669" cy="523220"/>
          </a:xfrm>
          <a:prstGeom prst="rect">
            <a:avLst/>
          </a:prstGeom>
        </p:spPr>
        <p:txBody>
          <a:bodyPr wrap="square">
            <a:spAutoFit/>
          </a:bodyPr>
          <a:lstStyle/>
          <a:p>
            <a:r>
              <a:rPr lang="en-CA" sz="2800" b="1" dirty="0" smtClean="0">
                <a:solidFill>
                  <a:srgbClr val="FF6337"/>
                </a:solidFill>
                <a:latin typeface="Arial" charset="0"/>
                <a:ea typeface="Arial" charset="0"/>
                <a:cs typeface="Arial" charset="0"/>
              </a:rPr>
              <a:t>Writing </a:t>
            </a:r>
            <a:r>
              <a:rPr lang="en-CA" sz="2800" dirty="0" smtClean="0">
                <a:solidFill>
                  <a:srgbClr val="FF6337"/>
                </a:solidFill>
                <a:latin typeface="Arial" charset="0"/>
                <a:ea typeface="Arial" charset="0"/>
                <a:cs typeface="Arial" charset="0"/>
              </a:rPr>
              <a:t>Clear </a:t>
            </a:r>
            <a:r>
              <a:rPr lang="en-CA" sz="2800" dirty="0">
                <a:solidFill>
                  <a:srgbClr val="FF6337"/>
                </a:solidFill>
                <a:latin typeface="Arial" charset="0"/>
                <a:ea typeface="Arial" charset="0"/>
                <a:cs typeface="Arial" charset="0"/>
              </a:rPr>
              <a:t>P</a:t>
            </a:r>
            <a:r>
              <a:rPr lang="en-CA" sz="2800" dirty="0" smtClean="0">
                <a:solidFill>
                  <a:srgbClr val="FF6337"/>
                </a:solidFill>
                <a:latin typeface="Arial" charset="0"/>
                <a:ea typeface="Arial" charset="0"/>
                <a:cs typeface="Arial" charset="0"/>
              </a:rPr>
              <a:t>roposals</a:t>
            </a:r>
          </a:p>
        </p:txBody>
      </p:sp>
      <p:sp>
        <p:nvSpPr>
          <p:cNvPr id="9" name="Rectangle 8"/>
          <p:cNvSpPr/>
          <p:nvPr/>
        </p:nvSpPr>
        <p:spPr>
          <a:xfrm>
            <a:off x="16763" y="2155937"/>
            <a:ext cx="4569912" cy="3092529"/>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338631" y="4818301"/>
            <a:ext cx="1938991" cy="338554"/>
          </a:xfrm>
          <a:prstGeom prst="rect">
            <a:avLst/>
          </a:prstGeom>
        </p:spPr>
        <p:txBody>
          <a:bodyPr wrap="square">
            <a:spAutoFit/>
          </a:bodyPr>
          <a:lstStyle/>
          <a:p>
            <a:r>
              <a:rPr lang="en-CA" sz="1600" dirty="0" smtClean="0">
                <a:latin typeface="Arial" panose="020B0604020202020204" pitchFamily="34" charset="0"/>
                <a:ea typeface="Arial" charset="0"/>
                <a:cs typeface="Arial" panose="020B0604020202020204" pitchFamily="34" charset="0"/>
              </a:rPr>
              <a:t>@</a:t>
            </a:r>
            <a:r>
              <a:rPr lang="en-CA" sz="1600" dirty="0" err="1" smtClean="0">
                <a:latin typeface="Arial" panose="020B0604020202020204" pitchFamily="34" charset="0"/>
                <a:ea typeface="Arial" charset="0"/>
                <a:cs typeface="Arial" panose="020B0604020202020204" pitchFamily="34" charset="0"/>
              </a:rPr>
              <a:t>jaydixit</a:t>
            </a:r>
            <a:endParaRPr lang="en-CA" sz="1600" dirty="0" smtClean="0">
              <a:latin typeface="Arial" panose="020B0604020202020204" pitchFamily="34" charset="0"/>
              <a:ea typeface="Arial"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4983031" y="4802347"/>
            <a:ext cx="355600" cy="406400"/>
          </a:xfrm>
          <a:prstGeom prst="rect">
            <a:avLst/>
          </a:prstGeom>
        </p:spPr>
      </p:pic>
      <p:sp>
        <p:nvSpPr>
          <p:cNvPr id="12" name="Rectangle 11"/>
          <p:cNvSpPr/>
          <p:nvPr/>
        </p:nvSpPr>
        <p:spPr>
          <a:xfrm>
            <a:off x="4837589" y="4130569"/>
            <a:ext cx="4953000" cy="748923"/>
          </a:xfrm>
          <a:prstGeom prst="rect">
            <a:avLst/>
          </a:prstGeom>
        </p:spPr>
        <p:txBody>
          <a:bodyPr>
            <a:spAutoFit/>
          </a:bodyPr>
          <a:lstStyle/>
          <a:p>
            <a:r>
              <a:rPr lang="en-CA" sz="1600" dirty="0">
                <a:latin typeface="Arial" panose="020B0604020202020204" pitchFamily="34" charset="0"/>
                <a:ea typeface="Arial" charset="0"/>
                <a:cs typeface="Arial" panose="020B0604020202020204" pitchFamily="34" charset="0"/>
                <a:hlinkClick r:id="rId3"/>
              </a:rPr>
              <a:t>jay@newyorkwritersintensive.com</a:t>
            </a:r>
            <a:endParaRPr lang="en-CA" sz="1600" dirty="0">
              <a:latin typeface="Arial" panose="020B0604020202020204" pitchFamily="34" charset="0"/>
              <a:ea typeface="Arial" charset="0"/>
              <a:cs typeface="Arial" panose="020B0604020202020204" pitchFamily="34" charset="0"/>
            </a:endParaRPr>
          </a:p>
          <a:p>
            <a:r>
              <a:rPr lang="en-CA" sz="1600" dirty="0" smtClean="0">
                <a:latin typeface="Arial" panose="020B0604020202020204" pitchFamily="34" charset="0"/>
                <a:ea typeface="Arial" charset="0"/>
                <a:cs typeface="Arial" panose="020B0604020202020204" pitchFamily="34" charset="0"/>
                <a:hlinkClick r:id="rId4"/>
              </a:rPr>
              <a:t>www.newyorkwritersintensive.com</a:t>
            </a:r>
            <a:endParaRPr lang="en-CA" sz="1600" dirty="0">
              <a:latin typeface="Arial" panose="020B0604020202020204" pitchFamily="34" charset="0"/>
              <a:ea typeface="Arial" charset="0"/>
              <a:cs typeface="Arial" panose="020B0604020202020204" pitchFamily="34" charset="0"/>
            </a:endParaRPr>
          </a:p>
          <a:p>
            <a:endParaRPr lang="en-US" sz="1600" baseline="30000" dirty="0">
              <a:latin typeface="Arial" panose="020B0604020202020204" pitchFamily="34" charset="0"/>
              <a:ea typeface="Arial" charset="0"/>
              <a:cs typeface="Arial" panose="020B0604020202020204" pitchFamily="34" charset="0"/>
            </a:endParaRPr>
          </a:p>
        </p:txBody>
      </p:sp>
    </p:spTree>
    <p:extLst>
      <p:ext uri="{BB962C8B-B14F-4D97-AF65-F5344CB8AC3E}">
        <p14:creationId xmlns:p14="http://schemas.microsoft.com/office/powerpoint/2010/main" val="3169300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401687" y="2089599"/>
            <a:ext cx="8115863" cy="414985"/>
          </a:xfrm>
          <a:prstGeom prst="rect">
            <a:avLst/>
          </a:prstGeom>
        </p:spPr>
        <p:txBody>
          <a:bodyPr wrap="square">
            <a:spAutoFit/>
          </a:bodyPr>
          <a:lstStyle/>
          <a:p>
            <a:pPr>
              <a:lnSpc>
                <a:spcPct val="130000"/>
              </a:lnSpc>
            </a:pPr>
            <a:r>
              <a:rPr lang="en-US" b="1" dirty="0" smtClean="0">
                <a:solidFill>
                  <a:schemeClr val="bg1"/>
                </a:solidFill>
                <a:latin typeface="Arial" charset="0"/>
                <a:ea typeface="Arial" charset="0"/>
                <a:cs typeface="Arial" charset="0"/>
              </a:rPr>
              <a:t>PRACTICE: </a:t>
            </a:r>
            <a:r>
              <a:rPr lang="en-US" dirty="0" smtClean="0">
                <a:solidFill>
                  <a:schemeClr val="bg1"/>
                </a:solidFill>
                <a:latin typeface="Arial" charset="0"/>
                <a:ea typeface="Arial" charset="0"/>
                <a:cs typeface="Arial" charset="0"/>
              </a:rPr>
              <a:t>Interpreting the structure</a:t>
            </a:r>
            <a:endParaRPr lang="en-US"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19710" y="3086766"/>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b="1" dirty="0" smtClean="0">
                <a:latin typeface="Arial" panose="020B0604020202020204" pitchFamily="34" charset="0"/>
                <a:cs typeface="Arial" panose="020B0604020202020204" pitchFamily="34" charset="0"/>
              </a:rPr>
              <a:t>What’s the objective of this document and the main point it’s making?</a:t>
            </a:r>
          </a:p>
        </p:txBody>
      </p:sp>
      <p:sp>
        <p:nvSpPr>
          <p:cNvPr id="26" name="TextBox 25"/>
          <p:cNvSpPr txBox="1"/>
          <p:nvPr/>
        </p:nvSpPr>
        <p:spPr>
          <a:xfrm>
            <a:off x="1828312" y="3632070"/>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b="1" dirty="0" smtClean="0">
                <a:latin typeface="Arial" panose="020B0604020202020204" pitchFamily="34" charset="0"/>
                <a:cs typeface="Arial" panose="020B0604020202020204" pitchFamily="34" charset="0"/>
              </a:rPr>
              <a:t>What’s the logic progression of the document?</a:t>
            </a:r>
          </a:p>
        </p:txBody>
      </p:sp>
      <p:sp>
        <p:nvSpPr>
          <p:cNvPr id="27" name="TextBox 26"/>
          <p:cNvSpPr txBox="1"/>
          <p:nvPr/>
        </p:nvSpPr>
        <p:spPr>
          <a:xfrm>
            <a:off x="2097951" y="4174621"/>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b="1" dirty="0" smtClean="0">
                <a:latin typeface="Arial" panose="020B0604020202020204" pitchFamily="34" charset="0"/>
                <a:cs typeface="Arial" panose="020B0604020202020204" pitchFamily="34" charset="0"/>
              </a:rPr>
              <a:t>What’s the main point of each section?</a:t>
            </a:r>
            <a:endParaRPr lang="en-CA"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879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476672"/>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939723" y="453096"/>
            <a:ext cx="2685539" cy="584775"/>
          </a:xfrm>
          <a:prstGeom prst="rect">
            <a:avLst/>
          </a:prstGeom>
          <a:noFill/>
        </p:spPr>
        <p:txBody>
          <a:bodyPr wrap="square" rtlCol="0">
            <a:spAutoFit/>
          </a:bodyPr>
          <a:lstStyle/>
          <a:p>
            <a:r>
              <a:rPr lang="en-US" sz="3200" b="1" dirty="0" smtClean="0">
                <a:solidFill>
                  <a:srgbClr val="FF6337"/>
                </a:solidFill>
                <a:latin typeface="Helvetica Neue" charset="0"/>
                <a:ea typeface="Helvetica Neue" charset="0"/>
                <a:cs typeface="Helvetica Neue" charset="0"/>
              </a:rPr>
              <a:t>Debrief</a:t>
            </a:r>
            <a:endParaRPr lang="en-US" sz="3200" b="1" dirty="0">
              <a:solidFill>
                <a:srgbClr val="FF6337"/>
              </a:solidFill>
              <a:latin typeface="Helvetica Neue" charset="0"/>
              <a:ea typeface="Helvetica Neue" charset="0"/>
              <a:cs typeface="Helvetica Neue" charset="0"/>
            </a:endParaRPr>
          </a:p>
        </p:txBody>
      </p:sp>
      <p:sp>
        <p:nvSpPr>
          <p:cNvPr id="2" name="Rectangle 1"/>
          <p:cNvSpPr/>
          <p:nvPr/>
        </p:nvSpPr>
        <p:spPr>
          <a:xfrm>
            <a:off x="218622" y="3056354"/>
            <a:ext cx="4516216" cy="501041"/>
          </a:xfrm>
          <a:prstGeom prst="rect">
            <a:avLst/>
          </a:prstGeom>
          <a:noFill/>
          <a:ln w="28575">
            <a:solidFill>
              <a:srgbClr val="FF6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4877844" y="2730674"/>
            <a:ext cx="0" cy="2367419"/>
          </a:xfrm>
          <a:prstGeom prst="line">
            <a:avLst/>
          </a:prstGeom>
          <a:ln>
            <a:solidFill>
              <a:srgbClr val="FF6337"/>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988147" y="1942534"/>
            <a:ext cx="4694224" cy="474989"/>
          </a:xfrm>
          <a:prstGeom prst="rect">
            <a:avLst/>
          </a:prstGeom>
          <a:noFill/>
          <a:ln w="28575">
            <a:solidFill>
              <a:srgbClr val="FF6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2535" y="1967387"/>
            <a:ext cx="4259329" cy="3539430"/>
          </a:xfrm>
          <a:prstGeom prst="rect">
            <a:avLst/>
          </a:prstGeom>
          <a:noFill/>
        </p:spPr>
        <p:txBody>
          <a:bodyPr wrap="square" rtlCol="0" anchor="ctr">
            <a:spAutoFit/>
          </a:bodyPr>
          <a:lstStyle/>
          <a:p>
            <a:r>
              <a:rPr lang="en-CA" sz="1400" b="1" dirty="0">
                <a:latin typeface="Arial" panose="020B0604020202020204" pitchFamily="34" charset="0"/>
                <a:cs typeface="Arial" panose="020B0604020202020204" pitchFamily="34" charset="0"/>
              </a:rPr>
              <a:t>Executive Summary</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Immediate recommendations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A future recommendation</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Financial projections</a:t>
            </a:r>
          </a:p>
          <a:p>
            <a:pPr marL="742950" lvl="1" indent="-285750">
              <a:buFont typeface="Arial" panose="020B0604020202020204" pitchFamily="34" charset="0"/>
              <a:buChar char="•"/>
            </a:pPr>
            <a:endParaRPr lang="en-CA" sz="1400" dirty="0">
              <a:latin typeface="Arial" panose="020B0604020202020204" pitchFamily="34" charset="0"/>
              <a:cs typeface="Arial" panose="020B0604020202020204" pitchFamily="34" charset="0"/>
            </a:endParaRPr>
          </a:p>
          <a:p>
            <a:r>
              <a:rPr lang="en-CA" sz="1400" b="1" dirty="0" smtClean="0">
                <a:solidFill>
                  <a:srgbClr val="FF6337"/>
                </a:solidFill>
                <a:latin typeface="Arial" panose="020B0604020202020204" pitchFamily="34" charset="0"/>
                <a:cs typeface="Arial" panose="020B0604020202020204" pitchFamily="34" charset="0"/>
              </a:rPr>
              <a:t>Relocating Customers are a Significant Opportunity for </a:t>
            </a:r>
            <a:r>
              <a:rPr lang="en-CA" sz="1400" b="1" dirty="0" err="1" smtClean="0">
                <a:solidFill>
                  <a:srgbClr val="FF6337"/>
                </a:solidFill>
                <a:latin typeface="Arial" panose="020B0604020202020204" pitchFamily="34" charset="0"/>
                <a:cs typeface="Arial" panose="020B0604020202020204" pitchFamily="34" charset="0"/>
              </a:rPr>
              <a:t>Redfin</a:t>
            </a:r>
            <a:endParaRPr lang="en-CA" sz="1400" b="1" dirty="0" smtClean="0">
              <a:solidFill>
                <a:srgbClr val="FF6337"/>
              </a:solidFill>
              <a:latin typeface="Arial" panose="020B0604020202020204" pitchFamily="34" charset="0"/>
              <a:cs typeface="Arial" panose="020B0604020202020204" pitchFamily="34" charset="0"/>
            </a:endParaRP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Relocating customers are a large segment of good contacts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Relocating buyers and sellers are good customers for </a:t>
            </a:r>
            <a:r>
              <a:rPr lang="en-CA" sz="1400" dirty="0" err="1" smtClean="0">
                <a:latin typeface="Arial" panose="020B0604020202020204" pitchFamily="34" charset="0"/>
                <a:cs typeface="Arial" panose="020B0604020202020204" pitchFamily="34" charset="0"/>
              </a:rPr>
              <a:t>Redfin</a:t>
            </a:r>
            <a:endParaRPr lang="en-CA" sz="1400" dirty="0" smtClean="0">
              <a:latin typeface="Arial" panose="020B0604020202020204" pitchFamily="34" charset="0"/>
              <a:cs typeface="Arial" panose="020B0604020202020204" pitchFamily="34" charset="0"/>
            </a:endParaRPr>
          </a:p>
          <a:p>
            <a:pPr marL="460375" lvl="1" indent="-323850">
              <a:buFont typeface="Wingdings" charset="2"/>
              <a:buChar char="§"/>
            </a:pPr>
            <a:r>
              <a:rPr lang="en-CA" sz="1400" dirty="0" err="1" smtClean="0">
                <a:latin typeface="Arial" panose="020B0604020202020204" pitchFamily="34" charset="0"/>
                <a:cs typeface="Arial" panose="020B0604020202020204" pitchFamily="34" charset="0"/>
              </a:rPr>
              <a:t>Redfin</a:t>
            </a:r>
            <a:r>
              <a:rPr lang="en-CA" sz="1400" dirty="0" smtClean="0">
                <a:latin typeface="Arial" panose="020B0604020202020204" pitchFamily="34" charset="0"/>
                <a:cs typeface="Arial" panose="020B0604020202020204" pitchFamily="34" charset="0"/>
              </a:rPr>
              <a:t> fails to capture leads among relocating home buyers</a:t>
            </a:r>
          </a:p>
          <a:p>
            <a:pPr marL="460375" lvl="1" indent="-323850">
              <a:buFont typeface="Wingdings" charset="2"/>
              <a:buChar char="§"/>
            </a:pPr>
            <a:r>
              <a:rPr lang="en-CA" sz="1400" dirty="0" err="1" smtClean="0">
                <a:latin typeface="Arial" panose="020B0604020202020204" pitchFamily="34" charset="0"/>
                <a:cs typeface="Arial" panose="020B0604020202020204" pitchFamily="34" charset="0"/>
              </a:rPr>
              <a:t>Redfin</a:t>
            </a:r>
            <a:r>
              <a:rPr lang="en-CA" sz="1400" dirty="0" smtClean="0">
                <a:latin typeface="Arial" panose="020B0604020202020204" pitchFamily="34" charset="0"/>
                <a:cs typeface="Arial" panose="020B0604020202020204" pitchFamily="34" charset="0"/>
              </a:rPr>
              <a:t> fails to convert relocating customers</a:t>
            </a:r>
          </a:p>
          <a:p>
            <a:pPr marL="460375" lvl="1" indent="-323850">
              <a:buFont typeface="Wingdings" charset="2"/>
              <a:buChar char="§"/>
            </a:pPr>
            <a:r>
              <a:rPr lang="en-CA" sz="1400" dirty="0" err="1" smtClean="0">
                <a:latin typeface="Arial" panose="020B0604020202020204" pitchFamily="34" charset="0"/>
                <a:cs typeface="Arial" panose="020B0604020202020204" pitchFamily="34" charset="0"/>
              </a:rPr>
              <a:t>Redfin</a:t>
            </a:r>
            <a:r>
              <a:rPr lang="en-CA" sz="1400" dirty="0" smtClean="0">
                <a:latin typeface="Arial" panose="020B0604020202020204" pitchFamily="34" charset="0"/>
                <a:cs typeface="Arial" panose="020B0604020202020204" pitchFamily="34" charset="0"/>
              </a:rPr>
              <a:t> is uniquely positioned to win relocating customers</a:t>
            </a:r>
          </a:p>
        </p:txBody>
      </p:sp>
      <p:sp>
        <p:nvSpPr>
          <p:cNvPr id="18" name="TextBox 17"/>
          <p:cNvSpPr txBox="1"/>
          <p:nvPr/>
        </p:nvSpPr>
        <p:spPr>
          <a:xfrm>
            <a:off x="4950817" y="1846960"/>
            <a:ext cx="4750466" cy="4616648"/>
          </a:xfrm>
          <a:prstGeom prst="rect">
            <a:avLst/>
          </a:prstGeom>
          <a:noFill/>
        </p:spPr>
        <p:txBody>
          <a:bodyPr wrap="square" rtlCol="0" anchor="ctr">
            <a:spAutoFit/>
          </a:bodyPr>
          <a:lstStyle/>
          <a:p>
            <a:pPr marL="1031875" indent="-1031875"/>
            <a:r>
              <a:rPr lang="en-CA" sz="1400" b="1" dirty="0" smtClean="0">
                <a:solidFill>
                  <a:srgbClr val="FF6337"/>
                </a:solidFill>
                <a:latin typeface="Arial" panose="020B0604020202020204" pitchFamily="34" charset="0"/>
                <a:cs typeface="Arial" panose="020B0604020202020204" pitchFamily="34" charset="0"/>
              </a:rPr>
              <a:t>Objective 1: Increase Conversion Rate of Relocating Buyers and Sellers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Improve identification of relocating customers in Agent Tools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Implement a standard referral fee for third-party referrals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Begin offering “Neighborhood Consultations”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Add a “Relocation Coordinator” role</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Add relocation content and features to the </a:t>
            </a:r>
            <a:r>
              <a:rPr lang="en-CA" sz="1400" dirty="0" err="1" smtClean="0">
                <a:latin typeface="Arial" panose="020B0604020202020204" pitchFamily="34" charset="0"/>
                <a:cs typeface="Arial" panose="020B0604020202020204" pitchFamily="34" charset="0"/>
              </a:rPr>
              <a:t>Redfin</a:t>
            </a:r>
            <a:r>
              <a:rPr lang="en-CA" sz="1400" dirty="0" smtClean="0">
                <a:latin typeface="Arial" panose="020B0604020202020204" pitchFamily="34" charset="0"/>
                <a:cs typeface="Arial" panose="020B0604020202020204" pitchFamily="34" charset="0"/>
              </a:rPr>
              <a:t> website</a:t>
            </a:r>
          </a:p>
          <a:p>
            <a:pPr marL="746125" lvl="3" indent="-323850">
              <a:buFont typeface="Arial" panose="020B0604020202020204" pitchFamily="34" charset="0"/>
              <a:buChar char="•"/>
            </a:pPr>
            <a:r>
              <a:rPr lang="en-CA" sz="1200" dirty="0" smtClean="0">
                <a:latin typeface="Arial" panose="020B0604020202020204" pitchFamily="34" charset="0"/>
                <a:cs typeface="Arial" panose="020B0604020202020204" pitchFamily="34" charset="0"/>
              </a:rPr>
              <a:t>Enable relocating customers to contact agents in their destination city</a:t>
            </a:r>
          </a:p>
          <a:p>
            <a:pPr marL="746125" lvl="3" indent="-323850">
              <a:buFont typeface="Arial" panose="020B0604020202020204" pitchFamily="34" charset="0"/>
              <a:buChar char="•"/>
            </a:pPr>
            <a:r>
              <a:rPr lang="en-CA" sz="1200" dirty="0" smtClean="0">
                <a:latin typeface="Arial" panose="020B0604020202020204" pitchFamily="34" charset="0"/>
                <a:cs typeface="Arial" panose="020B0604020202020204" pitchFamily="34" charset="0"/>
              </a:rPr>
              <a:t>Add website content for relocating customers</a:t>
            </a:r>
          </a:p>
          <a:p>
            <a:pPr lvl="2"/>
            <a:endParaRPr lang="en-CA" sz="1400" dirty="0" smtClean="0">
              <a:latin typeface="Arial" panose="020B0604020202020204" pitchFamily="34" charset="0"/>
              <a:cs typeface="Arial" panose="020B0604020202020204" pitchFamily="34" charset="0"/>
            </a:endParaRPr>
          </a:p>
          <a:p>
            <a:pPr marL="1095375" indent="-1095375"/>
            <a:r>
              <a:rPr lang="en-CA" sz="1400" b="1" dirty="0" smtClean="0">
                <a:solidFill>
                  <a:srgbClr val="FF6337"/>
                </a:solidFill>
                <a:latin typeface="Arial" panose="020B0604020202020204" pitchFamily="34" charset="0"/>
                <a:cs typeface="Arial" panose="020B0604020202020204" pitchFamily="34" charset="0"/>
              </a:rPr>
              <a:t>Objective 2:  Generate Leads Among Relocating             Buyers and Sellers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Partner with MOVE Guides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Begin targeted consumer marketing of relocating customers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Partner with corporate talent recruiters</a:t>
            </a:r>
          </a:p>
          <a:p>
            <a:pPr marL="460375" lvl="1" indent="-323850">
              <a:buFont typeface="Wingdings" charset="2"/>
              <a:buChar char="§"/>
            </a:pPr>
            <a:r>
              <a:rPr lang="en-CA" sz="1400" dirty="0" smtClean="0">
                <a:latin typeface="Arial" panose="020B0604020202020204" pitchFamily="34" charset="0"/>
                <a:cs typeface="Arial" panose="020B0604020202020204" pitchFamily="34" charset="0"/>
              </a:rPr>
              <a:t>Begin a </a:t>
            </a:r>
            <a:r>
              <a:rPr lang="en-CA" sz="1400" dirty="0" err="1" smtClean="0">
                <a:latin typeface="Arial" panose="020B0604020202020204" pitchFamily="34" charset="0"/>
                <a:cs typeface="Arial" panose="020B0604020202020204" pitchFamily="34" charset="0"/>
              </a:rPr>
              <a:t>Redfin</a:t>
            </a:r>
            <a:r>
              <a:rPr lang="en-CA" sz="1400" dirty="0" smtClean="0">
                <a:latin typeface="Arial" panose="020B0604020202020204" pitchFamily="34" charset="0"/>
                <a:cs typeface="Arial" panose="020B0604020202020204" pitchFamily="34" charset="0"/>
              </a:rPr>
              <a:t> Business Ambassador program</a:t>
            </a:r>
            <a:endParaRPr lang="en-CA" sz="1400" b="1" dirty="0" smtClean="0">
              <a:latin typeface="Arial" panose="020B0604020202020204" pitchFamily="34" charset="0"/>
              <a:cs typeface="Arial" panose="020B0604020202020204" pitchFamily="34" charset="0"/>
            </a:endParaRPr>
          </a:p>
        </p:txBody>
      </p:sp>
      <p:sp>
        <p:nvSpPr>
          <p:cNvPr id="19" name="Rectangle 18"/>
          <p:cNvSpPr/>
          <p:nvPr/>
        </p:nvSpPr>
        <p:spPr>
          <a:xfrm>
            <a:off x="4988147" y="4838134"/>
            <a:ext cx="4694224" cy="474989"/>
          </a:xfrm>
          <a:prstGeom prst="rect">
            <a:avLst/>
          </a:prstGeom>
          <a:noFill/>
          <a:ln w="28575">
            <a:solidFill>
              <a:srgbClr val="FF6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p:cNvSpPr/>
          <p:nvPr/>
        </p:nvSpPr>
        <p:spPr>
          <a:xfrm>
            <a:off x="102756" y="1328969"/>
            <a:ext cx="9143999" cy="513529"/>
          </a:xfrm>
          <a:prstGeom prst="parallelogram">
            <a:avLst/>
          </a:prstGeom>
          <a:solidFill>
            <a:srgbClr val="FF6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6" name="Content Placeholder 1"/>
          <p:cNvSpPr txBox="1">
            <a:spLocks/>
          </p:cNvSpPr>
          <p:nvPr/>
        </p:nvSpPr>
        <p:spPr>
          <a:xfrm>
            <a:off x="2088" y="1329772"/>
            <a:ext cx="8532343" cy="513528"/>
          </a:xfrm>
          <a:prstGeom prst="rect">
            <a:avLst/>
          </a:prstGeom>
          <a:solidFill>
            <a:srgbClr val="FF6337"/>
          </a:solidFill>
        </p:spPr>
        <p:txBody>
          <a:bodyPr vert="horz" lIns="74295" tIns="37148" rIns="74295" bIns="37148" rtlCol="0" anchor="ctr">
            <a:normAutofit/>
          </a:bodyPr>
          <a:lstStyle>
            <a:lvl1pPr marL="0" indent="0" algn="l" defTabSz="914400" rtl="0" eaLnBrk="1" latinLnBrk="0" hangingPunct="1">
              <a:lnSpc>
                <a:spcPct val="90000"/>
              </a:lnSpc>
              <a:spcBef>
                <a:spcPts val="1000"/>
              </a:spcBef>
              <a:buFont typeface="Arial"/>
              <a:buNone/>
              <a:defRPr sz="1800" b="1" kern="1200">
                <a:solidFill>
                  <a:srgbClr val="FF6338"/>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36538"/>
            <a:r>
              <a:rPr lang="en-CA" sz="1460" dirty="0" smtClean="0">
                <a:solidFill>
                  <a:schemeClr val="bg1"/>
                </a:solidFill>
              </a:rPr>
              <a:t>THE </a:t>
            </a:r>
            <a:r>
              <a:rPr lang="en-CA" sz="1460" dirty="0">
                <a:solidFill>
                  <a:schemeClr val="bg1"/>
                </a:solidFill>
              </a:rPr>
              <a:t>BENEFITS OF AN EXPLICIT </a:t>
            </a:r>
            <a:r>
              <a:rPr lang="en-CA" sz="1460" dirty="0" smtClean="0">
                <a:solidFill>
                  <a:schemeClr val="bg1"/>
                </a:solidFill>
              </a:rPr>
              <a:t>STRUCTURE</a:t>
            </a:r>
            <a:endParaRPr lang="en-CA" sz="1460" dirty="0">
              <a:solidFill>
                <a:schemeClr val="bg1"/>
              </a:solidFill>
            </a:endParaRPr>
          </a:p>
        </p:txBody>
      </p:sp>
    </p:spTree>
    <p:extLst>
      <p:ext uri="{BB962C8B-B14F-4D97-AF65-F5344CB8AC3E}">
        <p14:creationId xmlns:p14="http://schemas.microsoft.com/office/powerpoint/2010/main" val="971070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999833" y="1910373"/>
            <a:ext cx="8025436" cy="1495281"/>
          </a:xfrm>
          <a:prstGeom prst="rect">
            <a:avLst/>
          </a:prstGeom>
          <a:solidFill>
            <a:srgbClr val="E2E2E2"/>
          </a:solidFill>
          <a:ln>
            <a:noFill/>
          </a:ln>
        </p:spPr>
        <p:txBody>
          <a:bodyPr wrap="square">
            <a:spAutoFit/>
          </a:bodyPr>
          <a:lstStyle/>
          <a:p>
            <a:pPr>
              <a:lnSpc>
                <a:spcPct val="130000"/>
              </a:lnSpc>
            </a:pPr>
            <a:endParaRPr lang="en-US" dirty="0" smtClean="0">
              <a:latin typeface="Arial"/>
              <a:ea typeface="Cambria" charset="0"/>
              <a:cs typeface="Arial"/>
            </a:endParaRPr>
          </a:p>
          <a:p>
            <a:pPr>
              <a:lnSpc>
                <a:spcPct val="130000"/>
              </a:lnSpc>
            </a:pPr>
            <a:endParaRPr lang="en-US" dirty="0">
              <a:latin typeface="Arial"/>
              <a:ea typeface="Cambria" charset="0"/>
              <a:cs typeface="Arial"/>
            </a:endParaRPr>
          </a:p>
          <a:p>
            <a:pPr>
              <a:lnSpc>
                <a:spcPct val="130000"/>
              </a:lnSpc>
            </a:pPr>
            <a:endParaRPr lang="en-US" dirty="0" smtClean="0">
              <a:latin typeface="Arial"/>
              <a:ea typeface="Cambria" charset="0"/>
              <a:cs typeface="Arial"/>
            </a:endParaRPr>
          </a:p>
          <a:p>
            <a:pPr>
              <a:lnSpc>
                <a:spcPct val="130000"/>
              </a:lnSpc>
            </a:pPr>
            <a:endParaRPr lang="en-US" dirty="0">
              <a:latin typeface="Arial"/>
              <a:ea typeface="Cambria" charset="0"/>
              <a:cs typeface="Arial"/>
            </a:endParaRPr>
          </a:p>
        </p:txBody>
      </p:sp>
      <p:sp>
        <p:nvSpPr>
          <p:cNvPr id="15" name="Right Triangle 14"/>
          <p:cNvSpPr/>
          <p:nvPr/>
        </p:nvSpPr>
        <p:spPr>
          <a:xfrm rot="10800000">
            <a:off x="351759" y="1910373"/>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99831" y="2377730"/>
            <a:ext cx="5796780" cy="523220"/>
          </a:xfrm>
          <a:prstGeom prst="rect">
            <a:avLst/>
          </a:prstGeom>
        </p:spPr>
        <p:txBody>
          <a:bodyPr wrap="none">
            <a:spAutoFit/>
          </a:bodyPr>
          <a:lstStyle/>
          <a:p>
            <a:r>
              <a:rPr lang="en-US" sz="2800" b="1" dirty="0" smtClean="0">
                <a:solidFill>
                  <a:srgbClr val="FF6337"/>
                </a:solidFill>
                <a:latin typeface="Arial"/>
                <a:cs typeface="Arial"/>
              </a:rPr>
              <a:t>How </a:t>
            </a:r>
            <a:r>
              <a:rPr lang="en-US" sz="2800" b="1" dirty="0">
                <a:solidFill>
                  <a:srgbClr val="FF6337"/>
                </a:solidFill>
                <a:latin typeface="Arial"/>
                <a:cs typeface="Arial"/>
              </a:rPr>
              <a:t>do bad documents happen?</a:t>
            </a:r>
          </a:p>
        </p:txBody>
      </p:sp>
      <p:sp>
        <p:nvSpPr>
          <p:cNvPr id="12" name="Rectangle 16"/>
          <p:cNvSpPr/>
          <p:nvPr/>
        </p:nvSpPr>
        <p:spPr>
          <a:xfrm>
            <a:off x="0" y="1910373"/>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851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999833" y="1910373"/>
            <a:ext cx="8025436" cy="1495281"/>
          </a:xfrm>
          <a:prstGeom prst="rect">
            <a:avLst/>
          </a:prstGeom>
          <a:solidFill>
            <a:srgbClr val="E2E2E2"/>
          </a:solidFill>
          <a:ln>
            <a:noFill/>
          </a:ln>
        </p:spPr>
        <p:txBody>
          <a:bodyPr wrap="square">
            <a:spAutoFit/>
          </a:bodyPr>
          <a:lstStyle/>
          <a:p>
            <a:pPr>
              <a:lnSpc>
                <a:spcPct val="130000"/>
              </a:lnSpc>
            </a:pPr>
            <a:endParaRPr lang="en-US" dirty="0" smtClean="0">
              <a:latin typeface="Arial"/>
              <a:ea typeface="Cambria" charset="0"/>
              <a:cs typeface="Arial"/>
            </a:endParaRPr>
          </a:p>
          <a:p>
            <a:pPr>
              <a:lnSpc>
                <a:spcPct val="130000"/>
              </a:lnSpc>
            </a:pPr>
            <a:endParaRPr lang="en-US" dirty="0">
              <a:latin typeface="Arial"/>
              <a:ea typeface="Cambria" charset="0"/>
              <a:cs typeface="Arial"/>
            </a:endParaRPr>
          </a:p>
          <a:p>
            <a:pPr>
              <a:lnSpc>
                <a:spcPct val="130000"/>
              </a:lnSpc>
            </a:pPr>
            <a:endParaRPr lang="en-US" dirty="0" smtClean="0">
              <a:latin typeface="Arial"/>
              <a:ea typeface="Cambria" charset="0"/>
              <a:cs typeface="Arial"/>
            </a:endParaRPr>
          </a:p>
          <a:p>
            <a:pPr>
              <a:lnSpc>
                <a:spcPct val="130000"/>
              </a:lnSpc>
            </a:pPr>
            <a:endParaRPr lang="en-US" dirty="0">
              <a:latin typeface="Arial"/>
              <a:ea typeface="Cambria" charset="0"/>
              <a:cs typeface="Arial"/>
            </a:endParaRPr>
          </a:p>
        </p:txBody>
      </p:sp>
      <p:sp>
        <p:nvSpPr>
          <p:cNvPr id="15" name="Right Triangle 14"/>
          <p:cNvSpPr/>
          <p:nvPr/>
        </p:nvSpPr>
        <p:spPr>
          <a:xfrm rot="10800000">
            <a:off x="351759" y="1910373"/>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99831" y="2377730"/>
            <a:ext cx="5445658" cy="523220"/>
          </a:xfrm>
          <a:prstGeom prst="rect">
            <a:avLst/>
          </a:prstGeom>
        </p:spPr>
        <p:txBody>
          <a:bodyPr wrap="none">
            <a:spAutoFit/>
          </a:bodyPr>
          <a:lstStyle/>
          <a:p>
            <a:r>
              <a:rPr lang="en-US" sz="2800" b="1" dirty="0" smtClean="0">
                <a:solidFill>
                  <a:srgbClr val="FF6337"/>
                </a:solidFill>
                <a:latin typeface="Arial"/>
                <a:cs typeface="Arial"/>
              </a:rPr>
              <a:t>Writing with the reader in mind</a:t>
            </a:r>
            <a:endParaRPr lang="en-US" sz="2800" b="1" dirty="0">
              <a:solidFill>
                <a:srgbClr val="FF6337"/>
              </a:solidFill>
              <a:latin typeface="Arial"/>
              <a:cs typeface="Arial"/>
            </a:endParaRPr>
          </a:p>
        </p:txBody>
      </p:sp>
      <p:sp>
        <p:nvSpPr>
          <p:cNvPr id="12" name="Rectangle 16"/>
          <p:cNvSpPr/>
          <p:nvPr/>
        </p:nvSpPr>
        <p:spPr>
          <a:xfrm>
            <a:off x="0" y="1910373"/>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217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442022" y="2021020"/>
            <a:ext cx="8115863" cy="522451"/>
          </a:xfrm>
          <a:prstGeom prst="rect">
            <a:avLst/>
          </a:prstGeom>
        </p:spPr>
        <p:txBody>
          <a:bodyPr wrap="square">
            <a:spAutoFit/>
          </a:bodyPr>
          <a:lstStyle/>
          <a:p>
            <a:pPr>
              <a:lnSpc>
                <a:spcPct val="130000"/>
              </a:lnSpc>
            </a:pPr>
            <a:r>
              <a:rPr lang="en-US" sz="2400" dirty="0" smtClean="0">
                <a:solidFill>
                  <a:schemeClr val="bg1"/>
                </a:solidFill>
                <a:latin typeface="Arial" charset="0"/>
                <a:ea typeface="Arial" charset="0"/>
                <a:cs typeface="Arial" charset="0"/>
              </a:rPr>
              <a:t>How</a:t>
            </a:r>
            <a:r>
              <a:rPr lang="en-US" sz="2400" b="1" dirty="0" smtClean="0">
                <a:solidFill>
                  <a:schemeClr val="bg1"/>
                </a:solidFill>
                <a:latin typeface="Arial" charset="0"/>
                <a:ea typeface="Arial" charset="0"/>
                <a:cs typeface="Arial" charset="0"/>
              </a:rPr>
              <a:t> </a:t>
            </a:r>
            <a:r>
              <a:rPr lang="en-US" sz="2400" b="1" u="sng" dirty="0" smtClean="0">
                <a:solidFill>
                  <a:schemeClr val="bg1"/>
                </a:solidFill>
                <a:latin typeface="Arial" charset="0"/>
                <a:ea typeface="Arial" charset="0"/>
                <a:cs typeface="Arial" charset="0"/>
              </a:rPr>
              <a:t>not</a:t>
            </a:r>
            <a:r>
              <a:rPr lang="en-US" sz="2400" b="1" dirty="0" smtClean="0">
                <a:solidFill>
                  <a:schemeClr val="bg1"/>
                </a:solidFill>
                <a:latin typeface="Arial" charset="0"/>
                <a:ea typeface="Arial" charset="0"/>
                <a:cs typeface="Arial" charset="0"/>
              </a:rPr>
              <a:t> </a:t>
            </a:r>
            <a:r>
              <a:rPr lang="en-US" sz="2400" dirty="0" smtClean="0">
                <a:solidFill>
                  <a:schemeClr val="bg1"/>
                </a:solidFill>
                <a:latin typeface="Arial" charset="0"/>
                <a:ea typeface="Arial" charset="0"/>
                <a:cs typeface="Arial" charset="0"/>
              </a:rPr>
              <a:t>to write a document</a:t>
            </a:r>
          </a:p>
        </p:txBody>
      </p:sp>
      <p:cxnSp>
        <p:nvCxnSpPr>
          <p:cNvPr id="22" name="Straight Connector 21"/>
          <p:cNvCxnSpPr/>
          <p:nvPr/>
        </p:nvCxnSpPr>
        <p:spPr>
          <a:xfrm>
            <a:off x="94140" y="-37578"/>
            <a:ext cx="2594786" cy="6895578"/>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p:nvSpPr>
        <p:spPr>
          <a:xfrm>
            <a:off x="4160912" y="6540732"/>
            <a:ext cx="1584176" cy="216025"/>
          </a:xfrm>
          <a:prstGeom prst="rect">
            <a:avLst/>
          </a:prstGeom>
          <a:solidFill>
            <a:schemeClr val="bg1"/>
          </a:solidFill>
        </p:spPr>
        <p:txBody>
          <a:bodyPr vert="horz" lIns="63305" tIns="31652" rIns="63305" bIns="31652" rtlCol="0" anchor="ctr"/>
          <a:lstStyle>
            <a:defPPr>
              <a:defRPr lang="en-US"/>
            </a:defPPr>
            <a:lvl1pPr marL="0" algn="ct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90" dirty="0">
                <a:solidFill>
                  <a:srgbClr val="103154">
                    <a:tint val="75000"/>
                  </a:srgbClr>
                </a:solidFill>
                <a:latin typeface="Arial" charset="0"/>
                <a:ea typeface="Arial" charset="0"/>
                <a:cs typeface="Arial" charset="0"/>
              </a:rPr>
              <a:t>© </a:t>
            </a:r>
            <a:r>
              <a:rPr lang="en-US" sz="690" b="1" dirty="0" smtClean="0">
                <a:solidFill>
                  <a:srgbClr val="103154">
                    <a:tint val="75000"/>
                  </a:srgbClr>
                </a:solidFill>
                <a:latin typeface="Arial" charset="0"/>
                <a:ea typeface="Arial" charset="0"/>
                <a:cs typeface="Arial" charset="0"/>
              </a:rPr>
              <a:t>vivovii </a:t>
            </a:r>
            <a:r>
              <a:rPr lang="en-US" sz="690" dirty="0" smtClean="0">
                <a:solidFill>
                  <a:srgbClr val="103154">
                    <a:tint val="75000"/>
                  </a:srgbClr>
                </a:solidFill>
                <a:latin typeface="Arial" charset="0"/>
                <a:ea typeface="Arial" charset="0"/>
                <a:cs typeface="Arial" charset="0"/>
              </a:rPr>
              <a:t>2016. </a:t>
            </a:r>
            <a:r>
              <a:rPr lang="en-US" sz="690" dirty="0">
                <a:solidFill>
                  <a:srgbClr val="103154">
                    <a:tint val="75000"/>
                  </a:srgbClr>
                </a:solidFill>
                <a:latin typeface="Arial" charset="0"/>
                <a:ea typeface="Arial" charset="0"/>
                <a:cs typeface="Arial" charset="0"/>
              </a:rPr>
              <a:t>All rights reserved. </a:t>
            </a:r>
          </a:p>
        </p:txBody>
      </p:sp>
      <p:sp>
        <p:nvSpPr>
          <p:cNvPr id="25" name="TextBox 24"/>
          <p:cNvSpPr txBox="1"/>
          <p:nvPr/>
        </p:nvSpPr>
        <p:spPr>
          <a:xfrm>
            <a:off x="1532028" y="3011610"/>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dirty="0" smtClean="0">
                <a:latin typeface="Arial" panose="020B0604020202020204" pitchFamily="34" charset="0"/>
                <a:cs typeface="Arial" panose="020B0604020202020204" pitchFamily="34" charset="0"/>
              </a:rPr>
              <a:t>The brain dump</a:t>
            </a:r>
          </a:p>
        </p:txBody>
      </p:sp>
      <p:sp>
        <p:nvSpPr>
          <p:cNvPr id="26" name="TextBox 25"/>
          <p:cNvSpPr txBox="1"/>
          <p:nvPr/>
        </p:nvSpPr>
        <p:spPr>
          <a:xfrm>
            <a:off x="1690526" y="3398860"/>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dirty="0" smtClean="0">
                <a:latin typeface="Arial" panose="020B0604020202020204" pitchFamily="34" charset="0"/>
                <a:cs typeface="Arial" panose="020B0604020202020204" pitchFamily="34" charset="0"/>
              </a:rPr>
              <a:t>The curse of knowledge </a:t>
            </a:r>
          </a:p>
        </p:txBody>
      </p:sp>
      <p:sp>
        <p:nvSpPr>
          <p:cNvPr id="27" name="TextBox 26"/>
          <p:cNvSpPr txBox="1"/>
          <p:nvPr/>
        </p:nvSpPr>
        <p:spPr>
          <a:xfrm>
            <a:off x="1849024" y="3786110"/>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dirty="0" smtClean="0">
                <a:latin typeface="Arial" panose="020B0604020202020204" pitchFamily="34" charset="0"/>
                <a:cs typeface="Arial" panose="020B0604020202020204" pitchFamily="34" charset="0"/>
              </a:rPr>
              <a:t>Trying to strategize in your head</a:t>
            </a:r>
            <a:endParaRPr lang="en-C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857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1843774" cy="461665"/>
          </a:xfrm>
          <a:prstGeom prst="rect">
            <a:avLst/>
          </a:prstGeom>
        </p:spPr>
        <p:txBody>
          <a:bodyPr wrap="none">
            <a:spAutoFit/>
          </a:bodyPr>
          <a:lstStyle/>
          <a:p>
            <a:r>
              <a:rPr lang="en-US" sz="2400" b="1" dirty="0" smtClean="0">
                <a:solidFill>
                  <a:srgbClr val="FF6337"/>
                </a:solidFill>
                <a:latin typeface="Arial"/>
                <a:ea typeface="Cambria" charset="0"/>
                <a:cs typeface="Arial"/>
              </a:rPr>
              <a:t> Mistake 1: </a:t>
            </a:r>
            <a:endParaRPr lang="en-CA" sz="2400" dirty="0"/>
          </a:p>
        </p:txBody>
      </p:sp>
      <p:sp>
        <p:nvSpPr>
          <p:cNvPr id="3" name="Rectangle 2"/>
          <p:cNvSpPr/>
          <p:nvPr/>
        </p:nvSpPr>
        <p:spPr>
          <a:xfrm>
            <a:off x="2481917" y="2405945"/>
            <a:ext cx="6341905" cy="400110"/>
          </a:xfrm>
          <a:prstGeom prst="rect">
            <a:avLst/>
          </a:prstGeom>
        </p:spPr>
        <p:txBody>
          <a:bodyPr wrap="square" anchor="ctr">
            <a:spAutoFit/>
          </a:bodyPr>
          <a:lstStyle/>
          <a:p>
            <a:r>
              <a:rPr lang="en-CA" sz="2000" smtClean="0">
                <a:latin typeface="Arial" panose="020B0604020202020204" pitchFamily="34" charset="0"/>
                <a:cs typeface="Arial" panose="020B0604020202020204" pitchFamily="34" charset="0"/>
              </a:rPr>
              <a:t>The Brain Dump</a:t>
            </a:r>
            <a:endParaRPr lang="en-CA" sz="2000" b="1" dirty="0">
              <a:latin typeface="Arial" panose="020B0604020202020204" pitchFamily="34" charset="0"/>
              <a:cs typeface="Arial" panose="020B0604020202020204" pitchFamily="34" charset="0"/>
            </a:endParaRPr>
          </a:p>
        </p:txBody>
      </p: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28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1843774" cy="461665"/>
          </a:xfrm>
          <a:prstGeom prst="rect">
            <a:avLst/>
          </a:prstGeom>
        </p:spPr>
        <p:txBody>
          <a:bodyPr wrap="none">
            <a:spAutoFit/>
          </a:bodyPr>
          <a:lstStyle/>
          <a:p>
            <a:r>
              <a:rPr lang="en-US" sz="2400" b="1" dirty="0" smtClean="0">
                <a:solidFill>
                  <a:srgbClr val="FF6337"/>
                </a:solidFill>
                <a:latin typeface="Arial"/>
                <a:ea typeface="Cambria" charset="0"/>
                <a:cs typeface="Arial"/>
              </a:rPr>
              <a:t> Mistake 2: </a:t>
            </a:r>
            <a:endParaRPr lang="en-CA" sz="2400" dirty="0"/>
          </a:p>
        </p:txBody>
      </p:sp>
      <p:sp>
        <p:nvSpPr>
          <p:cNvPr id="3" name="Rectangle 2"/>
          <p:cNvSpPr/>
          <p:nvPr/>
        </p:nvSpPr>
        <p:spPr>
          <a:xfrm>
            <a:off x="2481917" y="2405945"/>
            <a:ext cx="6341905" cy="400110"/>
          </a:xfrm>
          <a:prstGeom prst="rect">
            <a:avLst/>
          </a:prstGeom>
        </p:spPr>
        <p:txBody>
          <a:bodyPr wrap="square" anchor="ctr">
            <a:spAutoFit/>
          </a:bodyPr>
          <a:lstStyle/>
          <a:p>
            <a:r>
              <a:rPr lang="en-CA" sz="2000" dirty="0" smtClean="0">
                <a:latin typeface="Arial" panose="020B0604020202020204" pitchFamily="34" charset="0"/>
                <a:cs typeface="Arial" panose="020B0604020202020204" pitchFamily="34" charset="0"/>
              </a:rPr>
              <a:t>The curse of knowledge</a:t>
            </a:r>
            <a:endParaRPr lang="en-CA" sz="2000" b="1" dirty="0">
              <a:latin typeface="Arial" panose="020B0604020202020204" pitchFamily="34" charset="0"/>
              <a:cs typeface="Arial" panose="020B0604020202020204" pitchFamily="34" charset="0"/>
            </a:endParaRPr>
          </a:p>
        </p:txBody>
      </p: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763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1843774" cy="461665"/>
          </a:xfrm>
          <a:prstGeom prst="rect">
            <a:avLst/>
          </a:prstGeom>
        </p:spPr>
        <p:txBody>
          <a:bodyPr wrap="none">
            <a:spAutoFit/>
          </a:bodyPr>
          <a:lstStyle/>
          <a:p>
            <a:r>
              <a:rPr lang="en-US" sz="2400" b="1" dirty="0" smtClean="0">
                <a:solidFill>
                  <a:srgbClr val="FF6337"/>
                </a:solidFill>
                <a:latin typeface="Arial"/>
                <a:ea typeface="Cambria" charset="0"/>
                <a:cs typeface="Arial"/>
              </a:rPr>
              <a:t> Mistake 3: </a:t>
            </a:r>
            <a:endParaRPr lang="en-CA" sz="2400" dirty="0"/>
          </a:p>
        </p:txBody>
      </p:sp>
      <p:sp>
        <p:nvSpPr>
          <p:cNvPr id="3" name="Rectangle 2"/>
          <p:cNvSpPr/>
          <p:nvPr/>
        </p:nvSpPr>
        <p:spPr>
          <a:xfrm>
            <a:off x="2481917" y="2405945"/>
            <a:ext cx="6341905" cy="400110"/>
          </a:xfrm>
          <a:prstGeom prst="rect">
            <a:avLst/>
          </a:prstGeom>
        </p:spPr>
        <p:txBody>
          <a:bodyPr wrap="square" anchor="ctr">
            <a:spAutoFit/>
          </a:bodyPr>
          <a:lstStyle/>
          <a:p>
            <a:r>
              <a:rPr lang="en-CA" sz="2000" dirty="0">
                <a:latin typeface="Arial" panose="020B0604020202020204" pitchFamily="34" charset="0"/>
                <a:cs typeface="Arial" panose="020B0604020202020204" pitchFamily="34" charset="0"/>
              </a:rPr>
              <a:t>Trying to strategize in your head</a:t>
            </a:r>
            <a:endParaRPr lang="en-CA" sz="2000" b="1" dirty="0">
              <a:latin typeface="Arial" panose="020B0604020202020204" pitchFamily="34" charset="0"/>
              <a:cs typeface="Arial" panose="020B0604020202020204" pitchFamily="34" charset="0"/>
            </a:endParaRPr>
          </a:p>
        </p:txBody>
      </p: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635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442022" y="2021020"/>
            <a:ext cx="8115863" cy="522451"/>
          </a:xfrm>
          <a:prstGeom prst="rect">
            <a:avLst/>
          </a:prstGeom>
        </p:spPr>
        <p:txBody>
          <a:bodyPr wrap="square">
            <a:spAutoFit/>
          </a:bodyPr>
          <a:lstStyle/>
          <a:p>
            <a:pPr>
              <a:lnSpc>
                <a:spcPct val="130000"/>
              </a:lnSpc>
            </a:pPr>
            <a:r>
              <a:rPr lang="en-US" sz="2400" b="1" dirty="0" smtClean="0">
                <a:solidFill>
                  <a:schemeClr val="bg1"/>
                </a:solidFill>
                <a:latin typeface="Arial" charset="0"/>
                <a:ea typeface="Arial" charset="0"/>
                <a:cs typeface="Arial" charset="0"/>
              </a:rPr>
              <a:t>Outlining </a:t>
            </a:r>
            <a:r>
              <a:rPr lang="en-US" sz="2400" b="1" dirty="0">
                <a:solidFill>
                  <a:schemeClr val="bg1"/>
                </a:solidFill>
                <a:latin typeface="Arial" charset="0"/>
                <a:ea typeface="Arial" charset="0"/>
                <a:cs typeface="Arial" charset="0"/>
              </a:rPr>
              <a:t>i</a:t>
            </a:r>
            <a:r>
              <a:rPr lang="en-US" sz="2400" b="1" dirty="0" smtClean="0">
                <a:solidFill>
                  <a:schemeClr val="bg1"/>
                </a:solidFill>
                <a:latin typeface="Arial" charset="0"/>
                <a:ea typeface="Arial" charset="0"/>
                <a:cs typeface="Arial" charset="0"/>
              </a:rPr>
              <a:t>sn’t enough</a:t>
            </a:r>
            <a:endParaRPr lang="en-US" sz="2400" b="1" dirty="0">
              <a:solidFill>
                <a:schemeClr val="bg1"/>
              </a:solidFill>
              <a:latin typeface="Arial" charset="0"/>
              <a:ea typeface="Arial" charset="0"/>
              <a:cs typeface="Arial" charset="0"/>
            </a:endParaRPr>
          </a:p>
        </p:txBody>
      </p:sp>
      <p:sp>
        <p:nvSpPr>
          <p:cNvPr id="25" name="TextBox 24"/>
          <p:cNvSpPr txBox="1"/>
          <p:nvPr/>
        </p:nvSpPr>
        <p:spPr>
          <a:xfrm>
            <a:off x="1682340" y="3011610"/>
            <a:ext cx="7335360" cy="584775"/>
          </a:xfrm>
          <a:prstGeom prst="rect">
            <a:avLst/>
          </a:prstGeom>
          <a:noFill/>
        </p:spPr>
        <p:txBody>
          <a:bodyPr wrap="square" rtlCol="0">
            <a:spAutoFit/>
          </a:bodyPr>
          <a:lstStyle/>
          <a:p>
            <a:pPr>
              <a:lnSpc>
                <a:spcPct val="200000"/>
              </a:lnSpc>
            </a:pPr>
            <a:r>
              <a:rPr lang="en-CA" sz="1600" dirty="0" smtClean="0">
                <a:latin typeface="Arial" panose="020B0604020202020204" pitchFamily="34" charset="0"/>
                <a:cs typeface="Arial" panose="020B0604020202020204" pitchFamily="34" charset="0"/>
              </a:rPr>
              <a:t>H</a:t>
            </a:r>
            <a:r>
              <a:rPr lang="en-CA" sz="1600" smtClean="0">
                <a:latin typeface="Arial" panose="020B0604020202020204" pitchFamily="34" charset="0"/>
                <a:cs typeface="Arial" panose="020B0604020202020204" pitchFamily="34" charset="0"/>
              </a:rPr>
              <a:t>ow </a:t>
            </a:r>
            <a:r>
              <a:rPr lang="en-CA" sz="1600" dirty="0">
                <a:latin typeface="Arial" panose="020B0604020202020204" pitchFamily="34" charset="0"/>
                <a:cs typeface="Arial" panose="020B0604020202020204" pitchFamily="34" charset="0"/>
              </a:rPr>
              <a:t>do you know what to put in an outline?</a:t>
            </a:r>
          </a:p>
        </p:txBody>
      </p:sp>
      <p:cxnSp>
        <p:nvCxnSpPr>
          <p:cNvPr id="11" name="Straight Connector 10"/>
          <p:cNvCxnSpPr/>
          <p:nvPr/>
        </p:nvCxnSpPr>
        <p:spPr>
          <a:xfrm>
            <a:off x="94140" y="-37578"/>
            <a:ext cx="2594786" cy="6895578"/>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43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442022" y="2021020"/>
            <a:ext cx="8115863" cy="522451"/>
          </a:xfrm>
          <a:prstGeom prst="rect">
            <a:avLst/>
          </a:prstGeom>
        </p:spPr>
        <p:txBody>
          <a:bodyPr wrap="square">
            <a:spAutoFit/>
          </a:bodyPr>
          <a:lstStyle/>
          <a:p>
            <a:pPr>
              <a:lnSpc>
                <a:spcPct val="130000"/>
              </a:lnSpc>
            </a:pPr>
            <a:r>
              <a:rPr lang="en-US" sz="2400" b="1" u="sng" dirty="0">
                <a:solidFill>
                  <a:schemeClr val="bg1"/>
                </a:solidFill>
                <a:latin typeface="Arial" charset="0"/>
                <a:ea typeface="Arial" charset="0"/>
                <a:cs typeface="Arial" charset="0"/>
              </a:rPr>
              <a:t>Thinking</a:t>
            </a:r>
            <a:r>
              <a:rPr lang="en-US" sz="2400" dirty="0">
                <a:solidFill>
                  <a:schemeClr val="bg1"/>
                </a:solidFill>
                <a:latin typeface="Arial" charset="0"/>
                <a:ea typeface="Arial" charset="0"/>
                <a:cs typeface="Arial" charset="0"/>
              </a:rPr>
              <a:t> is the </a:t>
            </a:r>
            <a:r>
              <a:rPr lang="en-US" sz="2400" b="1" u="sng" dirty="0">
                <a:solidFill>
                  <a:schemeClr val="bg1"/>
                </a:solidFill>
                <a:latin typeface="Arial" charset="0"/>
                <a:ea typeface="Arial" charset="0"/>
                <a:cs typeface="Arial" charset="0"/>
              </a:rPr>
              <a:t>first</a:t>
            </a:r>
            <a:r>
              <a:rPr lang="en-US" sz="2400" dirty="0">
                <a:solidFill>
                  <a:schemeClr val="bg1"/>
                </a:solidFill>
                <a:latin typeface="Arial" charset="0"/>
                <a:ea typeface="Arial" charset="0"/>
                <a:cs typeface="Arial" charset="0"/>
              </a:rPr>
              <a:t> step to clear writing</a:t>
            </a:r>
            <a:endParaRPr lang="en-US" sz="2400" dirty="0" smtClean="0">
              <a:solidFill>
                <a:schemeClr val="bg1"/>
              </a:solidFill>
              <a:latin typeface="Arial" charset="0"/>
              <a:ea typeface="Arial" charset="0"/>
              <a:cs typeface="Arial" charset="0"/>
            </a:endParaRPr>
          </a:p>
        </p:txBody>
      </p:sp>
      <p:cxnSp>
        <p:nvCxnSpPr>
          <p:cNvPr id="22" name="Straight Connector 21"/>
          <p:cNvCxnSpPr/>
          <p:nvPr/>
        </p:nvCxnSpPr>
        <p:spPr>
          <a:xfrm>
            <a:off x="94140" y="-37578"/>
            <a:ext cx="2594786" cy="6895578"/>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32028" y="3011610"/>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dirty="0">
                <a:latin typeface="Arial" panose="020B0604020202020204" pitchFamily="34" charset="0"/>
                <a:cs typeface="Arial" panose="020B0604020202020204" pitchFamily="34" charset="0"/>
              </a:rPr>
              <a:t>The main problem with business writing is a lack of clarity</a:t>
            </a:r>
            <a:endParaRPr lang="en-CA" sz="1600" dirty="0" smtClean="0">
              <a:latin typeface="Arial" panose="020B0604020202020204" pitchFamily="34" charset="0"/>
              <a:cs typeface="Arial" panose="020B0604020202020204" pitchFamily="34" charset="0"/>
            </a:endParaRPr>
          </a:p>
        </p:txBody>
      </p:sp>
      <p:sp>
        <p:nvSpPr>
          <p:cNvPr id="26" name="TextBox 25"/>
          <p:cNvSpPr txBox="1"/>
          <p:nvPr/>
        </p:nvSpPr>
        <p:spPr>
          <a:xfrm>
            <a:off x="1690526" y="3398860"/>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dirty="0">
                <a:latin typeface="Arial" panose="020B0604020202020204" pitchFamily="34" charset="0"/>
                <a:cs typeface="Arial" panose="020B0604020202020204" pitchFamily="34" charset="0"/>
              </a:rPr>
              <a:t>Writing is thinking on paper</a:t>
            </a:r>
            <a:endParaRPr lang="en-CA" sz="1600" dirty="0" smtClean="0">
              <a:latin typeface="Arial" panose="020B0604020202020204" pitchFamily="34" charset="0"/>
              <a:cs typeface="Arial" panose="020B0604020202020204" pitchFamily="34" charset="0"/>
            </a:endParaRPr>
          </a:p>
        </p:txBody>
      </p:sp>
      <p:sp>
        <p:nvSpPr>
          <p:cNvPr id="27" name="TextBox 26"/>
          <p:cNvSpPr txBox="1"/>
          <p:nvPr/>
        </p:nvSpPr>
        <p:spPr>
          <a:xfrm>
            <a:off x="1849024" y="3786110"/>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dirty="0">
                <a:latin typeface="Arial" panose="020B0604020202020204" pitchFamily="34" charset="0"/>
                <a:cs typeface="Arial" panose="020B0604020202020204" pitchFamily="34" charset="0"/>
              </a:rPr>
              <a:t>Clear thinking → clear writing</a:t>
            </a:r>
          </a:p>
        </p:txBody>
      </p:sp>
    </p:spTree>
    <p:extLst>
      <p:ext uri="{BB962C8B-B14F-4D97-AF65-F5344CB8AC3E}">
        <p14:creationId xmlns:p14="http://schemas.microsoft.com/office/powerpoint/2010/main" val="377528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869138"/>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072236" y="2869138"/>
            <a:ext cx="1680268" cy="584775"/>
          </a:xfrm>
          <a:prstGeom prst="rect">
            <a:avLst/>
          </a:prstGeom>
          <a:noFill/>
        </p:spPr>
        <p:txBody>
          <a:bodyPr wrap="none" rtlCol="0">
            <a:spAutoFit/>
          </a:bodyPr>
          <a:lstStyle/>
          <a:p>
            <a:r>
              <a:rPr lang="en-US" sz="3200" b="1" dirty="0">
                <a:solidFill>
                  <a:srgbClr val="FF6337"/>
                </a:solidFill>
                <a:latin typeface="Helvetica Neue" charset="0"/>
                <a:ea typeface="Helvetica Neue" charset="0"/>
                <a:cs typeface="Helvetica Neue" charset="0"/>
              </a:rPr>
              <a:t>A</a:t>
            </a:r>
            <a:r>
              <a:rPr lang="en-US" sz="3200" b="1" dirty="0" smtClean="0">
                <a:solidFill>
                  <a:srgbClr val="FF6337"/>
                </a:solidFill>
                <a:latin typeface="Helvetica Neue" charset="0"/>
                <a:ea typeface="Helvetica Neue" charset="0"/>
                <a:cs typeface="Helvetica Neue" charset="0"/>
              </a:rPr>
              <a:t>genda</a:t>
            </a:r>
            <a:endParaRPr lang="en-US" sz="3200" b="1" dirty="0">
              <a:solidFill>
                <a:srgbClr val="FF6337"/>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549883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442022" y="2021020"/>
            <a:ext cx="8115863" cy="522451"/>
          </a:xfrm>
          <a:prstGeom prst="rect">
            <a:avLst/>
          </a:prstGeom>
        </p:spPr>
        <p:txBody>
          <a:bodyPr wrap="square">
            <a:spAutoFit/>
          </a:bodyPr>
          <a:lstStyle/>
          <a:p>
            <a:pPr>
              <a:lnSpc>
                <a:spcPct val="130000"/>
              </a:lnSpc>
            </a:pPr>
            <a:r>
              <a:rPr lang="en-US" sz="2400" b="1" dirty="0" smtClean="0">
                <a:solidFill>
                  <a:schemeClr val="bg1"/>
                </a:solidFill>
                <a:latin typeface="Arial" charset="0"/>
                <a:ea typeface="Arial" charset="0"/>
                <a:cs typeface="Arial" charset="0"/>
              </a:rPr>
              <a:t>How to think analytically</a:t>
            </a:r>
            <a:endParaRPr lang="en-US" sz="2400" b="1" dirty="0">
              <a:solidFill>
                <a:schemeClr val="bg1"/>
              </a:solidFill>
              <a:latin typeface="Arial" charset="0"/>
              <a:ea typeface="Arial" charset="0"/>
              <a:cs typeface="Arial" charset="0"/>
            </a:endParaRPr>
          </a:p>
        </p:txBody>
      </p:sp>
      <p:cxnSp>
        <p:nvCxnSpPr>
          <p:cNvPr id="22" name="Straight Connector 21"/>
          <p:cNvCxnSpPr/>
          <p:nvPr/>
        </p:nvCxnSpPr>
        <p:spPr>
          <a:xfrm>
            <a:off x="94140" y="-37578"/>
            <a:ext cx="2594786" cy="6895578"/>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94867" y="3011610"/>
            <a:ext cx="7322834" cy="584775"/>
          </a:xfrm>
          <a:prstGeom prst="rect">
            <a:avLst/>
          </a:prstGeom>
          <a:noFill/>
        </p:spPr>
        <p:txBody>
          <a:bodyPr wrap="square" rtlCol="0">
            <a:spAutoFit/>
          </a:bodyPr>
          <a:lstStyle/>
          <a:p>
            <a:pPr>
              <a:lnSpc>
                <a:spcPct val="200000"/>
              </a:lnSpc>
            </a:pPr>
            <a:r>
              <a:rPr lang="en-CA" sz="1600" dirty="0">
                <a:latin typeface="Arial" panose="020B0604020202020204" pitchFamily="34" charset="0"/>
                <a:cs typeface="Arial" panose="020B0604020202020204" pitchFamily="34" charset="0"/>
              </a:rPr>
              <a:t>Analytical thinking is the process of asking and answering questions.</a:t>
            </a:r>
            <a:endParaRPr lang="en-CA"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3764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869138"/>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734035" y="2618618"/>
            <a:ext cx="3286788" cy="1077218"/>
          </a:xfrm>
          <a:prstGeom prst="rect">
            <a:avLst/>
          </a:prstGeom>
          <a:noFill/>
        </p:spPr>
        <p:txBody>
          <a:bodyPr wrap="square" rtlCol="0">
            <a:spAutoFit/>
          </a:bodyPr>
          <a:lstStyle/>
          <a:p>
            <a:r>
              <a:rPr lang="en-US" sz="3200" b="1" dirty="0" smtClean="0">
                <a:solidFill>
                  <a:srgbClr val="FF6337"/>
                </a:solidFill>
                <a:latin typeface="Helvetica Neue" charset="0"/>
                <a:ea typeface="Helvetica Neue" charset="0"/>
                <a:cs typeface="Helvetica Neue" charset="0"/>
              </a:rPr>
              <a:t>A technique for thinking clearly</a:t>
            </a:r>
            <a:endParaRPr lang="en-US" sz="3200" b="1" dirty="0">
              <a:solidFill>
                <a:srgbClr val="FF6337"/>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500014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401687" y="2089599"/>
            <a:ext cx="8115863" cy="450829"/>
          </a:xfrm>
          <a:prstGeom prst="rect">
            <a:avLst/>
          </a:prstGeom>
        </p:spPr>
        <p:txBody>
          <a:bodyPr wrap="square">
            <a:spAutoFit/>
          </a:bodyPr>
          <a:lstStyle/>
          <a:p>
            <a:pPr>
              <a:lnSpc>
                <a:spcPct val="130000"/>
              </a:lnSpc>
            </a:pPr>
            <a:r>
              <a:rPr lang="en-US" sz="2000" b="1" dirty="0" smtClean="0">
                <a:solidFill>
                  <a:schemeClr val="bg1"/>
                </a:solidFill>
                <a:latin typeface="Arial" charset="0"/>
                <a:ea typeface="Arial" charset="0"/>
                <a:cs typeface="Arial" charset="0"/>
              </a:rPr>
              <a:t>FIRST STEP: </a:t>
            </a:r>
            <a:r>
              <a:rPr lang="en-US" sz="2000" dirty="0">
                <a:solidFill>
                  <a:schemeClr val="bg1"/>
                </a:solidFill>
                <a:latin typeface="Arial" charset="0"/>
                <a:ea typeface="Arial" charset="0"/>
                <a:cs typeface="Arial" charset="0"/>
              </a:rPr>
              <a:t>create two separate documents</a:t>
            </a: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19710" y="3086766"/>
            <a:ext cx="8137811" cy="560410"/>
          </a:xfrm>
          <a:prstGeom prst="rect">
            <a:avLst/>
          </a:prstGeom>
          <a:noFill/>
        </p:spPr>
        <p:txBody>
          <a:bodyPr wrap="square" rtlCol="0">
            <a:spAutoFit/>
          </a:bodyPr>
          <a:lstStyle/>
          <a:p>
            <a:pPr marL="342900" indent="-342900">
              <a:lnSpc>
                <a:spcPct val="200000"/>
              </a:lnSpc>
              <a:buFont typeface="+mj-lt"/>
              <a:buAutoNum type="arabicPeriod"/>
            </a:pPr>
            <a:r>
              <a:rPr lang="en-CA" dirty="0" smtClean="0">
                <a:latin typeface="Arial" panose="020B0604020202020204" pitchFamily="34" charset="0"/>
                <a:cs typeface="Arial" panose="020B0604020202020204" pitchFamily="34" charset="0"/>
              </a:rPr>
              <a:t>Your</a:t>
            </a:r>
            <a:r>
              <a:rPr lang="en-CA" b="1" dirty="0" smtClean="0">
                <a:latin typeface="Arial" panose="020B0604020202020204" pitchFamily="34" charset="0"/>
                <a:cs typeface="Arial" panose="020B0604020202020204" pitchFamily="34" charset="0"/>
              </a:rPr>
              <a:t> </a:t>
            </a:r>
            <a:r>
              <a:rPr lang="en-CA" b="1" u="sng" dirty="0" smtClean="0">
                <a:solidFill>
                  <a:srgbClr val="FF6337"/>
                </a:solidFill>
                <a:latin typeface="Arial" panose="020B0604020202020204" pitchFamily="34" charset="0"/>
                <a:cs typeface="Arial" panose="020B0604020202020204" pitchFamily="34" charset="0"/>
              </a:rPr>
              <a:t>thinking</a:t>
            </a:r>
            <a:r>
              <a:rPr lang="en-CA" b="1" dirty="0" smtClean="0">
                <a:latin typeface="Arial" panose="020B0604020202020204" pitchFamily="34" charset="0"/>
                <a:cs typeface="Arial" panose="020B0604020202020204" pitchFamily="34" charset="0"/>
              </a:rPr>
              <a:t> </a:t>
            </a:r>
            <a:r>
              <a:rPr lang="en-CA" dirty="0" smtClean="0">
                <a:latin typeface="Arial" panose="020B0604020202020204" pitchFamily="34" charset="0"/>
                <a:cs typeface="Arial" panose="020B0604020202020204" pitchFamily="34" charset="0"/>
              </a:rPr>
              <a:t>file</a:t>
            </a:r>
          </a:p>
        </p:txBody>
      </p:sp>
      <p:sp>
        <p:nvSpPr>
          <p:cNvPr id="26" name="TextBox 25"/>
          <p:cNvSpPr txBox="1"/>
          <p:nvPr/>
        </p:nvSpPr>
        <p:spPr>
          <a:xfrm>
            <a:off x="1828312" y="3632070"/>
            <a:ext cx="8137811" cy="560410"/>
          </a:xfrm>
          <a:prstGeom prst="rect">
            <a:avLst/>
          </a:prstGeom>
          <a:noFill/>
        </p:spPr>
        <p:txBody>
          <a:bodyPr wrap="square" rtlCol="0">
            <a:spAutoFit/>
          </a:bodyPr>
          <a:lstStyle/>
          <a:p>
            <a:pPr marL="342900" indent="-342900">
              <a:lnSpc>
                <a:spcPct val="200000"/>
              </a:lnSpc>
              <a:buFont typeface="+mj-lt"/>
              <a:buAutoNum type="arabicPeriod" startAt="2"/>
            </a:pPr>
            <a:r>
              <a:rPr lang="en-CA" dirty="0">
                <a:latin typeface="Arial" panose="020B0604020202020204" pitchFamily="34" charset="0"/>
                <a:cs typeface="Arial" panose="020B0604020202020204" pitchFamily="34" charset="0"/>
              </a:rPr>
              <a:t>The document you’ll present to the reader</a:t>
            </a:r>
            <a:endParaRPr lang="en-CA"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4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401687" y="2089599"/>
            <a:ext cx="8115863" cy="458139"/>
          </a:xfrm>
          <a:prstGeom prst="rect">
            <a:avLst/>
          </a:prstGeom>
        </p:spPr>
        <p:txBody>
          <a:bodyPr wrap="square">
            <a:spAutoFit/>
          </a:bodyPr>
          <a:lstStyle/>
          <a:p>
            <a:pPr>
              <a:lnSpc>
                <a:spcPct val="130000"/>
              </a:lnSpc>
            </a:pPr>
            <a:r>
              <a:rPr lang="en-US" sz="2000" b="1" dirty="0" smtClean="0">
                <a:solidFill>
                  <a:schemeClr val="bg1"/>
                </a:solidFill>
                <a:latin typeface="Arial" charset="0"/>
                <a:ea typeface="Arial" charset="0"/>
                <a:cs typeface="Arial" charset="0"/>
              </a:rPr>
              <a:t>The </a:t>
            </a:r>
            <a:r>
              <a:rPr lang="en-US" sz="2000" b="1" dirty="0">
                <a:solidFill>
                  <a:schemeClr val="bg1"/>
                </a:solidFill>
                <a:latin typeface="Arial" charset="0"/>
                <a:ea typeface="Arial" charset="0"/>
                <a:cs typeface="Arial" charset="0"/>
              </a:rPr>
              <a:t>NYWI method</a:t>
            </a: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32028" y="2898876"/>
            <a:ext cx="8137811" cy="2862322"/>
          </a:xfrm>
          <a:prstGeom prst="rect">
            <a:avLst/>
          </a:prstGeom>
          <a:noFill/>
        </p:spPr>
        <p:txBody>
          <a:bodyPr wrap="square" rtlCol="0">
            <a:spAutoFit/>
          </a:bodyPr>
          <a:lstStyle/>
          <a:p>
            <a:pPr marL="342900" indent="-342900">
              <a:lnSpc>
                <a:spcPct val="200000"/>
              </a:lnSpc>
              <a:buFont typeface="+mj-lt"/>
              <a:buAutoNum type="arabicPeriod"/>
            </a:pPr>
            <a:r>
              <a:rPr lang="en-CA" dirty="0">
                <a:latin typeface="Arial" panose="020B0604020202020204" pitchFamily="34" charset="0"/>
                <a:cs typeface="Arial" panose="020B0604020202020204" pitchFamily="34" charset="0"/>
              </a:rPr>
              <a:t>Think</a:t>
            </a:r>
          </a:p>
          <a:p>
            <a:pPr marL="579437" lvl="1" indent="-342900">
              <a:lnSpc>
                <a:spcPct val="200000"/>
              </a:lnSpc>
              <a:buFont typeface="+mj-lt"/>
              <a:buAutoNum type="arabicPeriod" startAt="2"/>
            </a:pPr>
            <a:r>
              <a:rPr lang="en-CA" dirty="0">
                <a:latin typeface="Arial" panose="020B0604020202020204" pitchFamily="34" charset="0"/>
                <a:cs typeface="Arial" panose="020B0604020202020204" pitchFamily="34" charset="0"/>
              </a:rPr>
              <a:t>Outline</a:t>
            </a:r>
          </a:p>
          <a:p>
            <a:pPr marL="808038" lvl="3" indent="-347663">
              <a:lnSpc>
                <a:spcPct val="200000"/>
              </a:lnSpc>
              <a:buFont typeface="+mj-lt"/>
              <a:buAutoNum type="arabicPeriod" startAt="3"/>
            </a:pPr>
            <a:r>
              <a:rPr lang="en-CA" dirty="0" smtClean="0">
                <a:latin typeface="Arial" panose="020B0604020202020204" pitchFamily="34" charset="0"/>
                <a:cs typeface="Arial" panose="020B0604020202020204" pitchFamily="34" charset="0"/>
              </a:rPr>
              <a:t>Write</a:t>
            </a:r>
          </a:p>
          <a:p>
            <a:pPr marL="1031875" lvl="4" indent="-347663">
              <a:lnSpc>
                <a:spcPct val="200000"/>
              </a:lnSpc>
              <a:buFont typeface="+mj-lt"/>
              <a:buAutoNum type="arabicPeriod" startAt="4"/>
            </a:pPr>
            <a:r>
              <a:rPr lang="en-CA" dirty="0" smtClean="0">
                <a:latin typeface="Arial" panose="020B0604020202020204" pitchFamily="34" charset="0"/>
                <a:cs typeface="Arial" panose="020B0604020202020204" pitchFamily="34" charset="0"/>
              </a:rPr>
              <a:t>Rewrite </a:t>
            </a:r>
            <a:r>
              <a:rPr lang="en-CA" dirty="0">
                <a:latin typeface="Arial" panose="020B0604020202020204" pitchFamily="34" charset="0"/>
                <a:cs typeface="Arial" panose="020B0604020202020204" pitchFamily="34" charset="0"/>
              </a:rPr>
              <a:t>(for </a:t>
            </a:r>
            <a:r>
              <a:rPr lang="en-CA" dirty="0" smtClean="0">
                <a:latin typeface="Arial" panose="020B0604020202020204" pitchFamily="34" charset="0"/>
                <a:cs typeface="Arial" panose="020B0604020202020204" pitchFamily="34" charset="0"/>
              </a:rPr>
              <a:t>clarity)</a:t>
            </a:r>
          </a:p>
          <a:p>
            <a:pPr marL="1257300" lvl="5" indent="-349250">
              <a:lnSpc>
                <a:spcPct val="200000"/>
              </a:lnSpc>
              <a:buFont typeface="+mj-lt"/>
              <a:buAutoNum type="arabicPeriod" startAt="5"/>
            </a:pPr>
            <a:r>
              <a:rPr lang="en-CA" dirty="0" smtClean="0">
                <a:latin typeface="Arial" panose="020B0604020202020204" pitchFamily="34" charset="0"/>
                <a:cs typeface="Arial" panose="020B0604020202020204" pitchFamily="34" charset="0"/>
              </a:rPr>
              <a:t>Trim </a:t>
            </a:r>
            <a:r>
              <a:rPr lang="en-CA" dirty="0">
                <a:latin typeface="Arial" panose="020B0604020202020204" pitchFamily="34" charset="0"/>
                <a:cs typeface="Arial" panose="020B0604020202020204" pitchFamily="34" charset="0"/>
              </a:rPr>
              <a:t>(for concision)</a:t>
            </a:r>
            <a:endParaRPr lang="en-CA"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2362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401687" y="2089599"/>
            <a:ext cx="8115863" cy="458139"/>
          </a:xfrm>
          <a:prstGeom prst="rect">
            <a:avLst/>
          </a:prstGeom>
        </p:spPr>
        <p:txBody>
          <a:bodyPr wrap="square">
            <a:spAutoFit/>
          </a:bodyPr>
          <a:lstStyle/>
          <a:p>
            <a:pPr>
              <a:lnSpc>
                <a:spcPct val="130000"/>
              </a:lnSpc>
            </a:pPr>
            <a:r>
              <a:rPr lang="en-US" sz="2000" b="1" dirty="0" smtClean="0">
                <a:solidFill>
                  <a:schemeClr val="bg1"/>
                </a:solidFill>
                <a:latin typeface="Arial" charset="0"/>
                <a:ea typeface="Arial" charset="0"/>
                <a:cs typeface="Arial" charset="0"/>
              </a:rPr>
              <a:t>The </a:t>
            </a:r>
            <a:r>
              <a:rPr lang="en-US" sz="2000" b="1" dirty="0">
                <a:solidFill>
                  <a:schemeClr val="bg1"/>
                </a:solidFill>
                <a:latin typeface="Arial" charset="0"/>
                <a:ea typeface="Arial" charset="0"/>
                <a:cs typeface="Arial" charset="0"/>
              </a:rPr>
              <a:t>NYWI method</a:t>
            </a: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32028" y="2898876"/>
            <a:ext cx="8137811" cy="3416320"/>
          </a:xfrm>
          <a:prstGeom prst="rect">
            <a:avLst/>
          </a:prstGeom>
          <a:noFill/>
        </p:spPr>
        <p:txBody>
          <a:bodyPr wrap="square" rtlCol="0">
            <a:spAutoFit/>
          </a:bodyPr>
          <a:lstStyle/>
          <a:p>
            <a:pPr marL="342900" indent="-342900">
              <a:lnSpc>
                <a:spcPct val="200000"/>
              </a:lnSpc>
              <a:buFont typeface="+mj-lt"/>
              <a:buAutoNum type="arabicPeriod"/>
            </a:pPr>
            <a:r>
              <a:rPr lang="en-CA" dirty="0">
                <a:latin typeface="Arial" panose="020B0604020202020204" pitchFamily="34" charset="0"/>
                <a:cs typeface="Arial" panose="020B0604020202020204" pitchFamily="34" charset="0"/>
              </a:rPr>
              <a:t>Think strategically and analytically using the </a:t>
            </a:r>
            <a:r>
              <a:rPr lang="en-CA" b="1" u="sng" dirty="0">
                <a:solidFill>
                  <a:srgbClr val="FF6337"/>
                </a:solidFill>
                <a:latin typeface="Arial" panose="020B0604020202020204" pitchFamily="34" charset="0"/>
                <a:cs typeface="Arial" panose="020B0604020202020204" pitchFamily="34" charset="0"/>
              </a:rPr>
              <a:t>question method</a:t>
            </a:r>
          </a:p>
          <a:p>
            <a:pPr marL="579437" lvl="1" indent="-342900">
              <a:lnSpc>
                <a:spcPct val="200000"/>
              </a:lnSpc>
              <a:buFont typeface="+mj-lt"/>
              <a:buAutoNum type="arabicPeriod" startAt="2"/>
            </a:pPr>
            <a:endParaRPr lang="en-CA" dirty="0">
              <a:latin typeface="Arial" panose="020B0604020202020204" pitchFamily="34" charset="0"/>
              <a:cs typeface="Arial" panose="020B0604020202020204" pitchFamily="34" charset="0"/>
            </a:endParaRPr>
          </a:p>
          <a:p>
            <a:pPr marL="1036637" lvl="2" indent="-342900">
              <a:lnSpc>
                <a:spcPct val="200000"/>
              </a:lnSpc>
              <a:buFont typeface="+mj-lt"/>
              <a:buAutoNum type="arabicPeriod" startAt="2"/>
            </a:pPr>
            <a:r>
              <a:rPr lang="en-CA" dirty="0" smtClean="0">
                <a:latin typeface="Arial" panose="020B0604020202020204" pitchFamily="34" charset="0"/>
                <a:cs typeface="Arial" panose="020B0604020202020204" pitchFamily="34" charset="0"/>
              </a:rPr>
              <a:t>Outline</a:t>
            </a:r>
            <a:endParaRPr lang="en-CA" dirty="0">
              <a:latin typeface="Arial" panose="020B0604020202020204" pitchFamily="34" charset="0"/>
              <a:cs typeface="Arial" panose="020B0604020202020204" pitchFamily="34" charset="0"/>
            </a:endParaRPr>
          </a:p>
          <a:p>
            <a:pPr marL="1265238" lvl="4" indent="-347663">
              <a:lnSpc>
                <a:spcPct val="200000"/>
              </a:lnSpc>
              <a:buFont typeface="+mj-lt"/>
              <a:buAutoNum type="arabicPeriod" startAt="3"/>
            </a:pPr>
            <a:r>
              <a:rPr lang="en-CA" dirty="0" smtClean="0">
                <a:latin typeface="Arial" panose="020B0604020202020204" pitchFamily="34" charset="0"/>
                <a:cs typeface="Arial" panose="020B0604020202020204" pitchFamily="34" charset="0"/>
              </a:rPr>
              <a:t>Write</a:t>
            </a:r>
          </a:p>
          <a:p>
            <a:pPr marL="1489075" lvl="5" indent="-347663">
              <a:lnSpc>
                <a:spcPct val="200000"/>
              </a:lnSpc>
              <a:buFont typeface="+mj-lt"/>
              <a:buAutoNum type="arabicPeriod" startAt="4"/>
            </a:pPr>
            <a:r>
              <a:rPr lang="en-CA" dirty="0" smtClean="0">
                <a:latin typeface="Arial" panose="020B0604020202020204" pitchFamily="34" charset="0"/>
                <a:cs typeface="Arial" panose="020B0604020202020204" pitchFamily="34" charset="0"/>
              </a:rPr>
              <a:t>Rewrite </a:t>
            </a:r>
            <a:r>
              <a:rPr lang="en-CA" dirty="0">
                <a:latin typeface="Arial" panose="020B0604020202020204" pitchFamily="34" charset="0"/>
                <a:cs typeface="Arial" panose="020B0604020202020204" pitchFamily="34" charset="0"/>
              </a:rPr>
              <a:t>(for </a:t>
            </a:r>
            <a:r>
              <a:rPr lang="en-CA" dirty="0" smtClean="0">
                <a:latin typeface="Arial" panose="020B0604020202020204" pitchFamily="34" charset="0"/>
                <a:cs typeface="Arial" panose="020B0604020202020204" pitchFamily="34" charset="0"/>
              </a:rPr>
              <a:t>clarity)</a:t>
            </a:r>
          </a:p>
          <a:p>
            <a:pPr marL="1714500" lvl="6" indent="-349250">
              <a:lnSpc>
                <a:spcPct val="200000"/>
              </a:lnSpc>
              <a:buFont typeface="+mj-lt"/>
              <a:buAutoNum type="arabicPeriod" startAt="5"/>
            </a:pPr>
            <a:r>
              <a:rPr lang="en-CA" dirty="0" smtClean="0">
                <a:latin typeface="Arial" panose="020B0604020202020204" pitchFamily="34" charset="0"/>
                <a:cs typeface="Arial" panose="020B0604020202020204" pitchFamily="34" charset="0"/>
              </a:rPr>
              <a:t>Trim </a:t>
            </a:r>
            <a:r>
              <a:rPr lang="en-CA" dirty="0">
                <a:latin typeface="Arial" panose="020B0604020202020204" pitchFamily="34" charset="0"/>
                <a:cs typeface="Arial" panose="020B0604020202020204" pitchFamily="34" charset="0"/>
              </a:rPr>
              <a:t>(for concision)</a:t>
            </a:r>
            <a:endParaRPr lang="en-CA" dirty="0" smtClean="0">
              <a:latin typeface="Arial" panose="020B0604020202020204" pitchFamily="34" charset="0"/>
              <a:cs typeface="Arial" panose="020B0604020202020204" pitchFamily="34" charset="0"/>
            </a:endParaRPr>
          </a:p>
        </p:txBody>
      </p:sp>
      <p:sp>
        <p:nvSpPr>
          <p:cNvPr id="2" name="Rectangle 1"/>
          <p:cNvSpPr/>
          <p:nvPr/>
        </p:nvSpPr>
        <p:spPr>
          <a:xfrm>
            <a:off x="2448330" y="3438395"/>
            <a:ext cx="4953000" cy="646331"/>
          </a:xfrm>
          <a:prstGeom prst="rect">
            <a:avLst/>
          </a:prstGeom>
        </p:spPr>
        <p:txBody>
          <a:bodyPr>
            <a:spAutoFit/>
          </a:bodyPr>
          <a:lstStyle/>
          <a:p>
            <a:pPr marL="285750" indent="-285750">
              <a:buFont typeface="Arial" charset="0"/>
              <a:buChar char="•"/>
            </a:pPr>
            <a:r>
              <a:rPr lang="en-US" dirty="0">
                <a:solidFill>
                  <a:prstClr val="black"/>
                </a:solidFill>
                <a:latin typeface="Arial" charset="0"/>
                <a:ea typeface="Arial" charset="0"/>
                <a:cs typeface="Arial" charset="0"/>
              </a:rPr>
              <a:t>Ask the right questions</a:t>
            </a:r>
          </a:p>
          <a:p>
            <a:pPr marL="285750" indent="-285750">
              <a:buFont typeface="Arial" charset="0"/>
              <a:buChar char="•"/>
            </a:pPr>
            <a:r>
              <a:rPr lang="en-US" dirty="0">
                <a:solidFill>
                  <a:prstClr val="black"/>
                </a:solidFill>
                <a:latin typeface="Arial" charset="0"/>
                <a:ea typeface="Arial" charset="0"/>
                <a:cs typeface="Arial" charset="0"/>
              </a:rPr>
              <a:t>Answer those questions</a:t>
            </a:r>
            <a:endParaRPr lang="en-US" dirty="0">
              <a:latin typeface="Arial" charset="0"/>
              <a:ea typeface="Arial" charset="0"/>
              <a:cs typeface="Arial" charset="0"/>
            </a:endParaRPr>
          </a:p>
        </p:txBody>
      </p:sp>
    </p:spTree>
    <p:extLst>
      <p:ext uri="{BB962C8B-B14F-4D97-AF65-F5344CB8AC3E}">
        <p14:creationId xmlns:p14="http://schemas.microsoft.com/office/powerpoint/2010/main" val="1318369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7253909" cy="461665"/>
          </a:xfrm>
          <a:prstGeom prst="rect">
            <a:avLst/>
          </a:prstGeom>
        </p:spPr>
        <p:txBody>
          <a:bodyPr wrap="none">
            <a:spAutoFit/>
          </a:bodyPr>
          <a:lstStyle/>
          <a:p>
            <a:r>
              <a:rPr lang="en-US" sz="2400" b="1" dirty="0" smtClean="0">
                <a:solidFill>
                  <a:srgbClr val="FF6337"/>
                </a:solidFill>
                <a:latin typeface="Arial"/>
                <a:ea typeface="Cambria" charset="0"/>
                <a:cs typeface="Arial"/>
              </a:rPr>
              <a:t> </a:t>
            </a:r>
            <a:r>
              <a:rPr lang="en-US" sz="2400" b="1" dirty="0">
                <a:solidFill>
                  <a:srgbClr val="FF6337"/>
                </a:solidFill>
                <a:latin typeface="Arial"/>
                <a:ea typeface="Cambria" charset="0"/>
                <a:cs typeface="Arial"/>
              </a:rPr>
              <a:t>How do you know what the right questions </a:t>
            </a:r>
            <a:r>
              <a:rPr lang="en-US" sz="2400" b="1" dirty="0" smtClean="0">
                <a:solidFill>
                  <a:srgbClr val="FF6337"/>
                </a:solidFill>
                <a:latin typeface="Arial"/>
                <a:ea typeface="Cambria" charset="0"/>
                <a:cs typeface="Arial"/>
              </a:rPr>
              <a:t>are?</a:t>
            </a:r>
            <a:endParaRPr lang="en-CA" sz="2400" dirty="0"/>
          </a:p>
        </p:txBody>
      </p: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993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906000" cy="6381328"/>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0" y="476672"/>
            <a:ext cx="6642933"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arallelogram 6"/>
          <p:cNvSpPr/>
          <p:nvPr/>
        </p:nvSpPr>
        <p:spPr>
          <a:xfrm>
            <a:off x="100668" y="1289303"/>
            <a:ext cx="9143999" cy="513529"/>
          </a:xfrm>
          <a:prstGeom prst="parallelogram">
            <a:avLst/>
          </a:prstGeom>
          <a:solidFill>
            <a:srgbClr val="FF6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1" name="Content Placeholder 1"/>
          <p:cNvSpPr txBox="1">
            <a:spLocks/>
          </p:cNvSpPr>
          <p:nvPr/>
        </p:nvSpPr>
        <p:spPr>
          <a:xfrm>
            <a:off x="0" y="1290106"/>
            <a:ext cx="8532343" cy="513528"/>
          </a:xfrm>
          <a:prstGeom prst="rect">
            <a:avLst/>
          </a:prstGeom>
          <a:solidFill>
            <a:srgbClr val="FF6337"/>
          </a:solidFill>
        </p:spPr>
        <p:txBody>
          <a:bodyPr vert="horz" lIns="74295" tIns="37148" rIns="74295" bIns="37148" rtlCol="0" anchor="ctr">
            <a:normAutofit/>
          </a:bodyPr>
          <a:lstStyle>
            <a:lvl1pPr marL="0" indent="0" algn="l" defTabSz="914400" rtl="0" eaLnBrk="1" latinLnBrk="0" hangingPunct="1">
              <a:lnSpc>
                <a:spcPct val="90000"/>
              </a:lnSpc>
              <a:spcBef>
                <a:spcPts val="1000"/>
              </a:spcBef>
              <a:buFont typeface="Arial"/>
              <a:buNone/>
              <a:defRPr sz="1800" b="1" kern="1200">
                <a:solidFill>
                  <a:srgbClr val="FF6338"/>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36538"/>
            <a:r>
              <a:rPr lang="en-CA" sz="1460" dirty="0">
                <a:solidFill>
                  <a:schemeClr val="bg1"/>
                </a:solidFill>
              </a:rPr>
              <a:t> THE QUESTION METHOD</a:t>
            </a:r>
          </a:p>
        </p:txBody>
      </p:sp>
    </p:spTree>
    <p:extLst>
      <p:ext uri="{BB962C8B-B14F-4D97-AF65-F5344CB8AC3E}">
        <p14:creationId xmlns:p14="http://schemas.microsoft.com/office/powerpoint/2010/main" val="1804861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906000" cy="6381328"/>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0" y="476672"/>
            <a:ext cx="6642933"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arallelogram 6"/>
          <p:cNvSpPr/>
          <p:nvPr/>
        </p:nvSpPr>
        <p:spPr>
          <a:xfrm>
            <a:off x="100668" y="1289303"/>
            <a:ext cx="9143999" cy="513529"/>
          </a:xfrm>
          <a:prstGeom prst="parallelogram">
            <a:avLst/>
          </a:prstGeom>
          <a:solidFill>
            <a:srgbClr val="FF6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1" name="Content Placeholder 1"/>
          <p:cNvSpPr txBox="1">
            <a:spLocks/>
          </p:cNvSpPr>
          <p:nvPr/>
        </p:nvSpPr>
        <p:spPr>
          <a:xfrm>
            <a:off x="0" y="1290106"/>
            <a:ext cx="8532343" cy="513528"/>
          </a:xfrm>
          <a:prstGeom prst="rect">
            <a:avLst/>
          </a:prstGeom>
          <a:solidFill>
            <a:srgbClr val="FF6337"/>
          </a:solidFill>
        </p:spPr>
        <p:txBody>
          <a:bodyPr vert="horz" lIns="74295" tIns="37148" rIns="74295" bIns="37148" rtlCol="0" anchor="ctr">
            <a:normAutofit/>
          </a:bodyPr>
          <a:lstStyle>
            <a:lvl1pPr marL="0" indent="0" algn="l" defTabSz="914400" rtl="0" eaLnBrk="1" latinLnBrk="0" hangingPunct="1">
              <a:lnSpc>
                <a:spcPct val="90000"/>
              </a:lnSpc>
              <a:spcBef>
                <a:spcPts val="1000"/>
              </a:spcBef>
              <a:buFont typeface="Arial"/>
              <a:buNone/>
              <a:defRPr sz="1800" b="1" kern="1200">
                <a:solidFill>
                  <a:srgbClr val="FF6338"/>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36538"/>
            <a:r>
              <a:rPr lang="en-CA" sz="1460" dirty="0">
                <a:solidFill>
                  <a:schemeClr val="bg1"/>
                </a:solidFill>
              </a:rPr>
              <a:t> THE QUESTION METHOD</a:t>
            </a:r>
          </a:p>
        </p:txBody>
      </p:sp>
      <p:sp>
        <p:nvSpPr>
          <p:cNvPr id="9" name="TextBox 8"/>
          <p:cNvSpPr txBox="1"/>
          <p:nvPr/>
        </p:nvSpPr>
        <p:spPr>
          <a:xfrm>
            <a:off x="326365" y="2202797"/>
            <a:ext cx="8692603" cy="1569660"/>
          </a:xfrm>
          <a:prstGeom prst="rect">
            <a:avLst/>
          </a:prstGeom>
          <a:noFill/>
        </p:spPr>
        <p:txBody>
          <a:bodyPr wrap="square" rtlCol="0" anchor="ctr">
            <a:spAutoFit/>
          </a:bodyPr>
          <a:lstStyle/>
          <a:p>
            <a:pPr marL="342900" indent="-342900">
              <a:buFont typeface="+mj-lt"/>
              <a:buAutoNum type="arabicPeriod"/>
            </a:pPr>
            <a:r>
              <a:rPr lang="en-CA" sz="1600" dirty="0">
                <a:latin typeface="Arial" panose="020B0604020202020204" pitchFamily="34" charset="0"/>
                <a:cs typeface="Arial" panose="020B0604020202020204" pitchFamily="34" charset="0"/>
              </a:rPr>
              <a:t>Start by writing: “What question is this document trying to answer</a:t>
            </a:r>
            <a:r>
              <a:rPr lang="en-CA" sz="1600" dirty="0" smtClean="0">
                <a:latin typeface="Arial" panose="020B0604020202020204" pitchFamily="34" charset="0"/>
                <a:cs typeface="Arial" panose="020B0604020202020204" pitchFamily="34" charset="0"/>
              </a:rPr>
              <a:t>?”</a:t>
            </a:r>
          </a:p>
          <a:p>
            <a:pPr marL="342900" indent="-342900">
              <a:buFont typeface="+mj-lt"/>
              <a:buAutoNum type="arabicPeriod"/>
            </a:pPr>
            <a:endParaRPr lang="en-CA" sz="1600" dirty="0">
              <a:latin typeface="Arial" panose="020B0604020202020204" pitchFamily="34" charset="0"/>
              <a:cs typeface="Arial" panose="020B0604020202020204" pitchFamily="34" charset="0"/>
            </a:endParaRPr>
          </a:p>
          <a:p>
            <a:pPr marL="342900" indent="-342900">
              <a:buFont typeface="+mj-lt"/>
              <a:buAutoNum type="arabicPeriod"/>
            </a:pPr>
            <a:r>
              <a:rPr lang="en-CA" sz="1600" dirty="0">
                <a:latin typeface="Arial" panose="020B0604020202020204" pitchFamily="34" charset="0"/>
                <a:cs typeface="Arial" panose="020B0604020202020204" pitchFamily="34" charset="0"/>
              </a:rPr>
              <a:t>Whenever you know the answer to a question, write down the </a:t>
            </a:r>
            <a:r>
              <a:rPr lang="en-CA" sz="1600" dirty="0" smtClean="0">
                <a:latin typeface="Arial" panose="020B0604020202020204" pitchFamily="34" charset="0"/>
                <a:cs typeface="Arial" panose="020B0604020202020204" pitchFamily="34" charset="0"/>
              </a:rPr>
              <a:t>answer</a:t>
            </a:r>
          </a:p>
          <a:p>
            <a:pPr marL="342900" indent="-342900">
              <a:buFont typeface="+mj-lt"/>
              <a:buAutoNum type="arabicPeriod"/>
            </a:pPr>
            <a:endParaRPr lang="en-CA" sz="1600" dirty="0">
              <a:latin typeface="Arial" panose="020B0604020202020204" pitchFamily="34" charset="0"/>
              <a:cs typeface="Arial" panose="020B0604020202020204" pitchFamily="34" charset="0"/>
            </a:endParaRPr>
          </a:p>
          <a:p>
            <a:pPr marL="342900" indent="-342900">
              <a:buFont typeface="+mj-lt"/>
              <a:buAutoNum type="arabicPeriod"/>
            </a:pPr>
            <a:r>
              <a:rPr lang="en-CA" sz="1600" dirty="0">
                <a:latin typeface="Arial" panose="020B0604020202020204" pitchFamily="34" charset="0"/>
                <a:cs typeface="Arial" panose="020B0604020202020204" pitchFamily="34" charset="0"/>
              </a:rPr>
              <a:t>If you don’t know the answer, think what other question you’d need to answer to get there. </a:t>
            </a:r>
            <a:r>
              <a:rPr lang="en-CA" sz="1600" dirty="0" smtClean="0">
                <a:latin typeface="Arial" panose="020B0604020202020204" pitchFamily="34" charset="0"/>
                <a:cs typeface="Arial" panose="020B0604020202020204" pitchFamily="34" charset="0"/>
              </a:rPr>
              <a:t>write </a:t>
            </a:r>
            <a:r>
              <a:rPr lang="en-CA" sz="1600" dirty="0">
                <a:latin typeface="Arial" panose="020B0604020202020204" pitchFamily="34" charset="0"/>
                <a:cs typeface="Arial" panose="020B0604020202020204" pitchFamily="34" charset="0"/>
              </a:rPr>
              <a:t>down that new </a:t>
            </a:r>
            <a:r>
              <a:rPr lang="en-CA" sz="1600" dirty="0" smtClean="0">
                <a:latin typeface="Arial" panose="020B0604020202020204" pitchFamily="34" charset="0"/>
                <a:cs typeface="Arial" panose="020B0604020202020204" pitchFamily="34" charset="0"/>
              </a:rPr>
              <a:t>question</a:t>
            </a:r>
          </a:p>
        </p:txBody>
      </p:sp>
      <p:sp>
        <p:nvSpPr>
          <p:cNvPr id="10" name="TextBox 9"/>
          <p:cNvSpPr txBox="1"/>
          <p:nvPr/>
        </p:nvSpPr>
        <p:spPr>
          <a:xfrm>
            <a:off x="326365" y="3772457"/>
            <a:ext cx="8511837" cy="1569660"/>
          </a:xfrm>
          <a:prstGeom prst="rect">
            <a:avLst/>
          </a:prstGeom>
          <a:noFill/>
        </p:spPr>
        <p:txBody>
          <a:bodyPr wrap="square" rtlCol="0" anchor="ctr">
            <a:spAutoFit/>
          </a:bodyPr>
          <a:lstStyle/>
          <a:p>
            <a:r>
              <a:rPr lang="en-CA" sz="1600" dirty="0" smtClean="0">
                <a:latin typeface="Arial" panose="020B0604020202020204" pitchFamily="34" charset="0"/>
                <a:cs typeface="Arial" panose="020B0604020202020204" pitchFamily="34" charset="0"/>
              </a:rPr>
              <a:t>4.   As </a:t>
            </a:r>
            <a:r>
              <a:rPr lang="en-CA" sz="1600" dirty="0">
                <a:latin typeface="Arial" panose="020B0604020202020204" pitchFamily="34" charset="0"/>
                <a:cs typeface="Arial" panose="020B0604020202020204" pitchFamily="34" charset="0"/>
              </a:rPr>
              <a:t>new questions arise, write those down </a:t>
            </a:r>
            <a:r>
              <a:rPr lang="en-CA" sz="1600" dirty="0" smtClean="0">
                <a:latin typeface="Arial" panose="020B0604020202020204" pitchFamily="34" charset="0"/>
                <a:cs typeface="Arial" panose="020B0604020202020204" pitchFamily="34" charset="0"/>
              </a:rPr>
              <a:t>too</a:t>
            </a:r>
          </a:p>
          <a:p>
            <a:pPr marL="342900" indent="-342900">
              <a:buFont typeface="+mj-lt"/>
              <a:buAutoNum type="arabicPeriod"/>
            </a:pPr>
            <a:endParaRPr lang="en-CA" sz="1600" dirty="0">
              <a:latin typeface="Arial" panose="020B0604020202020204" pitchFamily="34" charset="0"/>
              <a:cs typeface="Arial" panose="020B0604020202020204" pitchFamily="34" charset="0"/>
            </a:endParaRPr>
          </a:p>
          <a:p>
            <a:r>
              <a:rPr lang="en-CA" sz="1600" dirty="0" smtClean="0">
                <a:latin typeface="Arial" panose="020B0604020202020204" pitchFamily="34" charset="0"/>
                <a:cs typeface="Arial" panose="020B0604020202020204" pitchFamily="34" charset="0"/>
              </a:rPr>
              <a:t>5.   Go </a:t>
            </a:r>
            <a:r>
              <a:rPr lang="en-CA" sz="1600" dirty="0">
                <a:latin typeface="Arial" panose="020B0604020202020204" pitchFamily="34" charset="0"/>
                <a:cs typeface="Arial" panose="020B0604020202020204" pitchFamily="34" charset="0"/>
              </a:rPr>
              <a:t>to #</a:t>
            </a:r>
            <a:r>
              <a:rPr lang="en-CA" sz="1600" dirty="0" smtClean="0">
                <a:latin typeface="Arial" panose="020B0604020202020204" pitchFamily="34" charset="0"/>
                <a:cs typeface="Arial" panose="020B0604020202020204" pitchFamily="34" charset="0"/>
              </a:rPr>
              <a:t>2</a:t>
            </a:r>
          </a:p>
          <a:p>
            <a:endParaRPr lang="en-CA" sz="1600" dirty="0" smtClean="0">
              <a:latin typeface="Arial" panose="020B0604020202020204" pitchFamily="34" charset="0"/>
              <a:cs typeface="Arial" panose="020B0604020202020204" pitchFamily="34" charset="0"/>
            </a:endParaRPr>
          </a:p>
          <a:p>
            <a:pPr marL="347663" indent="-347663"/>
            <a:r>
              <a:rPr lang="en-CA" sz="1600" dirty="0" smtClean="0">
                <a:latin typeface="Arial" panose="020B0604020202020204" pitchFamily="34" charset="0"/>
                <a:cs typeface="Arial" panose="020B0604020202020204" pitchFamily="34" charset="0"/>
              </a:rPr>
              <a:t>6.   Continue </a:t>
            </a:r>
            <a:r>
              <a:rPr lang="en-CA" sz="1600" dirty="0">
                <a:latin typeface="Arial" panose="020B0604020202020204" pitchFamily="34" charset="0"/>
                <a:cs typeface="Arial" panose="020B0604020202020204" pitchFamily="34" charset="0"/>
              </a:rPr>
              <a:t>asking and answering questions until all questions are answered and you can’t think of any more relevant </a:t>
            </a:r>
            <a:r>
              <a:rPr lang="en-CA" sz="1600" dirty="0" smtClean="0">
                <a:latin typeface="Arial" panose="020B0604020202020204" pitchFamily="34" charset="0"/>
                <a:cs typeface="Arial" panose="020B0604020202020204" pitchFamily="34" charset="0"/>
              </a:rPr>
              <a:t>questions</a:t>
            </a:r>
            <a:endParaRPr lang="en-C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947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4960012" cy="461665"/>
          </a:xfrm>
          <a:prstGeom prst="rect">
            <a:avLst/>
          </a:prstGeom>
        </p:spPr>
        <p:txBody>
          <a:bodyPr wrap="none">
            <a:spAutoFit/>
          </a:bodyPr>
          <a:lstStyle/>
          <a:p>
            <a:r>
              <a:rPr lang="en-US" sz="2400" b="1" dirty="0" smtClean="0">
                <a:solidFill>
                  <a:srgbClr val="FF6337"/>
                </a:solidFill>
                <a:latin typeface="Arial"/>
                <a:ea typeface="Cambria" charset="0"/>
                <a:cs typeface="Arial"/>
              </a:rPr>
              <a:t> Demo: </a:t>
            </a:r>
            <a:r>
              <a:rPr lang="en-US" sz="2400" dirty="0" smtClean="0">
                <a:solidFill>
                  <a:srgbClr val="FF6337"/>
                </a:solidFill>
                <a:latin typeface="Arial"/>
                <a:ea typeface="Cambria" charset="0"/>
                <a:cs typeface="Arial"/>
              </a:rPr>
              <a:t>The question method </a:t>
            </a:r>
            <a:r>
              <a:rPr lang="en-US" sz="2000" dirty="0" smtClean="0">
                <a:solidFill>
                  <a:srgbClr val="FF6337"/>
                </a:solidFill>
                <a:latin typeface="Arial"/>
                <a:ea typeface="Cambria" charset="0"/>
                <a:cs typeface="Arial"/>
                <a:hlinkClick r:id="rId2"/>
              </a:rPr>
              <a:t>(link)</a:t>
            </a:r>
            <a:endParaRPr lang="en-CA" sz="2000" dirty="0"/>
          </a:p>
        </p:txBody>
      </p: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94024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476672"/>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47719" y="1222581"/>
            <a:ext cx="9610680" cy="276999"/>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What question is this document trying to answer</a:t>
            </a:r>
            <a:r>
              <a:rPr lang="en-CA" sz="1200" b="1" dirty="0" smtClean="0">
                <a:latin typeface="Arial" panose="020B0604020202020204" pitchFamily="34" charset="0"/>
                <a:cs typeface="Arial" panose="020B0604020202020204" pitchFamily="34" charset="0"/>
              </a:rPr>
              <a:t>?</a:t>
            </a:r>
            <a:endParaRPr lang="en-CA" sz="1200" b="1" dirty="0">
              <a:latin typeface="Arial" panose="020B0604020202020204" pitchFamily="34" charset="0"/>
              <a:cs typeface="Arial" panose="020B0604020202020204" pitchFamily="34" charset="0"/>
            </a:endParaRPr>
          </a:p>
        </p:txBody>
      </p:sp>
      <p:sp>
        <p:nvSpPr>
          <p:cNvPr id="11" name="TextBox 10"/>
          <p:cNvSpPr txBox="1"/>
          <p:nvPr/>
        </p:nvSpPr>
        <p:spPr>
          <a:xfrm>
            <a:off x="485466" y="1745801"/>
            <a:ext cx="9372517" cy="276999"/>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OK, so, should we</a:t>
            </a:r>
            <a:r>
              <a:rPr lang="en-CA" sz="1200" b="1" dirty="0" smtClean="0">
                <a:latin typeface="Arial" panose="020B0604020202020204" pitchFamily="34" charset="0"/>
                <a:cs typeface="Arial" panose="020B0604020202020204" pitchFamily="34" charset="0"/>
              </a:rPr>
              <a:t>?</a:t>
            </a:r>
            <a:endParaRPr lang="en-CA" sz="1200" b="1" dirty="0">
              <a:latin typeface="Arial" panose="020B0604020202020204" pitchFamily="34" charset="0"/>
              <a:cs typeface="Arial" panose="020B0604020202020204" pitchFamily="34" charset="0"/>
            </a:endParaRPr>
          </a:p>
        </p:txBody>
      </p:sp>
      <p:sp>
        <p:nvSpPr>
          <p:cNvPr id="12" name="TextBox 11"/>
          <p:cNvSpPr txBox="1"/>
          <p:nvPr/>
        </p:nvSpPr>
        <p:spPr>
          <a:xfrm>
            <a:off x="466592" y="2253871"/>
            <a:ext cx="11226369" cy="276999"/>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So, is it? likely to succeed</a:t>
            </a:r>
            <a:r>
              <a:rPr lang="en-CA" sz="1200" b="1" dirty="0" smtClean="0">
                <a:latin typeface="Arial" panose="020B0604020202020204" pitchFamily="34" charset="0"/>
                <a:cs typeface="Arial" panose="020B0604020202020204" pitchFamily="34" charset="0"/>
              </a:rPr>
              <a:t>?</a:t>
            </a:r>
            <a:endParaRPr lang="en-CA" sz="1200" b="1" dirty="0">
              <a:latin typeface="Arial" panose="020B0604020202020204" pitchFamily="34" charset="0"/>
              <a:cs typeface="Arial" panose="020B0604020202020204" pitchFamily="34" charset="0"/>
            </a:endParaRPr>
          </a:p>
        </p:txBody>
      </p:sp>
      <p:sp>
        <p:nvSpPr>
          <p:cNvPr id="8" name="TextBox 7"/>
          <p:cNvSpPr txBox="1"/>
          <p:nvPr/>
        </p:nvSpPr>
        <p:spPr>
          <a:xfrm>
            <a:off x="6739307" y="453096"/>
            <a:ext cx="3166693" cy="584775"/>
          </a:xfrm>
          <a:prstGeom prst="rect">
            <a:avLst/>
          </a:prstGeom>
          <a:noFill/>
        </p:spPr>
        <p:txBody>
          <a:bodyPr wrap="square" rtlCol="0">
            <a:spAutoFit/>
          </a:bodyPr>
          <a:lstStyle/>
          <a:p>
            <a:r>
              <a:rPr lang="en-US" sz="3200" b="1" smtClean="0">
                <a:solidFill>
                  <a:srgbClr val="FF6337"/>
                </a:solidFill>
                <a:latin typeface="Helvetica Neue" charset="0"/>
                <a:ea typeface="Helvetica Neue" charset="0"/>
                <a:cs typeface="Helvetica Neue" charset="0"/>
              </a:rPr>
              <a:t>Demonstration</a:t>
            </a:r>
            <a:endParaRPr lang="en-US" sz="3200" b="1" dirty="0">
              <a:solidFill>
                <a:srgbClr val="FF6337"/>
              </a:solidFill>
              <a:latin typeface="Helvetica Neue" charset="0"/>
              <a:ea typeface="Helvetica Neue" charset="0"/>
              <a:cs typeface="Helvetica Neue" charset="0"/>
            </a:endParaRPr>
          </a:p>
        </p:txBody>
      </p:sp>
      <p:sp>
        <p:nvSpPr>
          <p:cNvPr id="13" name="TextBox 12"/>
          <p:cNvSpPr txBox="1"/>
          <p:nvPr/>
        </p:nvSpPr>
        <p:spPr>
          <a:xfrm>
            <a:off x="485465" y="3220581"/>
            <a:ext cx="9572933" cy="276999"/>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OK, so will the plan succeed in increasing our market share</a:t>
            </a:r>
            <a:r>
              <a:rPr lang="en-CA" sz="1200" b="1" dirty="0" smtClean="0">
                <a:latin typeface="Arial" panose="020B0604020202020204" pitchFamily="34" charset="0"/>
                <a:cs typeface="Arial" panose="020B0604020202020204" pitchFamily="34" charset="0"/>
              </a:rPr>
              <a:t>?</a:t>
            </a:r>
            <a:endParaRPr lang="en-CA" sz="1200" b="1" dirty="0">
              <a:latin typeface="Arial" panose="020B0604020202020204" pitchFamily="34" charset="0"/>
              <a:cs typeface="Arial" panose="020B0604020202020204" pitchFamily="34" charset="0"/>
            </a:endParaRPr>
          </a:p>
        </p:txBody>
      </p:sp>
      <p:sp>
        <p:nvSpPr>
          <p:cNvPr id="14" name="TextBox 13"/>
          <p:cNvSpPr txBox="1"/>
          <p:nvPr/>
        </p:nvSpPr>
        <p:spPr>
          <a:xfrm>
            <a:off x="466592" y="3653355"/>
            <a:ext cx="9572933" cy="276999"/>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Why do we think it might? What data do we have</a:t>
            </a:r>
            <a:r>
              <a:rPr lang="en-CA" sz="1200" b="1" dirty="0" smtClean="0">
                <a:latin typeface="Arial" panose="020B0604020202020204" pitchFamily="34" charset="0"/>
                <a:cs typeface="Arial" panose="020B0604020202020204" pitchFamily="34" charset="0"/>
              </a:rPr>
              <a:t>?</a:t>
            </a:r>
            <a:endParaRPr lang="en-CA" sz="1200" b="1" dirty="0">
              <a:latin typeface="Arial" panose="020B0604020202020204" pitchFamily="34" charset="0"/>
              <a:cs typeface="Arial" panose="020B0604020202020204" pitchFamily="34" charset="0"/>
            </a:endParaRPr>
          </a:p>
        </p:txBody>
      </p:sp>
      <p:sp>
        <p:nvSpPr>
          <p:cNvPr id="15" name="TextBox 14"/>
          <p:cNvSpPr txBox="1"/>
          <p:nvPr/>
        </p:nvSpPr>
        <p:spPr>
          <a:xfrm>
            <a:off x="485465" y="4545049"/>
            <a:ext cx="9572933" cy="276999"/>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OK, and have we tested this hypothesis</a:t>
            </a:r>
            <a:r>
              <a:rPr lang="en-CA" sz="1200" b="1" dirty="0" smtClean="0">
                <a:latin typeface="Arial" panose="020B0604020202020204" pitchFamily="34" charset="0"/>
                <a:cs typeface="Arial" panose="020B0604020202020204" pitchFamily="34" charset="0"/>
              </a:rPr>
              <a:t>?</a:t>
            </a:r>
            <a:endParaRPr lang="en-CA" sz="1200" b="1" dirty="0">
              <a:latin typeface="Arial" panose="020B0604020202020204" pitchFamily="34" charset="0"/>
              <a:cs typeface="Arial" panose="020B0604020202020204" pitchFamily="34" charset="0"/>
            </a:endParaRPr>
          </a:p>
        </p:txBody>
      </p:sp>
      <p:sp>
        <p:nvSpPr>
          <p:cNvPr id="16" name="TextBox 15"/>
          <p:cNvSpPr txBox="1"/>
          <p:nvPr/>
        </p:nvSpPr>
        <p:spPr>
          <a:xfrm>
            <a:off x="447719" y="2761941"/>
            <a:ext cx="9572933" cy="276999"/>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OK, so what is the objective</a:t>
            </a:r>
            <a:r>
              <a:rPr lang="en-CA" sz="1200" b="1" dirty="0" smtClean="0">
                <a:latin typeface="Arial" panose="020B0604020202020204" pitchFamily="34" charset="0"/>
                <a:cs typeface="Arial" panose="020B0604020202020204" pitchFamily="34" charset="0"/>
              </a:rPr>
              <a:t>?</a:t>
            </a:r>
            <a:endParaRPr lang="en-CA" sz="1200" b="1" dirty="0">
              <a:latin typeface="Arial" panose="020B0604020202020204" pitchFamily="34" charset="0"/>
              <a:cs typeface="Arial" panose="020B0604020202020204" pitchFamily="34" charset="0"/>
            </a:endParaRPr>
          </a:p>
        </p:txBody>
      </p:sp>
      <p:sp>
        <p:nvSpPr>
          <p:cNvPr id="17" name="TextBox 16"/>
          <p:cNvSpPr txBox="1"/>
          <p:nvPr/>
        </p:nvSpPr>
        <p:spPr>
          <a:xfrm>
            <a:off x="493853" y="5081545"/>
            <a:ext cx="9810928" cy="276999"/>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OK, and what did those tests find</a:t>
            </a:r>
            <a:r>
              <a:rPr lang="en-CA" sz="1200" b="1" dirty="0" smtClean="0">
                <a:latin typeface="Arial" panose="020B0604020202020204" pitchFamily="34" charset="0"/>
                <a:cs typeface="Arial" panose="020B0604020202020204" pitchFamily="34" charset="0"/>
              </a:rPr>
              <a:t>?</a:t>
            </a:r>
            <a:endParaRPr lang="en-CA" sz="1200" b="1" dirty="0">
              <a:latin typeface="Arial" panose="020B0604020202020204" pitchFamily="34" charset="0"/>
              <a:cs typeface="Arial" panose="020B0604020202020204" pitchFamily="34" charset="0"/>
            </a:endParaRPr>
          </a:p>
        </p:txBody>
      </p:sp>
      <p:sp>
        <p:nvSpPr>
          <p:cNvPr id="18" name="TextBox 17"/>
          <p:cNvSpPr txBox="1"/>
          <p:nvPr/>
        </p:nvSpPr>
        <p:spPr>
          <a:xfrm>
            <a:off x="485465" y="5617291"/>
            <a:ext cx="10094889" cy="276999"/>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OK, and do we have any data suggesting that we shouldn’t reduce our commissions or that it wouldn’t work</a:t>
            </a:r>
            <a:r>
              <a:rPr lang="en-CA" sz="1200" b="1" dirty="0" smtClean="0">
                <a:latin typeface="Arial" panose="020B0604020202020204" pitchFamily="34" charset="0"/>
                <a:cs typeface="Arial" panose="020B0604020202020204" pitchFamily="34" charset="0"/>
              </a:rPr>
              <a:t>?</a:t>
            </a:r>
            <a:endParaRPr lang="en-CA" sz="1200" b="1" dirty="0">
              <a:latin typeface="Arial" panose="020B0604020202020204" pitchFamily="34" charset="0"/>
              <a:cs typeface="Arial" panose="020B0604020202020204" pitchFamily="34" charset="0"/>
            </a:endParaRPr>
          </a:p>
        </p:txBody>
      </p:sp>
      <p:sp>
        <p:nvSpPr>
          <p:cNvPr id="19" name="TextBox 18"/>
          <p:cNvSpPr txBox="1"/>
          <p:nvPr/>
        </p:nvSpPr>
        <p:spPr>
          <a:xfrm>
            <a:off x="485466" y="6141261"/>
            <a:ext cx="9535186" cy="276999"/>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OK, and are there any downsides to reducing our commissions</a:t>
            </a:r>
            <a:r>
              <a:rPr lang="en-CA" sz="1200" b="1" dirty="0" smtClean="0">
                <a:latin typeface="Arial" panose="020B0604020202020204" pitchFamily="34" charset="0"/>
                <a:cs typeface="Arial" panose="020B0604020202020204" pitchFamily="34" charset="0"/>
              </a:rPr>
              <a:t>?</a:t>
            </a:r>
            <a:endParaRPr lang="en-CA" sz="1200" b="1" dirty="0">
              <a:latin typeface="Arial" panose="020B0604020202020204" pitchFamily="34" charset="0"/>
              <a:cs typeface="Arial" panose="020B0604020202020204" pitchFamily="34" charset="0"/>
            </a:endParaRPr>
          </a:p>
        </p:txBody>
      </p:sp>
      <p:sp>
        <p:nvSpPr>
          <p:cNvPr id="20" name="TextBox 19"/>
          <p:cNvSpPr txBox="1"/>
          <p:nvPr/>
        </p:nvSpPr>
        <p:spPr>
          <a:xfrm>
            <a:off x="300624" y="1396287"/>
            <a:ext cx="9610680" cy="276999"/>
          </a:xfrm>
          <a:prstGeom prst="rect">
            <a:avLst/>
          </a:prstGeom>
          <a:noFill/>
        </p:spPr>
        <p:txBody>
          <a:bodyPr wrap="square" rtlCol="0">
            <a:spAutoFit/>
          </a:bodyPr>
          <a:lstStyle/>
          <a:p>
            <a:pPr marL="468312" indent="-285750">
              <a:buFont typeface="Wingdings" charset="2"/>
              <a:buChar char="§"/>
            </a:pPr>
            <a:r>
              <a:rPr lang="en-CA" sz="1200" dirty="0" smtClean="0">
                <a:latin typeface="Arial" panose="020B0604020202020204" pitchFamily="34" charset="0"/>
                <a:cs typeface="Arial" panose="020B0604020202020204" pitchFamily="34" charset="0"/>
              </a:rPr>
              <a:t>The </a:t>
            </a:r>
            <a:r>
              <a:rPr lang="en-CA" sz="1200" dirty="0">
                <a:latin typeface="Arial" panose="020B0604020202020204" pitchFamily="34" charset="0"/>
                <a:cs typeface="Arial" panose="020B0604020202020204" pitchFamily="34" charset="0"/>
              </a:rPr>
              <a:t>question this document is trying to answer is: Should we reduce our </a:t>
            </a:r>
            <a:r>
              <a:rPr lang="en-CA" sz="1200" dirty="0" smtClean="0">
                <a:latin typeface="Arial" panose="020B0604020202020204" pitchFamily="34" charset="0"/>
                <a:cs typeface="Arial" panose="020B0604020202020204" pitchFamily="34" charset="0"/>
              </a:rPr>
              <a:t>agents</a:t>
            </a:r>
            <a:r>
              <a:rPr lang="en-CA" sz="1200" dirty="0">
                <a:latin typeface="Arial" panose="020B0604020202020204" pitchFamily="34" charset="0"/>
                <a:cs typeface="Arial" panose="020B0604020202020204" pitchFamily="34" charset="0"/>
              </a:rPr>
              <a:t>’ commission to 1% nationwide?</a:t>
            </a:r>
          </a:p>
        </p:txBody>
      </p:sp>
      <p:sp>
        <p:nvSpPr>
          <p:cNvPr id="21" name="TextBox 20"/>
          <p:cNvSpPr txBox="1"/>
          <p:nvPr/>
        </p:nvSpPr>
        <p:spPr>
          <a:xfrm>
            <a:off x="300624" y="1919507"/>
            <a:ext cx="9372517" cy="276999"/>
          </a:xfrm>
          <a:prstGeom prst="rect">
            <a:avLst/>
          </a:prstGeom>
          <a:noFill/>
        </p:spPr>
        <p:txBody>
          <a:bodyPr wrap="square" rtlCol="0">
            <a:spAutoFit/>
          </a:bodyPr>
          <a:lstStyle/>
          <a:p>
            <a:pPr marL="468312" indent="-285750">
              <a:buFont typeface="Wingdings" charset="2"/>
              <a:buChar char="§"/>
            </a:pPr>
            <a:r>
              <a:rPr lang="en-CA" sz="1200" dirty="0" smtClean="0">
                <a:latin typeface="Arial" panose="020B0604020202020204" pitchFamily="34" charset="0"/>
                <a:cs typeface="Arial" panose="020B0604020202020204" pitchFamily="34" charset="0"/>
              </a:rPr>
              <a:t>To </a:t>
            </a:r>
            <a:r>
              <a:rPr lang="en-CA" sz="1200" dirty="0">
                <a:latin typeface="Arial" panose="020B0604020202020204" pitchFamily="34" charset="0"/>
                <a:cs typeface="Arial" panose="020B0604020202020204" pitchFamily="34" charset="0"/>
              </a:rPr>
              <a:t>answer that question, we need to ask: Is that plan likely to succeed?</a:t>
            </a:r>
          </a:p>
        </p:txBody>
      </p:sp>
      <p:sp>
        <p:nvSpPr>
          <p:cNvPr id="22" name="TextBox 21"/>
          <p:cNvSpPr txBox="1"/>
          <p:nvPr/>
        </p:nvSpPr>
        <p:spPr>
          <a:xfrm>
            <a:off x="300624" y="2427577"/>
            <a:ext cx="11226369" cy="276999"/>
          </a:xfrm>
          <a:prstGeom prst="rect">
            <a:avLst/>
          </a:prstGeom>
          <a:noFill/>
        </p:spPr>
        <p:txBody>
          <a:bodyPr wrap="square" rtlCol="0">
            <a:spAutoFit/>
          </a:bodyPr>
          <a:lstStyle/>
          <a:p>
            <a:pPr marL="468312" indent="-285750">
              <a:buFont typeface="Wingdings" charset="2"/>
              <a:buChar char="§"/>
            </a:pPr>
            <a:r>
              <a:rPr lang="en-CA" sz="1200" dirty="0" smtClean="0">
                <a:latin typeface="Arial" panose="020B0604020202020204" pitchFamily="34" charset="0"/>
                <a:cs typeface="Arial" panose="020B0604020202020204" pitchFamily="34" charset="0"/>
              </a:rPr>
              <a:t>To </a:t>
            </a:r>
            <a:r>
              <a:rPr lang="en-CA" sz="1200" dirty="0">
                <a:latin typeface="Arial" panose="020B0604020202020204" pitchFamily="34" charset="0"/>
                <a:cs typeface="Arial" panose="020B0604020202020204" pitchFamily="34" charset="0"/>
              </a:rPr>
              <a:t>answer that question, we need to ask: Succeed at what? What’s the objective of the plan?</a:t>
            </a:r>
          </a:p>
        </p:txBody>
      </p:sp>
      <p:sp>
        <p:nvSpPr>
          <p:cNvPr id="23" name="TextBox 22"/>
          <p:cNvSpPr txBox="1"/>
          <p:nvPr/>
        </p:nvSpPr>
        <p:spPr>
          <a:xfrm>
            <a:off x="300624" y="3394287"/>
            <a:ext cx="9572933" cy="276999"/>
          </a:xfrm>
          <a:prstGeom prst="rect">
            <a:avLst/>
          </a:prstGeom>
          <a:noFill/>
        </p:spPr>
        <p:txBody>
          <a:bodyPr wrap="square" rtlCol="0">
            <a:spAutoFit/>
          </a:bodyPr>
          <a:lstStyle/>
          <a:p>
            <a:pPr marL="468312" indent="-285750">
              <a:buFont typeface="Wingdings" charset="2"/>
              <a:buChar char="§"/>
            </a:pPr>
            <a:r>
              <a:rPr lang="en-CA" sz="1200" dirty="0" smtClean="0">
                <a:latin typeface="Arial" panose="020B0604020202020204" pitchFamily="34" charset="0"/>
                <a:cs typeface="Arial" panose="020B0604020202020204" pitchFamily="34" charset="0"/>
              </a:rPr>
              <a:t>Yes</a:t>
            </a:r>
            <a:r>
              <a:rPr lang="en-CA" sz="1200" dirty="0">
                <a:latin typeface="Arial" panose="020B0604020202020204" pitchFamily="34" charset="0"/>
                <a:cs typeface="Arial" panose="020B0604020202020204" pitchFamily="34" charset="0"/>
              </a:rPr>
              <a:t>, we think it might.</a:t>
            </a:r>
          </a:p>
        </p:txBody>
      </p:sp>
      <p:sp>
        <p:nvSpPr>
          <p:cNvPr id="24" name="TextBox 23"/>
          <p:cNvSpPr txBox="1"/>
          <p:nvPr/>
        </p:nvSpPr>
        <p:spPr>
          <a:xfrm>
            <a:off x="300624" y="3827061"/>
            <a:ext cx="9572933" cy="646331"/>
          </a:xfrm>
          <a:prstGeom prst="rect">
            <a:avLst/>
          </a:prstGeom>
          <a:noFill/>
        </p:spPr>
        <p:txBody>
          <a:bodyPr wrap="square" rtlCol="0">
            <a:spAutoFit/>
          </a:bodyPr>
          <a:lstStyle/>
          <a:p>
            <a:pPr marL="468312" indent="-285750">
              <a:buFont typeface="Wingdings" charset="2"/>
              <a:buChar char="§"/>
            </a:pPr>
            <a:r>
              <a:rPr lang="en-CA" sz="1200" dirty="0" smtClean="0">
                <a:latin typeface="Arial" panose="020B0604020202020204" pitchFamily="34" charset="0"/>
                <a:cs typeface="Arial" panose="020B0604020202020204" pitchFamily="34" charset="0"/>
              </a:rPr>
              <a:t>We </a:t>
            </a:r>
            <a:r>
              <a:rPr lang="en-CA" sz="1200" dirty="0">
                <a:latin typeface="Arial" panose="020B0604020202020204" pitchFamily="34" charset="0"/>
                <a:cs typeface="Arial" panose="020B0604020202020204" pitchFamily="34" charset="0"/>
              </a:rPr>
              <a:t>think this approach might increase our market share because our consumer research is telling us that sellers are price conscious and want to save as much money as possible on the sale. So, we have a hypothesis that maybe if we cut our commission to 1%, which is 33% to 50% off the standard commission that other agents charge, we might increase our market share.</a:t>
            </a:r>
          </a:p>
        </p:txBody>
      </p:sp>
      <p:sp>
        <p:nvSpPr>
          <p:cNvPr id="25" name="TextBox 24"/>
          <p:cNvSpPr txBox="1"/>
          <p:nvPr/>
        </p:nvSpPr>
        <p:spPr>
          <a:xfrm>
            <a:off x="300624" y="4718755"/>
            <a:ext cx="9572933" cy="276999"/>
          </a:xfrm>
          <a:prstGeom prst="rect">
            <a:avLst/>
          </a:prstGeom>
          <a:noFill/>
        </p:spPr>
        <p:txBody>
          <a:bodyPr wrap="square" rtlCol="0">
            <a:spAutoFit/>
          </a:bodyPr>
          <a:lstStyle/>
          <a:p>
            <a:pPr marL="460375" indent="-279400">
              <a:buFont typeface="Wingdings" charset="2"/>
              <a:buChar char="§"/>
            </a:pPr>
            <a:r>
              <a:rPr lang="en-CA" sz="1200" dirty="0" smtClean="0">
                <a:latin typeface="Arial" panose="020B0604020202020204" pitchFamily="34" charset="0"/>
                <a:cs typeface="Arial" panose="020B0604020202020204" pitchFamily="34" charset="0"/>
              </a:rPr>
              <a:t>Yes</a:t>
            </a:r>
            <a:r>
              <a:rPr lang="en-CA" sz="1200" dirty="0">
                <a:latin typeface="Arial" panose="020B0604020202020204" pitchFamily="34" charset="0"/>
                <a:cs typeface="Arial" panose="020B0604020202020204" pitchFamily="34" charset="0"/>
              </a:rPr>
              <a:t>, we tested it for 2 years in a few smaller markets.</a:t>
            </a:r>
          </a:p>
        </p:txBody>
      </p:sp>
      <p:sp>
        <p:nvSpPr>
          <p:cNvPr id="26" name="TextBox 25"/>
          <p:cNvSpPr txBox="1"/>
          <p:nvPr/>
        </p:nvSpPr>
        <p:spPr>
          <a:xfrm>
            <a:off x="300624" y="2935647"/>
            <a:ext cx="9572933" cy="276999"/>
          </a:xfrm>
          <a:prstGeom prst="rect">
            <a:avLst/>
          </a:prstGeom>
          <a:noFill/>
        </p:spPr>
        <p:txBody>
          <a:bodyPr wrap="square" rtlCol="0">
            <a:spAutoFit/>
          </a:bodyPr>
          <a:lstStyle/>
          <a:p>
            <a:pPr marL="468312" indent="-285750">
              <a:buFont typeface="Wingdings" charset="2"/>
              <a:buChar char="§"/>
            </a:pPr>
            <a:r>
              <a:rPr lang="en-CA" sz="1200" dirty="0" smtClean="0">
                <a:latin typeface="Arial" panose="020B0604020202020204" pitchFamily="34" charset="0"/>
                <a:cs typeface="Arial" panose="020B0604020202020204" pitchFamily="34" charset="0"/>
              </a:rPr>
              <a:t>The </a:t>
            </a:r>
            <a:r>
              <a:rPr lang="en-CA" sz="1200" dirty="0">
                <a:latin typeface="Arial" panose="020B0604020202020204" pitchFamily="34" charset="0"/>
                <a:cs typeface="Arial" panose="020B0604020202020204" pitchFamily="34" charset="0"/>
              </a:rPr>
              <a:t>objective is to increase our market share throughout the country.</a:t>
            </a:r>
          </a:p>
        </p:txBody>
      </p:sp>
      <p:sp>
        <p:nvSpPr>
          <p:cNvPr id="27" name="TextBox 26"/>
          <p:cNvSpPr txBox="1"/>
          <p:nvPr/>
        </p:nvSpPr>
        <p:spPr>
          <a:xfrm>
            <a:off x="300624" y="5255251"/>
            <a:ext cx="9810928" cy="276999"/>
          </a:xfrm>
          <a:prstGeom prst="rect">
            <a:avLst/>
          </a:prstGeom>
          <a:noFill/>
        </p:spPr>
        <p:txBody>
          <a:bodyPr wrap="square" rtlCol="0">
            <a:spAutoFit/>
          </a:bodyPr>
          <a:lstStyle/>
          <a:p>
            <a:pPr marL="468312" indent="-285750">
              <a:buFont typeface="Wingdings" charset="2"/>
              <a:buChar char="§"/>
            </a:pPr>
            <a:r>
              <a:rPr lang="en-CA" sz="1200" dirty="0" smtClean="0">
                <a:latin typeface="Arial" panose="020B0604020202020204" pitchFamily="34" charset="0"/>
                <a:cs typeface="Arial" panose="020B0604020202020204" pitchFamily="34" charset="0"/>
              </a:rPr>
              <a:t>That </a:t>
            </a:r>
            <a:r>
              <a:rPr lang="en-CA" sz="1200" dirty="0">
                <a:latin typeface="Arial" panose="020B0604020202020204" pitchFamily="34" charset="0"/>
                <a:cs typeface="Arial" panose="020B0604020202020204" pitchFamily="34" charset="0"/>
              </a:rPr>
              <a:t>test found that we did indeed grow market share faster in the markets where we reduced our commissions.</a:t>
            </a:r>
          </a:p>
        </p:txBody>
      </p:sp>
      <p:sp>
        <p:nvSpPr>
          <p:cNvPr id="29" name="TextBox 28"/>
          <p:cNvSpPr txBox="1"/>
          <p:nvPr/>
        </p:nvSpPr>
        <p:spPr>
          <a:xfrm>
            <a:off x="300624" y="5790997"/>
            <a:ext cx="10094889" cy="276999"/>
          </a:xfrm>
          <a:prstGeom prst="rect">
            <a:avLst/>
          </a:prstGeom>
          <a:noFill/>
        </p:spPr>
        <p:txBody>
          <a:bodyPr wrap="square" rtlCol="0">
            <a:spAutoFit/>
          </a:bodyPr>
          <a:lstStyle/>
          <a:p>
            <a:pPr marL="468312" indent="-285750">
              <a:buFont typeface="Wingdings" charset="2"/>
              <a:buChar char="§"/>
            </a:pPr>
            <a:r>
              <a:rPr lang="en-CA" sz="1200" dirty="0" smtClean="0">
                <a:latin typeface="Arial" panose="020B0604020202020204" pitchFamily="34" charset="0"/>
                <a:cs typeface="Arial" panose="020B0604020202020204" pitchFamily="34" charset="0"/>
              </a:rPr>
              <a:t>No</a:t>
            </a:r>
            <a:r>
              <a:rPr lang="en-CA" sz="1200" dirty="0">
                <a:latin typeface="Arial" panose="020B0604020202020204" pitchFamily="34" charset="0"/>
                <a:cs typeface="Arial" panose="020B0604020202020204" pitchFamily="34" charset="0"/>
              </a:rPr>
              <a:t>, the experiment we ran pointed strongly in favor of reducing our commissions.</a:t>
            </a:r>
          </a:p>
        </p:txBody>
      </p:sp>
      <p:sp>
        <p:nvSpPr>
          <p:cNvPr id="30" name="TextBox 29"/>
          <p:cNvSpPr txBox="1"/>
          <p:nvPr/>
        </p:nvSpPr>
        <p:spPr>
          <a:xfrm>
            <a:off x="300624" y="6314967"/>
            <a:ext cx="9535186" cy="276999"/>
          </a:xfrm>
          <a:prstGeom prst="rect">
            <a:avLst/>
          </a:prstGeom>
          <a:noFill/>
        </p:spPr>
        <p:txBody>
          <a:bodyPr wrap="square" rtlCol="0">
            <a:spAutoFit/>
          </a:bodyPr>
          <a:lstStyle/>
          <a:p>
            <a:pPr marL="468312" indent="-285750">
              <a:buFont typeface="Wingdings" charset="2"/>
              <a:buChar char="§"/>
            </a:pPr>
            <a:r>
              <a:rPr lang="en-CA" sz="1200" dirty="0" err="1" smtClean="0">
                <a:latin typeface="Arial" panose="020B0604020202020204" pitchFamily="34" charset="0"/>
                <a:cs typeface="Arial" panose="020B0604020202020204" pitchFamily="34" charset="0"/>
              </a:rPr>
              <a:t>etc</a:t>
            </a:r>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91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1107" y="3065229"/>
            <a:ext cx="2774157" cy="584775"/>
          </a:xfrm>
          <a:prstGeom prst="rect">
            <a:avLst/>
          </a:prstGeom>
          <a:noFill/>
        </p:spPr>
        <p:txBody>
          <a:bodyPr wrap="none" rtlCol="0">
            <a:spAutoFit/>
          </a:bodyPr>
          <a:lstStyle/>
          <a:p>
            <a:r>
              <a:rPr lang="en-CA" sz="3200" b="1" dirty="0">
                <a:solidFill>
                  <a:srgbClr val="FF6338"/>
                </a:solidFill>
                <a:latin typeface="Helvetica Neue"/>
              </a:rPr>
              <a:t>I</a:t>
            </a:r>
            <a:r>
              <a:rPr lang="en-CA" sz="3200" b="1" dirty="0" smtClean="0">
                <a:solidFill>
                  <a:srgbClr val="FF6338"/>
                </a:solidFill>
                <a:latin typeface="Helvetica Neue"/>
              </a:rPr>
              <a:t>ntroductions</a:t>
            </a:r>
            <a:endParaRPr lang="en-CA" sz="3200" b="1" dirty="0">
              <a:solidFill>
                <a:srgbClr val="FF6338"/>
              </a:solidFill>
              <a:latin typeface="Helvetica Neue"/>
            </a:endParaRPr>
          </a:p>
        </p:txBody>
      </p:sp>
      <p:sp>
        <p:nvSpPr>
          <p:cNvPr id="4" name="Rectangle 3"/>
          <p:cNvSpPr/>
          <p:nvPr/>
        </p:nvSpPr>
        <p:spPr>
          <a:xfrm>
            <a:off x="1" y="3098368"/>
            <a:ext cx="5862180"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857509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4206601" cy="461665"/>
          </a:xfrm>
          <a:prstGeom prst="rect">
            <a:avLst/>
          </a:prstGeom>
        </p:spPr>
        <p:txBody>
          <a:bodyPr wrap="none">
            <a:spAutoFit/>
          </a:bodyPr>
          <a:lstStyle/>
          <a:p>
            <a:r>
              <a:rPr lang="en-US" sz="2400" b="1" dirty="0" smtClean="0">
                <a:solidFill>
                  <a:srgbClr val="FF6337"/>
                </a:solidFill>
                <a:latin typeface="Arial"/>
                <a:ea typeface="Cambria" charset="0"/>
                <a:cs typeface="Arial"/>
              </a:rPr>
              <a:t> Demo: </a:t>
            </a:r>
            <a:r>
              <a:rPr lang="en-US" sz="2400" dirty="0" smtClean="0">
                <a:solidFill>
                  <a:srgbClr val="FF6337"/>
                </a:solidFill>
                <a:latin typeface="Arial"/>
                <a:ea typeface="Cambria" charset="0"/>
                <a:cs typeface="Arial"/>
              </a:rPr>
              <a:t>The question method</a:t>
            </a:r>
            <a:endParaRPr lang="en-CA" sz="2000" dirty="0"/>
          </a:p>
        </p:txBody>
      </p: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44346" y="3575281"/>
            <a:ext cx="8137811" cy="508344"/>
          </a:xfrm>
          <a:prstGeom prst="rect">
            <a:avLst/>
          </a:prstGeom>
          <a:noFill/>
        </p:spPr>
        <p:txBody>
          <a:bodyPr wrap="square" rtlCol="0">
            <a:spAutoFit/>
          </a:bodyPr>
          <a:lstStyle/>
          <a:p>
            <a:pPr>
              <a:lnSpc>
                <a:spcPct val="200000"/>
              </a:lnSpc>
            </a:pPr>
            <a:r>
              <a:rPr lang="en-CA" sz="1600" b="1" dirty="0">
                <a:latin typeface="Arial" panose="020B0604020202020204" pitchFamily="34" charset="0"/>
                <a:cs typeface="Arial" panose="020B0604020202020204" pitchFamily="34" charset="0"/>
              </a:rPr>
              <a:t>What’s the objective of this document?</a:t>
            </a:r>
            <a:endParaRPr lang="en-CA" sz="1600" b="1" dirty="0" smtClean="0">
              <a:latin typeface="Arial" panose="020B0604020202020204" pitchFamily="34" charset="0"/>
              <a:cs typeface="Arial" panose="020B0604020202020204" pitchFamily="34" charset="0"/>
            </a:endParaRPr>
          </a:p>
        </p:txBody>
      </p:sp>
      <p:sp>
        <p:nvSpPr>
          <p:cNvPr id="8" name="TextBox 7"/>
          <p:cNvSpPr txBox="1"/>
          <p:nvPr/>
        </p:nvSpPr>
        <p:spPr>
          <a:xfrm>
            <a:off x="1530455" y="4258989"/>
            <a:ext cx="8390159" cy="338554"/>
          </a:xfrm>
          <a:prstGeom prst="rect">
            <a:avLst/>
          </a:prstGeom>
          <a:noFill/>
        </p:spPr>
        <p:txBody>
          <a:bodyPr wrap="square" rtlCol="0">
            <a:spAutoFit/>
          </a:bodyPr>
          <a:lstStyle/>
          <a:p>
            <a:pPr marL="285750" indent="-285750">
              <a:buFont typeface="Wingdings" charset="2"/>
              <a:buChar char="§"/>
            </a:pPr>
            <a:r>
              <a:rPr lang="en-US" sz="1600" smtClean="0">
                <a:latin typeface="Arial" charset="0"/>
                <a:ea typeface="Arial" charset="0"/>
                <a:cs typeface="Arial" charset="0"/>
              </a:rPr>
              <a:t>To lay </a:t>
            </a:r>
            <a:r>
              <a:rPr lang="en-US" sz="1600" dirty="0">
                <a:latin typeface="Arial" charset="0"/>
                <a:ea typeface="Arial" charset="0"/>
                <a:cs typeface="Arial" charset="0"/>
              </a:rPr>
              <a:t>out a strategy for doing a better job of capturing value from relocating customers.</a:t>
            </a:r>
            <a:endParaRPr lang="en-CA" sz="1600" b="1" dirty="0" smtClean="0">
              <a:latin typeface="Arial" charset="0"/>
              <a:ea typeface="Arial" charset="0"/>
              <a:cs typeface="Arial" charset="0"/>
            </a:endParaRPr>
          </a:p>
        </p:txBody>
      </p:sp>
    </p:spTree>
    <p:extLst>
      <p:ext uri="{BB962C8B-B14F-4D97-AF65-F5344CB8AC3E}">
        <p14:creationId xmlns:p14="http://schemas.microsoft.com/office/powerpoint/2010/main" val="3989341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4206601" cy="461665"/>
          </a:xfrm>
          <a:prstGeom prst="rect">
            <a:avLst/>
          </a:prstGeom>
        </p:spPr>
        <p:txBody>
          <a:bodyPr wrap="none">
            <a:spAutoFit/>
          </a:bodyPr>
          <a:lstStyle/>
          <a:p>
            <a:r>
              <a:rPr lang="en-US" sz="2400" b="1" dirty="0" smtClean="0">
                <a:solidFill>
                  <a:srgbClr val="FF6337"/>
                </a:solidFill>
                <a:latin typeface="Arial"/>
                <a:ea typeface="Cambria" charset="0"/>
                <a:cs typeface="Arial"/>
              </a:rPr>
              <a:t> Demo: </a:t>
            </a:r>
            <a:r>
              <a:rPr lang="en-US" sz="2400" dirty="0" smtClean="0">
                <a:solidFill>
                  <a:srgbClr val="FF6337"/>
                </a:solidFill>
                <a:latin typeface="Arial"/>
                <a:ea typeface="Cambria" charset="0"/>
                <a:cs typeface="Arial"/>
              </a:rPr>
              <a:t>The question method</a:t>
            </a:r>
            <a:endParaRPr lang="en-CA" sz="2000" dirty="0"/>
          </a:p>
        </p:txBody>
      </p: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44346" y="3575281"/>
            <a:ext cx="8137811" cy="508344"/>
          </a:xfrm>
          <a:prstGeom prst="rect">
            <a:avLst/>
          </a:prstGeom>
          <a:noFill/>
        </p:spPr>
        <p:txBody>
          <a:bodyPr wrap="square" rtlCol="0">
            <a:spAutoFit/>
          </a:bodyPr>
          <a:lstStyle/>
          <a:p>
            <a:pPr>
              <a:lnSpc>
                <a:spcPct val="200000"/>
              </a:lnSpc>
            </a:pPr>
            <a:r>
              <a:rPr lang="en-CA" sz="1600" b="1" dirty="0">
                <a:latin typeface="Arial" panose="020B0604020202020204" pitchFamily="34" charset="0"/>
                <a:cs typeface="Arial" panose="020B0604020202020204" pitchFamily="34" charset="0"/>
              </a:rPr>
              <a:t>Why do we want to do a better job?</a:t>
            </a:r>
            <a:endParaRPr lang="en-CA" sz="1600" b="1" dirty="0" smtClean="0">
              <a:latin typeface="Arial" panose="020B0604020202020204" pitchFamily="34" charset="0"/>
              <a:cs typeface="Arial" panose="020B0604020202020204" pitchFamily="34" charset="0"/>
            </a:endParaRPr>
          </a:p>
        </p:txBody>
      </p:sp>
      <p:sp>
        <p:nvSpPr>
          <p:cNvPr id="8" name="TextBox 7"/>
          <p:cNvSpPr txBox="1"/>
          <p:nvPr/>
        </p:nvSpPr>
        <p:spPr>
          <a:xfrm>
            <a:off x="1568033" y="4258989"/>
            <a:ext cx="8390159" cy="338554"/>
          </a:xfrm>
          <a:prstGeom prst="rect">
            <a:avLst/>
          </a:prstGeom>
          <a:noFill/>
        </p:spPr>
        <p:txBody>
          <a:bodyPr wrap="square" rtlCol="0">
            <a:spAutoFit/>
          </a:bodyPr>
          <a:lstStyle/>
          <a:p>
            <a:r>
              <a:rPr lang="en-US" sz="1600" dirty="0">
                <a:latin typeface="Arial" charset="0"/>
                <a:ea typeface="Arial" charset="0"/>
                <a:cs typeface="Arial" charset="0"/>
              </a:rPr>
              <a:t>we’re not doing a good job of capturing them now</a:t>
            </a:r>
            <a:endParaRPr lang="en-CA" sz="1600" b="1" dirty="0" smtClean="0">
              <a:latin typeface="Arial" charset="0"/>
              <a:ea typeface="Arial" charset="0"/>
              <a:cs typeface="Arial" charset="0"/>
            </a:endParaRPr>
          </a:p>
        </p:txBody>
      </p:sp>
    </p:spTree>
    <p:extLst>
      <p:ext uri="{BB962C8B-B14F-4D97-AF65-F5344CB8AC3E}">
        <p14:creationId xmlns:p14="http://schemas.microsoft.com/office/powerpoint/2010/main" val="14120402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401687" y="2089599"/>
            <a:ext cx="8115863" cy="452432"/>
          </a:xfrm>
          <a:prstGeom prst="rect">
            <a:avLst/>
          </a:prstGeom>
        </p:spPr>
        <p:txBody>
          <a:bodyPr wrap="square">
            <a:spAutoFit/>
          </a:bodyPr>
          <a:lstStyle/>
          <a:p>
            <a:pPr>
              <a:lnSpc>
                <a:spcPct val="130000"/>
              </a:lnSpc>
            </a:pPr>
            <a:r>
              <a:rPr lang="en-US" b="1" dirty="0" smtClean="0">
                <a:solidFill>
                  <a:schemeClr val="bg1"/>
                </a:solidFill>
                <a:latin typeface="Arial" charset="0"/>
                <a:ea typeface="Arial" charset="0"/>
                <a:cs typeface="Arial" charset="0"/>
              </a:rPr>
              <a:t>PRACTICE: </a:t>
            </a:r>
            <a:r>
              <a:rPr lang="en-US" dirty="0" smtClean="0">
                <a:solidFill>
                  <a:schemeClr val="bg1"/>
                </a:solidFill>
                <a:latin typeface="Arial" charset="0"/>
                <a:ea typeface="Arial" charset="0"/>
                <a:cs typeface="Arial" charset="0"/>
              </a:rPr>
              <a:t>The question method</a:t>
            </a:r>
            <a:endParaRPr lang="en-US"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19710" y="3086766"/>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b="1" dirty="0">
                <a:latin typeface="Arial" panose="020B0604020202020204" pitchFamily="34" charset="0"/>
                <a:cs typeface="Arial" panose="020B0604020202020204" pitchFamily="34" charset="0"/>
              </a:rPr>
              <a:t>Run the question method on the document you brought</a:t>
            </a:r>
            <a:endParaRPr lang="en-CA" sz="1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6833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3158237" cy="461665"/>
          </a:xfrm>
          <a:prstGeom prst="rect">
            <a:avLst/>
          </a:prstGeom>
        </p:spPr>
        <p:txBody>
          <a:bodyPr wrap="none">
            <a:spAutoFit/>
          </a:bodyPr>
          <a:lstStyle/>
          <a:p>
            <a:r>
              <a:rPr lang="en-US" sz="2400" b="1" dirty="0" smtClean="0">
                <a:solidFill>
                  <a:srgbClr val="FF6337"/>
                </a:solidFill>
                <a:latin typeface="Arial"/>
                <a:ea typeface="Cambria" charset="0"/>
                <a:cs typeface="Arial"/>
              </a:rPr>
              <a:t> How to write clearly</a:t>
            </a:r>
            <a:endParaRPr lang="en-CA" sz="2400" dirty="0"/>
          </a:p>
        </p:txBody>
      </p:sp>
      <p:sp>
        <p:nvSpPr>
          <p:cNvPr id="3" name="Rectangle 2"/>
          <p:cNvSpPr/>
          <p:nvPr/>
        </p:nvSpPr>
        <p:spPr>
          <a:xfrm>
            <a:off x="1504887" y="3850183"/>
            <a:ext cx="8090050" cy="400110"/>
          </a:xfrm>
          <a:prstGeom prst="rect">
            <a:avLst/>
          </a:prstGeom>
        </p:spPr>
        <p:txBody>
          <a:bodyPr wrap="square" anchor="ctr">
            <a:spAutoFit/>
          </a:bodyPr>
          <a:lstStyle/>
          <a:p>
            <a:r>
              <a:rPr lang="en-US" sz="2000" b="1"/>
              <a:t>asking good questions → good answers → clear thinking → clear writing</a:t>
            </a:r>
            <a:endParaRPr lang="en-CA" sz="2000" b="1" dirty="0">
              <a:latin typeface="Arial" panose="020B0604020202020204" pitchFamily="34" charset="0"/>
              <a:cs typeface="Arial" panose="020B0604020202020204" pitchFamily="34" charset="0"/>
            </a:endParaRPr>
          </a:p>
        </p:txBody>
      </p: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3042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155949" y="2127611"/>
            <a:ext cx="8115863" cy="414985"/>
          </a:xfrm>
          <a:prstGeom prst="rect">
            <a:avLst/>
          </a:prstGeom>
        </p:spPr>
        <p:txBody>
          <a:bodyPr wrap="square">
            <a:spAutoFit/>
          </a:bodyPr>
          <a:lstStyle/>
          <a:p>
            <a:pPr>
              <a:lnSpc>
                <a:spcPct val="130000"/>
              </a:lnSpc>
            </a:pPr>
            <a:r>
              <a:rPr lang="en-CA" b="1" dirty="0">
                <a:solidFill>
                  <a:schemeClr val="bg1"/>
                </a:solidFill>
                <a:latin typeface="Arial" charset="0"/>
                <a:ea typeface="Arial" charset="0"/>
                <a:cs typeface="Arial" charset="0"/>
              </a:rPr>
              <a:t>QUESTIONS </a:t>
            </a:r>
            <a:r>
              <a:rPr lang="en-CA" b="1" dirty="0" smtClean="0">
                <a:solidFill>
                  <a:schemeClr val="bg1"/>
                </a:solidFill>
                <a:latin typeface="Arial" charset="0"/>
                <a:ea typeface="Arial" charset="0"/>
                <a:cs typeface="Arial" charset="0"/>
              </a:rPr>
              <a:t>CHECKLIST: </a:t>
            </a:r>
            <a:r>
              <a:rPr lang="en-CA" dirty="0" smtClean="0">
                <a:solidFill>
                  <a:schemeClr val="bg1"/>
                </a:solidFill>
                <a:latin typeface="Arial" charset="0"/>
                <a:ea typeface="Arial" charset="0"/>
                <a:cs typeface="Arial" charset="0"/>
              </a:rPr>
              <a:t>have </a:t>
            </a:r>
            <a:r>
              <a:rPr lang="en-CA" dirty="0">
                <a:solidFill>
                  <a:schemeClr val="bg1"/>
                </a:solidFill>
                <a:latin typeface="Arial" charset="0"/>
                <a:ea typeface="Arial" charset="0"/>
                <a:cs typeface="Arial" charset="0"/>
              </a:rPr>
              <a:t>you answered the critical questions?</a:t>
            </a: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49756" y="3121723"/>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b="1" dirty="0" smtClean="0">
                <a:latin typeface="Arial" panose="020B0604020202020204" pitchFamily="34" charset="0"/>
                <a:cs typeface="Arial" panose="020B0604020202020204" pitchFamily="34" charset="0"/>
              </a:rPr>
              <a:t>What are some critical questions?</a:t>
            </a:r>
          </a:p>
        </p:txBody>
      </p:sp>
    </p:spTree>
    <p:extLst>
      <p:ext uri="{BB962C8B-B14F-4D97-AF65-F5344CB8AC3E}">
        <p14:creationId xmlns:p14="http://schemas.microsoft.com/office/powerpoint/2010/main" val="19618216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155949" y="2127611"/>
            <a:ext cx="8115863" cy="414985"/>
          </a:xfrm>
          <a:prstGeom prst="rect">
            <a:avLst/>
          </a:prstGeom>
        </p:spPr>
        <p:txBody>
          <a:bodyPr wrap="square">
            <a:spAutoFit/>
          </a:bodyPr>
          <a:lstStyle/>
          <a:p>
            <a:pPr>
              <a:lnSpc>
                <a:spcPct val="130000"/>
              </a:lnSpc>
            </a:pPr>
            <a:r>
              <a:rPr lang="en-CA" b="1" dirty="0">
                <a:solidFill>
                  <a:schemeClr val="bg1"/>
                </a:solidFill>
                <a:latin typeface="Arial" charset="0"/>
                <a:ea typeface="Arial" charset="0"/>
                <a:cs typeface="Arial" charset="0"/>
              </a:rPr>
              <a:t>QUESTIONS </a:t>
            </a:r>
            <a:r>
              <a:rPr lang="en-CA" b="1" dirty="0" smtClean="0">
                <a:solidFill>
                  <a:schemeClr val="bg1"/>
                </a:solidFill>
                <a:latin typeface="Arial" charset="0"/>
                <a:ea typeface="Arial" charset="0"/>
                <a:cs typeface="Arial" charset="0"/>
              </a:rPr>
              <a:t>CHECKLIST: </a:t>
            </a:r>
            <a:r>
              <a:rPr lang="en-CA" dirty="0" smtClean="0">
                <a:solidFill>
                  <a:schemeClr val="bg1"/>
                </a:solidFill>
                <a:latin typeface="Arial" charset="0"/>
                <a:ea typeface="Arial" charset="0"/>
                <a:cs typeface="Arial" charset="0"/>
              </a:rPr>
              <a:t>have </a:t>
            </a:r>
            <a:r>
              <a:rPr lang="en-CA" dirty="0">
                <a:solidFill>
                  <a:schemeClr val="bg1"/>
                </a:solidFill>
                <a:latin typeface="Arial" charset="0"/>
                <a:ea typeface="Arial" charset="0"/>
                <a:cs typeface="Arial" charset="0"/>
              </a:rPr>
              <a:t>you answered the critical questions?</a:t>
            </a: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80299" y="2961981"/>
            <a:ext cx="8137811" cy="3416320"/>
          </a:xfrm>
          <a:prstGeom prst="rect">
            <a:avLst/>
          </a:prstGeom>
          <a:noFill/>
        </p:spPr>
        <p:txBody>
          <a:bodyPr wrap="square" rtlCol="0">
            <a:spAutoFit/>
          </a:bodyPr>
          <a:lstStyle/>
          <a:p>
            <a:pPr marL="285750" indent="-285750">
              <a:lnSpc>
                <a:spcPct val="150000"/>
              </a:lnSpc>
              <a:buFont typeface="Wingdings" charset="2"/>
              <a:buChar char="§"/>
            </a:pPr>
            <a:r>
              <a:rPr lang="en-CA" sz="1600" dirty="0">
                <a:latin typeface="Arial" panose="020B0604020202020204" pitchFamily="34" charset="0"/>
                <a:cs typeface="Arial" panose="020B0604020202020204" pitchFamily="34" charset="0"/>
              </a:rPr>
              <a:t>What’s my goal in this document?</a:t>
            </a:r>
          </a:p>
          <a:p>
            <a:pPr marL="460375" indent="-287338">
              <a:lnSpc>
                <a:spcPct val="150000"/>
              </a:lnSpc>
              <a:buFont typeface="Wingdings" charset="2"/>
              <a:buChar char="§"/>
            </a:pPr>
            <a:r>
              <a:rPr lang="en-CA" sz="1600" dirty="0" smtClean="0">
                <a:latin typeface="Arial" panose="020B0604020202020204" pitchFamily="34" charset="0"/>
                <a:cs typeface="Arial" panose="020B0604020202020204" pitchFamily="34" charset="0"/>
              </a:rPr>
              <a:t>What </a:t>
            </a:r>
            <a:r>
              <a:rPr lang="en-CA" sz="1600" dirty="0">
                <a:latin typeface="Arial" panose="020B0604020202020204" pitchFamily="34" charset="0"/>
                <a:cs typeface="Arial" panose="020B0604020202020204" pitchFamily="34" charset="0"/>
              </a:rPr>
              <a:t>am I trying to say?</a:t>
            </a:r>
          </a:p>
          <a:p>
            <a:pPr marL="635000" lvl="1" indent="-323850">
              <a:lnSpc>
                <a:spcPct val="150000"/>
              </a:lnSpc>
              <a:buFont typeface="Wingdings" charset="2"/>
              <a:buChar char="§"/>
            </a:pPr>
            <a:r>
              <a:rPr lang="en-CA" sz="1600" dirty="0">
                <a:latin typeface="Arial" panose="020B0604020202020204" pitchFamily="34" charset="0"/>
                <a:cs typeface="Arial" panose="020B0604020202020204" pitchFamily="34" charset="0"/>
              </a:rPr>
              <a:t>Where are we today, where do we want to be in the future?</a:t>
            </a:r>
          </a:p>
          <a:p>
            <a:pPr marL="746125" indent="-298450">
              <a:lnSpc>
                <a:spcPct val="150000"/>
              </a:lnSpc>
              <a:buFont typeface="Wingdings" charset="2"/>
              <a:buChar char="§"/>
            </a:pPr>
            <a:r>
              <a:rPr lang="en-CA" sz="1600" dirty="0">
                <a:latin typeface="Arial" panose="020B0604020202020204" pitchFamily="34" charset="0"/>
                <a:cs typeface="Arial" panose="020B0604020202020204" pitchFamily="34" charset="0"/>
              </a:rPr>
              <a:t>How do I propose that we get there?</a:t>
            </a:r>
          </a:p>
          <a:p>
            <a:pPr marL="920750" indent="-336550">
              <a:lnSpc>
                <a:spcPct val="150000"/>
              </a:lnSpc>
              <a:buFont typeface="Wingdings" charset="2"/>
              <a:buChar char="§"/>
            </a:pPr>
            <a:r>
              <a:rPr lang="en-CA" sz="1600" dirty="0">
                <a:latin typeface="Arial" panose="020B0604020202020204" pitchFamily="34" charset="0"/>
                <a:cs typeface="Arial" panose="020B0604020202020204" pitchFamily="34" charset="0"/>
              </a:rPr>
              <a:t>What’s the problem I’m trying to solve?</a:t>
            </a:r>
          </a:p>
          <a:p>
            <a:pPr marL="995363" indent="-285750">
              <a:lnSpc>
                <a:spcPct val="150000"/>
              </a:lnSpc>
              <a:buFont typeface="Wingdings" charset="2"/>
              <a:buChar char="§"/>
            </a:pPr>
            <a:r>
              <a:rPr lang="en-CA" sz="1600" dirty="0">
                <a:latin typeface="Arial" panose="020B0604020202020204" pitchFamily="34" charset="0"/>
                <a:cs typeface="Arial" panose="020B0604020202020204" pitchFamily="34" charset="0"/>
              </a:rPr>
              <a:t>What solution am I proposing?</a:t>
            </a:r>
          </a:p>
          <a:p>
            <a:pPr marL="1106487" indent="-285750">
              <a:lnSpc>
                <a:spcPct val="150000"/>
              </a:lnSpc>
              <a:buFont typeface="Wingdings" charset="2"/>
              <a:buChar char="§"/>
            </a:pPr>
            <a:r>
              <a:rPr lang="en-CA" sz="1600" dirty="0">
                <a:latin typeface="Arial" panose="020B0604020202020204" pitchFamily="34" charset="0"/>
                <a:cs typeface="Arial" panose="020B0604020202020204" pitchFamily="34" charset="0"/>
              </a:rPr>
              <a:t>Why do I think this will work?</a:t>
            </a:r>
          </a:p>
          <a:p>
            <a:pPr marL="1268412" indent="-285750">
              <a:lnSpc>
                <a:spcPct val="150000"/>
              </a:lnSpc>
              <a:buFont typeface="Wingdings" charset="2"/>
              <a:buChar char="§"/>
            </a:pPr>
            <a:r>
              <a:rPr lang="en-CA" sz="1600" dirty="0">
                <a:latin typeface="Arial" panose="020B0604020202020204" pitchFamily="34" charset="0"/>
                <a:cs typeface="Arial" panose="020B0604020202020204" pitchFamily="34" charset="0"/>
              </a:rPr>
              <a:t>What evidence do I have to back up my assertions?</a:t>
            </a:r>
          </a:p>
          <a:p>
            <a:pPr marL="1381125" indent="-285750">
              <a:lnSpc>
                <a:spcPct val="150000"/>
              </a:lnSpc>
              <a:buFont typeface="Wingdings" charset="2"/>
              <a:buChar char="§"/>
            </a:pPr>
            <a:r>
              <a:rPr lang="en-CA" sz="1600" dirty="0">
                <a:latin typeface="Arial" panose="020B0604020202020204" pitchFamily="34" charset="0"/>
                <a:cs typeface="Arial" panose="020B0604020202020204" pitchFamily="34" charset="0"/>
              </a:rPr>
              <a:t>How will we keep track of progress, assess performance?</a:t>
            </a:r>
            <a:endParaRPr lang="en-CA"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81294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155949" y="2127611"/>
            <a:ext cx="8115863" cy="452432"/>
          </a:xfrm>
          <a:prstGeom prst="rect">
            <a:avLst/>
          </a:prstGeom>
        </p:spPr>
        <p:txBody>
          <a:bodyPr wrap="square">
            <a:spAutoFit/>
          </a:bodyPr>
          <a:lstStyle/>
          <a:p>
            <a:pPr>
              <a:lnSpc>
                <a:spcPct val="130000"/>
              </a:lnSpc>
            </a:pPr>
            <a:r>
              <a:rPr lang="en-CA" b="1" dirty="0">
                <a:solidFill>
                  <a:schemeClr val="bg1"/>
                </a:solidFill>
                <a:latin typeface="Arial" charset="0"/>
                <a:ea typeface="Arial" charset="0"/>
                <a:cs typeface="Arial" charset="0"/>
              </a:rPr>
              <a:t>QUESTIONS </a:t>
            </a:r>
            <a:r>
              <a:rPr lang="en-CA" b="1" dirty="0" smtClean="0">
                <a:solidFill>
                  <a:schemeClr val="bg1"/>
                </a:solidFill>
                <a:latin typeface="Arial" charset="0"/>
                <a:ea typeface="Arial" charset="0"/>
                <a:cs typeface="Arial" charset="0"/>
              </a:rPr>
              <a:t>CHECKLIST: </a:t>
            </a:r>
            <a:r>
              <a:rPr lang="en-CA" dirty="0" smtClean="0">
                <a:solidFill>
                  <a:schemeClr val="bg1"/>
                </a:solidFill>
                <a:latin typeface="Arial" charset="0"/>
                <a:ea typeface="Arial" charset="0"/>
                <a:cs typeface="Arial" charset="0"/>
              </a:rPr>
              <a:t>for a memo</a:t>
            </a:r>
            <a:endParaRPr lang="en-CA"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84408" y="3153439"/>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b="1" dirty="0" smtClean="0">
                <a:latin typeface="Arial" panose="020B0604020202020204" pitchFamily="34" charset="0"/>
                <a:cs typeface="Arial" panose="020B0604020202020204" pitchFamily="34" charset="0"/>
              </a:rPr>
              <a:t>What are some critical questions?</a:t>
            </a:r>
          </a:p>
        </p:txBody>
      </p:sp>
    </p:spTree>
    <p:extLst>
      <p:ext uri="{BB962C8B-B14F-4D97-AF65-F5344CB8AC3E}">
        <p14:creationId xmlns:p14="http://schemas.microsoft.com/office/powerpoint/2010/main" val="14617599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155949" y="2127611"/>
            <a:ext cx="8115863" cy="452432"/>
          </a:xfrm>
          <a:prstGeom prst="rect">
            <a:avLst/>
          </a:prstGeom>
        </p:spPr>
        <p:txBody>
          <a:bodyPr wrap="square">
            <a:spAutoFit/>
          </a:bodyPr>
          <a:lstStyle/>
          <a:p>
            <a:pPr>
              <a:lnSpc>
                <a:spcPct val="130000"/>
              </a:lnSpc>
            </a:pPr>
            <a:r>
              <a:rPr lang="en-CA" b="1" dirty="0">
                <a:solidFill>
                  <a:schemeClr val="bg1"/>
                </a:solidFill>
                <a:latin typeface="Arial" charset="0"/>
                <a:ea typeface="Arial" charset="0"/>
                <a:cs typeface="Arial" charset="0"/>
              </a:rPr>
              <a:t>QUESTIONS </a:t>
            </a:r>
            <a:r>
              <a:rPr lang="en-CA" b="1" dirty="0" smtClean="0">
                <a:solidFill>
                  <a:schemeClr val="bg1"/>
                </a:solidFill>
                <a:latin typeface="Arial" charset="0"/>
                <a:ea typeface="Arial" charset="0"/>
                <a:cs typeface="Arial" charset="0"/>
              </a:rPr>
              <a:t>CHECKLIST: </a:t>
            </a:r>
            <a:r>
              <a:rPr lang="en-CA" dirty="0" smtClean="0">
                <a:solidFill>
                  <a:schemeClr val="bg1"/>
                </a:solidFill>
                <a:latin typeface="Arial" charset="0"/>
                <a:ea typeface="Arial" charset="0"/>
                <a:cs typeface="Arial" charset="0"/>
              </a:rPr>
              <a:t>for a memo</a:t>
            </a:r>
            <a:endParaRPr lang="en-CA"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84408" y="3369395"/>
            <a:ext cx="8137811" cy="830997"/>
          </a:xfrm>
          <a:prstGeom prst="rect">
            <a:avLst/>
          </a:prstGeom>
          <a:noFill/>
        </p:spPr>
        <p:txBody>
          <a:bodyPr wrap="square" rtlCol="0">
            <a:spAutoFit/>
          </a:bodyPr>
          <a:lstStyle/>
          <a:p>
            <a:pPr marL="285750" indent="-285750">
              <a:buFont typeface="Wingdings" charset="2"/>
              <a:buChar char="§"/>
            </a:pPr>
            <a:r>
              <a:rPr lang="en-CA" sz="1600" b="1" dirty="0" smtClean="0">
                <a:latin typeface="Arial" panose="020B0604020202020204" pitchFamily="34" charset="0"/>
                <a:cs typeface="Arial" panose="020B0604020202020204" pitchFamily="34" charset="0"/>
              </a:rPr>
              <a:t>How will we win? </a:t>
            </a:r>
            <a:endParaRPr lang="en-CA" sz="1600" b="1" dirty="0">
              <a:latin typeface="Arial" panose="020B0604020202020204" pitchFamily="34" charset="0"/>
              <a:cs typeface="Arial" panose="020B0604020202020204" pitchFamily="34" charset="0"/>
            </a:endParaRPr>
          </a:p>
          <a:p>
            <a:pPr marL="355600" indent="-285750">
              <a:buFont typeface="Wingdings" charset="2"/>
              <a:buChar char="§"/>
            </a:pPr>
            <a:endParaRPr lang="en-CA" sz="1600" b="1" dirty="0" smtClean="0">
              <a:latin typeface="Arial" panose="020B0604020202020204" pitchFamily="34" charset="0"/>
              <a:cs typeface="Arial" panose="020B0604020202020204" pitchFamily="34" charset="0"/>
            </a:endParaRPr>
          </a:p>
          <a:p>
            <a:pPr marL="460375" indent="-287338">
              <a:buFont typeface="Wingdings" charset="2"/>
              <a:buChar char="§"/>
            </a:pPr>
            <a:r>
              <a:rPr lang="en-CA" sz="1600" b="1" dirty="0" smtClean="0">
                <a:latin typeface="Arial" panose="020B0604020202020204" pitchFamily="34" charset="0"/>
                <a:cs typeface="Arial" panose="020B0604020202020204" pitchFamily="34" charset="0"/>
              </a:rPr>
              <a:t>What’s the plan? </a:t>
            </a:r>
          </a:p>
        </p:txBody>
      </p:sp>
    </p:spTree>
    <p:extLst>
      <p:ext uri="{BB962C8B-B14F-4D97-AF65-F5344CB8AC3E}">
        <p14:creationId xmlns:p14="http://schemas.microsoft.com/office/powerpoint/2010/main" val="5947546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155949" y="2127611"/>
            <a:ext cx="8115863" cy="452432"/>
          </a:xfrm>
          <a:prstGeom prst="rect">
            <a:avLst/>
          </a:prstGeom>
        </p:spPr>
        <p:txBody>
          <a:bodyPr wrap="square">
            <a:spAutoFit/>
          </a:bodyPr>
          <a:lstStyle/>
          <a:p>
            <a:pPr>
              <a:lnSpc>
                <a:spcPct val="130000"/>
              </a:lnSpc>
            </a:pPr>
            <a:r>
              <a:rPr lang="en-CA" b="1" dirty="0">
                <a:solidFill>
                  <a:schemeClr val="bg1"/>
                </a:solidFill>
                <a:latin typeface="Arial" charset="0"/>
                <a:ea typeface="Arial" charset="0"/>
                <a:cs typeface="Arial" charset="0"/>
              </a:rPr>
              <a:t>QUESTIONS </a:t>
            </a:r>
            <a:r>
              <a:rPr lang="en-CA" b="1" dirty="0" smtClean="0">
                <a:solidFill>
                  <a:schemeClr val="bg1"/>
                </a:solidFill>
                <a:latin typeface="Arial" charset="0"/>
                <a:ea typeface="Arial" charset="0"/>
                <a:cs typeface="Arial" charset="0"/>
              </a:rPr>
              <a:t>CHECKLIST: </a:t>
            </a:r>
            <a:r>
              <a:rPr lang="en-CA" dirty="0" smtClean="0">
                <a:solidFill>
                  <a:schemeClr val="bg1"/>
                </a:solidFill>
                <a:latin typeface="Arial" charset="0"/>
                <a:ea typeface="Arial" charset="0"/>
                <a:cs typeface="Arial" charset="0"/>
              </a:rPr>
              <a:t>for an update</a:t>
            </a:r>
            <a:endParaRPr lang="en-CA"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84408" y="3153439"/>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b="1" dirty="0" smtClean="0">
                <a:latin typeface="Arial" panose="020B0604020202020204" pitchFamily="34" charset="0"/>
                <a:cs typeface="Arial" panose="020B0604020202020204" pitchFamily="34" charset="0"/>
              </a:rPr>
              <a:t>What are some critical questions?</a:t>
            </a:r>
          </a:p>
        </p:txBody>
      </p:sp>
    </p:spTree>
    <p:extLst>
      <p:ext uri="{BB962C8B-B14F-4D97-AF65-F5344CB8AC3E}">
        <p14:creationId xmlns:p14="http://schemas.microsoft.com/office/powerpoint/2010/main" val="4319991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3" name="Rectangle 12"/>
          <p:cNvSpPr/>
          <p:nvPr/>
        </p:nvSpPr>
        <p:spPr>
          <a:xfrm>
            <a:off x="1155949" y="2127611"/>
            <a:ext cx="8115863" cy="452432"/>
          </a:xfrm>
          <a:prstGeom prst="rect">
            <a:avLst/>
          </a:prstGeom>
        </p:spPr>
        <p:txBody>
          <a:bodyPr wrap="square">
            <a:spAutoFit/>
          </a:bodyPr>
          <a:lstStyle/>
          <a:p>
            <a:pPr>
              <a:lnSpc>
                <a:spcPct val="130000"/>
              </a:lnSpc>
            </a:pPr>
            <a:r>
              <a:rPr lang="en-CA" b="1" dirty="0">
                <a:solidFill>
                  <a:schemeClr val="bg1"/>
                </a:solidFill>
                <a:latin typeface="Arial" charset="0"/>
                <a:ea typeface="Arial" charset="0"/>
                <a:cs typeface="Arial" charset="0"/>
              </a:rPr>
              <a:t>QUESTIONS </a:t>
            </a:r>
            <a:r>
              <a:rPr lang="en-CA" b="1" dirty="0" smtClean="0">
                <a:solidFill>
                  <a:schemeClr val="bg1"/>
                </a:solidFill>
                <a:latin typeface="Arial" charset="0"/>
                <a:ea typeface="Arial" charset="0"/>
                <a:cs typeface="Arial" charset="0"/>
              </a:rPr>
              <a:t>CHECKLIST: </a:t>
            </a:r>
            <a:r>
              <a:rPr lang="en-CA" dirty="0" smtClean="0">
                <a:solidFill>
                  <a:schemeClr val="bg1"/>
                </a:solidFill>
                <a:latin typeface="Arial" charset="0"/>
                <a:ea typeface="Arial" charset="0"/>
                <a:cs typeface="Arial" charset="0"/>
              </a:rPr>
              <a:t>for an update</a:t>
            </a:r>
            <a:endParaRPr lang="en-CA"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84408" y="3174828"/>
            <a:ext cx="8137811" cy="50834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CA" sz="1600" b="1" dirty="0" smtClean="0">
                <a:latin typeface="Arial" panose="020B0604020202020204" pitchFamily="34" charset="0"/>
                <a:cs typeface="Arial" panose="020B0604020202020204" pitchFamily="34" charset="0"/>
              </a:rPr>
              <a:t>What’s our current status</a:t>
            </a:r>
          </a:p>
        </p:txBody>
      </p:sp>
    </p:spTree>
    <p:extLst>
      <p:ext uri="{BB962C8B-B14F-4D97-AF65-F5344CB8AC3E}">
        <p14:creationId xmlns:p14="http://schemas.microsoft.com/office/powerpoint/2010/main" val="759749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12494" y="2852287"/>
            <a:ext cx="3958223" cy="1077218"/>
          </a:xfrm>
          <a:prstGeom prst="rect">
            <a:avLst/>
          </a:prstGeom>
          <a:noFill/>
        </p:spPr>
        <p:txBody>
          <a:bodyPr wrap="square" rtlCol="0">
            <a:spAutoFit/>
          </a:bodyPr>
          <a:lstStyle/>
          <a:p>
            <a:r>
              <a:rPr lang="en-CA" sz="3200" b="1" dirty="0" smtClean="0">
                <a:solidFill>
                  <a:srgbClr val="FF6338"/>
                </a:solidFill>
                <a:latin typeface="Helvetica Neue"/>
              </a:rPr>
              <a:t>Goals and learning objectives</a:t>
            </a:r>
            <a:endParaRPr lang="en-CA" sz="3200" b="1" dirty="0">
              <a:solidFill>
                <a:srgbClr val="FF6338"/>
              </a:solidFill>
              <a:latin typeface="Helvetica Neue"/>
            </a:endParaRPr>
          </a:p>
        </p:txBody>
      </p:sp>
      <p:sp>
        <p:nvSpPr>
          <p:cNvPr id="7" name="Rectangle 6"/>
          <p:cNvSpPr/>
          <p:nvPr/>
        </p:nvSpPr>
        <p:spPr>
          <a:xfrm>
            <a:off x="1" y="3098368"/>
            <a:ext cx="5862180"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346693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12494" y="2852287"/>
            <a:ext cx="3958223" cy="1015663"/>
          </a:xfrm>
          <a:prstGeom prst="rect">
            <a:avLst/>
          </a:prstGeom>
          <a:noFill/>
        </p:spPr>
        <p:txBody>
          <a:bodyPr wrap="square" rtlCol="0">
            <a:spAutoFit/>
          </a:bodyPr>
          <a:lstStyle/>
          <a:p>
            <a:r>
              <a:rPr lang="en-CA" sz="3200" b="1" dirty="0" smtClean="0">
                <a:solidFill>
                  <a:srgbClr val="FF6338"/>
                </a:solidFill>
                <a:latin typeface="Helvetica Neue"/>
              </a:rPr>
              <a:t>Break </a:t>
            </a:r>
          </a:p>
          <a:p>
            <a:r>
              <a:rPr lang="en-CA" sz="2800" dirty="0" smtClean="0">
                <a:solidFill>
                  <a:srgbClr val="FF6338"/>
                </a:solidFill>
                <a:latin typeface="Helvetica Neue"/>
              </a:rPr>
              <a:t>10:30 </a:t>
            </a:r>
            <a:r>
              <a:rPr lang="en-CA" sz="2800" dirty="0">
                <a:solidFill>
                  <a:srgbClr val="FF6338"/>
                </a:solidFill>
                <a:latin typeface="Helvetica Neue"/>
              </a:rPr>
              <a:t>– 10:45 am</a:t>
            </a:r>
          </a:p>
        </p:txBody>
      </p:sp>
      <p:sp>
        <p:nvSpPr>
          <p:cNvPr id="7" name="Rectangle 6"/>
          <p:cNvSpPr/>
          <p:nvPr/>
        </p:nvSpPr>
        <p:spPr>
          <a:xfrm>
            <a:off x="1" y="3098368"/>
            <a:ext cx="5862180"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056542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155949" y="2127611"/>
            <a:ext cx="8115863" cy="414985"/>
          </a:xfrm>
          <a:prstGeom prst="rect">
            <a:avLst/>
          </a:prstGeom>
        </p:spPr>
        <p:txBody>
          <a:bodyPr wrap="square">
            <a:spAutoFit/>
          </a:bodyPr>
          <a:lstStyle/>
          <a:p>
            <a:pPr>
              <a:lnSpc>
                <a:spcPct val="130000"/>
              </a:lnSpc>
            </a:pPr>
            <a:r>
              <a:rPr lang="en-CA" b="1" dirty="0">
                <a:solidFill>
                  <a:schemeClr val="bg1"/>
                </a:solidFill>
                <a:latin typeface="Arial" charset="0"/>
                <a:ea typeface="Arial" charset="0"/>
                <a:cs typeface="Arial" charset="0"/>
              </a:rPr>
              <a:t>STRUCTURING A DOCUMENT</a:t>
            </a:r>
            <a:endParaRPr lang="en-US" dirty="0">
              <a:solidFill>
                <a:srgbClr val="E2E2E2"/>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70462" y="3121723"/>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b="1" dirty="0">
                <a:latin typeface="Arial" panose="020B0604020202020204" pitchFamily="34" charset="0"/>
                <a:cs typeface="Arial" panose="020B0604020202020204" pitchFamily="34" charset="0"/>
              </a:rPr>
              <a:t>Learning objective: </a:t>
            </a:r>
            <a:r>
              <a:rPr lang="en-CA" sz="1600" dirty="0">
                <a:latin typeface="Arial" panose="020B0604020202020204" pitchFamily="34" charset="0"/>
                <a:cs typeface="Arial" panose="020B0604020202020204" pitchFamily="34" charset="0"/>
              </a:rPr>
              <a:t>Use the question method to formulate a logical structure</a:t>
            </a:r>
            <a:endParaRPr lang="en-CA"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7305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401687" y="2089599"/>
            <a:ext cx="8115863" cy="421526"/>
          </a:xfrm>
          <a:prstGeom prst="rect">
            <a:avLst/>
          </a:prstGeom>
        </p:spPr>
        <p:txBody>
          <a:bodyPr wrap="square">
            <a:spAutoFit/>
          </a:bodyPr>
          <a:lstStyle/>
          <a:p>
            <a:pPr>
              <a:lnSpc>
                <a:spcPct val="130000"/>
              </a:lnSpc>
            </a:pPr>
            <a:r>
              <a:rPr lang="en-US" b="1" dirty="0" smtClean="0">
                <a:solidFill>
                  <a:schemeClr val="bg1"/>
                </a:solidFill>
                <a:latin typeface="Arial" charset="0"/>
                <a:ea typeface="Arial" charset="0"/>
                <a:cs typeface="Arial" charset="0"/>
              </a:rPr>
              <a:t>PRACTICE: </a:t>
            </a:r>
            <a:r>
              <a:rPr lang="en-US" dirty="0" smtClean="0">
                <a:solidFill>
                  <a:schemeClr val="bg1"/>
                </a:solidFill>
                <a:latin typeface="Arial" charset="0"/>
                <a:ea typeface="Arial" charset="0"/>
                <a:cs typeface="Arial" charset="0"/>
              </a:rPr>
              <a:t>Creating a hierarchical document structure</a:t>
            </a:r>
            <a:endParaRPr lang="en-US"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19710" y="3086766"/>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dirty="0">
                <a:latin typeface="Arial" panose="020B0604020202020204" pitchFamily="34" charset="0"/>
                <a:cs typeface="Arial" panose="020B0604020202020204" pitchFamily="34" charset="0"/>
              </a:rPr>
              <a:t>Take the answers you did in the question method</a:t>
            </a:r>
            <a:endParaRPr lang="en-CA" sz="1600" dirty="0" smtClean="0">
              <a:latin typeface="Arial" panose="020B0604020202020204" pitchFamily="34" charset="0"/>
              <a:cs typeface="Arial" panose="020B0604020202020204" pitchFamily="34" charset="0"/>
            </a:endParaRPr>
          </a:p>
        </p:txBody>
      </p:sp>
      <p:sp>
        <p:nvSpPr>
          <p:cNvPr id="7" name="TextBox 6"/>
          <p:cNvSpPr txBox="1"/>
          <p:nvPr/>
        </p:nvSpPr>
        <p:spPr>
          <a:xfrm>
            <a:off x="1809689" y="3614946"/>
            <a:ext cx="6244548" cy="584775"/>
          </a:xfrm>
          <a:prstGeom prst="rect">
            <a:avLst/>
          </a:prstGeom>
          <a:noFill/>
        </p:spPr>
        <p:txBody>
          <a:bodyPr wrap="square" rtlCol="0">
            <a:spAutoFit/>
          </a:bodyPr>
          <a:lstStyle/>
          <a:p>
            <a:pPr marL="285750" indent="-285750">
              <a:buFont typeface="Wingdings" charset="2"/>
              <a:buChar char="§"/>
            </a:pPr>
            <a:r>
              <a:rPr lang="en-CA" sz="1600" dirty="0" smtClean="0">
                <a:latin typeface="Arial" panose="020B0604020202020204" pitchFamily="34" charset="0"/>
                <a:cs typeface="Arial" panose="020B0604020202020204" pitchFamily="34" charset="0"/>
              </a:rPr>
              <a:t>B</a:t>
            </a:r>
            <a:r>
              <a:rPr lang="en-CA" sz="1600" smtClean="0">
                <a:latin typeface="Arial" panose="020B0604020202020204" pitchFamily="34" charset="0"/>
                <a:cs typeface="Arial" panose="020B0604020202020204" pitchFamily="34" charset="0"/>
              </a:rPr>
              <a:t>ased </a:t>
            </a:r>
            <a:r>
              <a:rPr lang="en-CA" sz="1600" dirty="0">
                <a:latin typeface="Arial" panose="020B0604020202020204" pitchFamily="34" charset="0"/>
                <a:cs typeface="Arial" panose="020B0604020202020204" pitchFamily="34" charset="0"/>
              </a:rPr>
              <a:t>on the answers developed in the question method and </a:t>
            </a:r>
            <a:r>
              <a:rPr lang="en-CA" sz="1600" dirty="0">
                <a:latin typeface="Arial" panose="020B0604020202020204" pitchFamily="34" charset="0"/>
                <a:cs typeface="Arial" panose="020B0604020202020204" pitchFamily="34" charset="0"/>
                <a:hlinkClick r:id="rId2"/>
              </a:rPr>
              <a:t>Redfin’s own template</a:t>
            </a:r>
            <a:endParaRPr lang="en-C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03454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476672"/>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p:cNvSpPr/>
          <p:nvPr/>
        </p:nvSpPr>
        <p:spPr>
          <a:xfrm>
            <a:off x="100668" y="1289303"/>
            <a:ext cx="9143999" cy="513529"/>
          </a:xfrm>
          <a:prstGeom prst="parallelogram">
            <a:avLst/>
          </a:pr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0" name="Content Placeholder 1"/>
          <p:cNvSpPr txBox="1">
            <a:spLocks/>
          </p:cNvSpPr>
          <p:nvPr/>
        </p:nvSpPr>
        <p:spPr>
          <a:xfrm>
            <a:off x="0" y="1290106"/>
            <a:ext cx="8532343" cy="513528"/>
          </a:xfrm>
          <a:prstGeom prst="rect">
            <a:avLst/>
          </a:prstGeom>
          <a:solidFill>
            <a:srgbClr val="FF663A"/>
          </a:solidFill>
        </p:spPr>
        <p:txBody>
          <a:bodyPr vert="horz" lIns="74295" tIns="37148" rIns="74295" bIns="37148" rtlCol="0" anchor="ctr">
            <a:normAutofit/>
          </a:bodyPr>
          <a:lstStyle>
            <a:lvl1pPr marL="0" indent="0" algn="l" defTabSz="914400" rtl="0" eaLnBrk="1" latinLnBrk="0" hangingPunct="1">
              <a:lnSpc>
                <a:spcPct val="90000"/>
              </a:lnSpc>
              <a:spcBef>
                <a:spcPts val="1000"/>
              </a:spcBef>
              <a:buFont typeface="Arial"/>
              <a:buNone/>
              <a:defRPr sz="1800" b="1" kern="1200">
                <a:solidFill>
                  <a:srgbClr val="FF6338"/>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sz="1460" dirty="0">
                <a:solidFill>
                  <a:schemeClr val="bg1"/>
                </a:solidFill>
              </a:rPr>
              <a:t> </a:t>
            </a:r>
            <a:r>
              <a:rPr lang="en-CA" sz="1460" dirty="0" smtClean="0">
                <a:solidFill>
                  <a:schemeClr val="bg1"/>
                </a:solidFill>
              </a:rPr>
              <a:t>  TO-DO  - THE </a:t>
            </a:r>
            <a:r>
              <a:rPr lang="en-CA" sz="1460" dirty="0">
                <a:solidFill>
                  <a:schemeClr val="bg1"/>
                </a:solidFill>
              </a:rPr>
              <a:t>INTRASECTION QUESTION METHOD</a:t>
            </a:r>
          </a:p>
        </p:txBody>
      </p:sp>
      <p:sp>
        <p:nvSpPr>
          <p:cNvPr id="6" name="TextBox 5"/>
          <p:cNvSpPr txBox="1"/>
          <p:nvPr/>
        </p:nvSpPr>
        <p:spPr>
          <a:xfrm>
            <a:off x="305384" y="1919580"/>
            <a:ext cx="9143999" cy="4278094"/>
          </a:xfrm>
          <a:prstGeom prst="rect">
            <a:avLst/>
          </a:prstGeom>
          <a:noFill/>
        </p:spPr>
        <p:txBody>
          <a:bodyPr wrap="square" rtlCol="0">
            <a:spAutoFit/>
          </a:bodyPr>
          <a:lstStyle/>
          <a:p>
            <a:pPr marL="285750" indent="-285750">
              <a:buFont typeface="Wingdings" charset="2"/>
              <a:buChar char="§"/>
            </a:pPr>
            <a:r>
              <a:rPr lang="en-CA" sz="1600" dirty="0">
                <a:latin typeface="Arial" panose="020B0604020202020204" pitchFamily="34" charset="0"/>
                <a:cs typeface="Arial" panose="020B0604020202020204" pitchFamily="34" charset="0"/>
              </a:rPr>
              <a:t>Learning objective Use the question method to define the key points </a:t>
            </a:r>
            <a:r>
              <a:rPr lang="en-CA" b="1" dirty="0">
                <a:solidFill>
                  <a:srgbClr val="FF6337"/>
                </a:solidFill>
                <a:latin typeface="Arial" panose="020B0604020202020204" pitchFamily="34" charset="0"/>
                <a:cs typeface="Arial" panose="020B0604020202020204" pitchFamily="34" charset="0"/>
              </a:rPr>
              <a:t>within </a:t>
            </a:r>
            <a:r>
              <a:rPr lang="en-CA" b="1" dirty="0" smtClean="0">
                <a:solidFill>
                  <a:srgbClr val="FF6337"/>
                </a:solidFill>
                <a:latin typeface="Arial" panose="020B0604020202020204" pitchFamily="34" charset="0"/>
                <a:cs typeface="Arial" panose="020B0604020202020204" pitchFamily="34" charset="0"/>
              </a:rPr>
              <a:t>*each </a:t>
            </a:r>
            <a:r>
              <a:rPr lang="en-CA" b="1" dirty="0">
                <a:solidFill>
                  <a:srgbClr val="FF6337"/>
                </a:solidFill>
                <a:latin typeface="Arial" panose="020B0604020202020204" pitchFamily="34" charset="0"/>
                <a:cs typeface="Arial" panose="020B0604020202020204" pitchFamily="34" charset="0"/>
              </a:rPr>
              <a:t>section</a:t>
            </a:r>
          </a:p>
          <a:p>
            <a:pPr marL="285750" indent="-285750">
              <a:buFont typeface="Wingdings" charset="2"/>
              <a:buChar char="§"/>
            </a:pPr>
            <a:endParaRPr lang="en-CA" sz="1600" dirty="0">
              <a:latin typeface="Arial" panose="020B0604020202020204" pitchFamily="34" charset="0"/>
              <a:cs typeface="Arial" panose="020B0604020202020204" pitchFamily="34" charset="0"/>
            </a:endParaRPr>
          </a:p>
          <a:p>
            <a:pPr marL="285750" indent="-285750">
              <a:buFont typeface="Wingdings" charset="2"/>
              <a:buChar char="§"/>
            </a:pPr>
            <a:r>
              <a:rPr lang="en-CA" sz="1600" dirty="0">
                <a:latin typeface="Arial" panose="020B0604020202020204" pitchFamily="34" charset="0"/>
                <a:cs typeface="Arial" panose="020B0604020202020204" pitchFamily="34" charset="0"/>
              </a:rPr>
              <a:t>Now when you’ve done this for the whole document, you do the same thing for each section. Macro/ micro</a:t>
            </a:r>
          </a:p>
          <a:p>
            <a:pPr marL="285750" indent="-285750">
              <a:buFont typeface="Wingdings" charset="2"/>
              <a:buChar char="§"/>
            </a:pPr>
            <a:endParaRPr lang="en-CA" sz="1600" dirty="0">
              <a:latin typeface="Arial" panose="020B0604020202020204" pitchFamily="34" charset="0"/>
              <a:cs typeface="Arial" panose="020B0604020202020204" pitchFamily="34" charset="0"/>
            </a:endParaRPr>
          </a:p>
          <a:p>
            <a:pPr marL="285750" indent="-285750">
              <a:buFont typeface="Wingdings" charset="2"/>
              <a:buChar char="§"/>
            </a:pPr>
            <a:r>
              <a:rPr lang="en-CA" sz="1600" dirty="0">
                <a:latin typeface="Arial" panose="020B0604020202020204" pitchFamily="34" charset="0"/>
                <a:cs typeface="Arial" panose="020B0604020202020204" pitchFamily="34" charset="0"/>
              </a:rPr>
              <a:t>the question method is mirrored on a micro scale.</a:t>
            </a:r>
          </a:p>
          <a:p>
            <a:pPr marL="285750" indent="-285750">
              <a:buFont typeface="Wingdings" charset="2"/>
              <a:buChar char="§"/>
            </a:pPr>
            <a:endParaRPr lang="en-CA" sz="1600" dirty="0">
              <a:latin typeface="Arial" panose="020B0604020202020204" pitchFamily="34" charset="0"/>
              <a:cs typeface="Arial" panose="020B0604020202020204" pitchFamily="34" charset="0"/>
            </a:endParaRPr>
          </a:p>
          <a:p>
            <a:pPr marL="285750" indent="-285750">
              <a:buFont typeface="Wingdings" charset="2"/>
              <a:buChar char="§"/>
            </a:pPr>
            <a:r>
              <a:rPr lang="en-CA" sz="1600" dirty="0">
                <a:latin typeface="Arial" panose="020B0604020202020204" pitchFamily="34" charset="0"/>
                <a:cs typeface="Arial" panose="020B0604020202020204" pitchFamily="34" charset="0"/>
              </a:rPr>
              <a:t>The starting point for each is, what question am I trying to answer in this section?</a:t>
            </a:r>
          </a:p>
          <a:p>
            <a:pPr marL="285750" indent="-285750">
              <a:buFont typeface="Wingdings" charset="2"/>
              <a:buChar char="§"/>
            </a:pPr>
            <a:endParaRPr lang="en-CA" sz="1600" dirty="0">
              <a:latin typeface="Arial" panose="020B0604020202020204" pitchFamily="34" charset="0"/>
              <a:cs typeface="Arial" panose="020B0604020202020204" pitchFamily="34" charset="0"/>
            </a:endParaRPr>
          </a:p>
          <a:p>
            <a:pPr marL="285750" indent="-285750">
              <a:buFont typeface="Wingdings" charset="2"/>
              <a:buChar char="§"/>
            </a:pPr>
            <a:r>
              <a:rPr lang="en-CA" sz="1600" dirty="0">
                <a:latin typeface="Arial" panose="020B0604020202020204" pitchFamily="34" charset="0"/>
                <a:cs typeface="Arial" panose="020B0604020202020204" pitchFamily="34" charset="0"/>
              </a:rPr>
              <a:t>If you’re confused by document structure, here’s the thing you need to remember: Each section must be asking and answering a question.</a:t>
            </a:r>
          </a:p>
          <a:p>
            <a:pPr marL="285750" indent="-285750">
              <a:buFont typeface="Wingdings" charset="2"/>
              <a:buChar char="§"/>
            </a:pPr>
            <a:endParaRPr lang="en-CA" sz="1600" dirty="0">
              <a:latin typeface="Arial" panose="020B0604020202020204" pitchFamily="34" charset="0"/>
              <a:cs typeface="Arial" panose="020B0604020202020204" pitchFamily="34" charset="0"/>
            </a:endParaRPr>
          </a:p>
          <a:p>
            <a:pPr marL="285750" indent="-285750">
              <a:buFont typeface="Wingdings" charset="2"/>
              <a:buChar char="§"/>
            </a:pPr>
            <a:r>
              <a:rPr lang="en-CA" sz="1600" dirty="0">
                <a:latin typeface="Arial" panose="020B0604020202020204" pitchFamily="34" charset="0"/>
                <a:cs typeface="Arial" panose="020B0604020202020204" pitchFamily="34" charset="0"/>
              </a:rPr>
              <a:t>I want to teach you to say to yourself, as they’re creating the document structure, “This section answers the question: What steps would we need to take to implement this plan?” “This section answers the question: Why do I think this plan will work?”</a:t>
            </a:r>
          </a:p>
          <a:p>
            <a:pPr marL="285750" indent="-285750">
              <a:buFont typeface="Wingdings" charset="2"/>
              <a:buChar char="§"/>
            </a:pPr>
            <a:endParaRPr lang="en-CA" sz="1600" dirty="0">
              <a:latin typeface="Arial" panose="020B0604020202020204" pitchFamily="34" charset="0"/>
              <a:cs typeface="Arial" panose="020B0604020202020204" pitchFamily="34" charset="0"/>
            </a:endParaRPr>
          </a:p>
          <a:p>
            <a:pPr marL="285750" indent="-285750">
              <a:buFont typeface="Wingdings" charset="2"/>
              <a:buChar char="§"/>
            </a:pPr>
            <a:r>
              <a:rPr lang="en-CA" sz="1600" dirty="0">
                <a:latin typeface="Arial" panose="020B0604020202020204" pitchFamily="34" charset="0"/>
                <a:cs typeface="Arial" panose="020B0604020202020204" pitchFamily="34" charset="0"/>
              </a:rPr>
              <a:t>Every section must be asking and answering a question</a:t>
            </a:r>
          </a:p>
        </p:txBody>
      </p:sp>
    </p:spTree>
    <p:extLst>
      <p:ext uri="{BB962C8B-B14F-4D97-AF65-F5344CB8AC3E}">
        <p14:creationId xmlns:p14="http://schemas.microsoft.com/office/powerpoint/2010/main" val="20181425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3" name="Rectangle 12"/>
          <p:cNvSpPr/>
          <p:nvPr/>
        </p:nvSpPr>
        <p:spPr>
          <a:xfrm>
            <a:off x="1210540" y="2073020"/>
            <a:ext cx="8115863" cy="775084"/>
          </a:xfrm>
          <a:prstGeom prst="rect">
            <a:avLst/>
          </a:prstGeom>
        </p:spPr>
        <p:txBody>
          <a:bodyPr wrap="square">
            <a:spAutoFit/>
          </a:bodyPr>
          <a:lstStyle/>
          <a:p>
            <a:pPr>
              <a:lnSpc>
                <a:spcPct val="130000"/>
              </a:lnSpc>
            </a:pPr>
            <a:r>
              <a:rPr lang="en-CA" b="1" dirty="0">
                <a:solidFill>
                  <a:schemeClr val="bg1"/>
                </a:solidFill>
                <a:latin typeface="Arial" charset="0"/>
                <a:ea typeface="Arial" charset="0"/>
                <a:cs typeface="Arial" charset="0"/>
              </a:rPr>
              <a:t>HOW DO I USE THE QUESTION METHOD TO DEFINE KEY POINTS?</a:t>
            </a:r>
          </a:p>
          <a:p>
            <a:pPr>
              <a:lnSpc>
                <a:spcPct val="130000"/>
              </a:lnSpc>
            </a:pPr>
            <a:endParaRPr lang="en-CA" b="1"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7637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3" name="Rectangle 12"/>
          <p:cNvSpPr/>
          <p:nvPr/>
        </p:nvSpPr>
        <p:spPr>
          <a:xfrm>
            <a:off x="1210540" y="2073020"/>
            <a:ext cx="8115863" cy="452432"/>
          </a:xfrm>
          <a:prstGeom prst="rect">
            <a:avLst/>
          </a:prstGeom>
        </p:spPr>
        <p:txBody>
          <a:bodyPr wrap="square">
            <a:spAutoFit/>
          </a:bodyPr>
          <a:lstStyle/>
          <a:p>
            <a:pPr>
              <a:lnSpc>
                <a:spcPct val="130000"/>
              </a:lnSpc>
            </a:pPr>
            <a:r>
              <a:rPr lang="en-CA" b="1" dirty="0">
                <a:solidFill>
                  <a:schemeClr val="bg1"/>
                </a:solidFill>
                <a:latin typeface="Arial" charset="0"/>
                <a:ea typeface="Arial" charset="0"/>
                <a:cs typeface="Arial" charset="0"/>
              </a:rPr>
              <a:t>PRACTICE – </a:t>
            </a:r>
            <a:r>
              <a:rPr lang="en-CA" b="1" dirty="0" smtClean="0">
                <a:solidFill>
                  <a:schemeClr val="bg1"/>
                </a:solidFill>
                <a:latin typeface="Arial" charset="0"/>
                <a:ea typeface="Arial" charset="0"/>
                <a:cs typeface="Arial" charset="0"/>
              </a:rPr>
              <a:t>What Am I Saying In Each Of These Paragraphs</a:t>
            </a:r>
            <a:endParaRPr lang="en-CA" b="1"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9337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869138"/>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809190" y="2869138"/>
            <a:ext cx="1612942" cy="584775"/>
          </a:xfrm>
          <a:prstGeom prst="rect">
            <a:avLst/>
          </a:prstGeom>
          <a:noFill/>
        </p:spPr>
        <p:txBody>
          <a:bodyPr wrap="none" rtlCol="0">
            <a:spAutoFit/>
          </a:bodyPr>
          <a:lstStyle/>
          <a:p>
            <a:r>
              <a:rPr lang="en-US" sz="3200" b="1" dirty="0" smtClean="0">
                <a:solidFill>
                  <a:srgbClr val="FF6337"/>
                </a:solidFill>
                <a:latin typeface="Helvetica Neue" charset="0"/>
                <a:ea typeface="Helvetica Neue" charset="0"/>
                <a:cs typeface="Helvetica Neue" charset="0"/>
              </a:rPr>
              <a:t>Debrief</a:t>
            </a:r>
            <a:endParaRPr lang="en-US" sz="3200" b="1" dirty="0">
              <a:solidFill>
                <a:srgbClr val="FF6337"/>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430095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31542" y="2884678"/>
            <a:ext cx="4039175" cy="1015663"/>
          </a:xfrm>
          <a:prstGeom prst="rect">
            <a:avLst/>
          </a:prstGeom>
          <a:noFill/>
        </p:spPr>
        <p:txBody>
          <a:bodyPr wrap="square" rtlCol="0">
            <a:spAutoFit/>
          </a:bodyPr>
          <a:lstStyle/>
          <a:p>
            <a:r>
              <a:rPr lang="en-CA" sz="3200" b="1" dirty="0" smtClean="0">
                <a:solidFill>
                  <a:srgbClr val="FF6338"/>
                </a:solidFill>
                <a:latin typeface="Helvetica Neue"/>
              </a:rPr>
              <a:t>Lunch </a:t>
            </a:r>
            <a:br>
              <a:rPr lang="en-CA" sz="3200" b="1" dirty="0" smtClean="0">
                <a:solidFill>
                  <a:srgbClr val="FF6338"/>
                </a:solidFill>
                <a:latin typeface="Helvetica Neue"/>
              </a:rPr>
            </a:br>
            <a:r>
              <a:rPr lang="en-CA" sz="2800" dirty="0" smtClean="0">
                <a:solidFill>
                  <a:srgbClr val="FF6338"/>
                </a:solidFill>
                <a:latin typeface="Helvetica Neue"/>
              </a:rPr>
              <a:t>11:45 AM–12:45 PM</a:t>
            </a:r>
            <a:endParaRPr lang="en-CA" sz="2800" dirty="0">
              <a:solidFill>
                <a:srgbClr val="FF6338"/>
              </a:solidFill>
              <a:latin typeface="Helvetica Neue"/>
            </a:endParaRPr>
          </a:p>
        </p:txBody>
      </p:sp>
      <p:sp>
        <p:nvSpPr>
          <p:cNvPr id="7" name="Rectangle 6"/>
          <p:cNvSpPr/>
          <p:nvPr/>
        </p:nvSpPr>
        <p:spPr>
          <a:xfrm>
            <a:off x="1" y="3098368"/>
            <a:ext cx="5862180"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277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869138"/>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834242" y="2869138"/>
            <a:ext cx="1680268" cy="584775"/>
          </a:xfrm>
          <a:prstGeom prst="rect">
            <a:avLst/>
          </a:prstGeom>
          <a:noFill/>
        </p:spPr>
        <p:txBody>
          <a:bodyPr wrap="none" rtlCol="0">
            <a:spAutoFit/>
          </a:bodyPr>
          <a:lstStyle/>
          <a:p>
            <a:r>
              <a:rPr lang="en-US" sz="3200" b="1" dirty="0">
                <a:solidFill>
                  <a:srgbClr val="FF6337"/>
                </a:solidFill>
                <a:latin typeface="Helvetica Neue" charset="0"/>
                <a:ea typeface="Helvetica Neue" charset="0"/>
                <a:cs typeface="Helvetica Neue" charset="0"/>
              </a:rPr>
              <a:t>A</a:t>
            </a:r>
            <a:r>
              <a:rPr lang="en-US" sz="3200" b="1" dirty="0" smtClean="0">
                <a:solidFill>
                  <a:srgbClr val="FF6337"/>
                </a:solidFill>
                <a:latin typeface="Helvetica Neue" charset="0"/>
                <a:ea typeface="Helvetica Neue" charset="0"/>
                <a:cs typeface="Helvetica Neue" charset="0"/>
              </a:rPr>
              <a:t>genda</a:t>
            </a:r>
            <a:endParaRPr lang="en-US" sz="3200" b="1" dirty="0">
              <a:solidFill>
                <a:srgbClr val="FF6337"/>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13118668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3" name="Rectangle 12"/>
          <p:cNvSpPr/>
          <p:nvPr/>
        </p:nvSpPr>
        <p:spPr>
          <a:xfrm>
            <a:off x="1155949" y="2127611"/>
            <a:ext cx="8115863" cy="414985"/>
          </a:xfrm>
          <a:prstGeom prst="rect">
            <a:avLst/>
          </a:prstGeom>
        </p:spPr>
        <p:txBody>
          <a:bodyPr wrap="square">
            <a:spAutoFit/>
          </a:bodyPr>
          <a:lstStyle/>
          <a:p>
            <a:pPr>
              <a:lnSpc>
                <a:spcPct val="130000"/>
              </a:lnSpc>
            </a:pPr>
            <a:r>
              <a:rPr lang="en-CA" b="1" dirty="0" smtClean="0">
                <a:solidFill>
                  <a:schemeClr val="bg1"/>
                </a:solidFill>
                <a:latin typeface="Arial" charset="0"/>
                <a:ea typeface="Arial" charset="0"/>
                <a:cs typeface="Arial" charset="0"/>
              </a:rPr>
              <a:t>OPENING &amp; FRAMING</a:t>
            </a:r>
            <a:endParaRPr lang="en-CA"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84408" y="3174828"/>
            <a:ext cx="8137811" cy="50834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CA" sz="1600" b="1" dirty="0">
                <a:latin typeface="Arial" panose="020B0604020202020204" pitchFamily="34" charset="0"/>
                <a:cs typeface="Arial" panose="020B0604020202020204" pitchFamily="34" charset="0"/>
              </a:rPr>
              <a:t>Goal 2: Writing with the reader in mind</a:t>
            </a:r>
            <a:endParaRPr lang="en-CA" sz="1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619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0" y="-325678"/>
            <a:ext cx="9906000" cy="6663847"/>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072236" y="476672"/>
            <a:ext cx="1428596" cy="584775"/>
          </a:xfrm>
          <a:prstGeom prst="rect">
            <a:avLst/>
          </a:prstGeom>
          <a:noFill/>
        </p:spPr>
        <p:txBody>
          <a:bodyPr wrap="none" rtlCol="0">
            <a:spAutoFit/>
          </a:bodyPr>
          <a:lstStyle/>
          <a:p>
            <a:r>
              <a:rPr lang="en-US" sz="3200" b="1" dirty="0">
                <a:solidFill>
                  <a:srgbClr val="FF6337"/>
                </a:solidFill>
                <a:latin typeface="Helvetica Neue" charset="0"/>
                <a:ea typeface="Helvetica Neue" charset="0"/>
                <a:cs typeface="Helvetica Neue" charset="0"/>
              </a:rPr>
              <a:t>G</a:t>
            </a:r>
            <a:r>
              <a:rPr lang="en-US" sz="3200" b="1" dirty="0" smtClean="0">
                <a:solidFill>
                  <a:srgbClr val="FF6337"/>
                </a:solidFill>
                <a:latin typeface="Helvetica Neue" charset="0"/>
                <a:ea typeface="Helvetica Neue" charset="0"/>
                <a:cs typeface="Helvetica Neue" charset="0"/>
              </a:rPr>
              <a:t>oal 1</a:t>
            </a:r>
            <a:endParaRPr lang="en-US" sz="3200" b="1" dirty="0">
              <a:solidFill>
                <a:srgbClr val="FF6337"/>
              </a:solidFill>
              <a:latin typeface="Helvetica Neue" charset="0"/>
              <a:ea typeface="Helvetica Neue" charset="0"/>
              <a:cs typeface="Helvetica Neue" charset="0"/>
            </a:endParaRPr>
          </a:p>
        </p:txBody>
      </p:sp>
      <p:sp>
        <p:nvSpPr>
          <p:cNvPr id="28" name="Rectangle 27"/>
          <p:cNvSpPr/>
          <p:nvPr/>
        </p:nvSpPr>
        <p:spPr>
          <a:xfrm>
            <a:off x="0" y="476672"/>
            <a:ext cx="6642933"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61909" y="2752249"/>
            <a:ext cx="9057872" cy="2215991"/>
          </a:xfrm>
          <a:prstGeom prst="rect">
            <a:avLst/>
          </a:prstGeom>
          <a:noFill/>
        </p:spPr>
        <p:txBody>
          <a:bodyPr wrap="square" rtlCol="0">
            <a:spAutoFit/>
          </a:bodyPr>
          <a:lstStyle/>
          <a:p>
            <a:pPr marL="285750" indent="-285750">
              <a:spcBef>
                <a:spcPts val="1200"/>
              </a:spcBef>
              <a:buFont typeface="Wingdings" charset="2"/>
              <a:buChar char="§"/>
            </a:pPr>
            <a:r>
              <a:rPr lang="en-CA" dirty="0">
                <a:latin typeface="Arial" panose="020B0604020202020204" pitchFamily="34" charset="0"/>
                <a:cs typeface="Arial" panose="020B0604020202020204" pitchFamily="34" charset="0"/>
              </a:rPr>
              <a:t>Learn to use and apply the question method, a technique for identifying the structure and major points of a document by asking and answering a series of analytical questions</a:t>
            </a:r>
          </a:p>
          <a:p>
            <a:pPr marL="285750" indent="-285750">
              <a:spcBef>
                <a:spcPts val="1200"/>
              </a:spcBef>
              <a:buFont typeface="Wingdings" charset="2"/>
              <a:buChar char="§"/>
            </a:pPr>
            <a:r>
              <a:rPr lang="en-CA" dirty="0">
                <a:latin typeface="Arial" panose="020B0604020202020204" pitchFamily="34" charset="0"/>
                <a:cs typeface="Arial" panose="020B0604020202020204" pitchFamily="34" charset="0"/>
              </a:rPr>
              <a:t>Use the question method to articulate the purpose of the document</a:t>
            </a:r>
          </a:p>
          <a:p>
            <a:pPr marL="285750" indent="-285750">
              <a:spcBef>
                <a:spcPts val="1200"/>
              </a:spcBef>
              <a:buFont typeface="Wingdings" charset="2"/>
              <a:buChar char="§"/>
            </a:pPr>
            <a:r>
              <a:rPr lang="en-CA" dirty="0">
                <a:latin typeface="Arial" panose="020B0604020202020204" pitchFamily="34" charset="0"/>
                <a:cs typeface="Arial" panose="020B0604020202020204" pitchFamily="34" charset="0"/>
              </a:rPr>
              <a:t>Use the question method to define the key points for each section</a:t>
            </a:r>
          </a:p>
          <a:p>
            <a:pPr marL="285750" indent="-285750">
              <a:spcBef>
                <a:spcPts val="1200"/>
              </a:spcBef>
              <a:buFont typeface="Wingdings" charset="2"/>
              <a:buChar char="§"/>
            </a:pPr>
            <a:r>
              <a:rPr lang="en-CA" dirty="0">
                <a:latin typeface="Arial" panose="020B0604020202020204" pitchFamily="34" charset="0"/>
                <a:cs typeface="Arial" panose="020B0604020202020204" pitchFamily="34" charset="0"/>
              </a:rPr>
              <a:t>Use the question method to formulate a logical structure</a:t>
            </a:r>
          </a:p>
        </p:txBody>
      </p:sp>
      <p:sp>
        <p:nvSpPr>
          <p:cNvPr id="7" name="Parallelogram 6"/>
          <p:cNvSpPr/>
          <p:nvPr/>
        </p:nvSpPr>
        <p:spPr>
          <a:xfrm>
            <a:off x="100668" y="1627505"/>
            <a:ext cx="9143999" cy="513529"/>
          </a:xfrm>
          <a:prstGeom prst="parallelogram">
            <a:avLst/>
          </a:prstGeom>
          <a:solidFill>
            <a:srgbClr val="FF6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1" name="Content Placeholder 1"/>
          <p:cNvSpPr txBox="1">
            <a:spLocks/>
          </p:cNvSpPr>
          <p:nvPr/>
        </p:nvSpPr>
        <p:spPr>
          <a:xfrm>
            <a:off x="0" y="1628308"/>
            <a:ext cx="8532343" cy="513528"/>
          </a:xfrm>
          <a:prstGeom prst="rect">
            <a:avLst/>
          </a:prstGeom>
          <a:solidFill>
            <a:srgbClr val="FF6337"/>
          </a:solidFill>
        </p:spPr>
        <p:txBody>
          <a:bodyPr vert="horz" lIns="74295" tIns="37148" rIns="74295" bIns="37148" rtlCol="0" anchor="ctr">
            <a:normAutofit/>
          </a:bodyPr>
          <a:lstStyle>
            <a:lvl1pPr marL="0" indent="0" algn="l" defTabSz="914400" rtl="0" eaLnBrk="1" latinLnBrk="0" hangingPunct="1">
              <a:lnSpc>
                <a:spcPct val="90000"/>
              </a:lnSpc>
              <a:spcBef>
                <a:spcPts val="1000"/>
              </a:spcBef>
              <a:buFont typeface="Arial"/>
              <a:buNone/>
              <a:defRPr sz="1800" b="1" kern="1200">
                <a:solidFill>
                  <a:srgbClr val="FF6338"/>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7663"/>
            <a:r>
              <a:rPr lang="en-CA" sz="1460" dirty="0">
                <a:solidFill>
                  <a:schemeClr val="bg1"/>
                </a:solidFill>
              </a:rPr>
              <a:t> APPLY ANALYTICAL THINKING TO THE PROPOSAL PLANNING PROCESS</a:t>
            </a:r>
          </a:p>
        </p:txBody>
      </p:sp>
    </p:spTree>
    <p:extLst>
      <p:ext uri="{BB962C8B-B14F-4D97-AF65-F5344CB8AC3E}">
        <p14:creationId xmlns:p14="http://schemas.microsoft.com/office/powerpoint/2010/main" val="26510960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59" y="1852997"/>
            <a:ext cx="8484065"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3" name="Rectangle 12"/>
          <p:cNvSpPr/>
          <p:nvPr/>
        </p:nvSpPr>
        <p:spPr>
          <a:xfrm>
            <a:off x="1046767" y="2094577"/>
            <a:ext cx="8247357" cy="414985"/>
          </a:xfrm>
          <a:prstGeom prst="rect">
            <a:avLst/>
          </a:prstGeom>
        </p:spPr>
        <p:txBody>
          <a:bodyPr wrap="square">
            <a:spAutoFit/>
          </a:bodyPr>
          <a:lstStyle/>
          <a:p>
            <a:pPr>
              <a:lnSpc>
                <a:spcPct val="130000"/>
              </a:lnSpc>
            </a:pPr>
            <a:r>
              <a:rPr lang="en-CA" b="1" dirty="0" smtClean="0">
                <a:solidFill>
                  <a:schemeClr val="bg1"/>
                </a:solidFill>
                <a:latin typeface="Arial" charset="0"/>
                <a:ea typeface="Arial" charset="0"/>
                <a:cs typeface="Arial" charset="0"/>
              </a:rPr>
              <a:t>PARAGRAPHS – </a:t>
            </a:r>
            <a:r>
              <a:rPr lang="en-CA" dirty="0">
                <a:solidFill>
                  <a:schemeClr val="bg1"/>
                </a:solidFill>
                <a:latin typeface="Arial" charset="0"/>
                <a:ea typeface="Arial" charset="0"/>
                <a:cs typeface="Arial" charset="0"/>
              </a:rPr>
              <a:t>W</a:t>
            </a:r>
            <a:r>
              <a:rPr lang="en-CA" dirty="0" smtClean="0">
                <a:solidFill>
                  <a:schemeClr val="bg1"/>
                </a:solidFill>
                <a:latin typeface="Arial" charset="0"/>
                <a:ea typeface="Arial" charset="0"/>
                <a:cs typeface="Arial" charset="0"/>
              </a:rPr>
              <a:t>hat does it mean to have the reader in mind?</a:t>
            </a:r>
            <a:endParaRPr lang="en-CA"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42173" y="3429000"/>
            <a:ext cx="8137811" cy="1323439"/>
          </a:xfrm>
          <a:prstGeom prst="rect">
            <a:avLst/>
          </a:prstGeom>
          <a:noFill/>
        </p:spPr>
        <p:txBody>
          <a:bodyPr wrap="square" rtlCol="0">
            <a:spAutoFit/>
          </a:bodyPr>
          <a:lstStyle/>
          <a:p>
            <a:pPr marL="285750" indent="-285750">
              <a:buFont typeface="Wingdings" charset="2"/>
              <a:buChar char="§"/>
            </a:pPr>
            <a:r>
              <a:rPr lang="en-CA" sz="1600" b="1" dirty="0">
                <a:latin typeface="Arial" panose="020B0604020202020204" pitchFamily="34" charset="0"/>
                <a:cs typeface="Arial" panose="020B0604020202020204" pitchFamily="34" charset="0"/>
              </a:rPr>
              <a:t>Orient the reader within a sentence or paragraph</a:t>
            </a:r>
          </a:p>
          <a:p>
            <a:pPr marL="355600" indent="-285750">
              <a:buFont typeface="Wingdings" charset="2"/>
              <a:buChar char="§"/>
            </a:pPr>
            <a:endParaRPr lang="en-CA" sz="1600" b="1" dirty="0" smtClean="0">
              <a:latin typeface="Arial" panose="020B0604020202020204" pitchFamily="34" charset="0"/>
              <a:cs typeface="Arial" panose="020B0604020202020204" pitchFamily="34" charset="0"/>
            </a:endParaRPr>
          </a:p>
          <a:p>
            <a:pPr marL="460375" indent="-287338">
              <a:buFont typeface="Wingdings" charset="2"/>
              <a:buChar char="§"/>
            </a:pPr>
            <a:r>
              <a:rPr lang="en-CA" sz="1600" b="1" dirty="0" smtClean="0">
                <a:latin typeface="Arial" panose="020B0604020202020204" pitchFamily="34" charset="0"/>
                <a:cs typeface="Arial" panose="020B0604020202020204" pitchFamily="34" charset="0"/>
              </a:rPr>
              <a:t>Curse </a:t>
            </a:r>
            <a:r>
              <a:rPr lang="en-CA" sz="1600" b="1" dirty="0">
                <a:latin typeface="Arial" panose="020B0604020202020204" pitchFamily="34" charset="0"/>
                <a:cs typeface="Arial" panose="020B0604020202020204" pitchFamily="34" charset="0"/>
              </a:rPr>
              <a:t>of knowledge</a:t>
            </a:r>
          </a:p>
          <a:p>
            <a:pPr marL="444500" indent="-285750">
              <a:buFont typeface="Wingdings" charset="2"/>
              <a:buChar char="§"/>
            </a:pPr>
            <a:endParaRPr lang="en-CA" sz="1600" b="1" dirty="0" smtClean="0">
              <a:latin typeface="Arial" panose="020B0604020202020204" pitchFamily="34" charset="0"/>
              <a:cs typeface="Arial" panose="020B0604020202020204" pitchFamily="34" charset="0"/>
            </a:endParaRPr>
          </a:p>
          <a:p>
            <a:pPr marL="696913" indent="-323850">
              <a:buFont typeface="Wingdings" charset="2"/>
              <a:buChar char="§"/>
            </a:pPr>
            <a:r>
              <a:rPr lang="en-CA" sz="1600" b="1" dirty="0" smtClean="0">
                <a:latin typeface="Arial" panose="020B0604020202020204" pitchFamily="34" charset="0"/>
                <a:cs typeface="Arial" panose="020B0604020202020204" pitchFamily="34" charset="0"/>
              </a:rPr>
              <a:t>Need </a:t>
            </a:r>
            <a:r>
              <a:rPr lang="en-CA" sz="1600" b="1" dirty="0">
                <a:latin typeface="Arial" panose="020B0604020202020204" pitchFamily="34" charset="0"/>
                <a:cs typeface="Arial" panose="020B0604020202020204" pitchFamily="34" charset="0"/>
              </a:rPr>
              <a:t>to know basis</a:t>
            </a:r>
            <a:endParaRPr lang="en-CA" sz="1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52831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3" name="Rectangle 12"/>
          <p:cNvSpPr/>
          <p:nvPr/>
        </p:nvSpPr>
        <p:spPr>
          <a:xfrm>
            <a:off x="1046767" y="2094577"/>
            <a:ext cx="8115863" cy="452432"/>
          </a:xfrm>
          <a:prstGeom prst="rect">
            <a:avLst/>
          </a:prstGeom>
        </p:spPr>
        <p:txBody>
          <a:bodyPr wrap="square">
            <a:spAutoFit/>
          </a:bodyPr>
          <a:lstStyle/>
          <a:p>
            <a:pPr>
              <a:lnSpc>
                <a:spcPct val="130000"/>
              </a:lnSpc>
            </a:pPr>
            <a:r>
              <a:rPr lang="en-CA" b="1" dirty="0" smtClean="0">
                <a:solidFill>
                  <a:schemeClr val="bg1"/>
                </a:solidFill>
                <a:latin typeface="Arial" charset="0"/>
                <a:ea typeface="Arial" charset="0"/>
                <a:cs typeface="Arial" charset="0"/>
              </a:rPr>
              <a:t>STRUCTURE – WHAT DOES IT MEAN TO HAVE THE READER IN MIND?</a:t>
            </a:r>
            <a:endParaRPr lang="en-CA"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97712" y="3606696"/>
            <a:ext cx="8137811" cy="830997"/>
          </a:xfrm>
          <a:prstGeom prst="rect">
            <a:avLst/>
          </a:prstGeom>
          <a:noFill/>
        </p:spPr>
        <p:txBody>
          <a:bodyPr wrap="square" rtlCol="0">
            <a:spAutoFit/>
          </a:bodyPr>
          <a:lstStyle/>
          <a:p>
            <a:pPr marL="285750" indent="-285750">
              <a:buFont typeface="Wingdings" charset="2"/>
              <a:buChar char="§"/>
            </a:pPr>
            <a:r>
              <a:rPr lang="en-CA" sz="1600" b="1" dirty="0">
                <a:latin typeface="Arial" panose="020B0604020202020204" pitchFamily="34" charset="0"/>
                <a:cs typeface="Arial" panose="020B0604020202020204" pitchFamily="34" charset="0"/>
              </a:rPr>
              <a:t>Need to know </a:t>
            </a:r>
            <a:r>
              <a:rPr lang="en-CA" sz="1600" b="1" dirty="0" smtClean="0">
                <a:latin typeface="Arial" panose="020B0604020202020204" pitchFamily="34" charset="0"/>
                <a:cs typeface="Arial" panose="020B0604020202020204" pitchFamily="34" charset="0"/>
              </a:rPr>
              <a:t>basis</a:t>
            </a:r>
          </a:p>
          <a:p>
            <a:pPr marL="285750" indent="-285750">
              <a:buFont typeface="Wingdings" charset="2"/>
              <a:buChar char="§"/>
            </a:pPr>
            <a:endParaRPr lang="en-CA" sz="1600" b="1" dirty="0">
              <a:latin typeface="Arial" panose="020B0604020202020204" pitchFamily="34" charset="0"/>
              <a:cs typeface="Arial" panose="020B0604020202020204" pitchFamily="34" charset="0"/>
            </a:endParaRPr>
          </a:p>
          <a:p>
            <a:pPr marL="409575" indent="-285750">
              <a:buFont typeface="Wingdings" charset="2"/>
              <a:buChar char="§"/>
            </a:pPr>
            <a:r>
              <a:rPr lang="en-CA" sz="1600" b="1" dirty="0">
                <a:latin typeface="Arial" panose="020B0604020202020204" pitchFamily="34" charset="0"/>
                <a:cs typeface="Arial" panose="020B0604020202020204" pitchFamily="34" charset="0"/>
              </a:rPr>
              <a:t>Easy to follow the structure</a:t>
            </a:r>
            <a:endParaRPr lang="en-CA" sz="1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4792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3" name="Rectangle 12"/>
          <p:cNvSpPr/>
          <p:nvPr/>
        </p:nvSpPr>
        <p:spPr>
          <a:xfrm>
            <a:off x="1224188" y="2094577"/>
            <a:ext cx="8115863" cy="414985"/>
          </a:xfrm>
          <a:prstGeom prst="rect">
            <a:avLst/>
          </a:prstGeom>
        </p:spPr>
        <p:txBody>
          <a:bodyPr wrap="square">
            <a:spAutoFit/>
          </a:bodyPr>
          <a:lstStyle/>
          <a:p>
            <a:pPr>
              <a:lnSpc>
                <a:spcPct val="130000"/>
              </a:lnSpc>
            </a:pPr>
            <a:r>
              <a:rPr lang="en-CA" b="1" dirty="0" smtClean="0">
                <a:solidFill>
                  <a:schemeClr val="bg1"/>
                </a:solidFill>
                <a:latin typeface="Arial" charset="0"/>
                <a:ea typeface="Arial" charset="0"/>
                <a:cs typeface="Arial" charset="0"/>
              </a:rPr>
              <a:t>EXPLICITNESS CLARITY</a:t>
            </a:r>
            <a:endParaRPr lang="en-CA"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68189" y="3279265"/>
            <a:ext cx="8137811" cy="508344"/>
          </a:xfrm>
          <a:prstGeom prst="rect">
            <a:avLst/>
          </a:prstGeom>
          <a:noFill/>
        </p:spPr>
        <p:txBody>
          <a:bodyPr wrap="square" rtlCol="0">
            <a:spAutoFit/>
          </a:bodyPr>
          <a:lstStyle/>
          <a:p>
            <a:pPr marL="285750" indent="-285750">
              <a:lnSpc>
                <a:spcPct val="200000"/>
              </a:lnSpc>
              <a:buFont typeface="Wingdings" charset="2"/>
              <a:buChar char="§"/>
            </a:pPr>
            <a:r>
              <a:rPr lang="en-CA" sz="1600" b="1" dirty="0">
                <a:latin typeface="Arial" panose="020B0604020202020204" pitchFamily="34" charset="0"/>
                <a:cs typeface="Arial" panose="020B0604020202020204" pitchFamily="34" charset="0"/>
              </a:rPr>
              <a:t>Learning objective: </a:t>
            </a:r>
            <a:r>
              <a:rPr lang="en-CA" sz="1600" dirty="0">
                <a:latin typeface="Arial" panose="020B0604020202020204" pitchFamily="34" charset="0"/>
                <a:cs typeface="Arial" panose="020B0604020202020204" pitchFamily="34" charset="0"/>
              </a:rPr>
              <a:t>Write with explicitness clarity</a:t>
            </a:r>
            <a:endParaRPr lang="en-CA"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05103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3" name="Rectangle 12"/>
          <p:cNvSpPr/>
          <p:nvPr/>
        </p:nvSpPr>
        <p:spPr>
          <a:xfrm>
            <a:off x="1224188" y="2094577"/>
            <a:ext cx="8115863" cy="414985"/>
          </a:xfrm>
          <a:prstGeom prst="rect">
            <a:avLst/>
          </a:prstGeom>
        </p:spPr>
        <p:txBody>
          <a:bodyPr wrap="square">
            <a:spAutoFit/>
          </a:bodyPr>
          <a:lstStyle/>
          <a:p>
            <a:pPr>
              <a:lnSpc>
                <a:spcPct val="130000"/>
              </a:lnSpc>
            </a:pPr>
            <a:r>
              <a:rPr lang="en-US" b="1" dirty="0">
                <a:solidFill>
                  <a:schemeClr val="bg1"/>
                </a:solidFill>
                <a:latin typeface="Arial" charset="0"/>
                <a:ea typeface="Arial" charset="0"/>
                <a:cs typeface="Arial" charset="0"/>
              </a:rPr>
              <a:t>TO-DO SENTENCE WORKSHOP</a:t>
            </a: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08349" y="3429000"/>
            <a:ext cx="7831898" cy="646331"/>
          </a:xfrm>
          <a:prstGeom prst="rect">
            <a:avLst/>
          </a:prstGeom>
          <a:noFill/>
        </p:spPr>
        <p:txBody>
          <a:bodyPr wrap="square" rtlCol="0">
            <a:spAutoFit/>
          </a:bodyPr>
          <a:lstStyle/>
          <a:p>
            <a:r>
              <a:rPr lang="en-CA" dirty="0">
                <a:latin typeface="Arial" panose="020B0604020202020204" pitchFamily="34" charset="0"/>
                <a:cs typeface="Arial" panose="020B0604020202020204" pitchFamily="34" charset="0"/>
              </a:rPr>
              <a:t>(using examples from </a:t>
            </a:r>
            <a:r>
              <a:rPr lang="en-CA" dirty="0" err="1">
                <a:latin typeface="Arial" panose="020B0604020202020204" pitchFamily="34" charset="0"/>
                <a:cs typeface="Arial" panose="020B0604020202020204" pitchFamily="34" charset="0"/>
              </a:rPr>
              <a:t>Redfin</a:t>
            </a:r>
            <a:r>
              <a:rPr lang="en-CA" dirty="0">
                <a:latin typeface="Arial" panose="020B0604020202020204" pitchFamily="34" charset="0"/>
                <a:cs typeface="Arial" panose="020B0604020202020204" pitchFamily="34" charset="0"/>
              </a:rPr>
              <a:t> Relocation, Mortgage Update, and Direct Marketing: How Big Can It Get?)</a:t>
            </a:r>
            <a:endParaRPr lang="en-CA"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88387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3" name="Rectangle 12"/>
          <p:cNvSpPr/>
          <p:nvPr/>
        </p:nvSpPr>
        <p:spPr>
          <a:xfrm>
            <a:off x="1224188" y="2094577"/>
            <a:ext cx="8115863" cy="414985"/>
          </a:xfrm>
          <a:prstGeom prst="rect">
            <a:avLst/>
          </a:prstGeom>
        </p:spPr>
        <p:txBody>
          <a:bodyPr wrap="square">
            <a:spAutoFit/>
          </a:bodyPr>
          <a:lstStyle/>
          <a:p>
            <a:pPr>
              <a:lnSpc>
                <a:spcPct val="130000"/>
              </a:lnSpc>
            </a:pPr>
            <a:r>
              <a:rPr lang="en-CA" b="1" dirty="0" smtClean="0">
                <a:solidFill>
                  <a:schemeClr val="bg1"/>
                </a:solidFill>
                <a:latin typeface="Arial" charset="0"/>
                <a:ea typeface="Arial" charset="0"/>
                <a:cs typeface="Arial" charset="0"/>
              </a:rPr>
              <a:t>TRANSFERABLE STRATEGIES: </a:t>
            </a:r>
            <a:r>
              <a:rPr lang="en-CA" dirty="0" smtClean="0">
                <a:solidFill>
                  <a:schemeClr val="bg1"/>
                </a:solidFill>
                <a:latin typeface="Arial" charset="0"/>
                <a:ea typeface="Arial" charset="0"/>
                <a:cs typeface="Arial" charset="0"/>
              </a:rPr>
              <a:t>what to look for</a:t>
            </a:r>
            <a:endParaRPr lang="en-CA"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117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1653722" cy="461665"/>
          </a:xfrm>
          <a:prstGeom prst="rect">
            <a:avLst/>
          </a:prstGeom>
        </p:spPr>
        <p:txBody>
          <a:bodyPr wrap="none">
            <a:spAutoFit/>
          </a:bodyPr>
          <a:lstStyle/>
          <a:p>
            <a:r>
              <a:rPr lang="en-US" sz="2400" b="1" dirty="0" smtClean="0">
                <a:solidFill>
                  <a:srgbClr val="FF6337"/>
                </a:solidFill>
                <a:latin typeface="Arial"/>
                <a:ea typeface="Cambria" charset="0"/>
                <a:cs typeface="Arial"/>
              </a:rPr>
              <a:t> Trimming</a:t>
            </a:r>
            <a:endParaRPr lang="en-US" sz="2400" b="1" dirty="0">
              <a:solidFill>
                <a:srgbClr val="FF6337"/>
              </a:solidFill>
              <a:latin typeface="Arial"/>
              <a:ea typeface="Cambria" charset="0"/>
              <a:cs typeface="Arial"/>
            </a:endParaRPr>
          </a:p>
        </p:txBody>
      </p:sp>
      <p:sp>
        <p:nvSpPr>
          <p:cNvPr id="3" name="Rectangle 2"/>
          <p:cNvSpPr/>
          <p:nvPr/>
        </p:nvSpPr>
        <p:spPr>
          <a:xfrm>
            <a:off x="1504887" y="3865572"/>
            <a:ext cx="8090050" cy="369332"/>
          </a:xfrm>
          <a:prstGeom prst="rect">
            <a:avLst/>
          </a:prstGeom>
        </p:spPr>
        <p:txBody>
          <a:bodyPr wrap="square" anchor="ctr">
            <a:spAutoFit/>
          </a:bodyPr>
          <a:lstStyle/>
          <a:p>
            <a:pPr marL="236538" indent="-236538">
              <a:buFont typeface="Wingdings" charset="2"/>
              <a:buChar char="§"/>
            </a:pPr>
            <a:r>
              <a:rPr lang="en-CA" dirty="0">
                <a:latin typeface="Arial" charset="0"/>
                <a:ea typeface="Arial" charset="0"/>
                <a:cs typeface="Arial" charset="0"/>
              </a:rPr>
              <a:t>Learning objective: Trim for concision</a:t>
            </a:r>
          </a:p>
        </p:txBody>
      </p: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50042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4459875" cy="461665"/>
          </a:xfrm>
          <a:prstGeom prst="rect">
            <a:avLst/>
          </a:prstGeom>
        </p:spPr>
        <p:txBody>
          <a:bodyPr wrap="none">
            <a:spAutoFit/>
          </a:bodyPr>
          <a:lstStyle/>
          <a:p>
            <a:r>
              <a:rPr lang="en-US" sz="2400" b="1" dirty="0" smtClean="0">
                <a:solidFill>
                  <a:srgbClr val="FF6337"/>
                </a:solidFill>
                <a:latin typeface="Arial"/>
                <a:ea typeface="Cambria" charset="0"/>
                <a:cs typeface="Arial"/>
              </a:rPr>
              <a:t> Examples and non-examples</a:t>
            </a:r>
            <a:endParaRPr lang="en-US" sz="2400" b="1" dirty="0">
              <a:solidFill>
                <a:srgbClr val="FF6337"/>
              </a:solidFill>
              <a:latin typeface="Arial"/>
              <a:ea typeface="Cambria" charset="0"/>
              <a:cs typeface="Arial"/>
            </a:endParaRPr>
          </a:p>
        </p:txBody>
      </p:sp>
      <p:sp>
        <p:nvSpPr>
          <p:cNvPr id="3" name="Rectangle 2"/>
          <p:cNvSpPr/>
          <p:nvPr/>
        </p:nvSpPr>
        <p:spPr>
          <a:xfrm>
            <a:off x="1504887" y="3727073"/>
            <a:ext cx="8090050" cy="646331"/>
          </a:xfrm>
          <a:prstGeom prst="rect">
            <a:avLst/>
          </a:prstGeom>
        </p:spPr>
        <p:txBody>
          <a:bodyPr wrap="square" anchor="ctr">
            <a:spAutoFit/>
          </a:bodyPr>
          <a:lstStyle/>
          <a:p>
            <a:r>
              <a:rPr lang="en-US" dirty="0">
                <a:latin typeface="Arial" charset="0"/>
                <a:ea typeface="Arial" charset="0"/>
                <a:cs typeface="Arial" charset="0"/>
              </a:rPr>
              <a:t>using examples from </a:t>
            </a:r>
            <a:r>
              <a:rPr lang="en-US" dirty="0" err="1">
                <a:latin typeface="Arial" charset="0"/>
                <a:ea typeface="Arial" charset="0"/>
                <a:cs typeface="Arial" charset="0"/>
              </a:rPr>
              <a:t>Redfin</a:t>
            </a:r>
            <a:r>
              <a:rPr lang="en-US" dirty="0">
                <a:latin typeface="Arial" charset="0"/>
                <a:ea typeface="Arial" charset="0"/>
                <a:cs typeface="Arial" charset="0"/>
              </a:rPr>
              <a:t> Relocation, Mortgage Update, and Direct Marketing: How Big Can It Get</a:t>
            </a:r>
            <a:r>
              <a:rPr lang="en-US" dirty="0" smtClean="0">
                <a:latin typeface="Arial" charset="0"/>
                <a:ea typeface="Arial" charset="0"/>
                <a:cs typeface="Arial" charset="0"/>
              </a:rPr>
              <a:t>?</a:t>
            </a:r>
            <a:endParaRPr lang="en-US" dirty="0">
              <a:latin typeface="Arial" charset="0"/>
              <a:ea typeface="Arial" charset="0"/>
              <a:cs typeface="Arial" charset="0"/>
            </a:endParaRPr>
          </a:p>
        </p:txBody>
      </p: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7939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3" name="Rectangle 12"/>
          <p:cNvSpPr/>
          <p:nvPr/>
        </p:nvSpPr>
        <p:spPr>
          <a:xfrm>
            <a:off x="1210540" y="2073020"/>
            <a:ext cx="8115863" cy="452432"/>
          </a:xfrm>
          <a:prstGeom prst="rect">
            <a:avLst/>
          </a:prstGeom>
        </p:spPr>
        <p:txBody>
          <a:bodyPr wrap="square">
            <a:spAutoFit/>
          </a:bodyPr>
          <a:lstStyle/>
          <a:p>
            <a:pPr>
              <a:lnSpc>
                <a:spcPct val="130000"/>
              </a:lnSpc>
            </a:pPr>
            <a:r>
              <a:rPr lang="en-CA" b="1" dirty="0">
                <a:solidFill>
                  <a:schemeClr val="bg1"/>
                </a:solidFill>
                <a:latin typeface="Arial" charset="0"/>
                <a:ea typeface="Arial" charset="0"/>
                <a:cs typeface="Arial" charset="0"/>
              </a:rPr>
              <a:t>PRACTICE – </a:t>
            </a:r>
            <a:r>
              <a:rPr lang="en-CA" b="1" dirty="0" smtClean="0">
                <a:solidFill>
                  <a:schemeClr val="bg1"/>
                </a:solidFill>
                <a:latin typeface="Arial" charset="0"/>
                <a:ea typeface="Arial" charset="0"/>
                <a:cs typeface="Arial" charset="0"/>
              </a:rPr>
              <a:t>What can I delete?</a:t>
            </a:r>
            <a:endParaRPr lang="en-CA" b="1"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7273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4381" y="2860374"/>
            <a:ext cx="3958223" cy="1015663"/>
          </a:xfrm>
          <a:prstGeom prst="rect">
            <a:avLst/>
          </a:prstGeom>
          <a:noFill/>
        </p:spPr>
        <p:txBody>
          <a:bodyPr wrap="square" rtlCol="0">
            <a:spAutoFit/>
          </a:bodyPr>
          <a:lstStyle/>
          <a:p>
            <a:r>
              <a:rPr lang="en-CA" sz="3200" b="1" dirty="0" smtClean="0">
                <a:solidFill>
                  <a:srgbClr val="FF6338"/>
                </a:solidFill>
                <a:latin typeface="Helvetica Neue"/>
              </a:rPr>
              <a:t>Break</a:t>
            </a:r>
            <a:br>
              <a:rPr lang="en-CA" sz="3200" b="1" dirty="0" smtClean="0">
                <a:solidFill>
                  <a:srgbClr val="FF6338"/>
                </a:solidFill>
                <a:latin typeface="Helvetica Neue"/>
              </a:rPr>
            </a:br>
            <a:r>
              <a:rPr lang="en-CA" sz="2800" dirty="0" smtClean="0">
                <a:solidFill>
                  <a:srgbClr val="FF6338"/>
                </a:solidFill>
                <a:latin typeface="Helvetica Neue"/>
              </a:rPr>
              <a:t>2:00–2:15</a:t>
            </a:r>
            <a:endParaRPr lang="en-CA" sz="2800" dirty="0">
              <a:solidFill>
                <a:srgbClr val="FF6338"/>
              </a:solidFill>
              <a:latin typeface="Helvetica Neue"/>
            </a:endParaRPr>
          </a:p>
        </p:txBody>
      </p:sp>
      <p:sp>
        <p:nvSpPr>
          <p:cNvPr id="7" name="Rectangle 6"/>
          <p:cNvSpPr/>
          <p:nvPr/>
        </p:nvSpPr>
        <p:spPr>
          <a:xfrm>
            <a:off x="1" y="3098368"/>
            <a:ext cx="5862180"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90366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52894" y="2375168"/>
            <a:ext cx="4429033" cy="461665"/>
          </a:xfrm>
          <a:prstGeom prst="rect">
            <a:avLst/>
          </a:prstGeom>
        </p:spPr>
        <p:txBody>
          <a:bodyPr wrap="none">
            <a:spAutoFit/>
          </a:bodyPr>
          <a:lstStyle/>
          <a:p>
            <a:r>
              <a:rPr lang="en-US" sz="2400" b="1" dirty="0">
                <a:solidFill>
                  <a:srgbClr val="FF6337"/>
                </a:solidFill>
                <a:latin typeface="Arial"/>
                <a:ea typeface="Cambria" charset="0"/>
                <a:cs typeface="Arial"/>
              </a:rPr>
              <a:t> </a:t>
            </a:r>
            <a:r>
              <a:rPr lang="en-US" sz="2400" b="1" dirty="0" smtClean="0">
                <a:solidFill>
                  <a:srgbClr val="FF6337"/>
                </a:solidFill>
                <a:latin typeface="Arial"/>
                <a:ea typeface="Cambria" charset="0"/>
                <a:cs typeface="Arial"/>
              </a:rPr>
              <a:t>Application: Action planning</a:t>
            </a:r>
            <a:endParaRPr lang="en-US" sz="2400" b="1" dirty="0">
              <a:solidFill>
                <a:srgbClr val="FF6337"/>
              </a:solidFill>
              <a:latin typeface="Arial"/>
              <a:ea typeface="Cambria" charset="0"/>
              <a:cs typeface="Arial"/>
            </a:endParaRPr>
          </a:p>
        </p:txBody>
      </p: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041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25" name="Parallelogram 24"/>
          <p:cNvSpPr/>
          <p:nvPr/>
        </p:nvSpPr>
        <p:spPr>
          <a:xfrm>
            <a:off x="100668" y="1640031"/>
            <a:ext cx="9143999" cy="513529"/>
          </a:xfrm>
          <a:prstGeom prst="parallelogram">
            <a:avLst/>
          </a:pr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29" name="TextBox 28"/>
          <p:cNvSpPr txBox="1"/>
          <p:nvPr/>
        </p:nvSpPr>
        <p:spPr>
          <a:xfrm>
            <a:off x="7072236" y="476672"/>
            <a:ext cx="1428596" cy="584775"/>
          </a:xfrm>
          <a:prstGeom prst="rect">
            <a:avLst/>
          </a:prstGeom>
          <a:noFill/>
        </p:spPr>
        <p:txBody>
          <a:bodyPr wrap="none" rtlCol="0">
            <a:spAutoFit/>
          </a:bodyPr>
          <a:lstStyle/>
          <a:p>
            <a:r>
              <a:rPr lang="en-US" sz="3200" b="1" dirty="0">
                <a:solidFill>
                  <a:srgbClr val="FF6337"/>
                </a:solidFill>
                <a:latin typeface="Helvetica Neue" charset="0"/>
                <a:ea typeface="Helvetica Neue" charset="0"/>
                <a:cs typeface="Helvetica Neue" charset="0"/>
              </a:rPr>
              <a:t>G</a:t>
            </a:r>
            <a:r>
              <a:rPr lang="en-US" sz="3200" b="1" dirty="0" smtClean="0">
                <a:solidFill>
                  <a:srgbClr val="FF6337"/>
                </a:solidFill>
                <a:latin typeface="Helvetica Neue" charset="0"/>
                <a:ea typeface="Helvetica Neue" charset="0"/>
                <a:cs typeface="Helvetica Neue" charset="0"/>
              </a:rPr>
              <a:t>oal 2</a:t>
            </a:r>
            <a:endParaRPr lang="en-US" sz="3200" b="1" dirty="0">
              <a:solidFill>
                <a:srgbClr val="FF6337"/>
              </a:solidFill>
              <a:latin typeface="Helvetica Neue" charset="0"/>
              <a:ea typeface="Helvetica Neue" charset="0"/>
              <a:cs typeface="Helvetica Neue" charset="0"/>
            </a:endParaRPr>
          </a:p>
        </p:txBody>
      </p:sp>
      <p:cxnSp>
        <p:nvCxnSpPr>
          <p:cNvPr id="9" name="Straight Connector 8"/>
          <p:cNvCxnSpPr/>
          <p:nvPr/>
        </p:nvCxnSpPr>
        <p:spPr>
          <a:xfrm>
            <a:off x="279610" y="476672"/>
            <a:ext cx="2395535" cy="6381328"/>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26" name="Content Placeholder 1"/>
          <p:cNvSpPr txBox="1">
            <a:spLocks/>
          </p:cNvSpPr>
          <p:nvPr/>
        </p:nvSpPr>
        <p:spPr>
          <a:xfrm>
            <a:off x="0" y="1640834"/>
            <a:ext cx="8532343" cy="513528"/>
          </a:xfrm>
          <a:prstGeom prst="rect">
            <a:avLst/>
          </a:prstGeom>
          <a:solidFill>
            <a:srgbClr val="FF663A"/>
          </a:solidFill>
        </p:spPr>
        <p:txBody>
          <a:bodyPr vert="horz" lIns="74295" tIns="37148" rIns="74295" bIns="37148" rtlCol="0" anchor="ctr">
            <a:normAutofit/>
          </a:bodyPr>
          <a:lstStyle>
            <a:lvl1pPr marL="0" indent="0" algn="l" defTabSz="914400" rtl="0" eaLnBrk="1" latinLnBrk="0" hangingPunct="1">
              <a:lnSpc>
                <a:spcPct val="90000"/>
              </a:lnSpc>
              <a:spcBef>
                <a:spcPts val="1000"/>
              </a:spcBef>
              <a:buFont typeface="Arial"/>
              <a:buNone/>
              <a:defRPr sz="1800" b="1" kern="1200">
                <a:solidFill>
                  <a:srgbClr val="FF6338"/>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a:r>
              <a:rPr lang="en-CA" sz="1460" dirty="0">
                <a:solidFill>
                  <a:schemeClr val="bg1"/>
                </a:solidFill>
              </a:rPr>
              <a:t> </a:t>
            </a:r>
            <a:r>
              <a:rPr lang="en-CA" sz="1460" dirty="0" smtClean="0">
                <a:solidFill>
                  <a:schemeClr val="bg1"/>
                </a:solidFill>
              </a:rPr>
              <a:t> WRITE WITH THE READER IN MIND</a:t>
            </a:r>
            <a:endParaRPr lang="en-CA" sz="1460" dirty="0">
              <a:solidFill>
                <a:schemeClr val="bg1"/>
              </a:solidFill>
            </a:endParaRPr>
          </a:p>
        </p:txBody>
      </p:sp>
      <p:sp>
        <p:nvSpPr>
          <p:cNvPr id="27" name="TextBox 26"/>
          <p:cNvSpPr txBox="1"/>
          <p:nvPr/>
        </p:nvSpPr>
        <p:spPr>
          <a:xfrm>
            <a:off x="603761" y="2605913"/>
            <a:ext cx="8137811" cy="800219"/>
          </a:xfrm>
          <a:prstGeom prst="rect">
            <a:avLst/>
          </a:prstGeom>
          <a:solidFill>
            <a:schemeClr val="bg1"/>
          </a:solidFill>
        </p:spPr>
        <p:txBody>
          <a:bodyPr wrap="square" rtlCol="0">
            <a:spAutoFit/>
          </a:bodyPr>
          <a:lstStyle>
            <a:defPPr>
              <a:defRPr lang="en-US"/>
            </a:defPPr>
            <a:lvl1pPr marL="285750" indent="-285750">
              <a:spcBef>
                <a:spcPts val="1200"/>
              </a:spcBef>
              <a:buFont typeface="Arial" panose="020B0604020202020204" pitchFamily="34" charset="0"/>
              <a:buChar char="•"/>
              <a:defRPr sz="1600">
                <a:latin typeface="Arial" panose="020B0604020202020204" pitchFamily="34" charset="0"/>
                <a:cs typeface="Arial" panose="020B0604020202020204" pitchFamily="34" charset="0"/>
              </a:defRPr>
            </a:lvl1pPr>
          </a:lstStyle>
          <a:p>
            <a:pPr>
              <a:buFont typeface="Wingdings" charset="2"/>
              <a:buChar char="§"/>
            </a:pPr>
            <a:r>
              <a:rPr lang="en-CA" sz="1800" dirty="0"/>
              <a:t>Write with clarity and precision</a:t>
            </a:r>
          </a:p>
          <a:p>
            <a:pPr>
              <a:buFont typeface="Wingdings" charset="2"/>
              <a:buChar char="§"/>
            </a:pPr>
            <a:r>
              <a:rPr lang="en-CA" sz="1800" dirty="0"/>
              <a:t>Trim for concision</a:t>
            </a:r>
          </a:p>
        </p:txBody>
      </p:sp>
      <p:sp>
        <p:nvSpPr>
          <p:cNvPr id="24" name="Rectangle 23"/>
          <p:cNvSpPr/>
          <p:nvPr/>
        </p:nvSpPr>
        <p:spPr>
          <a:xfrm>
            <a:off x="0" y="476672"/>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49700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6124" y="1958501"/>
            <a:ext cx="8673510" cy="1325926"/>
            <a:chOff x="391280" y="1937757"/>
            <a:chExt cx="8673510" cy="1534560"/>
          </a:xfrm>
        </p:grpSpPr>
        <p:sp>
          <p:nvSpPr>
            <p:cNvPr id="13" name="Rectangle 12"/>
            <p:cNvSpPr/>
            <p:nvPr/>
          </p:nvSpPr>
          <p:spPr>
            <a:xfrm>
              <a:off x="1039354" y="1937757"/>
              <a:ext cx="8025436" cy="1532727"/>
            </a:xfrm>
            <a:prstGeom prst="rect">
              <a:avLst/>
            </a:prstGeom>
            <a:solidFill>
              <a:srgbClr val="E2E2E2"/>
            </a:solidFill>
            <a:ln>
              <a:noFill/>
            </a:ln>
          </p:spPr>
          <p:txBody>
            <a:bodyPr wrap="square">
              <a:spAutoFit/>
            </a:bodyPr>
            <a:lstStyle/>
            <a:p>
              <a:pPr>
                <a:lnSpc>
                  <a:spcPct val="130000"/>
                </a:lnSpc>
              </a:pPr>
              <a:endParaRPr lang="en-US" b="1" dirty="0" smtClean="0">
                <a:solidFill>
                  <a:srgbClr val="FF663A"/>
                </a:solidFill>
                <a:latin typeface="Arial"/>
                <a:ea typeface="Cambria" charset="0"/>
                <a:cs typeface="Arial"/>
              </a:endParaRPr>
            </a:p>
            <a:p>
              <a:pPr>
                <a:lnSpc>
                  <a:spcPct val="130000"/>
                </a:lnSpc>
              </a:pPr>
              <a:endParaRPr lang="en-US" b="1" dirty="0" smtClean="0">
                <a:solidFill>
                  <a:srgbClr val="FF663A"/>
                </a:solidFill>
                <a:latin typeface="Arial"/>
                <a:ea typeface="Cambria" charset="0"/>
                <a:cs typeface="Arial"/>
              </a:endParaRPr>
            </a:p>
            <a:p>
              <a:pPr>
                <a:lnSpc>
                  <a:spcPct val="130000"/>
                </a:lnSpc>
              </a:pPr>
              <a:r>
                <a:rPr lang="en-US" dirty="0" smtClean="0">
                  <a:latin typeface="Arial"/>
                  <a:ea typeface="Cambria" charset="0"/>
                  <a:cs typeface="Arial"/>
                </a:rPr>
                <a:t>  </a:t>
              </a:r>
            </a:p>
            <a:p>
              <a:pPr>
                <a:lnSpc>
                  <a:spcPct val="130000"/>
                </a:lnSpc>
              </a:pPr>
              <a:endParaRPr lang="en-US" dirty="0">
                <a:latin typeface="Arial"/>
                <a:ea typeface="Cambria" charset="0"/>
                <a:cs typeface="Arial"/>
              </a:endParaRPr>
            </a:p>
          </p:txBody>
        </p:sp>
        <p:sp>
          <p:nvSpPr>
            <p:cNvPr id="15" name="Right Triangle 14"/>
            <p:cNvSpPr/>
            <p:nvPr/>
          </p:nvSpPr>
          <p:spPr>
            <a:xfrm rot="10800000">
              <a:off x="391280" y="1937757"/>
              <a:ext cx="648071" cy="1534560"/>
            </a:xfrm>
            <a:prstGeom prst="rtTriangle">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1078570" y="2375168"/>
            <a:ext cx="3860352" cy="461665"/>
          </a:xfrm>
          <a:prstGeom prst="rect">
            <a:avLst/>
          </a:prstGeom>
        </p:spPr>
        <p:txBody>
          <a:bodyPr wrap="none">
            <a:spAutoFit/>
          </a:bodyPr>
          <a:lstStyle/>
          <a:p>
            <a:r>
              <a:rPr lang="en-US" sz="2400" b="1" dirty="0">
                <a:solidFill>
                  <a:srgbClr val="FF6337"/>
                </a:solidFill>
                <a:latin typeface="Arial"/>
                <a:ea typeface="Cambria" charset="0"/>
                <a:cs typeface="Arial"/>
              </a:rPr>
              <a:t> </a:t>
            </a:r>
            <a:r>
              <a:rPr lang="en-US" sz="2400" b="1" dirty="0" smtClean="0">
                <a:solidFill>
                  <a:srgbClr val="FF6337"/>
                </a:solidFill>
                <a:latin typeface="Arial"/>
                <a:ea typeface="Cambria" charset="0"/>
                <a:cs typeface="Arial"/>
              </a:rPr>
              <a:t>Review sample proposal</a:t>
            </a:r>
            <a:endParaRPr lang="en-US" sz="2400" b="1" dirty="0">
              <a:solidFill>
                <a:srgbClr val="FF6337"/>
              </a:solidFill>
              <a:latin typeface="Arial"/>
              <a:ea typeface="Cambria" charset="0"/>
              <a:cs typeface="Arial"/>
            </a:endParaRPr>
          </a:p>
        </p:txBody>
      </p:sp>
      <p:sp>
        <p:nvSpPr>
          <p:cNvPr id="12" name="Rectangle 16"/>
          <p:cNvSpPr/>
          <p:nvPr/>
        </p:nvSpPr>
        <p:spPr>
          <a:xfrm>
            <a:off x="0" y="1937757"/>
            <a:ext cx="2331605" cy="4947627"/>
          </a:xfrm>
          <a:custGeom>
            <a:avLst/>
            <a:gdLst>
              <a:gd name="connsiteX0" fmla="*/ 0 w 3214383"/>
              <a:gd name="connsiteY0" fmla="*/ 0 h 1286360"/>
              <a:gd name="connsiteX1" fmla="*/ 3214383 w 3214383"/>
              <a:gd name="connsiteY1" fmla="*/ 0 h 1286360"/>
              <a:gd name="connsiteX2" fmla="*/ 3214383 w 3214383"/>
              <a:gd name="connsiteY2" fmla="*/ 1286360 h 1286360"/>
              <a:gd name="connsiteX3" fmla="*/ 0 w 3214383"/>
              <a:gd name="connsiteY3" fmla="*/ 1286360 h 1286360"/>
              <a:gd name="connsiteX4" fmla="*/ 0 w 3214383"/>
              <a:gd name="connsiteY4" fmla="*/ 0 h 1286360"/>
              <a:gd name="connsiteX0" fmla="*/ 0 w 3214383"/>
              <a:gd name="connsiteY0" fmla="*/ 0 h 1286360"/>
              <a:gd name="connsiteX1" fmla="*/ 2837865 w 3214383"/>
              <a:gd name="connsiteY1" fmla="*/ 215152 h 1286360"/>
              <a:gd name="connsiteX2" fmla="*/ 3214383 w 3214383"/>
              <a:gd name="connsiteY2" fmla="*/ 1286360 h 1286360"/>
              <a:gd name="connsiteX3" fmla="*/ 0 w 3214383"/>
              <a:gd name="connsiteY3" fmla="*/ 1286360 h 1286360"/>
              <a:gd name="connsiteX4" fmla="*/ 0 w 3214383"/>
              <a:gd name="connsiteY4" fmla="*/ 0 h 1286360"/>
              <a:gd name="connsiteX0" fmla="*/ 0 w 3250241"/>
              <a:gd name="connsiteY0" fmla="*/ 0 h 1286360"/>
              <a:gd name="connsiteX1" fmla="*/ 2837865 w 3250241"/>
              <a:gd name="connsiteY1" fmla="*/ 215152 h 1286360"/>
              <a:gd name="connsiteX2" fmla="*/ 3250241 w 3250241"/>
              <a:gd name="connsiteY2" fmla="*/ 1268431 h 1286360"/>
              <a:gd name="connsiteX3" fmla="*/ 0 w 3250241"/>
              <a:gd name="connsiteY3" fmla="*/ 1286360 h 1286360"/>
              <a:gd name="connsiteX4" fmla="*/ 0 w 3250241"/>
              <a:gd name="connsiteY4" fmla="*/ 0 h 1286360"/>
              <a:gd name="connsiteX0" fmla="*/ 0 w 3268171"/>
              <a:gd name="connsiteY0" fmla="*/ 0 h 1286360"/>
              <a:gd name="connsiteX1" fmla="*/ 2837865 w 3268171"/>
              <a:gd name="connsiteY1" fmla="*/ 215152 h 1286360"/>
              <a:gd name="connsiteX2" fmla="*/ 3268171 w 3268171"/>
              <a:gd name="connsiteY2" fmla="*/ 1268431 h 1286360"/>
              <a:gd name="connsiteX3" fmla="*/ 0 w 3268171"/>
              <a:gd name="connsiteY3" fmla="*/ 1286360 h 1286360"/>
              <a:gd name="connsiteX4" fmla="*/ 0 w 3268171"/>
              <a:gd name="connsiteY4" fmla="*/ 0 h 1286360"/>
              <a:gd name="connsiteX0" fmla="*/ 35858 w 3268171"/>
              <a:gd name="connsiteY0" fmla="*/ 179295 h 1071208"/>
              <a:gd name="connsiteX1" fmla="*/ 2837865 w 3268171"/>
              <a:gd name="connsiteY1" fmla="*/ 0 h 1071208"/>
              <a:gd name="connsiteX2" fmla="*/ 3268171 w 3268171"/>
              <a:gd name="connsiteY2" fmla="*/ 1053279 h 1071208"/>
              <a:gd name="connsiteX3" fmla="*/ 0 w 3268171"/>
              <a:gd name="connsiteY3" fmla="*/ 1071208 h 1071208"/>
              <a:gd name="connsiteX4" fmla="*/ 35858 w 3268171"/>
              <a:gd name="connsiteY4" fmla="*/ 179295 h 1071208"/>
              <a:gd name="connsiteX0" fmla="*/ 35858 w 3268171"/>
              <a:gd name="connsiteY0" fmla="*/ 17930 h 909843"/>
              <a:gd name="connsiteX1" fmla="*/ 2963371 w 3268171"/>
              <a:gd name="connsiteY1" fmla="*/ 0 h 909843"/>
              <a:gd name="connsiteX2" fmla="*/ 3268171 w 3268171"/>
              <a:gd name="connsiteY2" fmla="*/ 891914 h 909843"/>
              <a:gd name="connsiteX3" fmla="*/ 0 w 3268171"/>
              <a:gd name="connsiteY3" fmla="*/ 909843 h 909843"/>
              <a:gd name="connsiteX4" fmla="*/ 35858 w 3268171"/>
              <a:gd name="connsiteY4" fmla="*/ 17930 h 909843"/>
              <a:gd name="connsiteX0" fmla="*/ 35858 w 3268171"/>
              <a:gd name="connsiteY0" fmla="*/ 1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1 h 891914"/>
              <a:gd name="connsiteX0" fmla="*/ 35858 w 3268171"/>
              <a:gd name="connsiteY0" fmla="*/ 0 h 909842"/>
              <a:gd name="connsiteX1" fmla="*/ 2945442 w 3268171"/>
              <a:gd name="connsiteY1" fmla="*/ 17928 h 909842"/>
              <a:gd name="connsiteX2" fmla="*/ 3268171 w 3268171"/>
              <a:gd name="connsiteY2" fmla="*/ 891913 h 909842"/>
              <a:gd name="connsiteX3" fmla="*/ 0 w 3268171"/>
              <a:gd name="connsiteY3" fmla="*/ 909842 h 909842"/>
              <a:gd name="connsiteX4" fmla="*/ 35858 w 3268171"/>
              <a:gd name="connsiteY4" fmla="*/ 0 h 909842"/>
              <a:gd name="connsiteX0" fmla="*/ 35858 w 3268171"/>
              <a:gd name="connsiteY0" fmla="*/ 2 h 891914"/>
              <a:gd name="connsiteX1" fmla="*/ 2945442 w 3268171"/>
              <a:gd name="connsiteY1" fmla="*/ 0 h 891914"/>
              <a:gd name="connsiteX2" fmla="*/ 3268171 w 3268171"/>
              <a:gd name="connsiteY2" fmla="*/ 873985 h 891914"/>
              <a:gd name="connsiteX3" fmla="*/ 0 w 3268171"/>
              <a:gd name="connsiteY3" fmla="*/ 891914 h 891914"/>
              <a:gd name="connsiteX4" fmla="*/ 35858 w 3268171"/>
              <a:gd name="connsiteY4" fmla="*/ 2 h 891914"/>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0 h 927771"/>
              <a:gd name="connsiteX1" fmla="*/ 2945442 w 3268171"/>
              <a:gd name="connsiteY1" fmla="*/ 35857 h 927771"/>
              <a:gd name="connsiteX2" fmla="*/ 3268171 w 3268171"/>
              <a:gd name="connsiteY2" fmla="*/ 909842 h 927771"/>
              <a:gd name="connsiteX3" fmla="*/ 0 w 3268171"/>
              <a:gd name="connsiteY3" fmla="*/ 927771 h 927771"/>
              <a:gd name="connsiteX4" fmla="*/ 17929 w 3268171"/>
              <a:gd name="connsiteY4" fmla="*/ 0 h 927771"/>
              <a:gd name="connsiteX0" fmla="*/ 17929 w 3268171"/>
              <a:gd name="connsiteY0" fmla="*/ 2 h 927773"/>
              <a:gd name="connsiteX1" fmla="*/ 2927512 w 3268171"/>
              <a:gd name="connsiteY1" fmla="*/ 0 h 927773"/>
              <a:gd name="connsiteX2" fmla="*/ 3268171 w 3268171"/>
              <a:gd name="connsiteY2" fmla="*/ 909844 h 927773"/>
              <a:gd name="connsiteX3" fmla="*/ 0 w 3268171"/>
              <a:gd name="connsiteY3" fmla="*/ 927773 h 927773"/>
              <a:gd name="connsiteX4" fmla="*/ 17929 w 3268171"/>
              <a:gd name="connsiteY4" fmla="*/ 2 h 927773"/>
              <a:gd name="connsiteX0" fmla="*/ 17929 w 3268171"/>
              <a:gd name="connsiteY0" fmla="*/ 17932 h 945703"/>
              <a:gd name="connsiteX1" fmla="*/ 2891654 w 3268171"/>
              <a:gd name="connsiteY1" fmla="*/ 0 h 945703"/>
              <a:gd name="connsiteX2" fmla="*/ 3268171 w 3268171"/>
              <a:gd name="connsiteY2" fmla="*/ 927774 h 945703"/>
              <a:gd name="connsiteX3" fmla="*/ 0 w 3268171"/>
              <a:gd name="connsiteY3" fmla="*/ 945703 h 945703"/>
              <a:gd name="connsiteX4" fmla="*/ 17929 w 3268171"/>
              <a:gd name="connsiteY4" fmla="*/ 17932 h 945703"/>
              <a:gd name="connsiteX0" fmla="*/ 0 w 3286101"/>
              <a:gd name="connsiteY0" fmla="*/ 3 h 945703"/>
              <a:gd name="connsiteX1" fmla="*/ 2909584 w 3286101"/>
              <a:gd name="connsiteY1" fmla="*/ 0 h 945703"/>
              <a:gd name="connsiteX2" fmla="*/ 3286101 w 3286101"/>
              <a:gd name="connsiteY2" fmla="*/ 927774 h 945703"/>
              <a:gd name="connsiteX3" fmla="*/ 17930 w 3286101"/>
              <a:gd name="connsiteY3" fmla="*/ 945703 h 945703"/>
              <a:gd name="connsiteX4" fmla="*/ 0 w 3286101"/>
              <a:gd name="connsiteY4" fmla="*/ 3 h 945703"/>
              <a:gd name="connsiteX0" fmla="*/ 0 w 3245976"/>
              <a:gd name="connsiteY0" fmla="*/ 3 h 945874"/>
              <a:gd name="connsiteX1" fmla="*/ 2909584 w 3245976"/>
              <a:gd name="connsiteY1" fmla="*/ 0 h 945874"/>
              <a:gd name="connsiteX2" fmla="*/ 3245976 w 3245976"/>
              <a:gd name="connsiteY2" fmla="*/ 945874 h 945874"/>
              <a:gd name="connsiteX3" fmla="*/ 17930 w 3245976"/>
              <a:gd name="connsiteY3" fmla="*/ 945703 h 945874"/>
              <a:gd name="connsiteX4" fmla="*/ 0 w 3245976"/>
              <a:gd name="connsiteY4" fmla="*/ 3 h 945874"/>
              <a:gd name="connsiteX0" fmla="*/ 0 w 3245976"/>
              <a:gd name="connsiteY0" fmla="*/ 0 h 945871"/>
              <a:gd name="connsiteX1" fmla="*/ 2618678 w 3245976"/>
              <a:gd name="connsiteY1" fmla="*/ 12064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2618678 w 3245976"/>
              <a:gd name="connsiteY1" fmla="*/ 6031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6036 h 951907"/>
              <a:gd name="connsiteX1" fmla="*/ 2598616 w 3245976"/>
              <a:gd name="connsiteY1" fmla="*/ 0 h 951907"/>
              <a:gd name="connsiteX2" fmla="*/ 3245976 w 3245976"/>
              <a:gd name="connsiteY2" fmla="*/ 951907 h 951907"/>
              <a:gd name="connsiteX3" fmla="*/ 17930 w 3245976"/>
              <a:gd name="connsiteY3" fmla="*/ 951736 h 951907"/>
              <a:gd name="connsiteX4" fmla="*/ 0 w 3245976"/>
              <a:gd name="connsiteY4" fmla="*/ 6036 h 951907"/>
              <a:gd name="connsiteX0" fmla="*/ 0 w 3245976"/>
              <a:gd name="connsiteY0" fmla="*/ 0 h 945871"/>
              <a:gd name="connsiteX1" fmla="*/ 106933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582741 w 3245976"/>
              <a:gd name="connsiteY1" fmla="*/ 8348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0 h 945871"/>
              <a:gd name="connsiteX1" fmla="*/ 728292 w 3245976"/>
              <a:gd name="connsiteY1" fmla="*/ 4942 h 945871"/>
              <a:gd name="connsiteX2" fmla="*/ 3245976 w 3245976"/>
              <a:gd name="connsiteY2" fmla="*/ 945871 h 945871"/>
              <a:gd name="connsiteX3" fmla="*/ 17930 w 3245976"/>
              <a:gd name="connsiteY3" fmla="*/ 945700 h 945871"/>
              <a:gd name="connsiteX4" fmla="*/ 0 w 3245976"/>
              <a:gd name="connsiteY4" fmla="*/ 0 h 945871"/>
              <a:gd name="connsiteX0" fmla="*/ 0 w 3245976"/>
              <a:gd name="connsiteY0" fmla="*/ 1752 h 940929"/>
              <a:gd name="connsiteX1" fmla="*/ 728292 w 3245976"/>
              <a:gd name="connsiteY1" fmla="*/ 0 h 940929"/>
              <a:gd name="connsiteX2" fmla="*/ 3245976 w 3245976"/>
              <a:gd name="connsiteY2" fmla="*/ 940929 h 940929"/>
              <a:gd name="connsiteX3" fmla="*/ 17930 w 3245976"/>
              <a:gd name="connsiteY3" fmla="*/ 940758 h 940929"/>
              <a:gd name="connsiteX4" fmla="*/ 0 w 3245976"/>
              <a:gd name="connsiteY4" fmla="*/ 1752 h 940929"/>
              <a:gd name="connsiteX0" fmla="*/ 0 w 3245976"/>
              <a:gd name="connsiteY0" fmla="*/ 0 h 941408"/>
              <a:gd name="connsiteX1" fmla="*/ 728292 w 3245976"/>
              <a:gd name="connsiteY1" fmla="*/ 479 h 941408"/>
              <a:gd name="connsiteX2" fmla="*/ 3245976 w 3245976"/>
              <a:gd name="connsiteY2" fmla="*/ 941408 h 941408"/>
              <a:gd name="connsiteX3" fmla="*/ 17930 w 3245976"/>
              <a:gd name="connsiteY3" fmla="*/ 941237 h 941408"/>
              <a:gd name="connsiteX4" fmla="*/ 0 w 3245976"/>
              <a:gd name="connsiteY4" fmla="*/ 0 h 941408"/>
              <a:gd name="connsiteX0" fmla="*/ 0 w 3245976"/>
              <a:gd name="connsiteY0" fmla="*/ 3608 h 945016"/>
              <a:gd name="connsiteX1" fmla="*/ 728292 w 3245976"/>
              <a:gd name="connsiteY1" fmla="*/ 0 h 945016"/>
              <a:gd name="connsiteX2" fmla="*/ 3245976 w 3245976"/>
              <a:gd name="connsiteY2" fmla="*/ 945016 h 945016"/>
              <a:gd name="connsiteX3" fmla="*/ 17930 w 3245976"/>
              <a:gd name="connsiteY3" fmla="*/ 944845 h 945016"/>
              <a:gd name="connsiteX4" fmla="*/ 0 w 3245976"/>
              <a:gd name="connsiteY4" fmla="*/ 3608 h 945016"/>
              <a:gd name="connsiteX0" fmla="*/ 0 w 3245976"/>
              <a:gd name="connsiteY0" fmla="*/ 0 h 947538"/>
              <a:gd name="connsiteX1" fmla="*/ 728292 w 3245976"/>
              <a:gd name="connsiteY1" fmla="*/ 2522 h 947538"/>
              <a:gd name="connsiteX2" fmla="*/ 3245976 w 3245976"/>
              <a:gd name="connsiteY2" fmla="*/ 947538 h 947538"/>
              <a:gd name="connsiteX3" fmla="*/ 17930 w 3245976"/>
              <a:gd name="connsiteY3" fmla="*/ 947367 h 947538"/>
              <a:gd name="connsiteX4" fmla="*/ 0 w 3245976"/>
              <a:gd name="connsiteY4" fmla="*/ 0 h 947538"/>
              <a:gd name="connsiteX0" fmla="*/ 0 w 3525816"/>
              <a:gd name="connsiteY0" fmla="*/ 0 h 1050379"/>
              <a:gd name="connsiteX1" fmla="*/ 728292 w 3525816"/>
              <a:gd name="connsiteY1" fmla="*/ 2522 h 1050379"/>
              <a:gd name="connsiteX2" fmla="*/ 3525816 w 3525816"/>
              <a:gd name="connsiteY2" fmla="*/ 1050379 h 1050379"/>
              <a:gd name="connsiteX3" fmla="*/ 17930 w 3525816"/>
              <a:gd name="connsiteY3" fmla="*/ 947367 h 1050379"/>
              <a:gd name="connsiteX4" fmla="*/ 0 w 3525816"/>
              <a:gd name="connsiteY4" fmla="*/ 0 h 1050379"/>
              <a:gd name="connsiteX0" fmla="*/ 0 w 3525816"/>
              <a:gd name="connsiteY0" fmla="*/ 0 h 1050379"/>
              <a:gd name="connsiteX1" fmla="*/ 728292 w 3525816"/>
              <a:gd name="connsiteY1" fmla="*/ 2522 h 1050379"/>
              <a:gd name="connsiteX2" fmla="*/ 3525816 w 3525816"/>
              <a:gd name="connsiteY2" fmla="*/ 1050379 h 1050379"/>
              <a:gd name="connsiteX3" fmla="*/ 9699 w 3525816"/>
              <a:gd name="connsiteY3" fmla="*/ 1050208 h 1050379"/>
              <a:gd name="connsiteX4" fmla="*/ 0 w 3525816"/>
              <a:gd name="connsiteY4" fmla="*/ 0 h 1050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816" h="1050379">
                <a:moveTo>
                  <a:pt x="0" y="0"/>
                </a:moveTo>
                <a:lnTo>
                  <a:pt x="728292" y="2522"/>
                </a:lnTo>
                <a:lnTo>
                  <a:pt x="3525816" y="1050379"/>
                </a:lnTo>
                <a:lnTo>
                  <a:pt x="9699" y="1050208"/>
                </a:lnTo>
                <a:lnTo>
                  <a:pt x="0" y="0"/>
                </a:lnTo>
                <a:close/>
              </a:path>
            </a:pathLst>
          </a:cu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10281" y="3699510"/>
            <a:ext cx="7133270" cy="1077218"/>
          </a:xfrm>
          <a:prstGeom prst="rect">
            <a:avLst/>
          </a:prstGeom>
          <a:solidFill>
            <a:schemeClr val="bg1"/>
          </a:solidFill>
        </p:spPr>
        <p:txBody>
          <a:bodyPr wrap="square" rtlCol="0">
            <a:spAutoFit/>
          </a:bodyPr>
          <a:lstStyle>
            <a:defPPr>
              <a:defRPr lang="en-US"/>
            </a:defPPr>
            <a:lvl1pPr marL="285750" indent="-285750">
              <a:spcBef>
                <a:spcPts val="1200"/>
              </a:spcBef>
              <a:buFont typeface="Arial" panose="020B0604020202020204" pitchFamily="34" charset="0"/>
              <a:buChar char="•"/>
              <a:defRPr sz="1600">
                <a:latin typeface="Arial" panose="020B0604020202020204" pitchFamily="34" charset="0"/>
                <a:cs typeface="Arial" panose="020B0604020202020204" pitchFamily="34" charset="0"/>
              </a:defRPr>
            </a:lvl1pPr>
          </a:lstStyle>
          <a:p>
            <a:pPr>
              <a:buFont typeface="Wingdings" charset="2"/>
              <a:buChar char="§"/>
            </a:pPr>
            <a:r>
              <a:rPr lang="en-CA" sz="1800" dirty="0"/>
              <a:t>e</a:t>
            </a:r>
            <a:r>
              <a:rPr lang="en-CA" sz="1800" dirty="0" smtClean="0"/>
              <a:t>.g</a:t>
            </a:r>
            <a:r>
              <a:rPr lang="en-CA" sz="1800" dirty="0"/>
              <a:t>. they need to start with the question method because they really haven’t defined what they’re trying to convince the reader of</a:t>
            </a:r>
          </a:p>
          <a:p>
            <a:pPr marL="571500" indent="-273050">
              <a:buFont typeface="Wingdings" charset="2"/>
              <a:buChar char="§"/>
            </a:pPr>
            <a:r>
              <a:rPr lang="en-CA" sz="1800" dirty="0"/>
              <a:t>Look at relocation proposal</a:t>
            </a:r>
          </a:p>
        </p:txBody>
      </p:sp>
    </p:spTree>
    <p:extLst>
      <p:ext uri="{BB962C8B-B14F-4D97-AF65-F5344CB8AC3E}">
        <p14:creationId xmlns:p14="http://schemas.microsoft.com/office/powerpoint/2010/main" val="19208881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3" name="Rectangle 12"/>
          <p:cNvSpPr/>
          <p:nvPr/>
        </p:nvSpPr>
        <p:spPr>
          <a:xfrm>
            <a:off x="1210540" y="2073020"/>
            <a:ext cx="8115863" cy="414985"/>
          </a:xfrm>
          <a:prstGeom prst="rect">
            <a:avLst/>
          </a:prstGeom>
        </p:spPr>
        <p:txBody>
          <a:bodyPr wrap="square">
            <a:spAutoFit/>
          </a:bodyPr>
          <a:lstStyle/>
          <a:p>
            <a:pPr>
              <a:lnSpc>
                <a:spcPct val="130000"/>
              </a:lnSpc>
            </a:pPr>
            <a:r>
              <a:rPr lang="en-CA" b="1" dirty="0" smtClean="0">
                <a:solidFill>
                  <a:schemeClr val="bg1"/>
                </a:solidFill>
                <a:latin typeface="Arial" charset="0"/>
                <a:ea typeface="Arial" charset="0"/>
                <a:cs typeface="Arial" charset="0"/>
              </a:rPr>
              <a:t>CREATE AN ACTION PLAN FOR SAMPLE PROPOSAL</a:t>
            </a:r>
            <a:endParaRPr lang="en-CA" b="1"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5531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a:off x="810060" y="1852997"/>
            <a:ext cx="8207640" cy="898146"/>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2631"/>
              <a:gd name="connsiteX1" fmla="*/ 3634356 w 3634356"/>
              <a:gd name="connsiteY1" fmla="*/ 5628 h 262631"/>
              <a:gd name="connsiteX2" fmla="*/ 3634356 w 3634356"/>
              <a:gd name="connsiteY2" fmla="*/ 262631 h 262631"/>
              <a:gd name="connsiteX3" fmla="*/ 145949 w 3634356"/>
              <a:gd name="connsiteY3" fmla="*/ 258969 h 262631"/>
              <a:gd name="connsiteX4" fmla="*/ 0 w 3634356"/>
              <a:gd name="connsiteY4" fmla="*/ 0 h 26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356" h="262631">
                <a:moveTo>
                  <a:pt x="0" y="0"/>
                </a:moveTo>
                <a:lnTo>
                  <a:pt x="3634356" y="5628"/>
                </a:lnTo>
                <a:lnTo>
                  <a:pt x="3634356" y="262631"/>
                </a:lnTo>
                <a:lnTo>
                  <a:pt x="145949" y="258969"/>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3" name="Rectangle 12"/>
          <p:cNvSpPr/>
          <p:nvPr/>
        </p:nvSpPr>
        <p:spPr>
          <a:xfrm>
            <a:off x="1224188" y="2094577"/>
            <a:ext cx="8115863" cy="452432"/>
          </a:xfrm>
          <a:prstGeom prst="rect">
            <a:avLst/>
          </a:prstGeom>
        </p:spPr>
        <p:txBody>
          <a:bodyPr wrap="square">
            <a:spAutoFit/>
          </a:bodyPr>
          <a:lstStyle/>
          <a:p>
            <a:pPr>
              <a:lnSpc>
                <a:spcPct val="130000"/>
              </a:lnSpc>
            </a:pPr>
            <a:r>
              <a:rPr lang="en-CA" b="1" dirty="0" smtClean="0">
                <a:solidFill>
                  <a:schemeClr val="bg1"/>
                </a:solidFill>
                <a:latin typeface="Arial" charset="0"/>
                <a:ea typeface="Arial" charset="0"/>
                <a:cs typeface="Arial" charset="0"/>
              </a:rPr>
              <a:t>WORKSHOP: PUTTING IT ALL TOGETHER</a:t>
            </a:r>
            <a:endParaRPr lang="en-CA" dirty="0">
              <a:solidFill>
                <a:schemeClr val="bg1"/>
              </a:solidFill>
              <a:latin typeface="Arial" charset="0"/>
              <a:ea typeface="Arial" charset="0"/>
              <a:cs typeface="Arial" charset="0"/>
            </a:endParaRPr>
          </a:p>
        </p:txBody>
      </p:sp>
      <p:cxnSp>
        <p:nvCxnSpPr>
          <p:cNvPr id="22" name="Straight Connector 21"/>
          <p:cNvCxnSpPr/>
          <p:nvPr/>
        </p:nvCxnSpPr>
        <p:spPr>
          <a:xfrm>
            <a:off x="114449" y="0"/>
            <a:ext cx="2574477"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68189" y="3279265"/>
            <a:ext cx="8137811" cy="50834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CA" sz="1600" b="1" dirty="0">
                <a:latin typeface="Arial" panose="020B0604020202020204" pitchFamily="34" charset="0"/>
                <a:cs typeface="Arial" panose="020B0604020202020204" pitchFamily="34" charset="0"/>
              </a:rPr>
              <a:t>Rewrite the document</a:t>
            </a:r>
            <a:endParaRPr lang="en-CA" sz="1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3497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869138"/>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834242" y="2869138"/>
            <a:ext cx="1664238" cy="584775"/>
          </a:xfrm>
          <a:prstGeom prst="rect">
            <a:avLst/>
          </a:prstGeom>
          <a:noFill/>
        </p:spPr>
        <p:txBody>
          <a:bodyPr wrap="none" rtlCol="0">
            <a:spAutoFit/>
          </a:bodyPr>
          <a:lstStyle/>
          <a:p>
            <a:r>
              <a:rPr lang="en-US" sz="3200" b="1" dirty="0" smtClean="0">
                <a:solidFill>
                  <a:srgbClr val="FF6337"/>
                </a:solidFill>
                <a:latin typeface="Helvetica Neue" charset="0"/>
                <a:ea typeface="Helvetica Neue" charset="0"/>
                <a:cs typeface="Helvetica Neue" charset="0"/>
              </a:rPr>
              <a:t>Closing</a:t>
            </a:r>
            <a:endParaRPr lang="en-US" sz="3200" b="1" dirty="0">
              <a:solidFill>
                <a:srgbClr val="FF6337"/>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7146458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869138"/>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834242" y="2581040"/>
            <a:ext cx="3071758" cy="1077218"/>
          </a:xfrm>
          <a:prstGeom prst="rect">
            <a:avLst/>
          </a:prstGeom>
          <a:noFill/>
        </p:spPr>
        <p:txBody>
          <a:bodyPr wrap="square" rtlCol="0">
            <a:spAutoFit/>
          </a:bodyPr>
          <a:lstStyle/>
          <a:p>
            <a:r>
              <a:rPr lang="en-US" sz="3200" b="1" smtClean="0">
                <a:solidFill>
                  <a:srgbClr val="FF6337"/>
                </a:solidFill>
                <a:latin typeface="Helvetica Neue" charset="0"/>
                <a:ea typeface="Helvetica Neue" charset="0"/>
                <a:cs typeface="Helvetica Neue" charset="0"/>
              </a:rPr>
              <a:t>Summary of Learning</a:t>
            </a:r>
            <a:endParaRPr lang="en-US" sz="3200" b="1" dirty="0">
              <a:solidFill>
                <a:srgbClr val="FF6337"/>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3482585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869138"/>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834242" y="2581040"/>
            <a:ext cx="3071758" cy="1077218"/>
          </a:xfrm>
          <a:prstGeom prst="rect">
            <a:avLst/>
          </a:prstGeom>
          <a:noFill/>
        </p:spPr>
        <p:txBody>
          <a:bodyPr wrap="square" rtlCol="0">
            <a:spAutoFit/>
          </a:bodyPr>
          <a:lstStyle/>
          <a:p>
            <a:r>
              <a:rPr lang="en-US" sz="3200" b="1" dirty="0" smtClean="0">
                <a:solidFill>
                  <a:srgbClr val="FF6337"/>
                </a:solidFill>
                <a:latin typeface="Helvetica Neue" charset="0"/>
                <a:ea typeface="Helvetica Neue" charset="0"/>
                <a:cs typeface="Helvetica Neue" charset="0"/>
              </a:rPr>
              <a:t>Link to ongoing work</a:t>
            </a:r>
            <a:endParaRPr lang="en-US" sz="3200" b="1" dirty="0">
              <a:solidFill>
                <a:srgbClr val="FF6337"/>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14101631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869138"/>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834242" y="2919242"/>
            <a:ext cx="3071758" cy="584775"/>
          </a:xfrm>
          <a:prstGeom prst="rect">
            <a:avLst/>
          </a:prstGeom>
          <a:noFill/>
        </p:spPr>
        <p:txBody>
          <a:bodyPr wrap="square" rtlCol="0">
            <a:spAutoFit/>
          </a:bodyPr>
          <a:lstStyle/>
          <a:p>
            <a:r>
              <a:rPr lang="en-US" sz="3200" b="1" smtClean="0">
                <a:solidFill>
                  <a:srgbClr val="FF6337"/>
                </a:solidFill>
                <a:latin typeface="Helvetica Neue" charset="0"/>
                <a:ea typeface="Helvetica Neue" charset="0"/>
                <a:cs typeface="Helvetica Neue" charset="0"/>
              </a:rPr>
              <a:t>The end</a:t>
            </a:r>
            <a:endParaRPr lang="en-US" sz="3200" b="1" dirty="0">
              <a:solidFill>
                <a:srgbClr val="FF6337"/>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889357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100669" y="0"/>
            <a:ext cx="2574476" cy="6858000"/>
          </a:xfrm>
          <a:prstGeom prst="line">
            <a:avLst/>
          </a:prstGeom>
          <a:ln>
            <a:solidFill>
              <a:srgbClr val="FF663A"/>
            </a:solidFill>
          </a:ln>
        </p:spPr>
        <p:style>
          <a:lnRef idx="1">
            <a:schemeClr val="accent1"/>
          </a:lnRef>
          <a:fillRef idx="0">
            <a:schemeClr val="accent1"/>
          </a:fillRef>
          <a:effectRef idx="0">
            <a:schemeClr val="accent1"/>
          </a:effectRef>
          <a:fontRef idx="minor">
            <a:schemeClr val="tx1"/>
          </a:fontRef>
        </p:style>
      </p:cxnSp>
      <p:sp>
        <p:nvSpPr>
          <p:cNvPr id="10" name="Rectangle 17"/>
          <p:cNvSpPr/>
          <p:nvPr/>
        </p:nvSpPr>
        <p:spPr>
          <a:xfrm>
            <a:off x="810061" y="1865524"/>
            <a:ext cx="8195113" cy="716139"/>
          </a:xfrm>
          <a:custGeom>
            <a:avLst/>
            <a:gdLst>
              <a:gd name="connsiteX0" fmla="*/ 0 w 3727433"/>
              <a:gd name="connsiteY0" fmla="*/ 0 h 257003"/>
              <a:gd name="connsiteX1" fmla="*/ 3727433 w 3727433"/>
              <a:gd name="connsiteY1" fmla="*/ 0 h 257003"/>
              <a:gd name="connsiteX2" fmla="*/ 3727433 w 3727433"/>
              <a:gd name="connsiteY2" fmla="*/ 257003 h 257003"/>
              <a:gd name="connsiteX3" fmla="*/ 0 w 3727433"/>
              <a:gd name="connsiteY3" fmla="*/ 257003 h 257003"/>
              <a:gd name="connsiteX4" fmla="*/ 0 w 3727433"/>
              <a:gd name="connsiteY4" fmla="*/ 0 h 257003"/>
              <a:gd name="connsiteX0" fmla="*/ 0 w 3727433"/>
              <a:gd name="connsiteY0" fmla="*/ 0 h 346650"/>
              <a:gd name="connsiteX1" fmla="*/ 3727433 w 3727433"/>
              <a:gd name="connsiteY1" fmla="*/ 0 h 346650"/>
              <a:gd name="connsiteX2" fmla="*/ 3727433 w 3727433"/>
              <a:gd name="connsiteY2" fmla="*/ 257003 h 346650"/>
              <a:gd name="connsiteX3" fmla="*/ 376517 w 3727433"/>
              <a:gd name="connsiteY3" fmla="*/ 346650 h 346650"/>
              <a:gd name="connsiteX4" fmla="*/ 0 w 3727433"/>
              <a:gd name="connsiteY4" fmla="*/ 0 h 346650"/>
              <a:gd name="connsiteX0" fmla="*/ 0 w 3601927"/>
              <a:gd name="connsiteY0" fmla="*/ 17929 h 346650"/>
              <a:gd name="connsiteX1" fmla="*/ 3601927 w 3601927"/>
              <a:gd name="connsiteY1" fmla="*/ 0 h 346650"/>
              <a:gd name="connsiteX2" fmla="*/ 3601927 w 3601927"/>
              <a:gd name="connsiteY2" fmla="*/ 257003 h 346650"/>
              <a:gd name="connsiteX3" fmla="*/ 251011 w 3601927"/>
              <a:gd name="connsiteY3" fmla="*/ 346650 h 346650"/>
              <a:gd name="connsiteX4" fmla="*/ 0 w 3601927"/>
              <a:gd name="connsiteY4" fmla="*/ 17929 h 346650"/>
              <a:gd name="connsiteX0" fmla="*/ 0 w 3601927"/>
              <a:gd name="connsiteY0" fmla="*/ 17929 h 257003"/>
              <a:gd name="connsiteX1" fmla="*/ 3601927 w 3601927"/>
              <a:gd name="connsiteY1" fmla="*/ 0 h 257003"/>
              <a:gd name="connsiteX2" fmla="*/ 3601927 w 3601927"/>
              <a:gd name="connsiteY2" fmla="*/ 257003 h 257003"/>
              <a:gd name="connsiteX3" fmla="*/ 125505 w 3601927"/>
              <a:gd name="connsiteY3" fmla="*/ 221144 h 257003"/>
              <a:gd name="connsiteX4" fmla="*/ 0 w 3601927"/>
              <a:gd name="connsiteY4" fmla="*/ 17929 h 257003"/>
              <a:gd name="connsiteX0" fmla="*/ 0 w 3601927"/>
              <a:gd name="connsiteY0" fmla="*/ 17929 h 292862"/>
              <a:gd name="connsiteX1" fmla="*/ 3601927 w 3601927"/>
              <a:gd name="connsiteY1" fmla="*/ 0 h 292862"/>
              <a:gd name="connsiteX2" fmla="*/ 3601927 w 3601927"/>
              <a:gd name="connsiteY2" fmla="*/ 257003 h 292862"/>
              <a:gd name="connsiteX3" fmla="*/ 107575 w 3601927"/>
              <a:gd name="connsiteY3" fmla="*/ 292862 h 292862"/>
              <a:gd name="connsiteX4" fmla="*/ 0 w 3601927"/>
              <a:gd name="connsiteY4" fmla="*/ 17929 h 292862"/>
              <a:gd name="connsiteX0" fmla="*/ 0 w 3601927"/>
              <a:gd name="connsiteY0" fmla="*/ 17929 h 292862"/>
              <a:gd name="connsiteX1" fmla="*/ 3601927 w 3601927"/>
              <a:gd name="connsiteY1" fmla="*/ 0 h 292862"/>
              <a:gd name="connsiteX2" fmla="*/ 3601927 w 3601927"/>
              <a:gd name="connsiteY2" fmla="*/ 257003 h 292862"/>
              <a:gd name="connsiteX3" fmla="*/ 89645 w 3601927"/>
              <a:gd name="connsiteY3" fmla="*/ 292862 h 292862"/>
              <a:gd name="connsiteX4" fmla="*/ 0 w 3601927"/>
              <a:gd name="connsiteY4" fmla="*/ 17929 h 292862"/>
              <a:gd name="connsiteX0" fmla="*/ 0 w 3601927"/>
              <a:gd name="connsiteY0" fmla="*/ 17929 h 257004"/>
              <a:gd name="connsiteX1" fmla="*/ 3601927 w 3601927"/>
              <a:gd name="connsiteY1" fmla="*/ 0 h 257004"/>
              <a:gd name="connsiteX2" fmla="*/ 3601927 w 3601927"/>
              <a:gd name="connsiteY2" fmla="*/ 257003 h 257004"/>
              <a:gd name="connsiteX3" fmla="*/ 89645 w 3601927"/>
              <a:gd name="connsiteY3" fmla="*/ 257004 h 257004"/>
              <a:gd name="connsiteX4" fmla="*/ 0 w 3601927"/>
              <a:gd name="connsiteY4" fmla="*/ 17929 h 257004"/>
              <a:gd name="connsiteX0" fmla="*/ 0 w 3601927"/>
              <a:gd name="connsiteY0" fmla="*/ 17929 h 257004"/>
              <a:gd name="connsiteX1" fmla="*/ 3601927 w 3601927"/>
              <a:gd name="connsiteY1" fmla="*/ 0 h 257004"/>
              <a:gd name="connsiteX2" fmla="*/ 3601927 w 3601927"/>
              <a:gd name="connsiteY2" fmla="*/ 257003 h 257004"/>
              <a:gd name="connsiteX3" fmla="*/ 105377 w 3601927"/>
              <a:gd name="connsiteY3" fmla="*/ 257004 h 257004"/>
              <a:gd name="connsiteX4" fmla="*/ 0 w 3601927"/>
              <a:gd name="connsiteY4" fmla="*/ 17929 h 257004"/>
              <a:gd name="connsiteX0" fmla="*/ 0 w 3625524"/>
              <a:gd name="connsiteY0" fmla="*/ 24430 h 257004"/>
              <a:gd name="connsiteX1" fmla="*/ 3625524 w 3625524"/>
              <a:gd name="connsiteY1" fmla="*/ 0 h 257004"/>
              <a:gd name="connsiteX2" fmla="*/ 3625524 w 3625524"/>
              <a:gd name="connsiteY2" fmla="*/ 257003 h 257004"/>
              <a:gd name="connsiteX3" fmla="*/ 128974 w 3625524"/>
              <a:gd name="connsiteY3" fmla="*/ 257004 h 257004"/>
              <a:gd name="connsiteX4" fmla="*/ 0 w 3625524"/>
              <a:gd name="connsiteY4" fmla="*/ 24430 h 257004"/>
              <a:gd name="connsiteX0" fmla="*/ 0 w 3634356"/>
              <a:gd name="connsiteY0" fmla="*/ 0 h 262632"/>
              <a:gd name="connsiteX1" fmla="*/ 3634356 w 3634356"/>
              <a:gd name="connsiteY1" fmla="*/ 5628 h 262632"/>
              <a:gd name="connsiteX2" fmla="*/ 3634356 w 3634356"/>
              <a:gd name="connsiteY2" fmla="*/ 262631 h 262632"/>
              <a:gd name="connsiteX3" fmla="*/ 137806 w 3634356"/>
              <a:gd name="connsiteY3" fmla="*/ 262632 h 262632"/>
              <a:gd name="connsiteX4" fmla="*/ 0 w 3634356"/>
              <a:gd name="connsiteY4" fmla="*/ 0 h 262632"/>
              <a:gd name="connsiteX0" fmla="*/ 0 w 3634356"/>
              <a:gd name="connsiteY0" fmla="*/ 0 h 262632"/>
              <a:gd name="connsiteX1" fmla="*/ 3634356 w 3634356"/>
              <a:gd name="connsiteY1" fmla="*/ 5628 h 262632"/>
              <a:gd name="connsiteX2" fmla="*/ 3634356 w 3634356"/>
              <a:gd name="connsiteY2" fmla="*/ 262631 h 262632"/>
              <a:gd name="connsiteX3" fmla="*/ 109181 w 3634356"/>
              <a:gd name="connsiteY3" fmla="*/ 262632 h 262632"/>
              <a:gd name="connsiteX4" fmla="*/ 0 w 3634356"/>
              <a:gd name="connsiteY4" fmla="*/ 0 h 262632"/>
              <a:gd name="connsiteX0" fmla="*/ 0 w 3634356"/>
              <a:gd name="connsiteY0" fmla="*/ 0 h 265187"/>
              <a:gd name="connsiteX1" fmla="*/ 3634356 w 3634356"/>
              <a:gd name="connsiteY1" fmla="*/ 5628 h 265187"/>
              <a:gd name="connsiteX2" fmla="*/ 3634356 w 3634356"/>
              <a:gd name="connsiteY2" fmla="*/ 262631 h 265187"/>
              <a:gd name="connsiteX3" fmla="*/ 185514 w 3634356"/>
              <a:gd name="connsiteY3" fmla="*/ 265187 h 265187"/>
              <a:gd name="connsiteX4" fmla="*/ 0 w 3634356"/>
              <a:gd name="connsiteY4" fmla="*/ 0 h 265187"/>
              <a:gd name="connsiteX0" fmla="*/ 0 w 3634356"/>
              <a:gd name="connsiteY0" fmla="*/ 0 h 262632"/>
              <a:gd name="connsiteX1" fmla="*/ 3634356 w 3634356"/>
              <a:gd name="connsiteY1" fmla="*/ 5628 h 262632"/>
              <a:gd name="connsiteX2" fmla="*/ 3634356 w 3634356"/>
              <a:gd name="connsiteY2" fmla="*/ 262631 h 262632"/>
              <a:gd name="connsiteX3" fmla="*/ 212507 w 3634356"/>
              <a:gd name="connsiteY3" fmla="*/ 262632 h 262632"/>
              <a:gd name="connsiteX4" fmla="*/ 0 w 3634356"/>
              <a:gd name="connsiteY4" fmla="*/ 0 h 262632"/>
              <a:gd name="connsiteX0" fmla="*/ 0 w 3634356"/>
              <a:gd name="connsiteY0" fmla="*/ 0 h 267147"/>
              <a:gd name="connsiteX1" fmla="*/ 3634356 w 3634356"/>
              <a:gd name="connsiteY1" fmla="*/ 5628 h 267147"/>
              <a:gd name="connsiteX2" fmla="*/ 3634356 w 3634356"/>
              <a:gd name="connsiteY2" fmla="*/ 262631 h 267147"/>
              <a:gd name="connsiteX3" fmla="*/ 129309 w 3634356"/>
              <a:gd name="connsiteY3" fmla="*/ 267147 h 267147"/>
              <a:gd name="connsiteX4" fmla="*/ 0 w 3634356"/>
              <a:gd name="connsiteY4" fmla="*/ 0 h 267147"/>
              <a:gd name="connsiteX0" fmla="*/ 0 w 3634356"/>
              <a:gd name="connsiteY0" fmla="*/ 0 h 262632"/>
              <a:gd name="connsiteX1" fmla="*/ 3634356 w 3634356"/>
              <a:gd name="connsiteY1" fmla="*/ 5628 h 262632"/>
              <a:gd name="connsiteX2" fmla="*/ 3634356 w 3634356"/>
              <a:gd name="connsiteY2" fmla="*/ 262631 h 262632"/>
              <a:gd name="connsiteX3" fmla="*/ 123763 w 3634356"/>
              <a:gd name="connsiteY3" fmla="*/ 262632 h 262632"/>
              <a:gd name="connsiteX4" fmla="*/ 0 w 3634356"/>
              <a:gd name="connsiteY4" fmla="*/ 0 h 262632"/>
              <a:gd name="connsiteX0" fmla="*/ 0 w 3628809"/>
              <a:gd name="connsiteY0" fmla="*/ 0 h 258117"/>
              <a:gd name="connsiteX1" fmla="*/ 3628809 w 3628809"/>
              <a:gd name="connsiteY1" fmla="*/ 1113 h 258117"/>
              <a:gd name="connsiteX2" fmla="*/ 3628809 w 3628809"/>
              <a:gd name="connsiteY2" fmla="*/ 258116 h 258117"/>
              <a:gd name="connsiteX3" fmla="*/ 118216 w 3628809"/>
              <a:gd name="connsiteY3" fmla="*/ 258117 h 258117"/>
              <a:gd name="connsiteX4" fmla="*/ 0 w 3628809"/>
              <a:gd name="connsiteY4" fmla="*/ 0 h 25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8809" h="258117">
                <a:moveTo>
                  <a:pt x="0" y="0"/>
                </a:moveTo>
                <a:lnTo>
                  <a:pt x="3628809" y="1113"/>
                </a:lnTo>
                <a:lnTo>
                  <a:pt x="3628809" y="258116"/>
                </a:lnTo>
                <a:lnTo>
                  <a:pt x="118216" y="258117"/>
                </a:lnTo>
                <a:lnTo>
                  <a:pt x="0" y="0"/>
                </a:lnTo>
                <a:close/>
              </a:path>
            </a:pathLst>
          </a:cu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2" name="Parallelogram 11"/>
          <p:cNvSpPr/>
          <p:nvPr/>
        </p:nvSpPr>
        <p:spPr>
          <a:xfrm>
            <a:off x="1155949" y="2581663"/>
            <a:ext cx="6004784" cy="1080120"/>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Arial" charset="0"/>
              <a:ea typeface="Arial" charset="0"/>
              <a:cs typeface="Arial" charset="0"/>
            </a:endParaRPr>
          </a:p>
        </p:txBody>
      </p:sp>
      <p:sp>
        <p:nvSpPr>
          <p:cNvPr id="13" name="Rectangle 12"/>
          <p:cNvSpPr/>
          <p:nvPr/>
        </p:nvSpPr>
        <p:spPr>
          <a:xfrm>
            <a:off x="1272211" y="1985759"/>
            <a:ext cx="7172876" cy="414985"/>
          </a:xfrm>
          <a:prstGeom prst="rect">
            <a:avLst/>
          </a:prstGeom>
        </p:spPr>
        <p:txBody>
          <a:bodyPr wrap="square">
            <a:spAutoFit/>
          </a:bodyPr>
          <a:lstStyle/>
          <a:p>
            <a:pPr>
              <a:lnSpc>
                <a:spcPct val="130000"/>
              </a:lnSpc>
            </a:pPr>
            <a:r>
              <a:rPr lang="en-US" b="1" dirty="0" smtClean="0">
                <a:solidFill>
                  <a:schemeClr val="bg1"/>
                </a:solidFill>
                <a:latin typeface="Arial" charset="0"/>
                <a:ea typeface="Arial" charset="0"/>
                <a:cs typeface="Arial" charset="0"/>
              </a:rPr>
              <a:t>LEARNING METHODS</a:t>
            </a:r>
            <a:endParaRPr lang="en-US" dirty="0">
              <a:solidFill>
                <a:schemeClr val="bg1"/>
              </a:solidFill>
              <a:latin typeface="Arial" charset="0"/>
              <a:ea typeface="Arial" charset="0"/>
              <a:cs typeface="Arial" charset="0"/>
            </a:endParaRPr>
          </a:p>
        </p:txBody>
      </p:sp>
      <p:sp>
        <p:nvSpPr>
          <p:cNvPr id="25" name="TextBox 24"/>
          <p:cNvSpPr txBox="1"/>
          <p:nvPr/>
        </p:nvSpPr>
        <p:spPr>
          <a:xfrm>
            <a:off x="1525243" y="2887322"/>
            <a:ext cx="8137811" cy="560410"/>
          </a:xfrm>
          <a:prstGeom prst="rect">
            <a:avLst/>
          </a:prstGeom>
          <a:noFill/>
        </p:spPr>
        <p:txBody>
          <a:bodyPr wrap="square" rtlCol="0">
            <a:spAutoFit/>
          </a:bodyPr>
          <a:lstStyle/>
          <a:p>
            <a:pPr marL="285750" indent="-285750">
              <a:lnSpc>
                <a:spcPct val="200000"/>
              </a:lnSpc>
              <a:buFont typeface="Wingdings" charset="2"/>
              <a:buChar char="§"/>
            </a:pPr>
            <a:r>
              <a:rPr lang="en-CA" dirty="0" smtClean="0">
                <a:latin typeface="Arial" panose="020B0604020202020204" pitchFamily="34" charset="0"/>
                <a:cs typeface="Arial" panose="020B0604020202020204" pitchFamily="34" charset="0"/>
              </a:rPr>
              <a:t>Lecture</a:t>
            </a:r>
          </a:p>
        </p:txBody>
      </p:sp>
      <p:sp>
        <p:nvSpPr>
          <p:cNvPr id="26" name="TextBox 25"/>
          <p:cNvSpPr txBox="1"/>
          <p:nvPr/>
        </p:nvSpPr>
        <p:spPr>
          <a:xfrm>
            <a:off x="1758431" y="3540049"/>
            <a:ext cx="8137811" cy="560410"/>
          </a:xfrm>
          <a:prstGeom prst="rect">
            <a:avLst/>
          </a:prstGeom>
          <a:noFill/>
        </p:spPr>
        <p:txBody>
          <a:bodyPr wrap="square" rtlCol="0">
            <a:spAutoFit/>
          </a:bodyPr>
          <a:lstStyle/>
          <a:p>
            <a:pPr marL="285750" indent="-285750">
              <a:lnSpc>
                <a:spcPct val="200000"/>
              </a:lnSpc>
              <a:buFont typeface="Wingdings" charset="2"/>
              <a:buChar char="§"/>
            </a:pPr>
            <a:r>
              <a:rPr lang="en-CA" dirty="0" smtClean="0">
                <a:latin typeface="Arial" panose="020B0604020202020204" pitchFamily="34" charset="0"/>
                <a:cs typeface="Arial" panose="020B0604020202020204" pitchFamily="34" charset="0"/>
              </a:rPr>
              <a:t>Modelling</a:t>
            </a:r>
            <a:endParaRPr lang="en-CA" dirty="0">
              <a:latin typeface="Arial" panose="020B0604020202020204" pitchFamily="34" charset="0"/>
              <a:cs typeface="Arial" panose="020B0604020202020204" pitchFamily="34" charset="0"/>
            </a:endParaRPr>
          </a:p>
        </p:txBody>
      </p:sp>
      <p:sp>
        <p:nvSpPr>
          <p:cNvPr id="27" name="TextBox 26"/>
          <p:cNvSpPr txBox="1"/>
          <p:nvPr/>
        </p:nvSpPr>
        <p:spPr>
          <a:xfrm>
            <a:off x="2050718" y="4192775"/>
            <a:ext cx="8137811" cy="560410"/>
          </a:xfrm>
          <a:prstGeom prst="rect">
            <a:avLst/>
          </a:prstGeom>
          <a:noFill/>
        </p:spPr>
        <p:txBody>
          <a:bodyPr wrap="square" rtlCol="0">
            <a:spAutoFit/>
          </a:bodyPr>
          <a:lstStyle/>
          <a:p>
            <a:pPr marL="285750" indent="-285750">
              <a:lnSpc>
                <a:spcPct val="200000"/>
              </a:lnSpc>
              <a:buFont typeface="Wingdings" charset="2"/>
              <a:buChar char="§"/>
            </a:pPr>
            <a:r>
              <a:rPr lang="en-CA" dirty="0" smtClean="0">
                <a:latin typeface="Arial" panose="020B0604020202020204" pitchFamily="34" charset="0"/>
                <a:cs typeface="Arial" panose="020B0604020202020204" pitchFamily="34" charset="0"/>
              </a:rPr>
              <a:t>Practice</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1864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510608" y="2479808"/>
            <a:ext cx="8834880" cy="2554545"/>
          </a:xfrm>
          <a:prstGeom prst="rect">
            <a:avLst/>
          </a:prstGeom>
        </p:spPr>
        <p:txBody>
          <a:bodyPr wrap="square">
            <a:spAutoFit/>
          </a:bodyPr>
          <a:lstStyle/>
          <a:p>
            <a:pPr marL="342900" indent="-342900">
              <a:lnSpc>
                <a:spcPct val="200000"/>
              </a:lnSpc>
              <a:buFont typeface="+mj-lt"/>
              <a:buAutoNum type="arabicPeriod"/>
            </a:pPr>
            <a:r>
              <a:rPr lang="en-CA" sz="1600" b="1" dirty="0">
                <a:latin typeface="Arial" panose="020B0604020202020204" pitchFamily="34" charset="0"/>
                <a:cs typeface="Arial" panose="020B0604020202020204" pitchFamily="34" charset="0"/>
              </a:rPr>
              <a:t>Rigorous</a:t>
            </a:r>
            <a:r>
              <a:rPr lang="en-CA" sz="1600" dirty="0">
                <a:latin typeface="Arial" panose="020B0604020202020204" pitchFamily="34" charset="0"/>
                <a:cs typeface="Arial" panose="020B0604020202020204" pitchFamily="34" charset="0"/>
              </a:rPr>
              <a:t>. You’ve asked and answered the right questions.</a:t>
            </a:r>
          </a:p>
          <a:p>
            <a:pPr marL="342900" indent="-342900">
              <a:lnSpc>
                <a:spcPct val="200000"/>
              </a:lnSpc>
              <a:buFont typeface="+mj-lt"/>
              <a:buAutoNum type="arabicPeriod"/>
            </a:pPr>
            <a:r>
              <a:rPr lang="en-CA" sz="1600" b="1" dirty="0">
                <a:latin typeface="Arial" panose="020B0604020202020204" pitchFamily="34" charset="0"/>
                <a:cs typeface="Arial" panose="020B0604020202020204" pitchFamily="34" charset="0"/>
              </a:rPr>
              <a:t>Organized</a:t>
            </a:r>
            <a:r>
              <a:rPr lang="en-CA" sz="1600" dirty="0">
                <a:latin typeface="Arial" panose="020B0604020202020204" pitchFamily="34" charset="0"/>
                <a:cs typeface="Arial" panose="020B0604020202020204" pitchFamily="34" charset="0"/>
              </a:rPr>
              <a:t>. Structured so as to make it easy to follow the logic behind it.</a:t>
            </a:r>
          </a:p>
          <a:p>
            <a:pPr marL="342900" indent="-342900">
              <a:lnSpc>
                <a:spcPct val="200000"/>
              </a:lnSpc>
              <a:buFont typeface="+mj-lt"/>
              <a:buAutoNum type="arabicPeriod"/>
            </a:pPr>
            <a:r>
              <a:rPr lang="en-CA" sz="1600" b="1" dirty="0">
                <a:latin typeface="Arial" panose="020B0604020202020204" pitchFamily="34" charset="0"/>
                <a:cs typeface="Arial" panose="020B0604020202020204" pitchFamily="34" charset="0"/>
              </a:rPr>
              <a:t>Clear</a:t>
            </a:r>
            <a:r>
              <a:rPr lang="en-CA" sz="1600" dirty="0">
                <a:latin typeface="Arial" panose="020B0604020202020204" pitchFamily="34" charset="0"/>
                <a:cs typeface="Arial" panose="020B0604020202020204" pitchFamily="34" charset="0"/>
              </a:rPr>
              <a:t>. Written in a direct way such that it’s easy for the reviewer to understand.</a:t>
            </a:r>
          </a:p>
          <a:p>
            <a:pPr marL="342900" indent="-342900">
              <a:lnSpc>
                <a:spcPct val="200000"/>
              </a:lnSpc>
              <a:buFont typeface="+mj-lt"/>
              <a:buAutoNum type="arabicPeriod"/>
            </a:pPr>
            <a:r>
              <a:rPr lang="en-CA" sz="1600" b="1" dirty="0">
                <a:latin typeface="Arial" panose="020B0604020202020204" pitchFamily="34" charset="0"/>
                <a:cs typeface="Arial" panose="020B0604020202020204" pitchFamily="34" charset="0"/>
              </a:rPr>
              <a:t>Concise</a:t>
            </a:r>
            <a:r>
              <a:rPr lang="en-CA" sz="1600" dirty="0">
                <a:latin typeface="Arial" panose="020B0604020202020204" pitchFamily="34" charset="0"/>
                <a:cs typeface="Arial" panose="020B0604020202020204" pitchFamily="34" charset="0"/>
              </a:rPr>
              <a:t>. Doesn’t ramble or repeat. Gets to the point quickly. No extraneous information.</a:t>
            </a:r>
          </a:p>
          <a:p>
            <a:pPr marL="342900" indent="-342900">
              <a:lnSpc>
                <a:spcPct val="200000"/>
              </a:lnSpc>
              <a:buFont typeface="+mj-lt"/>
              <a:buAutoNum type="arabicPeriod"/>
            </a:pPr>
            <a:r>
              <a:rPr lang="en-CA" sz="1600" b="1" dirty="0">
                <a:latin typeface="Arial" panose="020B0604020202020204" pitchFamily="34" charset="0"/>
                <a:cs typeface="Arial" panose="020B0604020202020204" pitchFamily="34" charset="0"/>
              </a:rPr>
              <a:t>Data-driven</a:t>
            </a:r>
            <a:r>
              <a:rPr lang="en-CA" sz="1600" dirty="0">
                <a:latin typeface="Arial" panose="020B0604020202020204" pitchFamily="34" charset="0"/>
                <a:cs typeface="Arial" panose="020B0604020202020204" pitchFamily="34" charset="0"/>
              </a:rPr>
              <a:t>. Provides data demonstrating why the plan is expected to succeed.</a:t>
            </a:r>
          </a:p>
        </p:txBody>
      </p:sp>
      <p:sp>
        <p:nvSpPr>
          <p:cNvPr id="28" name="Rectangle 27"/>
          <p:cNvSpPr/>
          <p:nvPr/>
        </p:nvSpPr>
        <p:spPr>
          <a:xfrm>
            <a:off x="0" y="476672"/>
            <a:ext cx="6642933" cy="64807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p:cNvSpPr/>
          <p:nvPr/>
        </p:nvSpPr>
        <p:spPr>
          <a:xfrm>
            <a:off x="100668" y="1840447"/>
            <a:ext cx="9143999" cy="513529"/>
          </a:xfrm>
          <a:prstGeom prst="parallelogram">
            <a:avLst/>
          </a:prstGeom>
          <a:solidFill>
            <a:srgbClr val="FF6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0" name="Content Placeholder 1"/>
          <p:cNvSpPr txBox="1">
            <a:spLocks/>
          </p:cNvSpPr>
          <p:nvPr/>
        </p:nvSpPr>
        <p:spPr>
          <a:xfrm>
            <a:off x="0" y="1841250"/>
            <a:ext cx="8532343" cy="513528"/>
          </a:xfrm>
          <a:prstGeom prst="rect">
            <a:avLst/>
          </a:prstGeom>
          <a:solidFill>
            <a:srgbClr val="FF663A"/>
          </a:solidFill>
        </p:spPr>
        <p:txBody>
          <a:bodyPr vert="horz" lIns="74295" tIns="37148" rIns="74295" bIns="37148" rtlCol="0" anchor="ctr">
            <a:normAutofit/>
          </a:bodyPr>
          <a:lstStyle>
            <a:lvl1pPr marL="0" indent="0" algn="l" defTabSz="914400" rtl="0" eaLnBrk="1" latinLnBrk="0" hangingPunct="1">
              <a:lnSpc>
                <a:spcPct val="90000"/>
              </a:lnSpc>
              <a:spcBef>
                <a:spcPts val="1000"/>
              </a:spcBef>
              <a:buFont typeface="Arial"/>
              <a:buNone/>
              <a:defRPr sz="1800" b="1" kern="1200">
                <a:solidFill>
                  <a:srgbClr val="FF6338"/>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a:r>
              <a:rPr lang="en-CA" sz="1460" dirty="0" smtClean="0">
                <a:solidFill>
                  <a:schemeClr val="bg1"/>
                </a:solidFill>
              </a:rPr>
              <a:t>WHAT MAKES A PROPOSAL GOOD?</a:t>
            </a:r>
            <a:endParaRPr lang="en-CA" sz="1460" dirty="0">
              <a:solidFill>
                <a:schemeClr val="bg1"/>
              </a:solidFill>
            </a:endParaRPr>
          </a:p>
        </p:txBody>
      </p:sp>
      <p:sp>
        <p:nvSpPr>
          <p:cNvPr id="8" name="TextBox 7"/>
          <p:cNvSpPr txBox="1"/>
          <p:nvPr/>
        </p:nvSpPr>
        <p:spPr>
          <a:xfrm>
            <a:off x="7072236" y="238678"/>
            <a:ext cx="2685539" cy="1077218"/>
          </a:xfrm>
          <a:prstGeom prst="rect">
            <a:avLst/>
          </a:prstGeom>
          <a:noFill/>
        </p:spPr>
        <p:txBody>
          <a:bodyPr wrap="square" rtlCol="0">
            <a:spAutoFit/>
          </a:bodyPr>
          <a:lstStyle/>
          <a:p>
            <a:r>
              <a:rPr lang="en-US" sz="3200" b="1" dirty="0" smtClean="0">
                <a:solidFill>
                  <a:srgbClr val="FF6337"/>
                </a:solidFill>
                <a:latin typeface="Helvetica Neue" charset="0"/>
                <a:ea typeface="Helvetica Neue" charset="0"/>
                <a:cs typeface="Helvetica Neue" charset="0"/>
              </a:rPr>
              <a:t>Criteria </a:t>
            </a:r>
            <a:r>
              <a:rPr lang="en-US" sz="3200" b="1" smtClean="0">
                <a:solidFill>
                  <a:srgbClr val="FF6337"/>
                </a:solidFill>
                <a:latin typeface="Helvetica Neue" charset="0"/>
                <a:ea typeface="Helvetica Neue" charset="0"/>
                <a:cs typeface="Helvetica Neue" charset="0"/>
              </a:rPr>
              <a:t>for Success</a:t>
            </a:r>
            <a:endParaRPr lang="en-US" sz="3200" b="1" dirty="0">
              <a:solidFill>
                <a:srgbClr val="FF6337"/>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4029623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4028</Words>
  <Application>Microsoft Macintosh PowerPoint</Application>
  <PresentationFormat>A4 Paper (210x297 mm)</PresentationFormat>
  <Paragraphs>533</Paragraphs>
  <Slides>76</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Calibri</vt:lpstr>
      <vt:lpstr>Calibri Light</vt:lpstr>
      <vt:lpstr>Cambria</vt:lpstr>
      <vt:lpstr>Helvetica Neue</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February 2017</dc:title>
  <dc:creator>Amy Zhou</dc:creator>
  <cp:lastModifiedBy>Jay Dixit</cp:lastModifiedBy>
  <cp:revision>119</cp:revision>
  <dcterms:created xsi:type="dcterms:W3CDTF">2017-02-23T20:37:45Z</dcterms:created>
  <dcterms:modified xsi:type="dcterms:W3CDTF">2017-02-24T17:42:21Z</dcterms:modified>
</cp:coreProperties>
</file>