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60"/>
  </p:handoutMasterIdLst>
  <p:sldIdLst>
    <p:sldId id="283" r:id="rId3"/>
    <p:sldId id="332" r:id="rId5"/>
    <p:sldId id="293" r:id="rId6"/>
    <p:sldId id="344" r:id="rId7"/>
    <p:sldId id="342" r:id="rId8"/>
    <p:sldId id="343" r:id="rId9"/>
    <p:sldId id="345" r:id="rId10"/>
    <p:sldId id="347" r:id="rId11"/>
    <p:sldId id="346" r:id="rId12"/>
    <p:sldId id="348" r:id="rId13"/>
    <p:sldId id="349" r:id="rId14"/>
    <p:sldId id="333" r:id="rId15"/>
    <p:sldId id="337" r:id="rId16"/>
    <p:sldId id="361" r:id="rId17"/>
    <p:sldId id="362" r:id="rId18"/>
    <p:sldId id="378" r:id="rId19"/>
    <p:sldId id="363" r:id="rId20"/>
    <p:sldId id="376" r:id="rId21"/>
    <p:sldId id="377" r:id="rId22"/>
    <p:sldId id="379" r:id="rId23"/>
    <p:sldId id="364" r:id="rId24"/>
    <p:sldId id="365" r:id="rId25"/>
    <p:sldId id="399" r:id="rId26"/>
    <p:sldId id="334" r:id="rId27"/>
    <p:sldId id="339" r:id="rId28"/>
    <p:sldId id="400" r:id="rId29"/>
    <p:sldId id="401" r:id="rId30"/>
    <p:sldId id="402" r:id="rId31"/>
    <p:sldId id="403" r:id="rId32"/>
    <p:sldId id="404" r:id="rId33"/>
    <p:sldId id="407" r:id="rId34"/>
    <p:sldId id="408" r:id="rId35"/>
    <p:sldId id="409" r:id="rId36"/>
    <p:sldId id="405" r:id="rId37"/>
    <p:sldId id="406" r:id="rId38"/>
    <p:sldId id="410" r:id="rId39"/>
    <p:sldId id="335" r:id="rId40"/>
    <p:sldId id="340" r:id="rId41"/>
    <p:sldId id="411" r:id="rId42"/>
    <p:sldId id="413" r:id="rId43"/>
    <p:sldId id="417" r:id="rId44"/>
    <p:sldId id="414" r:id="rId45"/>
    <p:sldId id="415" r:id="rId46"/>
    <p:sldId id="416" r:id="rId47"/>
    <p:sldId id="418" r:id="rId48"/>
    <p:sldId id="419" r:id="rId49"/>
    <p:sldId id="420" r:id="rId50"/>
    <p:sldId id="384" r:id="rId51"/>
    <p:sldId id="383" r:id="rId52"/>
    <p:sldId id="366" r:id="rId53"/>
    <p:sldId id="367" r:id="rId54"/>
    <p:sldId id="368" r:id="rId55"/>
    <p:sldId id="380" r:id="rId56"/>
    <p:sldId id="381" r:id="rId57"/>
    <p:sldId id="382" r:id="rId58"/>
    <p:sldId id="304" r:id="rId59"/>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8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BF2"/>
    <a:srgbClr val="DD462F"/>
    <a:srgbClr val="D24726"/>
    <a:srgbClr val="404040"/>
    <a:srgbClr val="FF9B45"/>
    <a:srgbClr val="F8CFB6"/>
    <a:srgbClr val="F8CAB6"/>
    <a:srgbClr val="923922"/>
    <a:srgbClr val="F5F5F5"/>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8348" autoAdjust="0"/>
  </p:normalViewPr>
  <p:slideViewPr>
    <p:cSldViewPr snapToGrid="0">
      <p:cViewPr varScale="1">
        <p:scale>
          <a:sx n="68" d="100"/>
          <a:sy n="68" d="100"/>
        </p:scale>
        <p:origin x="1302" y="63"/>
      </p:cViewPr>
      <p:guideLst>
        <p:guide orient="horz" pos="1992"/>
        <p:guide pos="3882"/>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7" d="100"/>
          <a:sy n="77" d="100"/>
        </p:scale>
        <p:origin x="4014"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4" Type="http://schemas.openxmlformats.org/officeDocument/2006/relationships/commentAuthors" Target="commentAuthors.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handoutMaster" Target="handoutMasters/handoutMaster1.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8DCC1CE-327E-4905-BC7C-3C0AE3B60D6C}" type="datetime1">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56F2ECAB-FF34-48C3-94CF-D49698A33E3C}" type="datetime1">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DF61EA0F-A667-4B49-8422-0062BC55E249}" type="slidenum">
              <a:rPr lang="en-US" altLang="zh-CN"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rtl="0"/>
            <a:fld id="{DF61EA0F-A667-4B49-8422-0062BC55E249}" type="slidenum">
              <a:rPr lang="en-US" altLang="zh-CN"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rtl="0"/>
            <a:fld id="{DF61EA0F-A667-4B49-8422-0062BC55E249}" type="slidenum">
              <a:rPr lang="en-US" altLang="zh-CN"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长方形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矩形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zh-CN" altLang="en-US" sz="1800" noProof="0">
              <a:latin typeface="Microsoft YaHei UI" panose="020B0503020204020204" pitchFamily="34" charset="-122"/>
              <a:ea typeface="Microsoft YaHei UI" panose="020B0503020204020204" pitchFamily="34" charset="-122"/>
            </a:endParaRPr>
          </a:p>
        </p:txBody>
      </p:sp>
      <p:cxnSp>
        <p:nvCxnSpPr>
          <p:cNvPr id="12" name="直接连接符​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内容占位符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a:defRPr lang="en-US" sz="120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marL="0" lvl="0" indent="0" rtl="0">
              <a:lnSpc>
                <a:spcPct val="150000"/>
              </a:lnSpc>
              <a:spcBef>
                <a:spcPts val="1000"/>
              </a:spcBef>
              <a:spcAft>
                <a:spcPts val="1200"/>
              </a:spcAft>
              <a:buNone/>
            </a:pPr>
            <a:r>
              <a:rPr lang="zh-CN" altLang="en-US" noProof="0"/>
              <a:t>单击此处编辑母版文本样式</a:t>
            </a:r>
            <a:endParaRPr lang="zh-CN" altLang="en-US" noProof="0"/>
          </a:p>
          <a:p>
            <a:pPr marL="0" lvl="1" indent="0" rtl="0">
              <a:lnSpc>
                <a:spcPct val="150000"/>
              </a:lnSpc>
              <a:spcBef>
                <a:spcPts val="1000"/>
              </a:spcBef>
              <a:spcAft>
                <a:spcPts val="1200"/>
              </a:spcAft>
              <a:buNone/>
            </a:pPr>
            <a:r>
              <a:rPr lang="zh-CN" altLang="en-US" noProof="0"/>
              <a:t>二级</a:t>
            </a:r>
            <a:endParaRPr lang="zh-CN" altLang="en-US" noProof="0"/>
          </a:p>
          <a:p>
            <a:pPr marL="0" lvl="2" indent="0" rtl="0">
              <a:lnSpc>
                <a:spcPct val="150000"/>
              </a:lnSpc>
              <a:spcBef>
                <a:spcPts val="1000"/>
              </a:spcBef>
              <a:spcAft>
                <a:spcPts val="1200"/>
              </a:spcAft>
              <a:buNone/>
            </a:pPr>
            <a:r>
              <a:rPr lang="zh-CN" altLang="en-US" noProof="0"/>
              <a:t>三级</a:t>
            </a:r>
            <a:endParaRPr lang="zh-CN" altLang="en-US" noProof="0"/>
          </a:p>
          <a:p>
            <a:pPr marL="0" lvl="3" indent="0" rtl="0">
              <a:lnSpc>
                <a:spcPct val="150000"/>
              </a:lnSpc>
              <a:spcBef>
                <a:spcPts val="1000"/>
              </a:spcBef>
              <a:spcAft>
                <a:spcPts val="1200"/>
              </a:spcAft>
              <a:buNone/>
            </a:pPr>
            <a:r>
              <a:rPr lang="zh-CN" altLang="en-US" noProof="0"/>
              <a:t>四级</a:t>
            </a:r>
            <a:endParaRPr lang="zh-CN" altLang="en-US" noProof="0"/>
          </a:p>
          <a:p>
            <a:pPr marL="0" lvl="4" indent="0" rtl="0">
              <a:lnSpc>
                <a:spcPct val="150000"/>
              </a:lnSpc>
              <a:spcBef>
                <a:spcPts val="1000"/>
              </a:spcBef>
              <a:spcAft>
                <a:spcPts val="1200"/>
              </a:spcAft>
              <a:buNone/>
            </a:pPr>
            <a:r>
              <a:rPr lang="zh-CN" altLang="en-US" noProof="0"/>
              <a:t>五级</a:t>
            </a:r>
            <a:endParaRPr lang="zh-CN" altLang="en-US" noProof="0"/>
          </a:p>
        </p:txBody>
      </p:sp>
      <p:sp>
        <p:nvSpPr>
          <p:cNvPr id="6"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3CF7612A-7C7D-41EF-9275-BA82F6A6A076}" type="datetime1">
              <a:rPr lang="zh-CN" altLang="en-US" smtClean="0"/>
            </a:fld>
            <a:endParaRPr lang="zh-CN" altLang="en-US"/>
          </a:p>
        </p:txBody>
      </p:sp>
      <p:sp>
        <p:nvSpPr>
          <p:cNvPr id="7"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8" name="灯片编号占位符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9" name="长方形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10" name="矩形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521208" y="1536192"/>
            <a:ext cx="6876288" cy="640080"/>
          </a:xfrm>
        </p:spPr>
        <p:txBody>
          <a:bodyPr rtlCol="0">
            <a:normAutofit/>
          </a:bodyPr>
          <a:lstStyle>
            <a:lvl1pPr>
              <a:defRPr sz="360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7" name="内容占位符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a:defRPr lang="en-US" sz="1200" dirty="0" smtClean="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a:defRPr lang="en-US" sz="1200" dirty="0" smtClean="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a:defRPr lang="en-US" sz="1200" dirty="0" smtClean="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a:defRPr lang="en-US" sz="1200" dirty="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marL="0" lvl="0" indent="0" rtl="0">
              <a:lnSpc>
                <a:spcPct val="150000"/>
              </a:lnSpc>
              <a:spcBef>
                <a:spcPts val="1000"/>
              </a:spcBef>
              <a:spcAft>
                <a:spcPts val="1200"/>
              </a:spcAft>
              <a:buNone/>
            </a:pPr>
            <a:r>
              <a:rPr lang="zh-CN" altLang="en-US" noProof="0"/>
              <a:t>单击此处编辑母版文本样式</a:t>
            </a:r>
            <a:endParaRPr lang="zh-CN" altLang="en-US" noProof="0"/>
          </a:p>
          <a:p>
            <a:pPr marL="0" lvl="1" indent="0" rtl="0">
              <a:lnSpc>
                <a:spcPct val="150000"/>
              </a:lnSpc>
              <a:spcBef>
                <a:spcPts val="1000"/>
              </a:spcBef>
              <a:spcAft>
                <a:spcPts val="1200"/>
              </a:spcAft>
              <a:buNone/>
            </a:pPr>
            <a:r>
              <a:rPr lang="zh-CN" altLang="en-US" noProof="0"/>
              <a:t>二级</a:t>
            </a:r>
            <a:endParaRPr lang="zh-CN" altLang="en-US" noProof="0"/>
          </a:p>
          <a:p>
            <a:pPr marL="0" lvl="2" indent="0" rtl="0">
              <a:lnSpc>
                <a:spcPct val="150000"/>
              </a:lnSpc>
              <a:spcBef>
                <a:spcPts val="1000"/>
              </a:spcBef>
              <a:spcAft>
                <a:spcPts val="1200"/>
              </a:spcAft>
              <a:buNone/>
            </a:pPr>
            <a:r>
              <a:rPr lang="zh-CN" altLang="en-US" noProof="0"/>
              <a:t>三级</a:t>
            </a:r>
            <a:endParaRPr lang="zh-CN" altLang="en-US" noProof="0"/>
          </a:p>
          <a:p>
            <a:pPr marL="0" lvl="3" indent="0" rtl="0">
              <a:lnSpc>
                <a:spcPct val="150000"/>
              </a:lnSpc>
              <a:spcBef>
                <a:spcPts val="1000"/>
              </a:spcBef>
              <a:spcAft>
                <a:spcPts val="1200"/>
              </a:spcAft>
              <a:buNone/>
            </a:pPr>
            <a:r>
              <a:rPr lang="zh-CN" altLang="en-US" noProof="0"/>
              <a:t>四级</a:t>
            </a:r>
            <a:endParaRPr lang="zh-CN" altLang="en-US" noProof="0"/>
          </a:p>
          <a:p>
            <a:pPr marL="0" lvl="4" indent="0" rtl="0">
              <a:lnSpc>
                <a:spcPct val="150000"/>
              </a:lnSpc>
              <a:spcBef>
                <a:spcPts val="1000"/>
              </a:spcBef>
              <a:spcAft>
                <a:spcPts val="1200"/>
              </a:spcAft>
              <a:buNone/>
            </a:pPr>
            <a:r>
              <a:rPr lang="zh-CN" altLang="en-US" noProof="0"/>
              <a:t>五级</a:t>
            </a:r>
            <a:endParaRPr lang="zh-CN" alt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2" name="标题占位符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zh-CN" altLang="en-US" noProof="0"/>
              <a:t>单击此处编辑母版标题样式</a:t>
            </a:r>
            <a:endParaRPr lang="zh-CN" altLang="en-US" noProof="0"/>
          </a:p>
        </p:txBody>
      </p:sp>
      <p:sp>
        <p:nvSpPr>
          <p:cNvPr id="3" name="文本占位符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zh-CN" altLang="en-US" noProof="0"/>
              <a:t>单击此处编辑母版文本样式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4"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03B070BE-7F39-4CFE-B298-8B89566852DF}" type="datetime1">
              <a:rPr lang="zh-CN" altLang="en-US" smtClean="0"/>
            </a:fld>
            <a:endParaRPr lang="zh-CN" altLang="en-US"/>
          </a:p>
        </p:txBody>
      </p:sp>
      <p:sp>
        <p:nvSpPr>
          <p:cNvPr id="5"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fld>
            <a:endParaRPr lang="zh-CN" altLang="en-US"/>
          </a:p>
        </p:txBody>
      </p:sp>
      <p:cxnSp>
        <p:nvCxnSpPr>
          <p:cNvPr id="8" name="直接连接符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l" defTabSz="914400" rtl="0" eaLnBrk="1" latinLnBrk="0" hangingPunct="1">
        <a:spcBef>
          <a:spcPct val="0"/>
        </a:spcBef>
        <a:buNone/>
        <a:defRPr sz="28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icrosoft YaHei UI" panose="020B0503020204020204" pitchFamily="34" charset="-122"/>
          <a:ea typeface="Microsoft YaHei UI"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8" Type="http://schemas.openxmlformats.org/officeDocument/2006/relationships/notesSlide" Target="../notesSlides/notesSlide50.xml"/><Relationship Id="rId7" Type="http://schemas.openxmlformats.org/officeDocument/2006/relationships/slideLayout" Target="../slideLayouts/slideLayout2.xml"/><Relationship Id="rId6" Type="http://schemas.openxmlformats.org/officeDocument/2006/relationships/hyperlink" Target="https://www.intel.com/content/www/us/en/developer/articles/tool/pin-a-dynamic-binary-instrumentation-tool.html" TargetMode="External"/><Relationship Id="rId5" Type="http://schemas.openxmlformats.org/officeDocument/2006/relationships/hyperlink" Target="https://github.com/libcapstone/libcapstone" TargetMode="External"/><Relationship Id="rId4" Type="http://schemas.openxmlformats.org/officeDocument/2006/relationships/hyperlink" Target="https://dlib.hust.edu.vn/bitstream/HUST/18091/1/OER000000247.pdf" TargetMode="External"/><Relationship Id="rId3" Type="http://schemas.openxmlformats.org/officeDocument/2006/relationships/hyperlink" Target="https://github.com/WolfgangSt/libelf" TargetMode="External"/><Relationship Id="rId2" Type="http://schemas.openxmlformats.org/officeDocument/2006/relationships/hyperlink" Target="https://en.wikipedia.org/wiki/Executable_and_Linkable_Format#:~:text=In%20computing,%20the%20Executable%20and,shared%20libraries,%20and%20core%20dumps." TargetMode="External"/><Relationship Id="rId1" Type="http://schemas.openxmlformats.org/officeDocument/2006/relationships/hyperlink" Target="https://www.intel.com/content/www/us/en/developer/articles/technical/intel-sdm.html" TargetMode="Externa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649464"/>
            <a:ext cx="10515600" cy="2387600"/>
          </a:xfrm>
        </p:spPr>
        <p:txBody>
          <a:bodyPr rtlCol="0" anchor="ctr" anchorCtr="0">
            <a:normAutofit/>
          </a:bodyPr>
          <a:lstStyle/>
          <a:p>
            <a:pPr rtl="0"/>
            <a:r>
              <a:rPr lang="zh-CN" altLang="en-US" sz="4800" dirty="0">
                <a:solidFill>
                  <a:schemeClr val="bg1"/>
                </a:solidFill>
              </a:rPr>
              <a:t>二进制分析简介</a:t>
            </a:r>
            <a:endParaRPr lang="en-US" altLang="zh-CN" sz="4800" dirty="0">
              <a:solidFill>
                <a:schemeClr val="bg1"/>
              </a:solidFill>
            </a:endParaRPr>
          </a:p>
        </p:txBody>
      </p:sp>
      <p:sp>
        <p:nvSpPr>
          <p:cNvPr id="5" name="副标题 2"/>
          <p:cNvSpPr txBox="1"/>
          <p:nvPr/>
        </p:nvSpPr>
        <p:spPr>
          <a:xfrm>
            <a:off x="1771064" y="5270782"/>
            <a:ext cx="9582736" cy="1137793"/>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icrosoft YaHei UI" panose="020B0503020204020204" pitchFamily="34" charset="-122"/>
                <a:ea typeface="Microsoft YaHei UI"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gn="r"/>
            <a:r>
              <a:rPr altLang="zh-CN" sz="2400" dirty="0">
                <a:solidFill>
                  <a:schemeClr val="bg1"/>
                </a:solidFill>
              </a:rPr>
              <a:t>XXX</a:t>
            </a:r>
            <a:endParaRPr lang="zh-CN" altLang="en-US" sz="2400" dirty="0">
              <a:solidFill>
                <a:schemeClr val="bg1"/>
              </a:solidFill>
            </a:endParaRPr>
          </a:p>
          <a:p>
            <a:endParaRPr lang="zh-CN" altLang="en-US" sz="2400" dirty="0">
              <a:solidFill>
                <a:schemeClr val="bg1"/>
              </a:solidFill>
            </a:endParaRPr>
          </a:p>
          <a:p>
            <a:endParaRPr lang="zh-CN" altLang="en-US" sz="24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en-US" altLang="zh-CN" dirty="0">
                <a:cs typeface="Segoe UI Light" panose="020B0502040204020203" pitchFamily="34" charset="0"/>
              </a:rPr>
              <a:t>1.5 </a:t>
            </a:r>
            <a:r>
              <a:rPr lang="zh-CN" altLang="en-US" dirty="0">
                <a:cs typeface="Segoe UI Light" panose="020B0502040204020203" pitchFamily="34" charset="0"/>
              </a:rPr>
              <a:t>案例分析</a:t>
            </a:r>
            <a:endParaRPr lang="zh-CN" altLang="en-US" dirty="0">
              <a:cs typeface="Segoe UI Light" panose="020B0502040204020203" pitchFamily="34" charset="0"/>
            </a:endParaRPr>
          </a:p>
        </p:txBody>
      </p:sp>
      <p:sp>
        <p:nvSpPr>
          <p:cNvPr id="2" name="文本框 1"/>
          <p:cNvSpPr txBox="1"/>
          <p:nvPr/>
        </p:nvSpPr>
        <p:spPr>
          <a:xfrm>
            <a:off x="520700" y="1251585"/>
            <a:ext cx="2847340" cy="1198880"/>
          </a:xfrm>
          <a:prstGeom prst="rect">
            <a:avLst/>
          </a:prstGeom>
          <a:noFill/>
          <a:ln>
            <a:solidFill>
              <a:schemeClr val="tx1"/>
            </a:solidFill>
          </a:ln>
        </p:spPr>
        <p:txBody>
          <a:bodyPr wrap="square" rtlCol="0" anchor="t">
            <a:spAutoFit/>
          </a:bodyPr>
          <a:p>
            <a:r>
              <a:rPr lang="en-US" altLang="zh-CN" sz="1200">
                <a:latin typeface="Times New Roman" panose="02020603050405020304" charset="0"/>
                <a:cs typeface="Times New Roman" panose="02020603050405020304" charset="0"/>
              </a:rPr>
              <a:t>int </a:t>
            </a:r>
            <a:r>
              <a:rPr lang="zh-CN" altLang="en-US" sz="1200">
                <a:latin typeface="Times New Roman" panose="02020603050405020304" charset="0"/>
                <a:cs typeface="Times New Roman" panose="02020603050405020304" charset="0"/>
              </a:rPr>
              <a:t>test(int x1, int x2, int x3, int x4, </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int x5, int x6, float x7, int x8) {</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printf("%d %d %d %d %d %d %f %d\n",</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x1, x2, x3, x4, x5, x6, x7, x8);</a:t>
            </a:r>
            <a:endParaRPr lang="zh-CN" altLang="en-US" sz="1200">
              <a:latin typeface="Times New Roman" panose="02020603050405020304" charset="0"/>
              <a:cs typeface="Times New Roman" panose="02020603050405020304" charset="0"/>
            </a:endParaRPr>
          </a:p>
          <a:p>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return 0;</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a:t>
            </a:r>
            <a:endParaRPr lang="zh-CN" altLang="en-US" sz="1200">
              <a:latin typeface="Times New Roman" panose="02020603050405020304" charset="0"/>
              <a:cs typeface="Times New Roman" panose="02020603050405020304" charset="0"/>
            </a:endParaRPr>
          </a:p>
        </p:txBody>
      </p:sp>
      <p:sp>
        <p:nvSpPr>
          <p:cNvPr id="4" name="文本框 3"/>
          <p:cNvSpPr txBox="1"/>
          <p:nvPr/>
        </p:nvSpPr>
        <p:spPr>
          <a:xfrm>
            <a:off x="4999990" y="1251585"/>
            <a:ext cx="6837680" cy="3230245"/>
          </a:xfrm>
          <a:prstGeom prst="rect">
            <a:avLst/>
          </a:prstGeom>
          <a:noFill/>
          <a:ln>
            <a:solidFill>
              <a:schemeClr val="tx1"/>
            </a:solidFill>
          </a:ln>
        </p:spPr>
        <p:txBody>
          <a:bodyPr wrap="square" rtlCol="0" anchor="t">
            <a:spAutoFit/>
          </a:bodyPr>
          <a:p>
            <a:r>
              <a:rPr lang="zh-CN" altLang="en-US" sz="1200">
                <a:latin typeface="Times New Roman" panose="02020603050405020304" charset="0"/>
                <a:cs typeface="Times New Roman" panose="02020603050405020304" charset="0"/>
              </a:rPr>
              <a:t>0000000000401132 &lt;test&gt;:</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401132:       48 83 ec 08</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sub    $0x8,%rsp</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401136:       f3 0f 5a c0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cvtss2sd %xmm0,%xmm0</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40113a:       8b 44 24 10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mov    0x10(%rsp),%eax</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40113e:       50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push   %rax</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40113f:       41 5</a:t>
            </a:r>
            <a:r>
              <a:rPr lang="en-US" altLang="zh-CN" sz="1200">
                <a:latin typeface="Times New Roman" panose="02020603050405020304" charset="0"/>
                <a:cs typeface="Times New Roman" panose="02020603050405020304" charset="0"/>
              </a:rPr>
              <a:t>1		</a:t>
            </a:r>
            <a:r>
              <a:rPr lang="zh-CN" altLang="en-US" sz="1200">
                <a:latin typeface="Times New Roman" panose="02020603050405020304" charset="0"/>
                <a:cs typeface="Times New Roman" panose="02020603050405020304" charset="0"/>
              </a:rPr>
              <a:t>push   %r9</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401141:       45 89 c1</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mov    %r8d,%r9d</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401144:       41 89 c8</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mov    %ecx,%r8d</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401147:       89 d1</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mov    %edx,%ecx</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401149:       89 f2</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mov    %esi,%edx</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40114b:       89 fe</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mov    %edi,%esi</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40114d:       bf 04 20 40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mov    $0x402004,%edi</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401152:       b8 01 00 00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mov    $0x1,%eax</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401157:       e8 e4 fe ff ff</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callq  401040 &lt;printf@plt&gt;</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40115c:       b8 00 00 00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mov    $0x0,%eax</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401161:       48 83 c4 18</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add    $0x18,%rsp</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401165:       c3</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retq</a:t>
            </a:r>
            <a:endParaRPr lang="zh-CN" altLang="en-US" sz="1200">
              <a:latin typeface="Times New Roman" panose="02020603050405020304" charset="0"/>
              <a:cs typeface="Times New Roman" panose="02020603050405020304" charset="0"/>
            </a:endParaRPr>
          </a:p>
        </p:txBody>
      </p:sp>
      <p:sp>
        <p:nvSpPr>
          <p:cNvPr id="10" name="文本框 9"/>
          <p:cNvSpPr txBox="1"/>
          <p:nvPr/>
        </p:nvSpPr>
        <p:spPr>
          <a:xfrm>
            <a:off x="3455670" y="1251585"/>
            <a:ext cx="1456055" cy="460375"/>
          </a:xfrm>
          <a:prstGeom prst="rect">
            <a:avLst/>
          </a:prstGeom>
          <a:noFill/>
        </p:spPr>
        <p:txBody>
          <a:bodyPr wrap="square" rtlCol="0" anchor="t">
            <a:spAutoFit/>
          </a:bodyPr>
          <a:p>
            <a:r>
              <a:rPr lang="zh-CN" altLang="en-US" sz="1200">
                <a:latin typeface="Times New Roman" panose="02020603050405020304" charset="0"/>
                <a:cs typeface="Times New Roman" panose="02020603050405020304" charset="0"/>
              </a:rPr>
              <a:t>gcc -Og -o test test.c</a:t>
            </a:r>
            <a:endParaRPr lang="zh-CN" altLang="en-US" sz="1200">
              <a:latin typeface="Times New Roman" panose="02020603050405020304" charset="0"/>
              <a:cs typeface="Times New Roman" panose="02020603050405020304" charset="0"/>
            </a:endParaRPr>
          </a:p>
          <a:p>
            <a:r>
              <a:rPr lang="en-US" altLang="zh-CN" sz="1200">
                <a:latin typeface="Times New Roman" panose="02020603050405020304" charset="0"/>
                <a:cs typeface="Times New Roman" panose="02020603050405020304" charset="0"/>
              </a:rPr>
              <a:t>objdump -d test</a:t>
            </a:r>
            <a:endParaRPr lang="en-US" altLang="zh-CN" sz="1200">
              <a:latin typeface="Times New Roman" panose="02020603050405020304" charset="0"/>
              <a:cs typeface="Times New Roman" panose="02020603050405020304" charset="0"/>
            </a:endParaRPr>
          </a:p>
        </p:txBody>
      </p:sp>
      <p:cxnSp>
        <p:nvCxnSpPr>
          <p:cNvPr id="9" name="直接箭头连接符 8"/>
          <p:cNvCxnSpPr/>
          <p:nvPr/>
        </p:nvCxnSpPr>
        <p:spPr>
          <a:xfrm>
            <a:off x="3368675" y="1786255"/>
            <a:ext cx="1630680" cy="381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520065" y="3652520"/>
            <a:ext cx="2847975" cy="25527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520065" y="3907790"/>
            <a:ext cx="2847975" cy="25527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nvSpPr>
        <p:spPr>
          <a:xfrm>
            <a:off x="521335" y="4163060"/>
            <a:ext cx="2847975" cy="25527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3455670" y="3484245"/>
            <a:ext cx="1061720" cy="275590"/>
          </a:xfrm>
          <a:prstGeom prst="rect">
            <a:avLst/>
          </a:prstGeom>
          <a:noFill/>
        </p:spPr>
        <p:txBody>
          <a:bodyPr wrap="square" rtlCol="0" anchor="t">
            <a:spAutoFit/>
          </a:bodyPr>
          <a:p>
            <a:r>
              <a:rPr lang="zh-CN" altLang="en-US" sz="1200">
                <a:latin typeface="Times New Roman" panose="02020603050405020304" charset="0"/>
                <a:cs typeface="Times New Roman" panose="02020603050405020304" charset="0"/>
              </a:rPr>
              <a:t>0x7fffffffc628</a:t>
            </a:r>
            <a:endParaRPr lang="zh-CN" altLang="en-US" sz="1200">
              <a:latin typeface="Times New Roman" panose="02020603050405020304" charset="0"/>
              <a:cs typeface="Times New Roman" panose="02020603050405020304" charset="0"/>
            </a:endParaRPr>
          </a:p>
        </p:txBody>
      </p:sp>
      <p:sp>
        <p:nvSpPr>
          <p:cNvPr id="19" name="文本框 18"/>
          <p:cNvSpPr txBox="1"/>
          <p:nvPr/>
        </p:nvSpPr>
        <p:spPr>
          <a:xfrm>
            <a:off x="3455670" y="3749675"/>
            <a:ext cx="1061720" cy="275590"/>
          </a:xfrm>
          <a:prstGeom prst="rect">
            <a:avLst/>
          </a:prstGeom>
          <a:noFill/>
        </p:spPr>
        <p:txBody>
          <a:bodyPr wrap="square" rtlCol="0" anchor="t">
            <a:spAutoFit/>
          </a:bodyPr>
          <a:p>
            <a:r>
              <a:rPr lang="zh-CN" altLang="en-US" sz="1200">
                <a:latin typeface="Times New Roman" panose="02020603050405020304" charset="0"/>
                <a:cs typeface="Times New Roman" panose="02020603050405020304" charset="0"/>
              </a:rPr>
              <a:t>0x7fffffffc62</a:t>
            </a:r>
            <a:r>
              <a:rPr lang="en-US" altLang="zh-CN" sz="1200">
                <a:latin typeface="Times New Roman" panose="02020603050405020304" charset="0"/>
                <a:cs typeface="Times New Roman" panose="02020603050405020304" charset="0"/>
              </a:rPr>
              <a:t>0</a:t>
            </a:r>
            <a:endParaRPr lang="en-US" altLang="zh-CN" sz="1200">
              <a:latin typeface="Times New Roman" panose="02020603050405020304" charset="0"/>
              <a:cs typeface="Times New Roman" panose="02020603050405020304" charset="0"/>
            </a:endParaRPr>
          </a:p>
        </p:txBody>
      </p:sp>
      <p:sp>
        <p:nvSpPr>
          <p:cNvPr id="20" name="文本框 19"/>
          <p:cNvSpPr txBox="1"/>
          <p:nvPr/>
        </p:nvSpPr>
        <p:spPr>
          <a:xfrm>
            <a:off x="3455670" y="4025265"/>
            <a:ext cx="1061720" cy="275590"/>
          </a:xfrm>
          <a:prstGeom prst="rect">
            <a:avLst/>
          </a:prstGeom>
          <a:noFill/>
        </p:spPr>
        <p:txBody>
          <a:bodyPr wrap="square" rtlCol="0" anchor="t">
            <a:spAutoFit/>
          </a:bodyPr>
          <a:p>
            <a:r>
              <a:rPr lang="zh-CN" altLang="en-US" sz="1200">
                <a:latin typeface="Times New Roman" panose="02020603050405020304" charset="0"/>
                <a:cs typeface="Times New Roman" panose="02020603050405020304" charset="0"/>
              </a:rPr>
              <a:t>0x7fffffffc6</a:t>
            </a:r>
            <a:r>
              <a:rPr lang="en-US" altLang="zh-CN" sz="1200">
                <a:latin typeface="Times New Roman" panose="02020603050405020304" charset="0"/>
                <a:cs typeface="Times New Roman" panose="02020603050405020304" charset="0"/>
              </a:rPr>
              <a:t>18</a:t>
            </a:r>
            <a:endParaRPr lang="en-US" altLang="zh-CN" sz="1200">
              <a:latin typeface="Times New Roman" panose="02020603050405020304" charset="0"/>
              <a:cs typeface="Times New Roman" panose="02020603050405020304" charset="0"/>
            </a:endParaRPr>
          </a:p>
        </p:txBody>
      </p:sp>
      <p:sp>
        <p:nvSpPr>
          <p:cNvPr id="21" name="文本框 20"/>
          <p:cNvSpPr txBox="1"/>
          <p:nvPr/>
        </p:nvSpPr>
        <p:spPr>
          <a:xfrm>
            <a:off x="3455670" y="4290695"/>
            <a:ext cx="1061720" cy="275590"/>
          </a:xfrm>
          <a:prstGeom prst="rect">
            <a:avLst/>
          </a:prstGeom>
          <a:noFill/>
        </p:spPr>
        <p:txBody>
          <a:bodyPr wrap="square" rtlCol="0" anchor="t">
            <a:spAutoFit/>
          </a:bodyPr>
          <a:p>
            <a:r>
              <a:rPr lang="zh-CN" altLang="en-US" sz="1200">
                <a:latin typeface="Times New Roman" panose="02020603050405020304" charset="0"/>
                <a:cs typeface="Times New Roman" panose="02020603050405020304" charset="0"/>
              </a:rPr>
              <a:t>0x7fffffffc6</a:t>
            </a:r>
            <a:r>
              <a:rPr lang="en-US" altLang="zh-CN" sz="1200">
                <a:latin typeface="Times New Roman" panose="02020603050405020304" charset="0"/>
                <a:cs typeface="Times New Roman" panose="02020603050405020304" charset="0"/>
              </a:rPr>
              <a:t>10</a:t>
            </a:r>
            <a:endParaRPr lang="en-US" altLang="zh-CN" sz="1200">
              <a:latin typeface="Times New Roman" panose="02020603050405020304" charset="0"/>
              <a:cs typeface="Times New Roman" panose="02020603050405020304" charset="0"/>
            </a:endParaRPr>
          </a:p>
        </p:txBody>
      </p:sp>
      <p:sp>
        <p:nvSpPr>
          <p:cNvPr id="23" name="矩形 22"/>
          <p:cNvSpPr/>
          <p:nvPr/>
        </p:nvSpPr>
        <p:spPr>
          <a:xfrm>
            <a:off x="1945640" y="3907790"/>
            <a:ext cx="1422400" cy="254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latin typeface="Times New Roman" panose="02020603050405020304" charset="0"/>
                <a:cs typeface="Times New Roman" panose="02020603050405020304" charset="0"/>
              </a:rPr>
              <a:t>0x1</a:t>
            </a:r>
            <a:endParaRPr lang="en-US" altLang="zh-CN" sz="1200">
              <a:latin typeface="Times New Roman" panose="02020603050405020304" charset="0"/>
              <a:cs typeface="Times New Roman" panose="02020603050405020304" charset="0"/>
            </a:endParaRPr>
          </a:p>
        </p:txBody>
      </p:sp>
      <p:sp>
        <p:nvSpPr>
          <p:cNvPr id="30" name="矩形 29"/>
          <p:cNvSpPr/>
          <p:nvPr/>
        </p:nvSpPr>
        <p:spPr>
          <a:xfrm>
            <a:off x="520065" y="4418330"/>
            <a:ext cx="2847975" cy="25527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3455670" y="4545965"/>
            <a:ext cx="1061720" cy="275590"/>
          </a:xfrm>
          <a:prstGeom prst="rect">
            <a:avLst/>
          </a:prstGeom>
          <a:noFill/>
        </p:spPr>
        <p:txBody>
          <a:bodyPr wrap="square" rtlCol="0" anchor="t">
            <a:spAutoFit/>
          </a:bodyPr>
          <a:p>
            <a:r>
              <a:rPr lang="zh-CN" altLang="en-US" sz="1200">
                <a:latin typeface="Times New Roman" panose="02020603050405020304" charset="0"/>
                <a:cs typeface="Times New Roman" panose="02020603050405020304" charset="0"/>
              </a:rPr>
              <a:t>0x7fffffffc6</a:t>
            </a:r>
            <a:r>
              <a:rPr lang="en-US" altLang="zh-CN" sz="1200">
                <a:latin typeface="Times New Roman" panose="02020603050405020304" charset="0"/>
                <a:cs typeface="Times New Roman" panose="02020603050405020304" charset="0"/>
              </a:rPr>
              <a:t>08</a:t>
            </a:r>
            <a:endParaRPr lang="en-US" altLang="zh-CN" sz="1200">
              <a:latin typeface="Times New Roman" panose="02020603050405020304" charset="0"/>
              <a:cs typeface="Times New Roman" panose="02020603050405020304" charset="0"/>
            </a:endParaRPr>
          </a:p>
        </p:txBody>
      </p:sp>
      <p:sp>
        <p:nvSpPr>
          <p:cNvPr id="33" name="矩形 32"/>
          <p:cNvSpPr/>
          <p:nvPr/>
        </p:nvSpPr>
        <p:spPr>
          <a:xfrm>
            <a:off x="523240" y="4673600"/>
            <a:ext cx="2844800" cy="254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latin typeface="Times New Roman" panose="02020603050405020304" charset="0"/>
                <a:cs typeface="Times New Roman" panose="02020603050405020304" charset="0"/>
              </a:rPr>
              <a:t>0x8</a:t>
            </a:r>
            <a:endParaRPr lang="en-US" altLang="zh-CN" sz="1200">
              <a:latin typeface="Times New Roman" panose="02020603050405020304" charset="0"/>
              <a:cs typeface="Times New Roman" panose="02020603050405020304" charset="0"/>
            </a:endParaRPr>
          </a:p>
        </p:txBody>
      </p:sp>
      <p:sp>
        <p:nvSpPr>
          <p:cNvPr id="34" name="文本框 33"/>
          <p:cNvSpPr txBox="1"/>
          <p:nvPr/>
        </p:nvSpPr>
        <p:spPr>
          <a:xfrm>
            <a:off x="3455670" y="4791075"/>
            <a:ext cx="1061720" cy="275590"/>
          </a:xfrm>
          <a:prstGeom prst="rect">
            <a:avLst/>
          </a:prstGeom>
          <a:noFill/>
        </p:spPr>
        <p:txBody>
          <a:bodyPr wrap="square" rtlCol="0" anchor="t">
            <a:spAutoFit/>
          </a:bodyPr>
          <a:p>
            <a:r>
              <a:rPr lang="zh-CN" altLang="en-US" sz="1200">
                <a:latin typeface="Times New Roman" panose="02020603050405020304" charset="0"/>
                <a:cs typeface="Times New Roman" panose="02020603050405020304" charset="0"/>
              </a:rPr>
              <a:t>0x7fffffffc6</a:t>
            </a:r>
            <a:r>
              <a:rPr lang="en-US" altLang="zh-CN" sz="1200">
                <a:latin typeface="Times New Roman" panose="02020603050405020304" charset="0"/>
                <a:cs typeface="Times New Roman" panose="02020603050405020304" charset="0"/>
              </a:rPr>
              <a:t>00</a:t>
            </a:r>
            <a:endParaRPr lang="en-US" altLang="zh-CN" sz="1200">
              <a:latin typeface="Times New Roman" panose="02020603050405020304" charset="0"/>
              <a:cs typeface="Times New Roman" panose="02020603050405020304" charset="0"/>
            </a:endParaRPr>
          </a:p>
        </p:txBody>
      </p:sp>
      <p:sp>
        <p:nvSpPr>
          <p:cNvPr id="36" name="矩形 35"/>
          <p:cNvSpPr/>
          <p:nvPr/>
        </p:nvSpPr>
        <p:spPr>
          <a:xfrm>
            <a:off x="520065" y="4929505"/>
            <a:ext cx="2849880" cy="254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latin typeface="Times New Roman" panose="02020603050405020304" charset="0"/>
                <a:cs typeface="Times New Roman" panose="02020603050405020304" charset="0"/>
              </a:rPr>
              <a:t>0x4011c2</a:t>
            </a:r>
            <a:endParaRPr lang="en-US" altLang="zh-CN" sz="1200">
              <a:latin typeface="Times New Roman" panose="02020603050405020304" charset="0"/>
              <a:cs typeface="Times New Roman" panose="02020603050405020304" charset="0"/>
            </a:endParaRPr>
          </a:p>
        </p:txBody>
      </p:sp>
      <p:sp>
        <p:nvSpPr>
          <p:cNvPr id="37" name="文本框 36"/>
          <p:cNvSpPr txBox="1"/>
          <p:nvPr/>
        </p:nvSpPr>
        <p:spPr>
          <a:xfrm>
            <a:off x="3455670" y="5046345"/>
            <a:ext cx="1061720" cy="275590"/>
          </a:xfrm>
          <a:prstGeom prst="rect">
            <a:avLst/>
          </a:prstGeom>
          <a:noFill/>
        </p:spPr>
        <p:txBody>
          <a:bodyPr wrap="square" rtlCol="0" anchor="t">
            <a:spAutoFit/>
          </a:bodyPr>
          <a:p>
            <a:r>
              <a:rPr lang="zh-CN" altLang="en-US" sz="1200">
                <a:latin typeface="Times New Roman" panose="02020603050405020304" charset="0"/>
                <a:cs typeface="Times New Roman" panose="02020603050405020304" charset="0"/>
              </a:rPr>
              <a:t>0x7fffffffc</a:t>
            </a:r>
            <a:r>
              <a:rPr lang="en-US" sz="1200">
                <a:latin typeface="Times New Roman" panose="02020603050405020304" charset="0"/>
                <a:cs typeface="Times New Roman" panose="02020603050405020304" charset="0"/>
              </a:rPr>
              <a:t>5f8</a:t>
            </a:r>
            <a:endParaRPr lang="en-US" sz="1200">
              <a:latin typeface="Times New Roman" panose="02020603050405020304" charset="0"/>
              <a:cs typeface="Times New Roman" panose="02020603050405020304" charset="0"/>
            </a:endParaRPr>
          </a:p>
        </p:txBody>
      </p:sp>
      <p:sp>
        <p:nvSpPr>
          <p:cNvPr id="16" name="矩形 15"/>
          <p:cNvSpPr/>
          <p:nvPr/>
        </p:nvSpPr>
        <p:spPr>
          <a:xfrm>
            <a:off x="5073650" y="1492250"/>
            <a:ext cx="6663055" cy="167640"/>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523240" y="5185410"/>
            <a:ext cx="2847975" cy="25527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3455670" y="5291455"/>
            <a:ext cx="1061720" cy="275590"/>
          </a:xfrm>
          <a:prstGeom prst="rect">
            <a:avLst/>
          </a:prstGeom>
          <a:noFill/>
        </p:spPr>
        <p:txBody>
          <a:bodyPr wrap="square" rtlCol="0" anchor="t">
            <a:spAutoFit/>
          </a:bodyPr>
          <a:p>
            <a:r>
              <a:rPr lang="zh-CN" altLang="en-US" sz="1200">
                <a:latin typeface="Times New Roman" panose="02020603050405020304" charset="0"/>
                <a:cs typeface="Times New Roman" panose="02020603050405020304" charset="0"/>
              </a:rPr>
              <a:t>0x7fffffffc</a:t>
            </a:r>
            <a:r>
              <a:rPr lang="en-US" sz="1200">
                <a:latin typeface="Times New Roman" panose="02020603050405020304" charset="0"/>
                <a:cs typeface="Times New Roman" panose="02020603050405020304" charset="0"/>
              </a:rPr>
              <a:t>5f0</a:t>
            </a:r>
            <a:endParaRPr lang="en-US" sz="1200">
              <a:latin typeface="Times New Roman" panose="02020603050405020304" charset="0"/>
              <a:cs typeface="Times New Roman" panose="02020603050405020304" charset="0"/>
            </a:endParaRPr>
          </a:p>
        </p:txBody>
      </p:sp>
      <p:sp>
        <p:nvSpPr>
          <p:cNvPr id="6" name="矩形 5"/>
          <p:cNvSpPr/>
          <p:nvPr/>
        </p:nvSpPr>
        <p:spPr>
          <a:xfrm>
            <a:off x="5062855" y="1869440"/>
            <a:ext cx="6663055" cy="179070"/>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 name="直接箭头连接符 6"/>
          <p:cNvCxnSpPr>
            <a:stCxn id="33" idx="3"/>
            <a:endCxn id="6" idx="1"/>
          </p:cNvCxnSpPr>
          <p:nvPr/>
        </p:nvCxnSpPr>
        <p:spPr>
          <a:xfrm flipV="1">
            <a:off x="3368040" y="1958975"/>
            <a:ext cx="1694815" cy="284226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5062855" y="2053590"/>
            <a:ext cx="6670675" cy="144716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523240" y="5441950"/>
            <a:ext cx="2849880" cy="254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latin typeface="Times New Roman" panose="02020603050405020304" charset="0"/>
                <a:cs typeface="Times New Roman" panose="02020603050405020304" charset="0"/>
              </a:rPr>
              <a:t>0x8</a:t>
            </a:r>
            <a:endParaRPr lang="en-US" altLang="zh-CN" sz="1200">
              <a:latin typeface="Times New Roman" panose="02020603050405020304" charset="0"/>
              <a:cs typeface="Times New Roman" panose="02020603050405020304" charset="0"/>
            </a:endParaRPr>
          </a:p>
        </p:txBody>
      </p:sp>
      <p:sp>
        <p:nvSpPr>
          <p:cNvPr id="17" name="文本框 16"/>
          <p:cNvSpPr txBox="1"/>
          <p:nvPr/>
        </p:nvSpPr>
        <p:spPr>
          <a:xfrm>
            <a:off x="3455670" y="5539740"/>
            <a:ext cx="1061720" cy="275590"/>
          </a:xfrm>
          <a:prstGeom prst="rect">
            <a:avLst/>
          </a:prstGeom>
          <a:noFill/>
        </p:spPr>
        <p:txBody>
          <a:bodyPr wrap="square" rtlCol="0" anchor="t">
            <a:spAutoFit/>
          </a:bodyPr>
          <a:p>
            <a:r>
              <a:rPr lang="zh-CN" altLang="en-US" sz="1200">
                <a:latin typeface="Times New Roman" panose="02020603050405020304" charset="0"/>
                <a:cs typeface="Times New Roman" panose="02020603050405020304" charset="0"/>
              </a:rPr>
              <a:t>0x7fffffffc</a:t>
            </a:r>
            <a:r>
              <a:rPr lang="en-US" sz="1200">
                <a:latin typeface="Times New Roman" panose="02020603050405020304" charset="0"/>
                <a:cs typeface="Times New Roman" panose="02020603050405020304" charset="0"/>
              </a:rPr>
              <a:t>5e8</a:t>
            </a:r>
            <a:endParaRPr lang="en-US" sz="1200">
              <a:latin typeface="Times New Roman" panose="02020603050405020304" charset="0"/>
              <a:cs typeface="Times New Roman" panose="02020603050405020304" charset="0"/>
            </a:endParaRPr>
          </a:p>
        </p:txBody>
      </p:sp>
      <p:sp>
        <p:nvSpPr>
          <p:cNvPr id="35" name="矩形 34"/>
          <p:cNvSpPr/>
          <p:nvPr/>
        </p:nvSpPr>
        <p:spPr>
          <a:xfrm>
            <a:off x="523240" y="5697855"/>
            <a:ext cx="2849880" cy="254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latin typeface="Times New Roman" panose="02020603050405020304" charset="0"/>
                <a:cs typeface="Times New Roman" panose="02020603050405020304" charset="0"/>
              </a:rPr>
              <a:t>0x6</a:t>
            </a:r>
            <a:endParaRPr lang="en-US" altLang="zh-CN" sz="1200">
              <a:latin typeface="Times New Roman" panose="02020603050405020304" charset="0"/>
              <a:cs typeface="Times New Roman" panose="02020603050405020304" charset="0"/>
            </a:endParaRPr>
          </a:p>
        </p:txBody>
      </p:sp>
      <p:sp>
        <p:nvSpPr>
          <p:cNvPr id="38" name="文本框 37"/>
          <p:cNvSpPr txBox="1"/>
          <p:nvPr/>
        </p:nvSpPr>
        <p:spPr>
          <a:xfrm>
            <a:off x="3455670" y="5801995"/>
            <a:ext cx="1061720" cy="275590"/>
          </a:xfrm>
          <a:prstGeom prst="rect">
            <a:avLst/>
          </a:prstGeom>
          <a:noFill/>
        </p:spPr>
        <p:txBody>
          <a:bodyPr wrap="square" rtlCol="0" anchor="t">
            <a:spAutoFit/>
          </a:bodyPr>
          <a:p>
            <a:r>
              <a:rPr lang="zh-CN" altLang="en-US" sz="1200">
                <a:latin typeface="Times New Roman" panose="02020603050405020304" charset="0"/>
                <a:cs typeface="Times New Roman" panose="02020603050405020304" charset="0"/>
              </a:rPr>
              <a:t>0x7fffffffc</a:t>
            </a:r>
            <a:r>
              <a:rPr lang="en-US" sz="1200">
                <a:latin typeface="Times New Roman" panose="02020603050405020304" charset="0"/>
                <a:cs typeface="Times New Roman" panose="02020603050405020304" charset="0"/>
              </a:rPr>
              <a:t>5e0</a:t>
            </a:r>
            <a:endParaRPr lang="en-US" sz="1200">
              <a:latin typeface="Times New Roman" panose="02020603050405020304" charset="0"/>
              <a:cs typeface="Times New Roman" panose="02020603050405020304" charset="0"/>
            </a:endParaRPr>
          </a:p>
        </p:txBody>
      </p:sp>
      <p:sp>
        <p:nvSpPr>
          <p:cNvPr id="39" name="矩形 38"/>
          <p:cNvSpPr/>
          <p:nvPr/>
        </p:nvSpPr>
        <p:spPr>
          <a:xfrm>
            <a:off x="5073650" y="3874135"/>
            <a:ext cx="6663690" cy="16446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矩形 39"/>
          <p:cNvSpPr/>
          <p:nvPr/>
        </p:nvSpPr>
        <p:spPr>
          <a:xfrm>
            <a:off x="5073015" y="4038600"/>
            <a:ext cx="6663690" cy="16446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矩形 40"/>
          <p:cNvSpPr/>
          <p:nvPr/>
        </p:nvSpPr>
        <p:spPr>
          <a:xfrm>
            <a:off x="5073650" y="4203065"/>
            <a:ext cx="6668770" cy="21526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2"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2" nodeType="clickEffect">
                                  <p:stCondLst>
                                    <p:cond delay="0"/>
                                  </p:stCondLst>
                                  <p:childTnLst>
                                    <p:set>
                                      <p:cBhvr>
                                        <p:cTn id="14" dur="1" fill="hold">
                                          <p:stCondLst>
                                            <p:cond delay="0"/>
                                          </p:stCondLst>
                                        </p:cTn>
                                        <p:tgtEl>
                                          <p:spTgt spid="16"/>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3" nodeType="clickEffect">
                                  <p:stCondLst>
                                    <p:cond delay="0"/>
                                  </p:stCondLst>
                                  <p:childTnLst>
                                    <p:set>
                                      <p:cBhvr>
                                        <p:cTn id="22" dur="1" fill="hold">
                                          <p:stCondLst>
                                            <p:cond delay="0"/>
                                          </p:stCondLst>
                                        </p:cTn>
                                        <p:tgtEl>
                                          <p:spTgt spid="6"/>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2"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2"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2"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2"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2" nodeType="clickEffect">
                                  <p:stCondLst>
                                    <p:cond delay="0"/>
                                  </p:stCondLst>
                                  <p:childTnLst>
                                    <p:set>
                                      <p:cBhvr>
                                        <p:cTn id="38" dur="1" fill="hold">
                                          <p:stCondLst>
                                            <p:cond delay="0"/>
                                          </p:stCondLst>
                                        </p:cTn>
                                        <p:tgtEl>
                                          <p:spTgt spid="32"/>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2" nodeType="clickEffect">
                                  <p:stCondLst>
                                    <p:cond delay="0"/>
                                  </p:stCondLst>
                                  <p:childTnLst>
                                    <p:set>
                                      <p:cBhvr>
                                        <p:cTn id="44" dur="1" fill="hold">
                                          <p:stCondLst>
                                            <p:cond delay="0"/>
                                          </p:stCondLst>
                                        </p:cTn>
                                        <p:tgtEl>
                                          <p:spTgt spid="39"/>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par>
                                <p:cTn id="47" presetID="1" presetClass="exit"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3"/>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5"/>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3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2" nodeType="clickEffect">
                                  <p:stCondLst>
                                    <p:cond delay="0"/>
                                  </p:stCondLst>
                                  <p:childTnLst>
                                    <p:set>
                                      <p:cBhvr>
                                        <p:cTn id="62" dur="1" fill="hold">
                                          <p:stCondLst>
                                            <p:cond delay="0"/>
                                          </p:stCondLst>
                                        </p:cTn>
                                        <p:tgtEl>
                                          <p:spTgt spid="40"/>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xit"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hidden"/>
                                      </p:to>
                                    </p:set>
                                  </p:childTnLst>
                                </p:cTn>
                              </p:par>
                              <p:par>
                                <p:cTn id="67" presetID="1" presetClass="exit" presetSubtype="0" fill="hold" grpId="0" nodeType="withEffect">
                                  <p:stCondLst>
                                    <p:cond delay="0"/>
                                  </p:stCondLst>
                                  <p:childTnLst>
                                    <p:set>
                                      <p:cBhvr>
                                        <p:cTn id="68" dur="1" fill="hold">
                                          <p:stCondLst>
                                            <p:cond delay="0"/>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1" animBg="1"/>
      <p:bldP spid="14" grpId="1" animBg="1"/>
      <p:bldP spid="15" grpId="1" animBg="1"/>
      <p:bldP spid="18" grpId="1"/>
      <p:bldP spid="19" grpId="1"/>
      <p:bldP spid="20" grpId="1"/>
      <p:bldP spid="21" grpId="1"/>
      <p:bldP spid="23" grpId="1" animBg="1"/>
      <p:bldP spid="30" grpId="1" animBg="1"/>
      <p:bldP spid="31" grpId="1"/>
      <p:bldP spid="33" grpId="1" animBg="1"/>
      <p:bldP spid="34" grpId="1"/>
      <p:bldP spid="16" grpId="0" bldLvl="0" animBg="1"/>
      <p:bldP spid="16" grpId="1" animBg="1"/>
      <p:bldP spid="16" grpId="2" bldLvl="0" animBg="1"/>
      <p:bldP spid="6" grpId="0" bldLvl="0" animBg="1"/>
      <p:bldP spid="6" grpId="1" animBg="1"/>
      <p:bldP spid="6" grpId="3" animBg="1"/>
      <p:bldP spid="32" grpId="0" bldLvl="0" animBg="1"/>
      <p:bldP spid="32" grpId="1" animBg="1"/>
      <p:bldP spid="32" grpId="2" bldLvl="0" animBg="1"/>
      <p:bldP spid="39" grpId="0" bldLvl="0" animBg="1"/>
      <p:bldP spid="39" grpId="1" animBg="1"/>
      <p:bldP spid="39" grpId="2" animBg="1"/>
      <p:bldP spid="40" grpId="0" bldLvl="0" animBg="1"/>
      <p:bldP spid="40" grpId="1" animBg="1"/>
      <p:bldP spid="35" grpId="0" animBg="1"/>
      <p:bldP spid="12" grpId="0" animBg="1"/>
      <p:bldP spid="3" grpId="0" animBg="1"/>
      <p:bldP spid="5" grpId="0"/>
      <p:bldP spid="17" grpId="0"/>
      <p:bldP spid="38" grpId="0"/>
      <p:bldP spid="35" grpId="1" animBg="1"/>
      <p:bldP spid="12" grpId="1" animBg="1"/>
      <p:bldP spid="3" grpId="1" animBg="1"/>
      <p:bldP spid="5" grpId="1"/>
      <p:bldP spid="17" grpId="1"/>
      <p:bldP spid="38" grpId="1"/>
      <p:bldP spid="40" grpId="2" animBg="1"/>
      <p:bldP spid="41" grpId="0" bldLvl="0" animBg="1"/>
      <p:bldP spid="41" grpId="1" animBg="1"/>
      <p:bldP spid="37" grpId="0"/>
      <p:bldP spid="36" grpId="0" animBg="1"/>
      <p:bldP spid="37" grpId="1"/>
      <p:bldP spid="36" grpId="1" animBg="1"/>
      <p:bldP spid="3" grpId="2" animBg="1"/>
      <p:bldP spid="5" grpId="2"/>
      <p:bldP spid="12" grpId="2" animBg="1"/>
      <p:bldP spid="35" grpId="2" animBg="1"/>
      <p:bldP spid="38" grpId="2"/>
      <p:bldP spid="17" grpId="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en-US" altLang="zh-CN" dirty="0">
                <a:cs typeface="Segoe UI Light" panose="020B0502040204020203" pitchFamily="34" charset="0"/>
              </a:rPr>
              <a:t>1.5 </a:t>
            </a:r>
            <a:r>
              <a:rPr lang="zh-CN" altLang="en-US" dirty="0">
                <a:cs typeface="Segoe UI Light" panose="020B0502040204020203" pitchFamily="34" charset="0"/>
              </a:rPr>
              <a:t>案例分析</a:t>
            </a:r>
            <a:endParaRPr lang="zh-CN" altLang="en-US" dirty="0">
              <a:cs typeface="Segoe UI Light" panose="020B0502040204020203" pitchFamily="34" charset="0"/>
            </a:endParaRPr>
          </a:p>
        </p:txBody>
      </p:sp>
      <p:sp>
        <p:nvSpPr>
          <p:cNvPr id="2" name="文本框 1"/>
          <p:cNvSpPr txBox="1"/>
          <p:nvPr/>
        </p:nvSpPr>
        <p:spPr>
          <a:xfrm>
            <a:off x="520700" y="1251585"/>
            <a:ext cx="2847340" cy="2122805"/>
          </a:xfrm>
          <a:prstGeom prst="rect">
            <a:avLst/>
          </a:prstGeom>
          <a:noFill/>
          <a:ln>
            <a:solidFill>
              <a:schemeClr val="tx1"/>
            </a:solidFill>
          </a:ln>
        </p:spPr>
        <p:txBody>
          <a:bodyPr wrap="square" rtlCol="0" anchor="t">
            <a:spAutoFit/>
          </a:bodyPr>
          <a:p>
            <a:r>
              <a:rPr lang="zh-CN" altLang="en-US" sz="1200">
                <a:latin typeface="Times New Roman" panose="02020603050405020304" charset="0"/>
                <a:cs typeface="Times New Roman" panose="02020603050405020304" charset="0"/>
              </a:rPr>
              <a:t>#include &lt;stdio.h&gt;</a:t>
            </a:r>
            <a:endParaRPr lang="zh-CN" altLang="en-US" sz="1200">
              <a:latin typeface="Times New Roman" panose="02020603050405020304" charset="0"/>
              <a:cs typeface="Times New Roman" panose="02020603050405020304" charset="0"/>
            </a:endParaRPr>
          </a:p>
          <a:p>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int main() {</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volatile int x = 1;</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if (x == 1) {</a:t>
            </a:r>
            <a:endParaRPr lang="zh-CN" altLang="en-US" sz="1200">
              <a:latin typeface="Times New Roman" panose="02020603050405020304" charset="0"/>
              <a:cs typeface="Times New Roman" panose="02020603050405020304" charset="0"/>
            </a:endParaRPr>
          </a:p>
          <a:p>
            <a:r>
              <a:rPr lang="en-US" altLang="zh-CN" sz="1200">
                <a:latin typeface="Times New Roman" panose="02020603050405020304" charset="0"/>
                <a:cs typeface="Times New Roman" panose="02020603050405020304" charset="0"/>
              </a:rPr>
              <a:t>        x = </a:t>
            </a:r>
            <a:r>
              <a:rPr lang="zh-CN" altLang="en-US" sz="1200">
                <a:latin typeface="Times New Roman" panose="02020603050405020304" charset="0"/>
                <a:cs typeface="Times New Roman" panose="02020603050405020304" charset="0"/>
              </a:rPr>
              <a:t>test(1,2,3,4,5,6,7.7,8);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 else {</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printf("Hello World!\n");</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return 0;</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a:t>
            </a:r>
            <a:endParaRPr lang="zh-CN" altLang="en-US" sz="1200">
              <a:latin typeface="Times New Roman" panose="02020603050405020304" charset="0"/>
              <a:cs typeface="Times New Roman" panose="02020603050405020304" charset="0"/>
            </a:endParaRPr>
          </a:p>
        </p:txBody>
      </p:sp>
      <p:sp>
        <p:nvSpPr>
          <p:cNvPr id="4" name="文本框 3"/>
          <p:cNvSpPr txBox="1"/>
          <p:nvPr/>
        </p:nvSpPr>
        <p:spPr>
          <a:xfrm>
            <a:off x="4999355" y="1251585"/>
            <a:ext cx="6837680" cy="5262245"/>
          </a:xfrm>
          <a:prstGeom prst="rect">
            <a:avLst/>
          </a:prstGeom>
          <a:noFill/>
          <a:ln>
            <a:solidFill>
              <a:schemeClr val="tx1"/>
            </a:solidFill>
          </a:ln>
        </p:spPr>
        <p:txBody>
          <a:bodyPr wrap="square" rtlCol="0" anchor="t">
            <a:spAutoFit/>
          </a:bodyPr>
          <a:p>
            <a:r>
              <a:rPr lang="zh-CN" altLang="en-US" sz="1200">
                <a:latin typeface="Times New Roman" panose="02020603050405020304" charset="0"/>
                <a:cs typeface="Times New Roman" panose="02020603050405020304" charset="0"/>
              </a:rPr>
              <a:t>0000000000401166 &lt;main&gt;:</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401166:       48 83 ec 18</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sub    $0x18,%rsp</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40116a:       c7 44 24 0c 01 00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movl   $0x1,0xc(%rsp)</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401171:       00 </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401172:       8b 44 24 0c</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mov    0xc(%rsp),%eax</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401176:       83 f8 01</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cmp    $0x1,%eax</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401179:       74 14</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je     40118f &lt;main+0x29&gt;</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40117b:       bf 1d 20 40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mov    $0x40201d,%edi</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401180:       e8 ab fe ff ff</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callq  401030 &lt;puts@plt&gt;</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401185:       b8 00 00 00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mov    $0x0,%eax</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40118a:       48 83 c4 18</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add    $0x18,%rsp</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40118e:       c3</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retq   </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40118f:       48 83 ec 08</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sub    $0x8,%rsp</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401193:       6a 08</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pushq  $0x8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401195:       f3 0f 10 05 8f 0e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movss  0xe8f(%rip),%xmm0        # 40202c &lt;_IO_stdin_used+0x2c&gt;</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40119c:       00 </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40119d:       41 b9 06 00 00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mov    $0x6,%r9d</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4011a3:       41 b8 05 00 00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mov    $0x5,%r8d</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4011a9:       b9 04 00 00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mov    $0x4,%ecx</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4011ae:       ba 03 00 00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mov    $0x3,%edx</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4011b3:       be 02 00 00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mov    $0x2,%esi</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4011b8:       bf 01 00 00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mov    $0x1,%edi</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4011bd:       e8 70 ff ff ff</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callq  401132 &lt;test&gt;</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4011c2:       89 44 24 1c</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mov    %eax,0x1c(%rsp)</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4011c6:       48 83 c4 10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add    $0x10,%rsp</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4011ca:       eb b9</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jmp    401185 &lt;main+0x1f&gt;</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4011cc:       0f 1f 40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nopl   0x0(%rax)</a:t>
            </a:r>
            <a:endParaRPr lang="zh-CN" altLang="en-US" sz="1200">
              <a:latin typeface="Times New Roman" panose="02020603050405020304" charset="0"/>
              <a:cs typeface="Times New Roman" panose="02020603050405020304" charset="0"/>
            </a:endParaRPr>
          </a:p>
        </p:txBody>
      </p:sp>
      <p:sp>
        <p:nvSpPr>
          <p:cNvPr id="10" name="文本框 9"/>
          <p:cNvSpPr txBox="1"/>
          <p:nvPr/>
        </p:nvSpPr>
        <p:spPr>
          <a:xfrm>
            <a:off x="3455670" y="2347595"/>
            <a:ext cx="1456055" cy="460375"/>
          </a:xfrm>
          <a:prstGeom prst="rect">
            <a:avLst/>
          </a:prstGeom>
          <a:noFill/>
        </p:spPr>
        <p:txBody>
          <a:bodyPr wrap="square" rtlCol="0" anchor="t">
            <a:spAutoFit/>
          </a:bodyPr>
          <a:p>
            <a:r>
              <a:rPr lang="zh-CN" altLang="en-US" sz="1200">
                <a:latin typeface="Times New Roman" panose="02020603050405020304" charset="0"/>
                <a:cs typeface="Times New Roman" panose="02020603050405020304" charset="0"/>
              </a:rPr>
              <a:t>gcc -Og -o test test.c</a:t>
            </a:r>
            <a:endParaRPr lang="zh-CN" altLang="en-US" sz="1200">
              <a:latin typeface="Times New Roman" panose="02020603050405020304" charset="0"/>
              <a:cs typeface="Times New Roman" panose="02020603050405020304" charset="0"/>
            </a:endParaRPr>
          </a:p>
          <a:p>
            <a:r>
              <a:rPr lang="en-US" altLang="zh-CN" sz="1200">
                <a:latin typeface="Times New Roman" panose="02020603050405020304" charset="0"/>
                <a:cs typeface="Times New Roman" panose="02020603050405020304" charset="0"/>
              </a:rPr>
              <a:t>objdump -d test</a:t>
            </a:r>
            <a:endParaRPr lang="en-US" altLang="zh-CN" sz="1200">
              <a:latin typeface="Times New Roman" panose="02020603050405020304" charset="0"/>
              <a:cs typeface="Times New Roman" panose="02020603050405020304" charset="0"/>
            </a:endParaRPr>
          </a:p>
        </p:txBody>
      </p:sp>
      <p:cxnSp>
        <p:nvCxnSpPr>
          <p:cNvPr id="9" name="直接箭头连接符 8"/>
          <p:cNvCxnSpPr/>
          <p:nvPr/>
        </p:nvCxnSpPr>
        <p:spPr>
          <a:xfrm>
            <a:off x="3368675" y="2882265"/>
            <a:ext cx="1630680" cy="381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520065" y="3652520"/>
            <a:ext cx="2847975" cy="25527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520065" y="3907790"/>
            <a:ext cx="2847975" cy="25527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nvSpPr>
        <p:spPr>
          <a:xfrm>
            <a:off x="521335" y="4163060"/>
            <a:ext cx="2847975" cy="25527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3455670" y="3484245"/>
            <a:ext cx="1061720" cy="275590"/>
          </a:xfrm>
          <a:prstGeom prst="rect">
            <a:avLst/>
          </a:prstGeom>
          <a:noFill/>
        </p:spPr>
        <p:txBody>
          <a:bodyPr wrap="square" rtlCol="0" anchor="t">
            <a:spAutoFit/>
          </a:bodyPr>
          <a:p>
            <a:r>
              <a:rPr lang="zh-CN" altLang="en-US" sz="1200">
                <a:latin typeface="Times New Roman" panose="02020603050405020304" charset="0"/>
                <a:cs typeface="Times New Roman" panose="02020603050405020304" charset="0"/>
              </a:rPr>
              <a:t>0x7fffffffc628</a:t>
            </a:r>
            <a:endParaRPr lang="zh-CN" altLang="en-US" sz="1200">
              <a:latin typeface="Times New Roman" panose="02020603050405020304" charset="0"/>
              <a:cs typeface="Times New Roman" panose="02020603050405020304" charset="0"/>
            </a:endParaRPr>
          </a:p>
        </p:txBody>
      </p:sp>
      <p:sp>
        <p:nvSpPr>
          <p:cNvPr id="19" name="文本框 18"/>
          <p:cNvSpPr txBox="1"/>
          <p:nvPr/>
        </p:nvSpPr>
        <p:spPr>
          <a:xfrm>
            <a:off x="3455670" y="3749675"/>
            <a:ext cx="1061720" cy="275590"/>
          </a:xfrm>
          <a:prstGeom prst="rect">
            <a:avLst/>
          </a:prstGeom>
          <a:noFill/>
        </p:spPr>
        <p:txBody>
          <a:bodyPr wrap="square" rtlCol="0" anchor="t">
            <a:spAutoFit/>
          </a:bodyPr>
          <a:p>
            <a:r>
              <a:rPr lang="zh-CN" altLang="en-US" sz="1200">
                <a:latin typeface="Times New Roman" panose="02020603050405020304" charset="0"/>
                <a:cs typeface="Times New Roman" panose="02020603050405020304" charset="0"/>
              </a:rPr>
              <a:t>0x7fffffffc62</a:t>
            </a:r>
            <a:r>
              <a:rPr lang="en-US" altLang="zh-CN" sz="1200">
                <a:latin typeface="Times New Roman" panose="02020603050405020304" charset="0"/>
                <a:cs typeface="Times New Roman" panose="02020603050405020304" charset="0"/>
              </a:rPr>
              <a:t>0</a:t>
            </a:r>
            <a:endParaRPr lang="en-US" altLang="zh-CN" sz="1200">
              <a:latin typeface="Times New Roman" panose="02020603050405020304" charset="0"/>
              <a:cs typeface="Times New Roman" panose="02020603050405020304" charset="0"/>
            </a:endParaRPr>
          </a:p>
        </p:txBody>
      </p:sp>
      <p:sp>
        <p:nvSpPr>
          <p:cNvPr id="20" name="文本框 19"/>
          <p:cNvSpPr txBox="1"/>
          <p:nvPr/>
        </p:nvSpPr>
        <p:spPr>
          <a:xfrm>
            <a:off x="3455670" y="4015105"/>
            <a:ext cx="1061720" cy="275590"/>
          </a:xfrm>
          <a:prstGeom prst="rect">
            <a:avLst/>
          </a:prstGeom>
          <a:noFill/>
        </p:spPr>
        <p:txBody>
          <a:bodyPr wrap="square" rtlCol="0" anchor="t">
            <a:spAutoFit/>
          </a:bodyPr>
          <a:p>
            <a:r>
              <a:rPr lang="zh-CN" altLang="en-US" sz="1200">
                <a:latin typeface="Times New Roman" panose="02020603050405020304" charset="0"/>
                <a:cs typeface="Times New Roman" panose="02020603050405020304" charset="0"/>
              </a:rPr>
              <a:t>0x7fffffffc6</a:t>
            </a:r>
            <a:r>
              <a:rPr lang="en-US" altLang="zh-CN" sz="1200">
                <a:latin typeface="Times New Roman" panose="02020603050405020304" charset="0"/>
                <a:cs typeface="Times New Roman" panose="02020603050405020304" charset="0"/>
              </a:rPr>
              <a:t>18</a:t>
            </a:r>
            <a:endParaRPr lang="en-US" altLang="zh-CN" sz="1200">
              <a:latin typeface="Times New Roman" panose="02020603050405020304" charset="0"/>
              <a:cs typeface="Times New Roman" panose="02020603050405020304" charset="0"/>
            </a:endParaRPr>
          </a:p>
        </p:txBody>
      </p:sp>
      <p:sp>
        <p:nvSpPr>
          <p:cNvPr id="21" name="文本框 20"/>
          <p:cNvSpPr txBox="1"/>
          <p:nvPr/>
        </p:nvSpPr>
        <p:spPr>
          <a:xfrm>
            <a:off x="3455670" y="4280535"/>
            <a:ext cx="1061720" cy="275590"/>
          </a:xfrm>
          <a:prstGeom prst="rect">
            <a:avLst/>
          </a:prstGeom>
          <a:noFill/>
        </p:spPr>
        <p:txBody>
          <a:bodyPr wrap="square" rtlCol="0" anchor="t">
            <a:spAutoFit/>
          </a:bodyPr>
          <a:p>
            <a:r>
              <a:rPr lang="zh-CN" altLang="en-US" sz="1200">
                <a:latin typeface="Times New Roman" panose="02020603050405020304" charset="0"/>
                <a:cs typeface="Times New Roman" panose="02020603050405020304" charset="0"/>
              </a:rPr>
              <a:t>0x7fffffffc6</a:t>
            </a:r>
            <a:r>
              <a:rPr lang="en-US" altLang="zh-CN" sz="1200">
                <a:latin typeface="Times New Roman" panose="02020603050405020304" charset="0"/>
                <a:cs typeface="Times New Roman" panose="02020603050405020304" charset="0"/>
              </a:rPr>
              <a:t>10</a:t>
            </a:r>
            <a:endParaRPr lang="en-US" altLang="zh-CN" sz="1200">
              <a:latin typeface="Times New Roman" panose="02020603050405020304" charset="0"/>
              <a:cs typeface="Times New Roman" panose="02020603050405020304" charset="0"/>
            </a:endParaRPr>
          </a:p>
        </p:txBody>
      </p:sp>
      <p:sp>
        <p:nvSpPr>
          <p:cNvPr id="23" name="矩形 22"/>
          <p:cNvSpPr/>
          <p:nvPr/>
        </p:nvSpPr>
        <p:spPr>
          <a:xfrm>
            <a:off x="1945640" y="3907790"/>
            <a:ext cx="1422400" cy="254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latin typeface="Times New Roman" panose="02020603050405020304" charset="0"/>
                <a:cs typeface="Times New Roman" panose="02020603050405020304" charset="0"/>
              </a:rPr>
              <a:t>0x1</a:t>
            </a:r>
            <a:endParaRPr lang="en-US" altLang="zh-CN" sz="1200">
              <a:latin typeface="Times New Roman" panose="02020603050405020304" charset="0"/>
              <a:cs typeface="Times New Roman" panose="02020603050405020304" charset="0"/>
            </a:endParaRPr>
          </a:p>
        </p:txBody>
      </p:sp>
      <p:sp>
        <p:nvSpPr>
          <p:cNvPr id="30" name="矩形 29"/>
          <p:cNvSpPr/>
          <p:nvPr/>
        </p:nvSpPr>
        <p:spPr>
          <a:xfrm>
            <a:off x="520065" y="4418330"/>
            <a:ext cx="2847975" cy="25527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3455670" y="4535805"/>
            <a:ext cx="1061720" cy="275590"/>
          </a:xfrm>
          <a:prstGeom prst="rect">
            <a:avLst/>
          </a:prstGeom>
          <a:noFill/>
        </p:spPr>
        <p:txBody>
          <a:bodyPr wrap="square" rtlCol="0" anchor="t">
            <a:spAutoFit/>
          </a:bodyPr>
          <a:p>
            <a:r>
              <a:rPr lang="zh-CN" altLang="en-US" sz="1200">
                <a:latin typeface="Times New Roman" panose="02020603050405020304" charset="0"/>
                <a:cs typeface="Times New Roman" panose="02020603050405020304" charset="0"/>
              </a:rPr>
              <a:t>0x7fffffffc6</a:t>
            </a:r>
            <a:r>
              <a:rPr lang="en-US" altLang="zh-CN" sz="1200">
                <a:latin typeface="Times New Roman" panose="02020603050405020304" charset="0"/>
                <a:cs typeface="Times New Roman" panose="02020603050405020304" charset="0"/>
              </a:rPr>
              <a:t>08</a:t>
            </a:r>
            <a:endParaRPr lang="en-US" altLang="zh-CN" sz="1200">
              <a:latin typeface="Times New Roman" panose="02020603050405020304" charset="0"/>
              <a:cs typeface="Times New Roman" panose="02020603050405020304" charset="0"/>
            </a:endParaRPr>
          </a:p>
        </p:txBody>
      </p:sp>
      <p:sp>
        <p:nvSpPr>
          <p:cNvPr id="33" name="矩形 32"/>
          <p:cNvSpPr/>
          <p:nvPr/>
        </p:nvSpPr>
        <p:spPr>
          <a:xfrm>
            <a:off x="523240" y="4673600"/>
            <a:ext cx="2844800" cy="254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latin typeface="Times New Roman" panose="02020603050405020304" charset="0"/>
                <a:cs typeface="Times New Roman" panose="02020603050405020304" charset="0"/>
              </a:rPr>
              <a:t>0x8</a:t>
            </a:r>
            <a:endParaRPr lang="en-US" altLang="zh-CN" sz="1200">
              <a:latin typeface="Times New Roman" panose="02020603050405020304" charset="0"/>
              <a:cs typeface="Times New Roman" panose="02020603050405020304" charset="0"/>
            </a:endParaRPr>
          </a:p>
        </p:txBody>
      </p:sp>
      <p:sp>
        <p:nvSpPr>
          <p:cNvPr id="34" name="文本框 33"/>
          <p:cNvSpPr txBox="1"/>
          <p:nvPr/>
        </p:nvSpPr>
        <p:spPr>
          <a:xfrm>
            <a:off x="3455670" y="4780915"/>
            <a:ext cx="1061720" cy="275590"/>
          </a:xfrm>
          <a:prstGeom prst="rect">
            <a:avLst/>
          </a:prstGeom>
          <a:noFill/>
        </p:spPr>
        <p:txBody>
          <a:bodyPr wrap="square" rtlCol="0" anchor="t">
            <a:spAutoFit/>
          </a:bodyPr>
          <a:p>
            <a:r>
              <a:rPr lang="zh-CN" altLang="en-US" sz="1200">
                <a:latin typeface="Times New Roman" panose="02020603050405020304" charset="0"/>
                <a:cs typeface="Times New Roman" panose="02020603050405020304" charset="0"/>
              </a:rPr>
              <a:t>0x7fffffffc6</a:t>
            </a:r>
            <a:r>
              <a:rPr lang="en-US" altLang="zh-CN" sz="1200">
                <a:latin typeface="Times New Roman" panose="02020603050405020304" charset="0"/>
                <a:cs typeface="Times New Roman" panose="02020603050405020304" charset="0"/>
              </a:rPr>
              <a:t>00</a:t>
            </a:r>
            <a:endParaRPr lang="en-US" altLang="zh-CN" sz="1200">
              <a:latin typeface="Times New Roman" panose="02020603050405020304" charset="0"/>
              <a:cs typeface="Times New Roman" panose="02020603050405020304" charset="0"/>
            </a:endParaRPr>
          </a:p>
        </p:txBody>
      </p:sp>
      <p:sp>
        <p:nvSpPr>
          <p:cNvPr id="3" name="矩形 2"/>
          <p:cNvSpPr/>
          <p:nvPr/>
        </p:nvSpPr>
        <p:spPr>
          <a:xfrm>
            <a:off x="5087620" y="5665470"/>
            <a:ext cx="6660515" cy="207010"/>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946910" y="3908425"/>
            <a:ext cx="1422400" cy="254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latin typeface="Times New Roman" panose="02020603050405020304" charset="0"/>
                <a:cs typeface="Times New Roman" panose="02020603050405020304" charset="0"/>
              </a:rPr>
              <a:t>0x0</a:t>
            </a:r>
            <a:endParaRPr lang="en-US" altLang="zh-CN" sz="1200">
              <a:latin typeface="Times New Roman" panose="02020603050405020304" charset="0"/>
              <a:cs typeface="Times New Roman" panose="02020603050405020304" charset="0"/>
            </a:endParaRPr>
          </a:p>
        </p:txBody>
      </p:sp>
      <p:cxnSp>
        <p:nvCxnSpPr>
          <p:cNvPr id="7" name="直接箭头连接符 6"/>
          <p:cNvCxnSpPr>
            <a:stCxn id="3" idx="1"/>
            <a:endCxn id="5" idx="3"/>
          </p:cNvCxnSpPr>
          <p:nvPr/>
        </p:nvCxnSpPr>
        <p:spPr>
          <a:xfrm flipH="1" flipV="1">
            <a:off x="3369310" y="4036060"/>
            <a:ext cx="1718310" cy="1732915"/>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087620" y="5872480"/>
            <a:ext cx="6660515" cy="207010"/>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5088255" y="6079490"/>
            <a:ext cx="6660515" cy="207010"/>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2" name="肘形连接符 11"/>
          <p:cNvCxnSpPr>
            <a:stCxn id="11" idx="3"/>
            <a:endCxn id="17" idx="3"/>
          </p:cNvCxnSpPr>
          <p:nvPr/>
        </p:nvCxnSpPr>
        <p:spPr>
          <a:xfrm flipH="1" flipV="1">
            <a:off x="11659870" y="3067050"/>
            <a:ext cx="88900" cy="3115945"/>
          </a:xfrm>
          <a:prstGeom prst="bentConnector3">
            <a:avLst>
              <a:gd name="adj1" fmla="val -339285"/>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4999355" y="2963545"/>
            <a:ext cx="6660515" cy="207010"/>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矩形 41"/>
          <p:cNvSpPr/>
          <p:nvPr/>
        </p:nvSpPr>
        <p:spPr>
          <a:xfrm>
            <a:off x="4999355" y="3169920"/>
            <a:ext cx="6659880" cy="314960"/>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2" nodeType="clickEffect">
                                  <p:stCondLst>
                                    <p:cond delay="0"/>
                                  </p:stCondLst>
                                  <p:childTnLst>
                                    <p:set>
                                      <p:cBhvr>
                                        <p:cTn id="18" dur="1" fill="hold">
                                          <p:stCondLst>
                                            <p:cond delay="0"/>
                                          </p:stCondLst>
                                        </p:cTn>
                                        <p:tgtEl>
                                          <p:spTgt spid="3"/>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xit" presetSubtype="0" fill="hold" grpId="2" nodeType="withEffect">
                                  <p:stCondLst>
                                    <p:cond delay="0"/>
                                  </p:stCondLst>
                                  <p:childTnLst>
                                    <p:set>
                                      <p:cBhvr>
                                        <p:cTn id="24" dur="1" fill="hold">
                                          <p:stCondLst>
                                            <p:cond delay="0"/>
                                          </p:stCondLst>
                                        </p:cTn>
                                        <p:tgtEl>
                                          <p:spTgt spid="33"/>
                                        </p:tgtEl>
                                        <p:attrNameLst>
                                          <p:attrName>style.visibility</p:attrName>
                                        </p:attrNameLst>
                                      </p:cBhvr>
                                      <p:to>
                                        <p:strVal val="hidden"/>
                                      </p:to>
                                    </p:set>
                                  </p:childTnLst>
                                </p:cTn>
                              </p:par>
                              <p:par>
                                <p:cTn id="25" presetID="1" presetClass="exit" presetSubtype="0" fill="hold" grpId="2" nodeType="withEffect">
                                  <p:stCondLst>
                                    <p:cond delay="0"/>
                                  </p:stCondLst>
                                  <p:childTnLst>
                                    <p:set>
                                      <p:cBhvr>
                                        <p:cTn id="26" dur="1" fill="hold">
                                          <p:stCondLst>
                                            <p:cond delay="0"/>
                                          </p:stCondLst>
                                        </p:cTn>
                                        <p:tgtEl>
                                          <p:spTgt spid="30"/>
                                        </p:tgtEl>
                                        <p:attrNameLst>
                                          <p:attrName>style.visibility</p:attrName>
                                        </p:attrNameLst>
                                      </p:cBhvr>
                                      <p:to>
                                        <p:strVal val="hidden"/>
                                      </p:to>
                                    </p:set>
                                  </p:childTnLst>
                                </p:cTn>
                              </p:par>
                              <p:par>
                                <p:cTn id="27" presetID="1" presetClass="exit" presetSubtype="0" fill="hold" grpId="2" nodeType="withEffect">
                                  <p:stCondLst>
                                    <p:cond delay="0"/>
                                  </p:stCondLst>
                                  <p:childTnLst>
                                    <p:set>
                                      <p:cBhvr>
                                        <p:cTn id="28" dur="1" fill="hold">
                                          <p:stCondLst>
                                            <p:cond delay="0"/>
                                          </p:stCondLst>
                                        </p:cTn>
                                        <p:tgtEl>
                                          <p:spTgt spid="31"/>
                                        </p:tgtEl>
                                        <p:attrNameLst>
                                          <p:attrName>style.visibility</p:attrName>
                                        </p:attrNameLst>
                                      </p:cBhvr>
                                      <p:to>
                                        <p:strVal val="hidden"/>
                                      </p:to>
                                    </p:set>
                                  </p:childTnLst>
                                </p:cTn>
                              </p:par>
                              <p:par>
                                <p:cTn id="29" presetID="1" presetClass="exit" presetSubtype="0" fill="hold" grpId="2" nodeType="withEffect">
                                  <p:stCondLst>
                                    <p:cond delay="0"/>
                                  </p:stCondLst>
                                  <p:childTnLst>
                                    <p:set>
                                      <p:cBhvr>
                                        <p:cTn id="30" dur="1" fill="hold">
                                          <p:stCondLst>
                                            <p:cond delay="0"/>
                                          </p:stCondLst>
                                        </p:cTn>
                                        <p:tgtEl>
                                          <p:spTgt spid="3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2" nodeType="clickEffect">
                                  <p:stCondLst>
                                    <p:cond delay="0"/>
                                  </p:stCondLst>
                                  <p:childTnLst>
                                    <p:set>
                                      <p:cBhvr>
                                        <p:cTn id="34" dur="1" fill="hold">
                                          <p:stCondLst>
                                            <p:cond delay="0"/>
                                          </p:stCondLst>
                                        </p:cTn>
                                        <p:tgtEl>
                                          <p:spTgt spid="6"/>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2" nodeType="clickEffect">
                                  <p:stCondLst>
                                    <p:cond delay="0"/>
                                  </p:stCondLst>
                                  <p:childTnLst>
                                    <p:set>
                                      <p:cBhvr>
                                        <p:cTn id="44" dur="1" fill="hold">
                                          <p:stCondLst>
                                            <p:cond delay="0"/>
                                          </p:stCondLst>
                                        </p:cTn>
                                        <p:tgtEl>
                                          <p:spTgt spid="17"/>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12"/>
                                        </p:tgtEl>
                                        <p:attrNameLst>
                                          <p:attrName>style.visibility</p:attrName>
                                        </p:attrNameLst>
                                      </p:cBhvr>
                                      <p:to>
                                        <p:strVal val="hidden"/>
                                      </p:to>
                                    </p:set>
                                  </p:childTnLst>
                                </p:cTn>
                              </p:par>
                              <p:par>
                                <p:cTn id="47" presetID="1" presetClass="exit" presetSubtype="0" fill="hold" grpId="2" nodeType="withEffect">
                                  <p:stCondLst>
                                    <p:cond delay="0"/>
                                  </p:stCondLst>
                                  <p:childTnLst>
                                    <p:set>
                                      <p:cBhvr>
                                        <p:cTn id="48" dur="1" fill="hold">
                                          <p:stCondLst>
                                            <p:cond delay="0"/>
                                          </p:stCondLst>
                                        </p:cTn>
                                        <p:tgtEl>
                                          <p:spTgt spid="11"/>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par>
                                <p:cTn id="51" presetID="1" presetClass="exit" presetSubtype="0" fill="hold" grpId="2" nodeType="withEffect">
                                  <p:stCondLst>
                                    <p:cond delay="0"/>
                                  </p:stCondLst>
                                  <p:childTnLst>
                                    <p:set>
                                      <p:cBhvr>
                                        <p:cTn id="52" dur="1" fill="hold">
                                          <p:stCondLst>
                                            <p:cond delay="0"/>
                                          </p:stCondLst>
                                        </p:cTn>
                                        <p:tgtEl>
                                          <p:spTgt spid="15"/>
                                        </p:tgtEl>
                                        <p:attrNameLst>
                                          <p:attrName>style.visibility</p:attrName>
                                        </p:attrNameLst>
                                      </p:cBhvr>
                                      <p:to>
                                        <p:strVal val="hidden"/>
                                      </p:to>
                                    </p:set>
                                  </p:childTnLst>
                                </p:cTn>
                              </p:par>
                              <p:par>
                                <p:cTn id="53" presetID="1" presetClass="exit" presetSubtype="0" fill="hold" grpId="2" nodeType="withEffect">
                                  <p:stCondLst>
                                    <p:cond delay="0"/>
                                  </p:stCondLst>
                                  <p:childTnLst>
                                    <p:set>
                                      <p:cBhvr>
                                        <p:cTn id="54" dur="1" fill="hold">
                                          <p:stCondLst>
                                            <p:cond delay="0"/>
                                          </p:stCondLst>
                                        </p:cTn>
                                        <p:tgtEl>
                                          <p:spTgt spid="21"/>
                                        </p:tgtEl>
                                        <p:attrNameLst>
                                          <p:attrName>style.visibility</p:attrName>
                                        </p:attrNameLst>
                                      </p:cBhvr>
                                      <p:to>
                                        <p:strVal val="hidden"/>
                                      </p:to>
                                    </p:set>
                                  </p:childTnLst>
                                </p:cTn>
                              </p:par>
                              <p:par>
                                <p:cTn id="55" presetID="1" presetClass="exit" presetSubtype="0" fill="hold" grpId="2" nodeType="withEffect">
                                  <p:stCondLst>
                                    <p:cond delay="0"/>
                                  </p:stCondLst>
                                  <p:childTnLst>
                                    <p:set>
                                      <p:cBhvr>
                                        <p:cTn id="56" dur="1" fill="hold">
                                          <p:stCondLst>
                                            <p:cond delay="0"/>
                                          </p:stCondLst>
                                        </p:cTn>
                                        <p:tgtEl>
                                          <p:spTgt spid="20"/>
                                        </p:tgtEl>
                                        <p:attrNameLst>
                                          <p:attrName>style.visibility</p:attrName>
                                        </p:attrNameLst>
                                      </p:cBhvr>
                                      <p:to>
                                        <p:strVal val="hidden"/>
                                      </p:to>
                                    </p:set>
                                  </p:childTnLst>
                                </p:cTn>
                              </p:par>
                              <p:par>
                                <p:cTn id="57" presetID="1" presetClass="exit" presetSubtype="0" fill="hold" grpId="2" nodeType="withEffect">
                                  <p:stCondLst>
                                    <p:cond delay="0"/>
                                  </p:stCondLst>
                                  <p:childTnLst>
                                    <p:set>
                                      <p:cBhvr>
                                        <p:cTn id="58" dur="1" fill="hold">
                                          <p:stCondLst>
                                            <p:cond delay="0"/>
                                          </p:stCondLst>
                                        </p:cTn>
                                        <p:tgtEl>
                                          <p:spTgt spid="5"/>
                                        </p:tgtEl>
                                        <p:attrNameLst>
                                          <p:attrName>style.visibility</p:attrName>
                                        </p:attrNameLst>
                                      </p:cBhvr>
                                      <p:to>
                                        <p:strVal val="hidden"/>
                                      </p:to>
                                    </p:set>
                                  </p:childTnLst>
                                </p:cTn>
                              </p:par>
                              <p:par>
                                <p:cTn id="59" presetID="1" presetClass="exit" presetSubtype="0" fill="hold" grpId="2" nodeType="withEffect">
                                  <p:stCondLst>
                                    <p:cond delay="0"/>
                                  </p:stCondLst>
                                  <p:childTnLst>
                                    <p:set>
                                      <p:cBhvr>
                                        <p:cTn id="60" dur="1" fill="hold">
                                          <p:stCondLst>
                                            <p:cond delay="0"/>
                                          </p:stCondLst>
                                        </p:cTn>
                                        <p:tgtEl>
                                          <p:spTgt spid="14"/>
                                        </p:tgtEl>
                                        <p:attrNameLst>
                                          <p:attrName>style.visibility</p:attrName>
                                        </p:attrNameLst>
                                      </p:cBhvr>
                                      <p:to>
                                        <p:strVal val="hidden"/>
                                      </p:to>
                                    </p:set>
                                  </p:childTnLst>
                                </p:cTn>
                              </p:par>
                              <p:par>
                                <p:cTn id="61" presetID="1" presetClass="exit" presetSubtype="0" fill="hold" grpId="2" nodeType="withEffect">
                                  <p:stCondLst>
                                    <p:cond delay="0"/>
                                  </p:stCondLst>
                                  <p:childTnLst>
                                    <p:set>
                                      <p:cBhvr>
                                        <p:cTn id="62" dur="1" fill="hold">
                                          <p:stCondLst>
                                            <p:cond delay="0"/>
                                          </p:stCondLst>
                                        </p:cTn>
                                        <p:tgtEl>
                                          <p:spTgt spid="13"/>
                                        </p:tgtEl>
                                        <p:attrNameLst>
                                          <p:attrName>style.visibility</p:attrName>
                                        </p:attrNameLst>
                                      </p:cBhvr>
                                      <p:to>
                                        <p:strVal val="hidden"/>
                                      </p:to>
                                    </p:set>
                                  </p:childTnLst>
                                </p:cTn>
                              </p:par>
                              <p:par>
                                <p:cTn id="63" presetID="1" presetClass="exit" presetSubtype="0" fill="hold" grpId="2" nodeType="withEffect">
                                  <p:stCondLst>
                                    <p:cond delay="0"/>
                                  </p:stCondLst>
                                  <p:childTnLst>
                                    <p:set>
                                      <p:cBhvr>
                                        <p:cTn id="64" dur="1" fill="hold">
                                          <p:stCondLst>
                                            <p:cond delay="0"/>
                                          </p:stCondLst>
                                        </p:cTn>
                                        <p:tgtEl>
                                          <p:spTgt spid="19"/>
                                        </p:tgtEl>
                                        <p:attrNameLst>
                                          <p:attrName>style.visibility</p:attrName>
                                        </p:attrNameLst>
                                      </p:cBhvr>
                                      <p:to>
                                        <p:strVal val="hidden"/>
                                      </p:to>
                                    </p:set>
                                  </p:childTnLst>
                                </p:cTn>
                              </p:par>
                              <p:par>
                                <p:cTn id="65" presetID="1" presetClass="exit" presetSubtype="0" fill="hold" grpId="2" nodeType="withEffect">
                                  <p:stCondLst>
                                    <p:cond delay="0"/>
                                  </p:stCondLst>
                                  <p:childTnLst>
                                    <p:set>
                                      <p:cBhvr>
                                        <p:cTn id="66"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1" animBg="1"/>
      <p:bldP spid="14" grpId="1" animBg="1"/>
      <p:bldP spid="15" grpId="1" animBg="1"/>
      <p:bldP spid="18" grpId="1"/>
      <p:bldP spid="19" grpId="1"/>
      <p:bldP spid="20" grpId="1"/>
      <p:bldP spid="21" grpId="1"/>
      <p:bldP spid="30" grpId="1" animBg="1"/>
      <p:bldP spid="31" grpId="1"/>
      <p:bldP spid="33" grpId="1" animBg="1"/>
      <p:bldP spid="34" grpId="1"/>
      <p:bldP spid="3" grpId="0" bldLvl="0" animBg="1"/>
      <p:bldP spid="3" grpId="1" animBg="1"/>
      <p:bldP spid="23" grpId="0" animBg="1"/>
      <p:bldP spid="23" grpId="1" animBg="1"/>
      <p:bldP spid="5" grpId="0" animBg="1"/>
      <p:bldP spid="5" grpId="1" animBg="1"/>
      <p:bldP spid="3" grpId="2" animBg="1"/>
      <p:bldP spid="6" grpId="0" bldLvl="0" animBg="1"/>
      <p:bldP spid="6" grpId="1" animBg="1"/>
      <p:bldP spid="6" grpId="2" bldLvl="0" animBg="1"/>
      <p:bldP spid="33" grpId="2" animBg="1"/>
      <p:bldP spid="30" grpId="2" animBg="1"/>
      <p:bldP spid="31" grpId="2"/>
      <p:bldP spid="34" grpId="2"/>
      <p:bldP spid="11" grpId="0" bldLvl="0" animBg="1"/>
      <p:bldP spid="11" grpId="1" animBg="1"/>
      <p:bldP spid="17" grpId="0" bldLvl="0" animBg="1"/>
      <p:bldP spid="17" grpId="1" animBg="1"/>
      <p:bldP spid="17" grpId="2" animBg="1"/>
      <p:bldP spid="11" grpId="2" animBg="1"/>
      <p:bldP spid="42" grpId="0" bldLvl="0" animBg="1"/>
      <p:bldP spid="42" grpId="1" animBg="1"/>
      <p:bldP spid="15" grpId="2" animBg="1"/>
      <p:bldP spid="21" grpId="2"/>
      <p:bldP spid="20" grpId="2"/>
      <p:bldP spid="5" grpId="2" animBg="1"/>
      <p:bldP spid="14" grpId="2" animBg="1"/>
      <p:bldP spid="13" grpId="2" animBg="1"/>
      <p:bldP spid="19" grpId="2"/>
      <p:bldP spid="18"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zh-CN" altLang="en-US" dirty="0">
                <a:cs typeface="Segoe UI Light" panose="020B0502040204020203" pitchFamily="34" charset="0"/>
              </a:rPr>
              <a:t>目录</a:t>
            </a:r>
            <a:endParaRPr lang="zh-CN" altLang="en-US" dirty="0">
              <a:cs typeface="Segoe UI Light" panose="020B0502040204020203" pitchFamily="34" charset="0"/>
            </a:endParaRPr>
          </a:p>
        </p:txBody>
      </p:sp>
      <p:sp>
        <p:nvSpPr>
          <p:cNvPr id="4" name="文本框 3"/>
          <p:cNvSpPr txBox="1"/>
          <p:nvPr/>
        </p:nvSpPr>
        <p:spPr>
          <a:xfrm>
            <a:off x="521335" y="1704340"/>
            <a:ext cx="11070590" cy="2553335"/>
          </a:xfrm>
          <a:prstGeom prst="rect">
            <a:avLst/>
          </a:prstGeom>
          <a:noFill/>
        </p:spPr>
        <p:txBody>
          <a:bodyPr wrap="square">
            <a:spAutoFit/>
          </a:bodyPr>
          <a:p>
            <a:pPr marL="514350" indent="-514350">
              <a:buFont typeface="+mj-lt"/>
              <a:buAutoNum type="arabicPeriod"/>
            </a:pPr>
            <a:r>
              <a:rPr lang="en-US" altLang="zh-CN" sz="3200" dirty="0">
                <a:solidFill>
                  <a:schemeClr val="tx1"/>
                </a:solidFill>
                <a:latin typeface="Times New Roman" panose="02020603050405020304" charset="0"/>
                <a:ea typeface="宋体" pitchFamily="2" charset="-122"/>
                <a:cs typeface="Times New Roman" panose="02020603050405020304" charset="0"/>
              </a:rPr>
              <a:t>x86-64</a:t>
            </a:r>
            <a:r>
              <a:rPr lang="zh-CN" altLang="en-US" sz="3200" dirty="0">
                <a:solidFill>
                  <a:schemeClr val="tx1"/>
                </a:solidFill>
                <a:latin typeface="Times New Roman" panose="02020603050405020304" charset="0"/>
                <a:ea typeface="宋体" pitchFamily="2" charset="-122"/>
                <a:cs typeface="Times New Roman" panose="02020603050405020304" charset="0"/>
              </a:rPr>
              <a:t>汇编简介</a:t>
            </a:r>
            <a:endParaRPr lang="zh-CN" altLang="en-US" sz="3200" dirty="0">
              <a:solidFill>
                <a:schemeClr val="tx1"/>
              </a:solidFill>
              <a:latin typeface="Times New Roman" panose="02020603050405020304" charset="0"/>
              <a:ea typeface="宋体" pitchFamily="2" charset="-122"/>
              <a:cs typeface="Times New Roman" panose="02020603050405020304" charset="0"/>
            </a:endParaRPr>
          </a:p>
          <a:p>
            <a:pPr marL="514350" indent="-514350">
              <a:buFont typeface="+mj-lt"/>
              <a:buAutoNum type="arabicPeriod"/>
            </a:pPr>
            <a:r>
              <a:rPr lang="zh-CN" altLang="en-US" sz="3200" dirty="0">
                <a:solidFill>
                  <a:srgbClr val="FF0000"/>
                </a:solidFill>
                <a:latin typeface="Times New Roman" panose="02020603050405020304" charset="0"/>
                <a:ea typeface="宋体" pitchFamily="2" charset="-122"/>
                <a:cs typeface="Times New Roman" panose="02020603050405020304" charset="0"/>
              </a:rPr>
              <a:t>二进制文件格式</a:t>
            </a:r>
            <a:endParaRPr lang="zh-CN" altLang="en-US" sz="3200" dirty="0">
              <a:solidFill>
                <a:srgbClr val="FF0000"/>
              </a:solidFill>
              <a:latin typeface="Times New Roman" panose="02020603050405020304" charset="0"/>
              <a:ea typeface="宋体" pitchFamily="2" charset="-122"/>
              <a:cs typeface="Times New Roman" panose="02020603050405020304" charset="0"/>
            </a:endParaRPr>
          </a:p>
          <a:p>
            <a:pPr marL="514350" indent="-514350">
              <a:buFont typeface="+mj-lt"/>
              <a:buAutoNum type="arabicPeriod"/>
            </a:pPr>
            <a:r>
              <a:rPr lang="zh-CN" altLang="en-US" sz="3200" dirty="0">
                <a:solidFill>
                  <a:schemeClr val="tx1"/>
                </a:solidFill>
                <a:latin typeface="Times New Roman" panose="02020603050405020304" charset="0"/>
                <a:ea typeface="宋体" pitchFamily="2" charset="-122"/>
                <a:cs typeface="Times New Roman" panose="02020603050405020304" charset="0"/>
              </a:rPr>
              <a:t>反汇编</a:t>
            </a:r>
            <a:endParaRPr lang="zh-CN" altLang="en-US" sz="3200" dirty="0">
              <a:solidFill>
                <a:schemeClr val="tx1"/>
              </a:solidFill>
              <a:latin typeface="Times New Roman" panose="02020603050405020304" charset="0"/>
              <a:ea typeface="宋体" pitchFamily="2" charset="-122"/>
              <a:cs typeface="Times New Roman" panose="02020603050405020304" charset="0"/>
            </a:endParaRPr>
          </a:p>
          <a:p>
            <a:pPr marL="514350" indent="-514350">
              <a:buFont typeface="+mj-lt"/>
              <a:buAutoNum type="arabicPeriod"/>
            </a:pPr>
            <a:r>
              <a:rPr lang="zh-CN" altLang="en-US" sz="3200" dirty="0">
                <a:solidFill>
                  <a:schemeClr val="tx1"/>
                </a:solidFill>
                <a:latin typeface="Times New Roman" panose="02020603050405020304" charset="0"/>
                <a:ea typeface="宋体" pitchFamily="2" charset="-122"/>
                <a:cs typeface="Times New Roman" panose="02020603050405020304" charset="0"/>
              </a:rPr>
              <a:t>二进制插桩</a:t>
            </a:r>
            <a:endParaRPr lang="zh-CN" altLang="en-US" sz="3200" dirty="0">
              <a:solidFill>
                <a:schemeClr val="tx1"/>
              </a:solidFill>
              <a:latin typeface="Times New Roman" panose="02020603050405020304" charset="0"/>
              <a:ea typeface="宋体" pitchFamily="2" charset="-122"/>
              <a:cs typeface="Times New Roman" panose="02020603050405020304" charset="0"/>
            </a:endParaRPr>
          </a:p>
          <a:p>
            <a:pPr marL="514350" indent="-514350">
              <a:buFont typeface="+mj-lt"/>
              <a:buAutoNum type="arabicPeriod"/>
            </a:pPr>
            <a:r>
              <a:rPr lang="zh-CN" altLang="en-US" sz="3200" dirty="0">
                <a:latin typeface="Times New Roman" panose="02020603050405020304" charset="0"/>
                <a:ea typeface="宋体" pitchFamily="2" charset="-122"/>
                <a:cs typeface="Times New Roman" panose="02020603050405020304" charset="0"/>
                <a:sym typeface="+mn-ea"/>
              </a:rPr>
              <a:t>程序的链接与加载</a:t>
            </a:r>
            <a:endParaRPr lang="zh-CN" altLang="en-US" sz="3200" dirty="0">
              <a:solidFill>
                <a:schemeClr val="tx1"/>
              </a:solidFill>
              <a:latin typeface="Times New Roman" panose="02020603050405020304" charset="0"/>
              <a:ea typeface="宋体"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en-US" altLang="zh-CN" dirty="0">
                <a:cs typeface="Segoe UI Light" panose="020B0502040204020203" pitchFamily="34" charset="0"/>
              </a:rPr>
              <a:t>2 </a:t>
            </a:r>
            <a:r>
              <a:rPr lang="zh-CN" altLang="en-US" dirty="0">
                <a:cs typeface="Segoe UI Light" panose="020B0502040204020203" pitchFamily="34" charset="0"/>
              </a:rPr>
              <a:t>二进制文件格式</a:t>
            </a:r>
            <a:endParaRPr lang="zh-CN" altLang="en-US" dirty="0">
              <a:cs typeface="Segoe UI Light" panose="020B0502040204020203" pitchFamily="34" charset="0"/>
            </a:endParaRPr>
          </a:p>
        </p:txBody>
      </p:sp>
      <p:sp>
        <p:nvSpPr>
          <p:cNvPr id="3" name="文本框 2"/>
          <p:cNvSpPr txBox="1"/>
          <p:nvPr/>
        </p:nvSpPr>
        <p:spPr>
          <a:xfrm>
            <a:off x="447040" y="1417320"/>
            <a:ext cx="6666230" cy="3784600"/>
          </a:xfrm>
          <a:prstGeom prst="rect">
            <a:avLst/>
          </a:prstGeom>
          <a:noFill/>
        </p:spPr>
        <p:txBody>
          <a:bodyPr wrap="square">
            <a:spAutoFit/>
          </a:bodyPr>
          <a:lstStyle/>
          <a:p>
            <a:r>
              <a:rPr lang="zh-CN" altLang="en-US" sz="2400" dirty="0">
                <a:latin typeface="Times New Roman" panose="02020603050405020304" charset="0"/>
                <a:ea typeface="宋体" pitchFamily="2" charset="-122"/>
                <a:cs typeface="Times New Roman" panose="02020603050405020304" charset="0"/>
              </a:rPr>
              <a:t>各平台二进制可执行文件格式</a:t>
            </a:r>
            <a:r>
              <a:rPr lang="en-US" altLang="zh-CN" sz="2400" dirty="0">
                <a:latin typeface="Times New Roman" panose="02020603050405020304" charset="0"/>
                <a:ea typeface="宋体" pitchFamily="2" charset="-122"/>
                <a:cs typeface="Times New Roman" panose="02020603050405020304" charset="0"/>
              </a:rPr>
              <a:t>:</a:t>
            </a:r>
            <a:endParaRPr lang="en-US" altLang="zh-CN" sz="2400" dirty="0">
              <a:latin typeface="Times New Roman" panose="02020603050405020304" charset="0"/>
              <a:ea typeface="宋体" pitchFamily="2" charset="-122"/>
              <a:cs typeface="Times New Roman" panose="02020603050405020304" charset="0"/>
            </a:endParaRPr>
          </a:p>
          <a:p>
            <a:pPr marL="342900" indent="-342900">
              <a:buFont typeface="Arial" panose="020B0604020202020204" pitchFamily="34" charset="0"/>
              <a:buChar char="•"/>
            </a:pPr>
            <a:r>
              <a:rPr lang="en-US" altLang="zh-CN" sz="2400" dirty="0">
                <a:solidFill>
                  <a:srgbClr val="FF0000"/>
                </a:solidFill>
                <a:latin typeface="Times New Roman" panose="02020603050405020304" charset="0"/>
                <a:ea typeface="宋体" pitchFamily="2" charset="-122"/>
                <a:cs typeface="Times New Roman" panose="02020603050405020304" charset="0"/>
              </a:rPr>
              <a:t>Linux:	  ELF(Executable Linkable Format)</a:t>
            </a:r>
            <a:endParaRPr lang="en-US" altLang="zh-CN" sz="2400" dirty="0">
              <a:solidFill>
                <a:srgbClr val="FF0000"/>
              </a:solidFill>
              <a:latin typeface="Times New Roman" panose="02020603050405020304" charset="0"/>
              <a:ea typeface="宋体" pitchFamily="2" charset="-122"/>
              <a:cs typeface="Times New Roman" panose="02020603050405020304" charset="0"/>
            </a:endParaRPr>
          </a:p>
          <a:p>
            <a:pPr marL="342900" indent="-342900">
              <a:buFont typeface="Arial" panose="020B0604020202020204" pitchFamily="34" charset="0"/>
              <a:buChar char="•"/>
            </a:pPr>
            <a:r>
              <a:rPr lang="en-US" altLang="zh-CN" sz="2400" dirty="0">
                <a:latin typeface="Times New Roman" panose="02020603050405020304" charset="0"/>
                <a:ea typeface="宋体" pitchFamily="2" charset="-122"/>
                <a:cs typeface="Times New Roman" panose="02020603050405020304" charset="0"/>
              </a:rPr>
              <a:t>Windows: 	  PE(Protable Executable)</a:t>
            </a:r>
            <a:endParaRPr lang="en-US" altLang="zh-CN" sz="2400" dirty="0">
              <a:latin typeface="Times New Roman" panose="02020603050405020304" charset="0"/>
              <a:ea typeface="宋体" pitchFamily="2" charset="-122"/>
              <a:cs typeface="Times New Roman" panose="02020603050405020304" charset="0"/>
            </a:endParaRPr>
          </a:p>
          <a:p>
            <a:pPr marL="342900" indent="-342900">
              <a:buFont typeface="Arial" panose="020B0604020202020204" pitchFamily="34" charset="0"/>
              <a:buChar char="•"/>
            </a:pPr>
            <a:r>
              <a:rPr lang="en-US" altLang="zh-CN" sz="2400" dirty="0">
                <a:latin typeface="Times New Roman" panose="02020603050405020304" charset="0"/>
                <a:ea typeface="宋体" pitchFamily="2" charset="-122"/>
                <a:cs typeface="Times New Roman" panose="02020603050405020304" charset="0"/>
              </a:rPr>
              <a:t>IOS/MacOS: Mach-O </a:t>
            </a:r>
            <a:endParaRPr lang="en-US" altLang="zh-CN" sz="2400" dirty="0">
              <a:latin typeface="Times New Roman" panose="02020603050405020304" charset="0"/>
              <a:ea typeface="宋体" pitchFamily="2" charset="-122"/>
              <a:cs typeface="Times New Roman" panose="02020603050405020304" charset="0"/>
            </a:endParaRPr>
          </a:p>
          <a:p>
            <a:pPr marL="342900" indent="-342900">
              <a:buFont typeface="Arial" panose="020B0604020202020204" pitchFamily="34" charset="0"/>
              <a:buChar char="•"/>
            </a:pPr>
            <a:endParaRPr lang="en-US" altLang="zh-CN" sz="2400" dirty="0">
              <a:latin typeface="Times New Roman" panose="02020603050405020304" charset="0"/>
              <a:ea typeface="宋体" pitchFamily="2" charset="-122"/>
              <a:cs typeface="Times New Roman" panose="02020603050405020304" charset="0"/>
            </a:endParaRPr>
          </a:p>
          <a:p>
            <a:pPr lvl="0"/>
            <a:r>
              <a:rPr lang="en-US" altLang="zh-CN" sz="2400" dirty="0">
                <a:latin typeface="Times New Roman" panose="02020603050405020304" charset="0"/>
                <a:ea typeface="宋体" pitchFamily="2" charset="-122"/>
                <a:cs typeface="Times New Roman" panose="02020603050405020304" charset="0"/>
                <a:sym typeface="+mn-ea"/>
              </a:rPr>
              <a:t>ELF</a:t>
            </a:r>
            <a:r>
              <a:rPr lang="zh-CN" altLang="en-US" sz="2400" dirty="0">
                <a:latin typeface="Times New Roman" panose="02020603050405020304" charset="0"/>
                <a:ea typeface="宋体" pitchFamily="2" charset="-122"/>
                <a:cs typeface="Times New Roman" panose="02020603050405020304" charset="0"/>
                <a:sym typeface="+mn-ea"/>
              </a:rPr>
              <a:t>格式</a:t>
            </a:r>
            <a:r>
              <a:rPr lang="en-US" altLang="zh-CN" sz="2400" dirty="0">
                <a:latin typeface="Times New Roman" panose="02020603050405020304" charset="0"/>
                <a:ea typeface="宋体" pitchFamily="2" charset="-122"/>
                <a:cs typeface="Times New Roman" panose="02020603050405020304" charset="0"/>
                <a:sym typeface="+mn-ea"/>
              </a:rPr>
              <a:t>:</a:t>
            </a:r>
            <a:endParaRPr lang="en-US" altLang="zh-CN" sz="2400" dirty="0">
              <a:latin typeface="Times New Roman" panose="02020603050405020304" charset="0"/>
              <a:ea typeface="宋体" pitchFamily="2" charset="-122"/>
              <a:cs typeface="Times New Roman" panose="02020603050405020304" charset="0"/>
            </a:endParaRPr>
          </a:p>
          <a:p>
            <a:pPr marL="342900" indent="-342900">
              <a:buFont typeface="Arial" panose="020B0604020202020204" pitchFamily="34" charset="0"/>
              <a:buChar char="•"/>
            </a:pPr>
            <a:r>
              <a:rPr lang="en-US" altLang="zh-CN" sz="2400" dirty="0">
                <a:latin typeface="Times New Roman" panose="02020603050405020304" charset="0"/>
                <a:ea typeface="宋体" pitchFamily="2" charset="-122"/>
                <a:cs typeface="Times New Roman" panose="02020603050405020304" charset="0"/>
                <a:sym typeface="+mn-ea"/>
              </a:rPr>
              <a:t>ELF</a:t>
            </a:r>
            <a:r>
              <a:rPr lang="zh-CN" altLang="en-US" sz="2400" dirty="0">
                <a:latin typeface="Times New Roman" panose="02020603050405020304" charset="0"/>
                <a:ea typeface="宋体" pitchFamily="2" charset="-122"/>
                <a:cs typeface="Times New Roman" panose="02020603050405020304" charset="0"/>
                <a:sym typeface="+mn-ea"/>
              </a:rPr>
              <a:t>头部</a:t>
            </a:r>
            <a:r>
              <a:rPr lang="en-US" altLang="zh-CN" sz="2400" dirty="0">
                <a:latin typeface="Times New Roman" panose="02020603050405020304" charset="0"/>
                <a:ea typeface="宋体" pitchFamily="2" charset="-122"/>
                <a:cs typeface="Times New Roman" panose="02020603050405020304" charset="0"/>
                <a:sym typeface="+mn-ea"/>
              </a:rPr>
              <a:t>(Executable header)</a:t>
            </a:r>
            <a:endParaRPr lang="zh-CN" altLang="en-US" sz="2400" dirty="0">
              <a:latin typeface="Times New Roman" panose="02020603050405020304" charset="0"/>
              <a:ea typeface="宋体" pitchFamily="2" charset="-122"/>
              <a:cs typeface="Times New Roman" panose="02020603050405020304" charset="0"/>
            </a:endParaRPr>
          </a:p>
          <a:p>
            <a:pPr marL="342900" indent="-342900">
              <a:buFont typeface="Arial" panose="020B0604020202020204" pitchFamily="34" charset="0"/>
              <a:buChar char="•"/>
            </a:pPr>
            <a:r>
              <a:rPr lang="zh-CN" altLang="en-US" sz="2400" dirty="0">
                <a:latin typeface="Times New Roman" panose="02020603050405020304" charset="0"/>
                <a:ea typeface="宋体" pitchFamily="2" charset="-122"/>
                <a:cs typeface="Times New Roman" panose="02020603050405020304" charset="0"/>
                <a:sym typeface="+mn-ea"/>
              </a:rPr>
              <a:t>程序头部表</a:t>
            </a:r>
            <a:r>
              <a:rPr lang="en-US" altLang="zh-CN" sz="2400" dirty="0">
                <a:latin typeface="Times New Roman" panose="02020603050405020304" charset="0"/>
                <a:ea typeface="宋体" pitchFamily="2" charset="-122"/>
                <a:cs typeface="Times New Roman" panose="02020603050405020304" charset="0"/>
                <a:sym typeface="+mn-ea"/>
              </a:rPr>
              <a:t>(Program header table)</a:t>
            </a:r>
            <a:endParaRPr lang="zh-CN" altLang="en-US" sz="2400" dirty="0">
              <a:latin typeface="Times New Roman" panose="02020603050405020304" charset="0"/>
              <a:ea typeface="宋体" pitchFamily="2" charset="-122"/>
              <a:cs typeface="Times New Roman" panose="02020603050405020304" charset="0"/>
            </a:endParaRPr>
          </a:p>
          <a:p>
            <a:pPr marL="342900" indent="-342900">
              <a:buFont typeface="Arial" panose="020B0604020202020204" pitchFamily="34" charset="0"/>
              <a:buChar char="•"/>
            </a:pPr>
            <a:r>
              <a:rPr lang="zh-CN" altLang="en-US" sz="2400" dirty="0">
                <a:latin typeface="Times New Roman" panose="02020603050405020304" charset="0"/>
                <a:ea typeface="宋体" pitchFamily="2" charset="-122"/>
                <a:cs typeface="Times New Roman" panose="02020603050405020304" charset="0"/>
                <a:sym typeface="+mn-ea"/>
              </a:rPr>
              <a:t>节</a:t>
            </a:r>
            <a:r>
              <a:rPr lang="en-US" altLang="zh-CN" sz="2400" dirty="0">
                <a:latin typeface="Times New Roman" panose="02020603050405020304" charset="0"/>
                <a:ea typeface="宋体" pitchFamily="2" charset="-122"/>
                <a:cs typeface="Times New Roman" panose="02020603050405020304" charset="0"/>
                <a:sym typeface="+mn-ea"/>
              </a:rPr>
              <a:t>(Section)</a:t>
            </a:r>
            <a:endParaRPr lang="zh-CN" altLang="en-US" sz="2400" dirty="0">
              <a:latin typeface="Times New Roman" panose="02020603050405020304" charset="0"/>
              <a:ea typeface="宋体" pitchFamily="2" charset="-122"/>
              <a:cs typeface="Times New Roman" panose="02020603050405020304" charset="0"/>
            </a:endParaRPr>
          </a:p>
          <a:p>
            <a:pPr marL="342900" indent="-342900">
              <a:buFont typeface="Arial" panose="020B0604020202020204" pitchFamily="34" charset="0"/>
              <a:buChar char="•"/>
            </a:pPr>
            <a:r>
              <a:rPr lang="zh-CN" altLang="en-US" sz="2400" dirty="0">
                <a:latin typeface="Times New Roman" panose="02020603050405020304" charset="0"/>
                <a:ea typeface="宋体" pitchFamily="2" charset="-122"/>
                <a:cs typeface="Times New Roman" panose="02020603050405020304" charset="0"/>
                <a:sym typeface="+mn-ea"/>
              </a:rPr>
              <a:t>节头部表</a:t>
            </a:r>
            <a:r>
              <a:rPr lang="en-US" altLang="zh-CN" sz="2400" dirty="0">
                <a:latin typeface="Times New Roman" panose="02020603050405020304" charset="0"/>
                <a:ea typeface="宋体" pitchFamily="2" charset="-122"/>
                <a:cs typeface="Times New Roman" panose="02020603050405020304" charset="0"/>
                <a:sym typeface="+mn-ea"/>
              </a:rPr>
              <a:t>(Section header table)</a:t>
            </a:r>
            <a:endParaRPr lang="en-US" altLang="zh-CN" sz="2400" dirty="0">
              <a:latin typeface="Times New Roman" panose="02020603050405020304" charset="0"/>
              <a:ea typeface="宋体" pitchFamily="2" charset="-122"/>
              <a:cs typeface="Times New Roman" panose="02020603050405020304" charset="0"/>
            </a:endParaRPr>
          </a:p>
        </p:txBody>
      </p:sp>
      <p:pic>
        <p:nvPicPr>
          <p:cNvPr id="6" name="图片 5"/>
          <p:cNvPicPr>
            <a:picLocks noChangeAspect="1"/>
          </p:cNvPicPr>
          <p:nvPr/>
        </p:nvPicPr>
        <p:blipFill>
          <a:blip r:embed="rId1"/>
          <a:stretch>
            <a:fillRect/>
          </a:stretch>
        </p:blipFill>
        <p:spPr>
          <a:xfrm>
            <a:off x="7398385" y="1417320"/>
            <a:ext cx="4141470" cy="45872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en-US" dirty="0">
                <a:cs typeface="Segoe UI Light" panose="020B0502040204020203" pitchFamily="34" charset="0"/>
              </a:rPr>
              <a:t>2.1 </a:t>
            </a:r>
            <a:r>
              <a:rPr lang="en-US" altLang="zh-CN" dirty="0">
                <a:cs typeface="Segoe UI Light" panose="020B0502040204020203" pitchFamily="34" charset="0"/>
              </a:rPr>
              <a:t>ELF</a:t>
            </a:r>
            <a:r>
              <a:rPr lang="zh-CN" altLang="en-US" dirty="0">
                <a:cs typeface="Segoe UI Light" panose="020B0502040204020203" pitchFamily="34" charset="0"/>
              </a:rPr>
              <a:t>头部</a:t>
            </a:r>
            <a:endParaRPr lang="zh-CN" altLang="en-US" dirty="0">
              <a:cs typeface="Segoe UI Light" panose="020B0502040204020203" pitchFamily="34" charset="0"/>
            </a:endParaRPr>
          </a:p>
        </p:txBody>
      </p:sp>
      <p:sp>
        <p:nvSpPr>
          <p:cNvPr id="2" name="文本框 1"/>
          <p:cNvSpPr txBox="1"/>
          <p:nvPr/>
        </p:nvSpPr>
        <p:spPr>
          <a:xfrm>
            <a:off x="521335" y="1428115"/>
            <a:ext cx="6177280" cy="3969385"/>
          </a:xfrm>
          <a:prstGeom prst="rect">
            <a:avLst/>
          </a:prstGeom>
          <a:noFill/>
        </p:spPr>
        <p:txBody>
          <a:bodyPr wrap="square" rtlCol="0" anchor="t">
            <a:spAutoFit/>
          </a:bodyPr>
          <a:p>
            <a:r>
              <a:rPr lang="zh-CN" altLang="en-US" sz="1400">
                <a:latin typeface="Times New Roman" panose="02020603050405020304" charset="0"/>
                <a:cs typeface="Times New Roman" panose="02020603050405020304" charset="0"/>
              </a:rPr>
              <a:t>typedef struct { </a:t>
            </a:r>
            <a:endParaRPr lang="zh-CN" altLang="en-US" sz="1400">
              <a:latin typeface="Times New Roman" panose="02020603050405020304" charset="0"/>
              <a:cs typeface="Times New Roman" panose="02020603050405020304" charset="0"/>
            </a:endParaRPr>
          </a:p>
          <a:p>
            <a:r>
              <a:rPr lang="zh-CN" altLang="en-US" sz="1400">
                <a:latin typeface="Times New Roman" panose="02020603050405020304" charset="0"/>
                <a:cs typeface="Times New Roman" panose="02020603050405020304" charset="0"/>
              </a:rPr>
              <a:t> unsigned char e_ident[16]; </a:t>
            </a:r>
            <a:r>
              <a:rPr lang="en-US" altLang="zh-CN" sz="1400">
                <a:latin typeface="Times New Roman" panose="02020603050405020304" charset="0"/>
                <a:cs typeface="Times New Roman" panose="02020603050405020304" charset="0"/>
              </a:rPr>
              <a:t>	</a:t>
            </a:r>
            <a:r>
              <a:rPr lang="zh-CN" altLang="en-US" sz="1400">
                <a:latin typeface="Times New Roman" panose="02020603050405020304" charset="0"/>
                <a:cs typeface="Times New Roman" panose="02020603050405020304" charset="0"/>
              </a:rPr>
              <a:t>/* 幻数以及其他信息*/</a:t>
            </a:r>
            <a:endParaRPr lang="zh-CN" altLang="en-US" sz="1400">
              <a:latin typeface="Times New Roman" panose="02020603050405020304" charset="0"/>
              <a:cs typeface="Times New Roman" panose="02020603050405020304" charset="0"/>
            </a:endParaRPr>
          </a:p>
          <a:p>
            <a:r>
              <a:rPr lang="zh-CN" altLang="en-US" sz="1400">
                <a:solidFill>
                  <a:srgbClr val="FF0000"/>
                </a:solidFill>
                <a:latin typeface="Times New Roman" panose="02020603050405020304" charset="0"/>
                <a:cs typeface="Times New Roman" panose="02020603050405020304" charset="0"/>
              </a:rPr>
              <a:t> uint16_t e_type;</a:t>
            </a:r>
            <a:r>
              <a:rPr lang="en-US" altLang="zh-CN" sz="1400">
                <a:solidFill>
                  <a:srgbClr val="FF0000"/>
                </a:solidFill>
                <a:latin typeface="Times New Roman" panose="02020603050405020304" charset="0"/>
                <a:cs typeface="Times New Roman" panose="02020603050405020304" charset="0"/>
              </a:rPr>
              <a:t>		</a:t>
            </a:r>
            <a:r>
              <a:rPr lang="zh-CN" altLang="en-US" sz="1400">
                <a:solidFill>
                  <a:srgbClr val="FF0000"/>
                </a:solidFill>
                <a:latin typeface="Times New Roman" panose="02020603050405020304" charset="0"/>
                <a:cs typeface="Times New Roman" panose="02020603050405020304" charset="0"/>
              </a:rPr>
              <a:t>/* 对象文件类型*/</a:t>
            </a:r>
            <a:endParaRPr lang="zh-CN" altLang="en-US" sz="1400">
              <a:solidFill>
                <a:srgbClr val="FF0000"/>
              </a:solidFill>
              <a:latin typeface="Times New Roman" panose="02020603050405020304" charset="0"/>
              <a:cs typeface="Times New Roman" panose="02020603050405020304" charset="0"/>
            </a:endParaRPr>
          </a:p>
          <a:p>
            <a:r>
              <a:rPr lang="zh-CN" altLang="en-US" sz="1400">
                <a:solidFill>
                  <a:srgbClr val="FF0000"/>
                </a:solidFill>
                <a:latin typeface="Times New Roman" panose="02020603050405020304" charset="0"/>
                <a:cs typeface="Times New Roman" panose="02020603050405020304" charset="0"/>
              </a:rPr>
              <a:t> uint16_t e_machine; </a:t>
            </a:r>
            <a:r>
              <a:rPr lang="en-US" altLang="zh-CN" sz="1400">
                <a:solidFill>
                  <a:srgbClr val="FF0000"/>
                </a:solidFill>
                <a:latin typeface="Times New Roman" panose="02020603050405020304" charset="0"/>
                <a:cs typeface="Times New Roman" panose="02020603050405020304" charset="0"/>
              </a:rPr>
              <a:t>		</a:t>
            </a:r>
            <a:r>
              <a:rPr lang="zh-CN" altLang="en-US" sz="1400">
                <a:solidFill>
                  <a:srgbClr val="FF0000"/>
                </a:solidFill>
                <a:latin typeface="Times New Roman" panose="02020603050405020304" charset="0"/>
                <a:cs typeface="Times New Roman" panose="02020603050405020304" charset="0"/>
              </a:rPr>
              <a:t>/* 架构*/</a:t>
            </a:r>
            <a:endParaRPr lang="zh-CN" altLang="en-US" sz="1400">
              <a:solidFill>
                <a:srgbClr val="FF0000"/>
              </a:solidFill>
              <a:latin typeface="Times New Roman" panose="02020603050405020304" charset="0"/>
              <a:cs typeface="Times New Roman" panose="02020603050405020304" charset="0"/>
            </a:endParaRPr>
          </a:p>
          <a:p>
            <a:r>
              <a:rPr lang="zh-CN" altLang="en-US" sz="1400">
                <a:latin typeface="Times New Roman" panose="02020603050405020304" charset="0"/>
                <a:cs typeface="Times New Roman" panose="02020603050405020304" charset="0"/>
              </a:rPr>
              <a:t> uint32_t e_version; </a:t>
            </a:r>
            <a:r>
              <a:rPr lang="en-US" altLang="zh-CN" sz="1400">
                <a:latin typeface="Times New Roman" panose="02020603050405020304" charset="0"/>
                <a:cs typeface="Times New Roman" panose="02020603050405020304" charset="0"/>
              </a:rPr>
              <a:t>		</a:t>
            </a:r>
            <a:r>
              <a:rPr lang="zh-CN" altLang="en-US" sz="1400">
                <a:latin typeface="Times New Roman" panose="02020603050405020304" charset="0"/>
                <a:cs typeface="Times New Roman" panose="02020603050405020304" charset="0"/>
              </a:rPr>
              <a:t>/* 对象文件版本*/</a:t>
            </a:r>
            <a:endParaRPr lang="zh-CN" altLang="en-US" sz="1400">
              <a:latin typeface="Times New Roman" panose="02020603050405020304" charset="0"/>
              <a:cs typeface="Times New Roman" panose="02020603050405020304" charset="0"/>
            </a:endParaRPr>
          </a:p>
          <a:p>
            <a:r>
              <a:rPr lang="zh-CN" altLang="en-US" sz="1400">
                <a:solidFill>
                  <a:srgbClr val="00B050"/>
                </a:solidFill>
                <a:latin typeface="Times New Roman" panose="02020603050405020304" charset="0"/>
                <a:cs typeface="Times New Roman" panose="02020603050405020304" charset="0"/>
              </a:rPr>
              <a:t> uint64_t e_entry; </a:t>
            </a:r>
            <a:r>
              <a:rPr lang="en-US" altLang="zh-CN" sz="1400">
                <a:solidFill>
                  <a:srgbClr val="00B050"/>
                </a:solidFill>
                <a:latin typeface="Times New Roman" panose="02020603050405020304" charset="0"/>
                <a:cs typeface="Times New Roman" panose="02020603050405020304" charset="0"/>
              </a:rPr>
              <a:t>		</a:t>
            </a:r>
            <a:r>
              <a:rPr lang="zh-CN" altLang="en-US" sz="1400">
                <a:solidFill>
                  <a:srgbClr val="00B050"/>
                </a:solidFill>
                <a:latin typeface="Times New Roman" panose="02020603050405020304" charset="0"/>
                <a:cs typeface="Times New Roman" panose="02020603050405020304" charset="0"/>
              </a:rPr>
              <a:t>/* 程序入口的虚拟地址*/</a:t>
            </a:r>
            <a:endParaRPr lang="zh-CN" altLang="en-US" sz="1400">
              <a:solidFill>
                <a:srgbClr val="00B050"/>
              </a:solidFill>
              <a:latin typeface="Times New Roman" panose="02020603050405020304" charset="0"/>
              <a:cs typeface="Times New Roman" panose="02020603050405020304" charset="0"/>
            </a:endParaRPr>
          </a:p>
          <a:p>
            <a:r>
              <a:rPr lang="zh-CN" altLang="en-US" sz="1400">
                <a:solidFill>
                  <a:srgbClr val="0070C0"/>
                </a:solidFill>
                <a:latin typeface="Times New Roman" panose="02020603050405020304" charset="0"/>
                <a:cs typeface="Times New Roman" panose="02020603050405020304" charset="0"/>
              </a:rPr>
              <a:t> uint64_t e_phoff; </a:t>
            </a:r>
            <a:r>
              <a:rPr lang="en-US" altLang="zh-CN" sz="1400">
                <a:solidFill>
                  <a:srgbClr val="0070C0"/>
                </a:solidFill>
                <a:latin typeface="Times New Roman" panose="02020603050405020304" charset="0"/>
                <a:cs typeface="Times New Roman" panose="02020603050405020304" charset="0"/>
              </a:rPr>
              <a:t>		</a:t>
            </a:r>
            <a:r>
              <a:rPr lang="zh-CN" altLang="en-US" sz="1400">
                <a:solidFill>
                  <a:srgbClr val="0070C0"/>
                </a:solidFill>
                <a:latin typeface="Times New Roman" panose="02020603050405020304" charset="0"/>
                <a:cs typeface="Times New Roman" panose="02020603050405020304" charset="0"/>
              </a:rPr>
              <a:t>/* 程序头表的偏移量（按字节计算）*/</a:t>
            </a:r>
            <a:endParaRPr lang="zh-CN" altLang="en-US" sz="1400">
              <a:solidFill>
                <a:srgbClr val="0070C0"/>
              </a:solidFill>
              <a:latin typeface="Times New Roman" panose="02020603050405020304" charset="0"/>
              <a:cs typeface="Times New Roman" panose="02020603050405020304" charset="0"/>
            </a:endParaRPr>
          </a:p>
          <a:p>
            <a:r>
              <a:rPr lang="zh-CN" altLang="en-US" sz="1400">
                <a:solidFill>
                  <a:srgbClr val="0070C0"/>
                </a:solidFill>
                <a:latin typeface="Times New Roman" panose="02020603050405020304" charset="0"/>
                <a:cs typeface="Times New Roman" panose="02020603050405020304" charset="0"/>
              </a:rPr>
              <a:t> uint64_t e_shoff; </a:t>
            </a:r>
            <a:r>
              <a:rPr lang="en-US" altLang="zh-CN" sz="1400">
                <a:solidFill>
                  <a:srgbClr val="0070C0"/>
                </a:solidFill>
                <a:latin typeface="Times New Roman" panose="02020603050405020304" charset="0"/>
                <a:cs typeface="Times New Roman" panose="02020603050405020304" charset="0"/>
              </a:rPr>
              <a:t>		</a:t>
            </a:r>
            <a:r>
              <a:rPr lang="zh-CN" altLang="en-US" sz="1400">
                <a:solidFill>
                  <a:srgbClr val="0070C0"/>
                </a:solidFill>
                <a:latin typeface="Times New Roman" panose="02020603050405020304" charset="0"/>
                <a:cs typeface="Times New Roman" panose="02020603050405020304" charset="0"/>
              </a:rPr>
              <a:t>/* 节头表的偏移量（按字节计算）*/</a:t>
            </a:r>
            <a:endParaRPr lang="zh-CN" altLang="en-US" sz="1400">
              <a:solidFill>
                <a:srgbClr val="0070C0"/>
              </a:solidFill>
              <a:latin typeface="Times New Roman" panose="02020603050405020304" charset="0"/>
              <a:cs typeface="Times New Roman" panose="02020603050405020304" charset="0"/>
            </a:endParaRPr>
          </a:p>
          <a:p>
            <a:r>
              <a:rPr lang="zh-CN" altLang="en-US" sz="1400">
                <a:latin typeface="Times New Roman" panose="02020603050405020304" charset="0"/>
                <a:cs typeface="Times New Roman" panose="02020603050405020304" charset="0"/>
              </a:rPr>
              <a:t> uint32_t e_flags; </a:t>
            </a:r>
            <a:r>
              <a:rPr lang="en-US" altLang="zh-CN" sz="1400">
                <a:latin typeface="Times New Roman" panose="02020603050405020304" charset="0"/>
                <a:cs typeface="Times New Roman" panose="02020603050405020304" charset="0"/>
              </a:rPr>
              <a:t>		</a:t>
            </a:r>
            <a:r>
              <a:rPr lang="zh-CN" altLang="en-US" sz="1400">
                <a:latin typeface="Times New Roman" panose="02020603050405020304" charset="0"/>
                <a:cs typeface="Times New Roman" panose="02020603050405020304" charset="0"/>
              </a:rPr>
              <a:t>/* 保存与文件相关的、特定于处理器的标</a:t>
            </a:r>
            <a:endParaRPr lang="zh-CN" altLang="en-US" sz="1400">
              <a:latin typeface="Times New Roman" panose="02020603050405020304" charset="0"/>
              <a:cs typeface="Times New Roman" panose="02020603050405020304" charset="0"/>
            </a:endParaRPr>
          </a:p>
          <a:p>
            <a:r>
              <a:rPr lang="zh-CN" altLang="en-US" sz="1400">
                <a:latin typeface="Times New Roman" panose="02020603050405020304" charset="0"/>
                <a:cs typeface="Times New Roman" panose="02020603050405020304" charset="0"/>
              </a:rPr>
              <a:t>志。标志名称采用EF_machine_flag的格式*/</a:t>
            </a:r>
            <a:endParaRPr lang="zh-CN" altLang="en-US" sz="1400">
              <a:latin typeface="Times New Roman" panose="02020603050405020304" charset="0"/>
              <a:cs typeface="Times New Roman" panose="02020603050405020304" charset="0"/>
            </a:endParaRPr>
          </a:p>
          <a:p>
            <a:r>
              <a:rPr lang="zh-CN" altLang="en-US" sz="1400">
                <a:latin typeface="Times New Roman" panose="02020603050405020304" charset="0"/>
                <a:cs typeface="Times New Roman" panose="02020603050405020304" charset="0"/>
              </a:rPr>
              <a:t> </a:t>
            </a:r>
            <a:r>
              <a:rPr lang="zh-CN" altLang="en-US" sz="1400">
                <a:solidFill>
                  <a:srgbClr val="0070C0"/>
                </a:solidFill>
                <a:latin typeface="Times New Roman" panose="02020603050405020304" charset="0"/>
                <a:cs typeface="Times New Roman" panose="02020603050405020304" charset="0"/>
              </a:rPr>
              <a:t>uint16_t e_ehsize; </a:t>
            </a:r>
            <a:r>
              <a:rPr lang="en-US" altLang="zh-CN" sz="1400">
                <a:solidFill>
                  <a:srgbClr val="0070C0"/>
                </a:solidFill>
                <a:latin typeface="Times New Roman" panose="02020603050405020304" charset="0"/>
                <a:cs typeface="Times New Roman" panose="02020603050405020304" charset="0"/>
              </a:rPr>
              <a:t>		</a:t>
            </a:r>
            <a:r>
              <a:rPr lang="zh-CN" altLang="en-US" sz="1400">
                <a:solidFill>
                  <a:srgbClr val="0070C0"/>
                </a:solidFill>
                <a:latin typeface="Times New Roman" panose="02020603050405020304" charset="0"/>
                <a:cs typeface="Times New Roman" panose="02020603050405020304" charset="0"/>
              </a:rPr>
              <a:t>/* ELF头部的大小（按字节计算） */</a:t>
            </a:r>
            <a:endParaRPr lang="zh-CN" altLang="en-US" sz="1400">
              <a:solidFill>
                <a:srgbClr val="0070C0"/>
              </a:solidFill>
              <a:latin typeface="Times New Roman" panose="02020603050405020304" charset="0"/>
              <a:cs typeface="Times New Roman" panose="02020603050405020304" charset="0"/>
            </a:endParaRPr>
          </a:p>
          <a:p>
            <a:r>
              <a:rPr lang="zh-CN" altLang="en-US" sz="1400">
                <a:latin typeface="Times New Roman" panose="02020603050405020304" charset="0"/>
                <a:cs typeface="Times New Roman" panose="02020603050405020304" charset="0"/>
              </a:rPr>
              <a:t> </a:t>
            </a:r>
            <a:r>
              <a:rPr lang="zh-CN" altLang="en-US" sz="1400">
                <a:solidFill>
                  <a:srgbClr val="0070C0"/>
                </a:solidFill>
                <a:latin typeface="Times New Roman" panose="02020603050405020304" charset="0"/>
                <a:cs typeface="Times New Roman" panose="02020603050405020304" charset="0"/>
              </a:rPr>
              <a:t>uint16_t e_phentsize; </a:t>
            </a:r>
            <a:r>
              <a:rPr lang="en-US" altLang="zh-CN" sz="1400">
                <a:solidFill>
                  <a:srgbClr val="0070C0"/>
                </a:solidFill>
                <a:latin typeface="Times New Roman" panose="02020603050405020304" charset="0"/>
                <a:cs typeface="Times New Roman" panose="02020603050405020304" charset="0"/>
              </a:rPr>
              <a:t>		</a:t>
            </a:r>
            <a:r>
              <a:rPr lang="zh-CN" altLang="en-US" sz="1400">
                <a:solidFill>
                  <a:srgbClr val="0070C0"/>
                </a:solidFill>
                <a:latin typeface="Times New Roman" panose="02020603050405020304" charset="0"/>
                <a:cs typeface="Times New Roman" panose="02020603050405020304" charset="0"/>
              </a:rPr>
              <a:t>/* 程序头表的条目大小（按字节计算） */</a:t>
            </a:r>
            <a:endParaRPr lang="zh-CN" altLang="en-US" sz="1400">
              <a:solidFill>
                <a:srgbClr val="0070C0"/>
              </a:solidFill>
              <a:latin typeface="Times New Roman" panose="02020603050405020304" charset="0"/>
              <a:cs typeface="Times New Roman" panose="02020603050405020304" charset="0"/>
            </a:endParaRPr>
          </a:p>
          <a:p>
            <a:r>
              <a:rPr lang="zh-CN" altLang="en-US" sz="1400">
                <a:solidFill>
                  <a:srgbClr val="0070C0"/>
                </a:solidFill>
                <a:latin typeface="Times New Roman" panose="02020603050405020304" charset="0"/>
                <a:cs typeface="Times New Roman" panose="02020603050405020304" charset="0"/>
              </a:rPr>
              <a:t> uint16_t e_phnum; </a:t>
            </a:r>
            <a:r>
              <a:rPr lang="en-US" altLang="zh-CN" sz="1400">
                <a:solidFill>
                  <a:srgbClr val="0070C0"/>
                </a:solidFill>
                <a:latin typeface="Times New Roman" panose="02020603050405020304" charset="0"/>
                <a:cs typeface="Times New Roman" panose="02020603050405020304" charset="0"/>
              </a:rPr>
              <a:t>		</a:t>
            </a:r>
            <a:r>
              <a:rPr lang="zh-CN" altLang="en-US" sz="1400">
                <a:solidFill>
                  <a:srgbClr val="0070C0"/>
                </a:solidFill>
                <a:latin typeface="Times New Roman" panose="02020603050405020304" charset="0"/>
                <a:cs typeface="Times New Roman" panose="02020603050405020304" charset="0"/>
              </a:rPr>
              <a:t>/* 程序头表的条目数，可以为0 */</a:t>
            </a:r>
            <a:endParaRPr lang="zh-CN" altLang="en-US" sz="1400">
              <a:solidFill>
                <a:srgbClr val="0070C0"/>
              </a:solidFill>
              <a:latin typeface="Times New Roman" panose="02020603050405020304" charset="0"/>
              <a:cs typeface="Times New Roman" panose="02020603050405020304" charset="0"/>
            </a:endParaRPr>
          </a:p>
          <a:p>
            <a:r>
              <a:rPr lang="zh-CN" altLang="en-US" sz="1400">
                <a:solidFill>
                  <a:srgbClr val="0070C0"/>
                </a:solidFill>
                <a:latin typeface="Times New Roman" panose="02020603050405020304" charset="0"/>
                <a:cs typeface="Times New Roman" panose="02020603050405020304" charset="0"/>
              </a:rPr>
              <a:t> uint16_t e_shentsize;</a:t>
            </a:r>
            <a:r>
              <a:rPr lang="en-US" altLang="zh-CN" sz="1400">
                <a:solidFill>
                  <a:srgbClr val="0070C0"/>
                </a:solidFill>
                <a:latin typeface="Times New Roman" panose="02020603050405020304" charset="0"/>
                <a:cs typeface="Times New Roman" panose="02020603050405020304" charset="0"/>
              </a:rPr>
              <a:t>		</a:t>
            </a:r>
            <a:r>
              <a:rPr lang="zh-CN" altLang="en-US" sz="1400">
                <a:solidFill>
                  <a:srgbClr val="0070C0"/>
                </a:solidFill>
                <a:latin typeface="Times New Roman" panose="02020603050405020304" charset="0"/>
                <a:cs typeface="Times New Roman" panose="02020603050405020304" charset="0"/>
              </a:rPr>
              <a:t>/* 节头表的条目大小（按字节计算） */</a:t>
            </a:r>
            <a:endParaRPr lang="zh-CN" altLang="en-US" sz="1400">
              <a:solidFill>
                <a:srgbClr val="0070C0"/>
              </a:solidFill>
              <a:latin typeface="Times New Roman" panose="02020603050405020304" charset="0"/>
              <a:cs typeface="Times New Roman" panose="02020603050405020304" charset="0"/>
            </a:endParaRPr>
          </a:p>
          <a:p>
            <a:r>
              <a:rPr lang="zh-CN" altLang="en-US" sz="1400">
                <a:solidFill>
                  <a:srgbClr val="0070C0"/>
                </a:solidFill>
                <a:latin typeface="Times New Roman" panose="02020603050405020304" charset="0"/>
                <a:cs typeface="Times New Roman" panose="02020603050405020304" charset="0"/>
              </a:rPr>
              <a:t> uint16_t e_shnum; </a:t>
            </a:r>
            <a:r>
              <a:rPr lang="en-US" altLang="zh-CN" sz="1400">
                <a:solidFill>
                  <a:srgbClr val="0070C0"/>
                </a:solidFill>
                <a:latin typeface="Times New Roman" panose="02020603050405020304" charset="0"/>
                <a:cs typeface="Times New Roman" panose="02020603050405020304" charset="0"/>
              </a:rPr>
              <a:t>		</a:t>
            </a:r>
            <a:r>
              <a:rPr lang="zh-CN" altLang="en-US" sz="1400">
                <a:solidFill>
                  <a:srgbClr val="0070C0"/>
                </a:solidFill>
                <a:latin typeface="Times New Roman" panose="02020603050405020304" charset="0"/>
                <a:cs typeface="Times New Roman" panose="02020603050405020304" charset="0"/>
              </a:rPr>
              <a:t>/* 节头表的条目数，可以为0 */</a:t>
            </a:r>
            <a:endParaRPr lang="zh-CN" altLang="en-US" sz="1400">
              <a:solidFill>
                <a:srgbClr val="0070C0"/>
              </a:solidFill>
              <a:latin typeface="Times New Roman" panose="02020603050405020304" charset="0"/>
              <a:cs typeface="Times New Roman" panose="02020603050405020304" charset="0"/>
            </a:endParaRPr>
          </a:p>
          <a:p>
            <a:r>
              <a:rPr lang="zh-CN" altLang="en-US" sz="1400">
                <a:latin typeface="Times New Roman" panose="02020603050405020304" charset="0"/>
                <a:cs typeface="Times New Roman" panose="02020603050405020304" charset="0"/>
              </a:rPr>
              <a:t> uint16_t e_shstrndx; </a:t>
            </a:r>
            <a:r>
              <a:rPr lang="en-US" altLang="zh-CN" sz="1400">
                <a:latin typeface="Times New Roman" panose="02020603050405020304" charset="0"/>
                <a:cs typeface="Times New Roman" panose="02020603050405020304" charset="0"/>
              </a:rPr>
              <a:t>		</a:t>
            </a:r>
            <a:r>
              <a:rPr lang="zh-CN" altLang="en-US" sz="1400">
                <a:latin typeface="Times New Roman" panose="02020603050405020304" charset="0"/>
                <a:cs typeface="Times New Roman" panose="02020603050405020304" charset="0"/>
              </a:rPr>
              <a:t>/* 节头表中与节名称字符串表相关的条目的索引。如果文件没有节名称字符串表，此参数可以为SHN_UNDEF */</a:t>
            </a:r>
            <a:endParaRPr lang="zh-CN" altLang="en-US" sz="1400">
              <a:latin typeface="Times New Roman" panose="02020603050405020304" charset="0"/>
              <a:cs typeface="Times New Roman" panose="02020603050405020304" charset="0"/>
            </a:endParaRPr>
          </a:p>
          <a:p>
            <a:r>
              <a:rPr lang="zh-CN" altLang="en-US" sz="1400">
                <a:latin typeface="Times New Roman" panose="02020603050405020304" charset="0"/>
                <a:cs typeface="Times New Roman" panose="02020603050405020304" charset="0"/>
              </a:rPr>
              <a:t>} Elf64_Ehdr;</a:t>
            </a:r>
            <a:endParaRPr lang="zh-CN" altLang="en-US" sz="1400">
              <a:latin typeface="Times New Roman" panose="02020603050405020304" charset="0"/>
              <a:cs typeface="Times New Roman" panose="02020603050405020304" charset="0"/>
            </a:endParaRPr>
          </a:p>
        </p:txBody>
      </p:sp>
      <p:sp>
        <p:nvSpPr>
          <p:cNvPr id="5" name="文本框 4"/>
          <p:cNvSpPr txBox="1"/>
          <p:nvPr/>
        </p:nvSpPr>
        <p:spPr>
          <a:xfrm>
            <a:off x="6698615" y="1428115"/>
            <a:ext cx="4827905" cy="4615815"/>
          </a:xfrm>
          <a:prstGeom prst="rect">
            <a:avLst/>
          </a:prstGeom>
          <a:noFill/>
          <a:ln>
            <a:solidFill>
              <a:srgbClr val="404040"/>
            </a:solidFill>
          </a:ln>
        </p:spPr>
        <p:txBody>
          <a:bodyPr wrap="square" rtlCol="0" anchor="t">
            <a:spAutoFit/>
          </a:bodyPr>
          <a:p>
            <a:r>
              <a:rPr lang="zh-CN" altLang="en-US" sz="1400">
                <a:latin typeface="Times New Roman" panose="02020603050405020304" charset="0"/>
                <a:cs typeface="Times New Roman" panose="02020603050405020304" charset="0"/>
                <a:sym typeface="+mn-ea"/>
              </a:rPr>
              <a:t>readelf -h test</a:t>
            </a:r>
            <a:endParaRPr lang="zh-CN" altLang="en-US" sz="1400">
              <a:latin typeface="Times New Roman" panose="02020603050405020304" charset="0"/>
              <a:cs typeface="Times New Roman" panose="02020603050405020304" charset="0"/>
            </a:endParaRPr>
          </a:p>
          <a:p>
            <a:r>
              <a:rPr lang="zh-CN" altLang="en-US" sz="1400">
                <a:latin typeface="Times New Roman" panose="02020603050405020304" charset="0"/>
                <a:cs typeface="Times New Roman" panose="02020603050405020304" charset="0"/>
              </a:rPr>
              <a:t>ELF 头：</a:t>
            </a:r>
            <a:endParaRPr lang="zh-CN" altLang="en-US" sz="1400">
              <a:latin typeface="Times New Roman" panose="02020603050405020304" charset="0"/>
              <a:cs typeface="Times New Roman" panose="02020603050405020304" charset="0"/>
            </a:endParaRPr>
          </a:p>
          <a:p>
            <a:r>
              <a:rPr lang="zh-CN" altLang="en-US" sz="1400">
                <a:latin typeface="Times New Roman" panose="02020603050405020304" charset="0"/>
                <a:cs typeface="Times New Roman" panose="02020603050405020304" charset="0"/>
              </a:rPr>
              <a:t>  Magic：  7f 45 4c 46 02 01 01 00 00 00 00 00 00 00 00 00 </a:t>
            </a:r>
            <a:endParaRPr lang="zh-CN" altLang="en-US" sz="1400">
              <a:latin typeface="Times New Roman" panose="02020603050405020304" charset="0"/>
              <a:cs typeface="Times New Roman" panose="02020603050405020304" charset="0"/>
            </a:endParaRPr>
          </a:p>
          <a:p>
            <a:r>
              <a:rPr lang="zh-CN" altLang="en-US" sz="1400">
                <a:latin typeface="Times New Roman" panose="02020603050405020304" charset="0"/>
                <a:cs typeface="Times New Roman" panose="02020603050405020304" charset="0"/>
              </a:rPr>
              <a:t>  类别:</a:t>
            </a:r>
            <a:r>
              <a:rPr lang="en-US" altLang="zh-CN" sz="1400">
                <a:latin typeface="Times New Roman" panose="02020603050405020304" charset="0"/>
                <a:cs typeface="Times New Roman" panose="02020603050405020304" charset="0"/>
              </a:rPr>
              <a:t>		  </a:t>
            </a:r>
            <a:r>
              <a:rPr lang="zh-CN" altLang="en-US" sz="1400">
                <a:latin typeface="Times New Roman" panose="02020603050405020304" charset="0"/>
                <a:cs typeface="Times New Roman" panose="02020603050405020304" charset="0"/>
              </a:rPr>
              <a:t>ELF64</a:t>
            </a:r>
            <a:endParaRPr lang="zh-CN" altLang="en-US" sz="1400">
              <a:latin typeface="Times New Roman" panose="02020603050405020304" charset="0"/>
              <a:cs typeface="Times New Roman" panose="02020603050405020304" charset="0"/>
            </a:endParaRPr>
          </a:p>
          <a:p>
            <a:r>
              <a:rPr lang="zh-CN" altLang="en-US" sz="1400">
                <a:latin typeface="Times New Roman" panose="02020603050405020304" charset="0"/>
                <a:cs typeface="Times New Roman" panose="02020603050405020304" charset="0"/>
              </a:rPr>
              <a:t>  数据:</a:t>
            </a:r>
            <a:r>
              <a:rPr lang="en-US" altLang="zh-CN" sz="1400">
                <a:latin typeface="Times New Roman" panose="02020603050405020304" charset="0"/>
                <a:cs typeface="Times New Roman" panose="02020603050405020304" charset="0"/>
              </a:rPr>
              <a:t>		  </a:t>
            </a:r>
            <a:r>
              <a:rPr lang="zh-CN" altLang="en-US" sz="1400">
                <a:latin typeface="Times New Roman" panose="02020603050405020304" charset="0"/>
                <a:cs typeface="Times New Roman" panose="02020603050405020304" charset="0"/>
              </a:rPr>
              <a:t>2 补码，小端序 (little endian)</a:t>
            </a:r>
            <a:endParaRPr lang="zh-CN" altLang="en-US" sz="1400">
              <a:latin typeface="Times New Roman" panose="02020603050405020304" charset="0"/>
              <a:cs typeface="Times New Roman" panose="02020603050405020304" charset="0"/>
            </a:endParaRPr>
          </a:p>
          <a:p>
            <a:r>
              <a:rPr lang="zh-CN" altLang="en-US" sz="1400">
                <a:latin typeface="Times New Roman" panose="02020603050405020304" charset="0"/>
                <a:cs typeface="Times New Roman" panose="02020603050405020304" charset="0"/>
              </a:rPr>
              <a:t>  版本:</a:t>
            </a:r>
            <a:r>
              <a:rPr lang="en-US" altLang="zh-CN" sz="1400">
                <a:latin typeface="Times New Roman" panose="02020603050405020304" charset="0"/>
                <a:cs typeface="Times New Roman" panose="02020603050405020304" charset="0"/>
              </a:rPr>
              <a:t>		  </a:t>
            </a:r>
            <a:r>
              <a:rPr lang="zh-CN" altLang="en-US" sz="1400">
                <a:latin typeface="Times New Roman" panose="02020603050405020304" charset="0"/>
                <a:cs typeface="Times New Roman" panose="02020603050405020304" charset="0"/>
              </a:rPr>
              <a:t>1 (current)</a:t>
            </a:r>
            <a:endParaRPr lang="zh-CN" altLang="en-US" sz="1400">
              <a:latin typeface="Times New Roman" panose="02020603050405020304" charset="0"/>
              <a:cs typeface="Times New Roman" panose="02020603050405020304" charset="0"/>
            </a:endParaRPr>
          </a:p>
          <a:p>
            <a:r>
              <a:rPr lang="zh-CN" altLang="en-US" sz="1400">
                <a:latin typeface="Times New Roman" panose="02020603050405020304" charset="0"/>
                <a:cs typeface="Times New Roman" panose="02020603050405020304" charset="0"/>
              </a:rPr>
              <a:t>  OS/ABI:</a:t>
            </a:r>
            <a:r>
              <a:rPr lang="en-US" altLang="zh-CN" sz="1400">
                <a:latin typeface="Times New Roman" panose="02020603050405020304" charset="0"/>
                <a:cs typeface="Times New Roman" panose="02020603050405020304" charset="0"/>
              </a:rPr>
              <a:t>		  </a:t>
            </a:r>
            <a:r>
              <a:rPr lang="zh-CN" altLang="en-US" sz="1400">
                <a:latin typeface="Times New Roman" panose="02020603050405020304" charset="0"/>
                <a:cs typeface="Times New Roman" panose="02020603050405020304" charset="0"/>
              </a:rPr>
              <a:t>UNIX - System V</a:t>
            </a:r>
            <a:endParaRPr lang="zh-CN" altLang="en-US" sz="1400">
              <a:latin typeface="Times New Roman" panose="02020603050405020304" charset="0"/>
              <a:cs typeface="Times New Roman" panose="02020603050405020304" charset="0"/>
            </a:endParaRPr>
          </a:p>
          <a:p>
            <a:r>
              <a:rPr lang="zh-CN" altLang="en-US" sz="1400">
                <a:latin typeface="Times New Roman" panose="02020603050405020304" charset="0"/>
                <a:cs typeface="Times New Roman" panose="02020603050405020304" charset="0"/>
              </a:rPr>
              <a:t>  ABI 版本: </a:t>
            </a:r>
            <a:r>
              <a:rPr lang="en-US" altLang="zh-CN" sz="1400">
                <a:latin typeface="Times New Roman" panose="02020603050405020304" charset="0"/>
                <a:cs typeface="Times New Roman" panose="02020603050405020304" charset="0"/>
              </a:rPr>
              <a:t>		  </a:t>
            </a:r>
            <a:r>
              <a:rPr lang="zh-CN" altLang="en-US" sz="1400">
                <a:latin typeface="Times New Roman" panose="02020603050405020304" charset="0"/>
                <a:cs typeface="Times New Roman" panose="02020603050405020304" charset="0"/>
              </a:rPr>
              <a:t>0</a:t>
            </a:r>
            <a:endParaRPr lang="zh-CN" altLang="en-US" sz="1400">
              <a:latin typeface="Times New Roman" panose="02020603050405020304" charset="0"/>
              <a:cs typeface="Times New Roman" panose="02020603050405020304" charset="0"/>
            </a:endParaRPr>
          </a:p>
          <a:p>
            <a:r>
              <a:rPr lang="zh-CN" altLang="en-US" sz="1400">
                <a:latin typeface="Times New Roman" panose="02020603050405020304" charset="0"/>
                <a:cs typeface="Times New Roman" panose="02020603050405020304" charset="0"/>
              </a:rPr>
              <a:t>  </a:t>
            </a:r>
            <a:r>
              <a:rPr lang="zh-CN" altLang="en-US" sz="1400">
                <a:solidFill>
                  <a:srgbClr val="FF0000"/>
                </a:solidFill>
                <a:latin typeface="Times New Roman" panose="02020603050405020304" charset="0"/>
                <a:cs typeface="Times New Roman" panose="02020603050405020304" charset="0"/>
              </a:rPr>
              <a:t>类型: </a:t>
            </a:r>
            <a:r>
              <a:rPr lang="en-US" altLang="zh-CN" sz="1400">
                <a:solidFill>
                  <a:srgbClr val="FF0000"/>
                </a:solidFill>
                <a:latin typeface="Times New Roman" panose="02020603050405020304" charset="0"/>
                <a:cs typeface="Times New Roman" panose="02020603050405020304" charset="0"/>
              </a:rPr>
              <a:t>		  </a:t>
            </a:r>
            <a:r>
              <a:rPr lang="zh-CN" altLang="en-US" sz="1400">
                <a:solidFill>
                  <a:srgbClr val="FF0000"/>
                </a:solidFill>
                <a:latin typeface="Times New Roman" panose="02020603050405020304" charset="0"/>
                <a:cs typeface="Times New Roman" panose="02020603050405020304" charset="0"/>
              </a:rPr>
              <a:t>EXEC (可执行文件)</a:t>
            </a:r>
            <a:endParaRPr lang="zh-CN" altLang="en-US" sz="1400">
              <a:solidFill>
                <a:srgbClr val="FF0000"/>
              </a:solidFill>
              <a:latin typeface="Times New Roman" panose="02020603050405020304" charset="0"/>
              <a:cs typeface="Times New Roman" panose="02020603050405020304" charset="0"/>
            </a:endParaRPr>
          </a:p>
          <a:p>
            <a:r>
              <a:rPr lang="zh-CN" altLang="en-US" sz="1400">
                <a:solidFill>
                  <a:srgbClr val="FF0000"/>
                </a:solidFill>
                <a:latin typeface="Times New Roman" panose="02020603050405020304" charset="0"/>
                <a:cs typeface="Times New Roman" panose="02020603050405020304" charset="0"/>
              </a:rPr>
              <a:t>  系统架构:</a:t>
            </a:r>
            <a:r>
              <a:rPr lang="en-US" altLang="zh-CN" sz="1400">
                <a:solidFill>
                  <a:srgbClr val="FF0000"/>
                </a:solidFill>
                <a:latin typeface="Times New Roman" panose="02020603050405020304" charset="0"/>
                <a:cs typeface="Times New Roman" panose="02020603050405020304" charset="0"/>
              </a:rPr>
              <a:t>		  </a:t>
            </a:r>
            <a:r>
              <a:rPr lang="zh-CN" altLang="en-US" sz="1400">
                <a:solidFill>
                  <a:srgbClr val="FF0000"/>
                </a:solidFill>
                <a:latin typeface="Times New Roman" panose="02020603050405020304" charset="0"/>
                <a:cs typeface="Times New Roman" panose="02020603050405020304" charset="0"/>
              </a:rPr>
              <a:t>Advanced Micro Devices X86-64</a:t>
            </a:r>
            <a:endParaRPr lang="zh-CN" altLang="en-US" sz="1400">
              <a:latin typeface="Times New Roman" panose="02020603050405020304" charset="0"/>
              <a:cs typeface="Times New Roman" panose="02020603050405020304" charset="0"/>
            </a:endParaRPr>
          </a:p>
          <a:p>
            <a:r>
              <a:rPr lang="zh-CN" altLang="en-US" sz="1400">
                <a:latin typeface="Times New Roman" panose="02020603050405020304" charset="0"/>
                <a:cs typeface="Times New Roman" panose="02020603050405020304" charset="0"/>
              </a:rPr>
              <a:t>  版本:</a:t>
            </a:r>
            <a:r>
              <a:rPr lang="en-US" altLang="zh-CN" sz="1400">
                <a:latin typeface="Times New Roman" panose="02020603050405020304" charset="0"/>
                <a:cs typeface="Times New Roman" panose="02020603050405020304" charset="0"/>
              </a:rPr>
              <a:t>		  </a:t>
            </a:r>
            <a:r>
              <a:rPr lang="zh-CN" altLang="en-US" sz="1400">
                <a:latin typeface="Times New Roman" panose="02020603050405020304" charset="0"/>
                <a:cs typeface="Times New Roman" panose="02020603050405020304" charset="0"/>
              </a:rPr>
              <a:t>0x1</a:t>
            </a:r>
            <a:endParaRPr lang="zh-CN" altLang="en-US" sz="1400">
              <a:latin typeface="Times New Roman" panose="02020603050405020304" charset="0"/>
              <a:cs typeface="Times New Roman" panose="02020603050405020304" charset="0"/>
            </a:endParaRPr>
          </a:p>
          <a:p>
            <a:r>
              <a:rPr lang="zh-CN" altLang="en-US" sz="1400">
                <a:latin typeface="Times New Roman" panose="02020603050405020304" charset="0"/>
                <a:cs typeface="Times New Roman" panose="02020603050405020304" charset="0"/>
              </a:rPr>
              <a:t>  </a:t>
            </a:r>
            <a:r>
              <a:rPr lang="zh-CN" altLang="en-US" sz="1400">
                <a:solidFill>
                  <a:srgbClr val="00B050"/>
                </a:solidFill>
                <a:latin typeface="Times New Roman" panose="02020603050405020304" charset="0"/>
                <a:cs typeface="Times New Roman" panose="02020603050405020304" charset="0"/>
              </a:rPr>
              <a:t>入口点地址：</a:t>
            </a:r>
            <a:r>
              <a:rPr lang="en-US" altLang="zh-CN" sz="1400">
                <a:solidFill>
                  <a:srgbClr val="00B050"/>
                </a:solidFill>
                <a:latin typeface="Times New Roman" panose="02020603050405020304" charset="0"/>
                <a:cs typeface="Times New Roman" panose="02020603050405020304" charset="0"/>
              </a:rPr>
              <a:t>	  </a:t>
            </a:r>
            <a:r>
              <a:rPr lang="zh-CN" altLang="en-US" sz="1400">
                <a:solidFill>
                  <a:srgbClr val="00B050"/>
                </a:solidFill>
                <a:latin typeface="Times New Roman" panose="02020603050405020304" charset="0"/>
                <a:cs typeface="Times New Roman" panose="02020603050405020304" charset="0"/>
              </a:rPr>
              <a:t>0x401050</a:t>
            </a:r>
            <a:endParaRPr lang="zh-CN" altLang="en-US" sz="1400">
              <a:latin typeface="Times New Roman" panose="02020603050405020304" charset="0"/>
              <a:cs typeface="Times New Roman" panose="02020603050405020304" charset="0"/>
            </a:endParaRPr>
          </a:p>
          <a:p>
            <a:r>
              <a:rPr lang="zh-CN" altLang="en-US" sz="1400">
                <a:latin typeface="Times New Roman" panose="02020603050405020304" charset="0"/>
                <a:cs typeface="Times New Roman" panose="02020603050405020304" charset="0"/>
              </a:rPr>
              <a:t>  </a:t>
            </a:r>
            <a:r>
              <a:rPr lang="zh-CN" altLang="en-US" sz="1400">
                <a:solidFill>
                  <a:srgbClr val="0070C0"/>
                </a:solidFill>
                <a:latin typeface="Times New Roman" panose="02020603050405020304" charset="0"/>
                <a:cs typeface="Times New Roman" panose="02020603050405020304" charset="0"/>
              </a:rPr>
              <a:t>程序头起点：</a:t>
            </a:r>
            <a:r>
              <a:rPr lang="en-US" altLang="zh-CN" sz="1400">
                <a:solidFill>
                  <a:srgbClr val="0070C0"/>
                </a:solidFill>
                <a:latin typeface="Times New Roman" panose="02020603050405020304" charset="0"/>
                <a:cs typeface="Times New Roman" panose="02020603050405020304" charset="0"/>
              </a:rPr>
              <a:t>	  </a:t>
            </a:r>
            <a:r>
              <a:rPr lang="zh-CN" altLang="en-US" sz="1400">
                <a:solidFill>
                  <a:srgbClr val="0070C0"/>
                </a:solidFill>
                <a:latin typeface="Times New Roman" panose="02020603050405020304" charset="0"/>
                <a:cs typeface="Times New Roman" panose="02020603050405020304" charset="0"/>
              </a:rPr>
              <a:t>64 (bytes into file)</a:t>
            </a:r>
            <a:endParaRPr lang="zh-CN" altLang="en-US" sz="1400">
              <a:solidFill>
                <a:srgbClr val="0070C0"/>
              </a:solidFill>
              <a:latin typeface="Times New Roman" panose="02020603050405020304" charset="0"/>
              <a:cs typeface="Times New Roman" panose="02020603050405020304" charset="0"/>
            </a:endParaRPr>
          </a:p>
          <a:p>
            <a:r>
              <a:rPr lang="zh-CN" altLang="en-US" sz="1400">
                <a:latin typeface="Times New Roman" panose="02020603050405020304" charset="0"/>
                <a:cs typeface="Times New Roman" panose="02020603050405020304" charset="0"/>
              </a:rPr>
              <a:t>  </a:t>
            </a:r>
            <a:r>
              <a:rPr lang="zh-CN" altLang="en-US" sz="1400">
                <a:solidFill>
                  <a:srgbClr val="0070C0"/>
                </a:solidFill>
                <a:latin typeface="Times New Roman" panose="02020603050405020304" charset="0"/>
                <a:cs typeface="Times New Roman" panose="02020603050405020304" charset="0"/>
              </a:rPr>
              <a:t>Start of section headers:</a:t>
            </a:r>
            <a:r>
              <a:rPr lang="en-US" altLang="zh-CN" sz="1400">
                <a:solidFill>
                  <a:srgbClr val="0070C0"/>
                </a:solidFill>
                <a:latin typeface="Times New Roman" panose="02020603050405020304" charset="0"/>
                <a:cs typeface="Times New Roman" panose="02020603050405020304" charset="0"/>
              </a:rPr>
              <a:t>	  </a:t>
            </a:r>
            <a:r>
              <a:rPr lang="zh-CN" altLang="en-US" sz="1400">
                <a:solidFill>
                  <a:srgbClr val="0070C0"/>
                </a:solidFill>
                <a:latin typeface="Times New Roman" panose="02020603050405020304" charset="0"/>
                <a:cs typeface="Times New Roman" panose="02020603050405020304" charset="0"/>
              </a:rPr>
              <a:t>14640 (bytes into file)</a:t>
            </a:r>
            <a:endParaRPr lang="zh-CN" altLang="en-US" sz="1400">
              <a:latin typeface="Times New Roman" panose="02020603050405020304" charset="0"/>
              <a:cs typeface="Times New Roman" panose="02020603050405020304" charset="0"/>
            </a:endParaRPr>
          </a:p>
          <a:p>
            <a:r>
              <a:rPr lang="zh-CN" altLang="en-US" sz="1400">
                <a:latin typeface="Times New Roman" panose="02020603050405020304" charset="0"/>
                <a:cs typeface="Times New Roman" panose="02020603050405020304" charset="0"/>
              </a:rPr>
              <a:t>  标志：</a:t>
            </a:r>
            <a:r>
              <a:rPr lang="en-US" altLang="zh-CN" sz="1400">
                <a:latin typeface="Times New Roman" panose="02020603050405020304" charset="0"/>
                <a:cs typeface="Times New Roman" panose="02020603050405020304" charset="0"/>
              </a:rPr>
              <a:t>		  </a:t>
            </a:r>
            <a:r>
              <a:rPr lang="zh-CN" altLang="en-US" sz="1400">
                <a:latin typeface="Times New Roman" panose="02020603050405020304" charset="0"/>
                <a:cs typeface="Times New Roman" panose="02020603050405020304" charset="0"/>
              </a:rPr>
              <a:t>0x0</a:t>
            </a:r>
            <a:endParaRPr lang="zh-CN" altLang="en-US" sz="1400">
              <a:latin typeface="Times New Roman" panose="02020603050405020304" charset="0"/>
              <a:cs typeface="Times New Roman" panose="02020603050405020304" charset="0"/>
            </a:endParaRPr>
          </a:p>
          <a:p>
            <a:r>
              <a:rPr lang="zh-CN" altLang="en-US" sz="1400">
                <a:latin typeface="Times New Roman" panose="02020603050405020304" charset="0"/>
                <a:cs typeface="Times New Roman" panose="02020603050405020304" charset="0"/>
              </a:rPr>
              <a:t>  </a:t>
            </a:r>
            <a:r>
              <a:rPr lang="zh-CN" altLang="en-US" sz="1400">
                <a:solidFill>
                  <a:srgbClr val="0070C0"/>
                </a:solidFill>
                <a:latin typeface="Times New Roman" panose="02020603050405020304" charset="0"/>
                <a:cs typeface="Times New Roman" panose="02020603050405020304" charset="0"/>
              </a:rPr>
              <a:t>本头的大小：</a:t>
            </a:r>
            <a:r>
              <a:rPr lang="en-US" altLang="zh-CN" sz="1400">
                <a:solidFill>
                  <a:srgbClr val="0070C0"/>
                </a:solidFill>
                <a:latin typeface="Times New Roman" panose="02020603050405020304" charset="0"/>
                <a:cs typeface="Times New Roman" panose="02020603050405020304" charset="0"/>
              </a:rPr>
              <a:t>	  </a:t>
            </a:r>
            <a:r>
              <a:rPr lang="zh-CN" altLang="en-US" sz="1400">
                <a:solidFill>
                  <a:srgbClr val="0070C0"/>
                </a:solidFill>
                <a:latin typeface="Times New Roman" panose="02020603050405020304" charset="0"/>
                <a:cs typeface="Times New Roman" panose="02020603050405020304" charset="0"/>
              </a:rPr>
              <a:t>64 (字节)</a:t>
            </a:r>
            <a:endParaRPr lang="zh-CN" altLang="en-US" sz="1400">
              <a:solidFill>
                <a:srgbClr val="0070C0"/>
              </a:solidFill>
              <a:latin typeface="Times New Roman" panose="02020603050405020304" charset="0"/>
              <a:cs typeface="Times New Roman" panose="02020603050405020304" charset="0"/>
            </a:endParaRPr>
          </a:p>
          <a:p>
            <a:r>
              <a:rPr lang="zh-CN" altLang="en-US" sz="1400">
                <a:latin typeface="Times New Roman" panose="02020603050405020304" charset="0"/>
                <a:cs typeface="Times New Roman" panose="02020603050405020304" charset="0"/>
              </a:rPr>
              <a:t> </a:t>
            </a:r>
            <a:r>
              <a:rPr lang="zh-CN" altLang="en-US" sz="1400">
                <a:solidFill>
                  <a:srgbClr val="0070C0"/>
                </a:solidFill>
                <a:latin typeface="Times New Roman" panose="02020603050405020304" charset="0"/>
                <a:cs typeface="Times New Roman" panose="02020603050405020304" charset="0"/>
              </a:rPr>
              <a:t> 程序头大小：</a:t>
            </a:r>
            <a:r>
              <a:rPr lang="en-US" altLang="zh-CN" sz="1400">
                <a:solidFill>
                  <a:srgbClr val="0070C0"/>
                </a:solidFill>
                <a:latin typeface="Times New Roman" panose="02020603050405020304" charset="0"/>
                <a:cs typeface="Times New Roman" panose="02020603050405020304" charset="0"/>
              </a:rPr>
              <a:t>	  </a:t>
            </a:r>
            <a:r>
              <a:rPr lang="zh-CN" altLang="en-US" sz="1400">
                <a:solidFill>
                  <a:srgbClr val="0070C0"/>
                </a:solidFill>
                <a:latin typeface="Times New Roman" panose="02020603050405020304" charset="0"/>
                <a:cs typeface="Times New Roman" panose="02020603050405020304" charset="0"/>
              </a:rPr>
              <a:t>56 (字节)</a:t>
            </a:r>
            <a:endParaRPr lang="zh-CN" altLang="en-US" sz="1400">
              <a:solidFill>
                <a:srgbClr val="0070C0"/>
              </a:solidFill>
              <a:latin typeface="Times New Roman" panose="02020603050405020304" charset="0"/>
              <a:cs typeface="Times New Roman" panose="02020603050405020304" charset="0"/>
            </a:endParaRPr>
          </a:p>
          <a:p>
            <a:r>
              <a:rPr lang="zh-CN" altLang="en-US" sz="1400">
                <a:solidFill>
                  <a:srgbClr val="0070C0"/>
                </a:solidFill>
                <a:latin typeface="Times New Roman" panose="02020603050405020304" charset="0"/>
                <a:cs typeface="Times New Roman" panose="02020603050405020304" charset="0"/>
              </a:rPr>
              <a:t>  Number of program headers:</a:t>
            </a:r>
            <a:r>
              <a:rPr lang="en-US" altLang="zh-CN" sz="1400">
                <a:solidFill>
                  <a:srgbClr val="0070C0"/>
                </a:solidFill>
                <a:latin typeface="Times New Roman" panose="02020603050405020304" charset="0"/>
                <a:cs typeface="Times New Roman" panose="02020603050405020304" charset="0"/>
              </a:rPr>
              <a:t>  </a:t>
            </a:r>
            <a:r>
              <a:rPr lang="zh-CN" altLang="en-US" sz="1400">
                <a:solidFill>
                  <a:srgbClr val="0070C0"/>
                </a:solidFill>
                <a:latin typeface="Times New Roman" panose="02020603050405020304" charset="0"/>
                <a:cs typeface="Times New Roman" panose="02020603050405020304" charset="0"/>
              </a:rPr>
              <a:t>11</a:t>
            </a:r>
            <a:endParaRPr lang="zh-CN" altLang="en-US" sz="1400">
              <a:solidFill>
                <a:srgbClr val="0070C0"/>
              </a:solidFill>
              <a:latin typeface="Times New Roman" panose="02020603050405020304" charset="0"/>
              <a:cs typeface="Times New Roman" panose="02020603050405020304" charset="0"/>
            </a:endParaRPr>
          </a:p>
          <a:p>
            <a:r>
              <a:rPr lang="zh-CN" altLang="en-US" sz="1400">
                <a:solidFill>
                  <a:srgbClr val="0070C0"/>
                </a:solidFill>
                <a:latin typeface="Times New Roman" panose="02020603050405020304" charset="0"/>
                <a:cs typeface="Times New Roman" panose="02020603050405020304" charset="0"/>
              </a:rPr>
              <a:t>  节头大小：         </a:t>
            </a:r>
            <a:r>
              <a:rPr lang="en-US" altLang="zh-CN" sz="1400">
                <a:solidFill>
                  <a:srgbClr val="0070C0"/>
                </a:solidFill>
                <a:latin typeface="Times New Roman" panose="02020603050405020304" charset="0"/>
                <a:cs typeface="Times New Roman" panose="02020603050405020304" charset="0"/>
              </a:rPr>
              <a:t>	  </a:t>
            </a:r>
            <a:r>
              <a:rPr lang="zh-CN" altLang="en-US" sz="1400">
                <a:solidFill>
                  <a:srgbClr val="0070C0"/>
                </a:solidFill>
                <a:latin typeface="Times New Roman" panose="02020603050405020304" charset="0"/>
                <a:cs typeface="Times New Roman" panose="02020603050405020304" charset="0"/>
              </a:rPr>
              <a:t>64 (字节)</a:t>
            </a:r>
            <a:endParaRPr lang="zh-CN" altLang="en-US" sz="1400">
              <a:solidFill>
                <a:srgbClr val="0070C0"/>
              </a:solidFill>
              <a:latin typeface="Times New Roman" panose="02020603050405020304" charset="0"/>
              <a:cs typeface="Times New Roman" panose="02020603050405020304" charset="0"/>
            </a:endParaRPr>
          </a:p>
          <a:p>
            <a:r>
              <a:rPr lang="zh-CN" altLang="en-US" sz="1400">
                <a:solidFill>
                  <a:srgbClr val="0070C0"/>
                </a:solidFill>
                <a:latin typeface="Times New Roman" panose="02020603050405020304" charset="0"/>
                <a:cs typeface="Times New Roman" panose="02020603050405020304" charset="0"/>
              </a:rPr>
              <a:t>  节头数量：         </a:t>
            </a:r>
            <a:r>
              <a:rPr lang="en-US" altLang="zh-CN" sz="1400">
                <a:solidFill>
                  <a:srgbClr val="0070C0"/>
                </a:solidFill>
                <a:latin typeface="Times New Roman" panose="02020603050405020304" charset="0"/>
                <a:cs typeface="Times New Roman" panose="02020603050405020304" charset="0"/>
              </a:rPr>
              <a:t>	  </a:t>
            </a:r>
            <a:r>
              <a:rPr lang="zh-CN" altLang="en-US" sz="1400">
                <a:solidFill>
                  <a:srgbClr val="0070C0"/>
                </a:solidFill>
                <a:latin typeface="Times New Roman" panose="02020603050405020304" charset="0"/>
                <a:cs typeface="Times New Roman" panose="02020603050405020304" charset="0"/>
              </a:rPr>
              <a:t>29</a:t>
            </a:r>
            <a:endParaRPr lang="zh-CN" altLang="en-US" sz="1400">
              <a:solidFill>
                <a:srgbClr val="0070C0"/>
              </a:solidFill>
              <a:latin typeface="Times New Roman" panose="02020603050405020304" charset="0"/>
              <a:cs typeface="Times New Roman" panose="02020603050405020304" charset="0"/>
            </a:endParaRPr>
          </a:p>
          <a:p>
            <a:r>
              <a:rPr lang="zh-CN" altLang="en-US" sz="1400">
                <a:latin typeface="Times New Roman" panose="02020603050405020304" charset="0"/>
                <a:cs typeface="Times New Roman" panose="02020603050405020304" charset="0"/>
              </a:rPr>
              <a:t>  字符串表索引节头： </a:t>
            </a:r>
            <a:r>
              <a:rPr lang="en-US" altLang="zh-CN" sz="1400">
                <a:latin typeface="Times New Roman" panose="02020603050405020304" charset="0"/>
                <a:cs typeface="Times New Roman" panose="02020603050405020304" charset="0"/>
              </a:rPr>
              <a:t>	  </a:t>
            </a:r>
            <a:r>
              <a:rPr lang="zh-CN" altLang="en-US" sz="1400">
                <a:latin typeface="Times New Roman" panose="02020603050405020304" charset="0"/>
                <a:cs typeface="Times New Roman" panose="02020603050405020304" charset="0"/>
              </a:rPr>
              <a:t>28</a:t>
            </a:r>
            <a:endParaRPr lang="zh-CN" altLang="en-US" sz="14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en-US" dirty="0">
                <a:cs typeface="Segoe UI Light" panose="020B0502040204020203" pitchFamily="34" charset="0"/>
              </a:rPr>
              <a:t>2.2 </a:t>
            </a:r>
            <a:r>
              <a:rPr lang="zh-CN" dirty="0">
                <a:cs typeface="Segoe UI Light" panose="020B0502040204020203" pitchFamily="34" charset="0"/>
              </a:rPr>
              <a:t>节</a:t>
            </a:r>
            <a:r>
              <a:rPr lang="zh-CN" dirty="0">
                <a:cs typeface="Segoe UI Light" panose="020B0502040204020203" pitchFamily="34" charset="0"/>
              </a:rPr>
              <a:t>头部表</a:t>
            </a:r>
            <a:endParaRPr lang="zh-CN" dirty="0">
              <a:cs typeface="Segoe UI Light" panose="020B0502040204020203" pitchFamily="34" charset="0"/>
            </a:endParaRPr>
          </a:p>
        </p:txBody>
      </p:sp>
      <p:sp>
        <p:nvSpPr>
          <p:cNvPr id="2" name="文本框 1"/>
          <p:cNvSpPr txBox="1"/>
          <p:nvPr/>
        </p:nvSpPr>
        <p:spPr>
          <a:xfrm>
            <a:off x="521335" y="1428115"/>
            <a:ext cx="4684395" cy="4831080"/>
          </a:xfrm>
          <a:prstGeom prst="rect">
            <a:avLst/>
          </a:prstGeom>
          <a:noFill/>
        </p:spPr>
        <p:txBody>
          <a:bodyPr wrap="square" rtlCol="0" anchor="t">
            <a:spAutoFit/>
          </a:bodyPr>
          <a:p>
            <a:r>
              <a:rPr lang="zh-CN" altLang="en-US" sz="1400">
                <a:latin typeface="Times New Roman" panose="02020603050405020304" charset="0"/>
                <a:cs typeface="Times New Roman" panose="02020603050405020304" charset="0"/>
              </a:rPr>
              <a:t>typedef struct {</a:t>
            </a:r>
            <a:endParaRPr lang="zh-CN" altLang="en-US" sz="1400">
              <a:latin typeface="Times New Roman" panose="02020603050405020304" charset="0"/>
              <a:cs typeface="Times New Roman" panose="02020603050405020304" charset="0"/>
            </a:endParaRPr>
          </a:p>
          <a:p>
            <a:r>
              <a:rPr lang="zh-CN" altLang="en-US" sz="1400">
                <a:latin typeface="Times New Roman" panose="02020603050405020304" charset="0"/>
                <a:cs typeface="Times New Roman" panose="02020603050405020304" charset="0"/>
              </a:rPr>
              <a:t> uint32_t sh_name; </a:t>
            </a:r>
            <a:r>
              <a:rPr lang="en-US" altLang="zh-CN" sz="1400">
                <a:latin typeface="Times New Roman" panose="02020603050405020304" charset="0"/>
                <a:cs typeface="Times New Roman" panose="02020603050405020304" charset="0"/>
              </a:rPr>
              <a:t>	</a:t>
            </a:r>
            <a:r>
              <a:rPr lang="zh-CN" altLang="en-US" sz="1400">
                <a:latin typeface="Times New Roman" panose="02020603050405020304" charset="0"/>
                <a:cs typeface="Times New Roman" panose="02020603050405020304" charset="0"/>
              </a:rPr>
              <a:t>/ * 节名 (字符串表中的偏移) * /</a:t>
            </a:r>
            <a:endParaRPr lang="zh-CN" altLang="en-US" sz="1400">
              <a:latin typeface="Times New Roman" panose="02020603050405020304" charset="0"/>
              <a:cs typeface="Times New Roman" panose="02020603050405020304" charset="0"/>
            </a:endParaRPr>
          </a:p>
          <a:p>
            <a:r>
              <a:rPr lang="zh-CN" altLang="en-US" sz="1400">
                <a:solidFill>
                  <a:srgbClr val="FF0000"/>
                </a:solidFill>
                <a:latin typeface="Times New Roman" panose="02020603050405020304" charset="0"/>
                <a:cs typeface="Times New Roman" panose="02020603050405020304" charset="0"/>
              </a:rPr>
              <a:t> uint32_t sh_type; </a:t>
            </a:r>
            <a:r>
              <a:rPr lang="en-US" altLang="zh-CN" sz="1400">
                <a:solidFill>
                  <a:srgbClr val="FF0000"/>
                </a:solidFill>
                <a:latin typeface="Times New Roman" panose="02020603050405020304" charset="0"/>
                <a:cs typeface="Times New Roman" panose="02020603050405020304" charset="0"/>
              </a:rPr>
              <a:t> 	 </a:t>
            </a:r>
            <a:r>
              <a:rPr lang="zh-CN" altLang="en-US" sz="1400">
                <a:solidFill>
                  <a:srgbClr val="FF0000"/>
                </a:solidFill>
                <a:latin typeface="Times New Roman" panose="02020603050405020304" charset="0"/>
                <a:cs typeface="Times New Roman" panose="02020603050405020304" charset="0"/>
              </a:rPr>
              <a:t>/ * 类型</a:t>
            </a:r>
            <a:r>
              <a:rPr lang="en-US" altLang="zh-CN" sz="1400">
                <a:solidFill>
                  <a:srgbClr val="FF0000"/>
                </a:solidFill>
                <a:latin typeface="Times New Roman" panose="02020603050405020304" charset="0"/>
                <a:cs typeface="Times New Roman" panose="02020603050405020304" charset="0"/>
              </a:rPr>
              <a:t>. PROGBITS:</a:t>
            </a:r>
            <a:r>
              <a:rPr lang="zh-CN" altLang="en-US" sz="1400">
                <a:solidFill>
                  <a:srgbClr val="FF0000"/>
                </a:solidFill>
                <a:latin typeface="Times New Roman" panose="02020603050405020304" charset="0"/>
                <a:ea typeface="宋体" pitchFamily="2" charset="-122"/>
                <a:cs typeface="Times New Roman" panose="02020603050405020304" charset="0"/>
              </a:rPr>
              <a:t>程序数据</a:t>
            </a:r>
            <a:r>
              <a:rPr lang="en-US" altLang="zh-CN" sz="1400">
                <a:solidFill>
                  <a:srgbClr val="FF0000"/>
                </a:solidFill>
                <a:latin typeface="Times New Roman" panose="02020603050405020304" charset="0"/>
                <a:ea typeface="宋体" pitchFamily="2" charset="-122"/>
                <a:cs typeface="Times New Roman" panose="02020603050405020304" charset="0"/>
              </a:rPr>
              <a:t>; SYMTAB: </a:t>
            </a:r>
            <a:r>
              <a:rPr lang="zh-CN" altLang="en-US" sz="1400">
                <a:solidFill>
                  <a:srgbClr val="FF0000"/>
                </a:solidFill>
                <a:latin typeface="Times New Roman" panose="02020603050405020304" charset="0"/>
                <a:ea typeface="宋体" pitchFamily="2" charset="-122"/>
                <a:cs typeface="Times New Roman" panose="02020603050405020304" charset="0"/>
              </a:rPr>
              <a:t>静态符号表</a:t>
            </a:r>
            <a:r>
              <a:rPr lang="en-US" altLang="zh-CN" sz="1400">
                <a:solidFill>
                  <a:srgbClr val="FF0000"/>
                </a:solidFill>
                <a:latin typeface="Times New Roman" panose="02020603050405020304" charset="0"/>
                <a:cs typeface="Times New Roman" panose="02020603050405020304" charset="0"/>
                <a:sym typeface="+mn-ea"/>
              </a:rPr>
              <a:t>; DYNSYM: </a:t>
            </a:r>
            <a:r>
              <a:rPr lang="zh-CN" altLang="en-US" sz="1400">
                <a:solidFill>
                  <a:srgbClr val="FF0000"/>
                </a:solidFill>
                <a:latin typeface="Times New Roman" panose="02020603050405020304" charset="0"/>
                <a:ea typeface="宋体" pitchFamily="2" charset="-122"/>
                <a:cs typeface="Times New Roman" panose="02020603050405020304" charset="0"/>
                <a:sym typeface="+mn-ea"/>
              </a:rPr>
              <a:t>动态符号表</a:t>
            </a:r>
            <a:r>
              <a:rPr lang="en-US" altLang="zh-CN" sz="1400">
                <a:solidFill>
                  <a:srgbClr val="FF0000"/>
                </a:solidFill>
                <a:latin typeface="Times New Roman" panose="02020603050405020304" charset="0"/>
                <a:ea typeface="宋体" pitchFamily="2" charset="-122"/>
                <a:cs typeface="Times New Roman" panose="02020603050405020304" charset="0"/>
                <a:sym typeface="+mn-ea"/>
              </a:rPr>
              <a:t>; </a:t>
            </a:r>
            <a:r>
              <a:rPr lang="en-US" altLang="zh-CN" sz="1400">
                <a:solidFill>
                  <a:srgbClr val="FF0000"/>
                </a:solidFill>
                <a:latin typeface="Times New Roman" panose="02020603050405020304" charset="0"/>
                <a:cs typeface="Times New Roman" panose="02020603050405020304" charset="0"/>
                <a:sym typeface="+mn-ea"/>
              </a:rPr>
              <a:t>RELA: </a:t>
            </a:r>
            <a:r>
              <a:rPr lang="zh-CN" altLang="en-US" sz="1400">
                <a:solidFill>
                  <a:srgbClr val="FF0000"/>
                </a:solidFill>
                <a:latin typeface="Times New Roman" panose="02020603050405020304" charset="0"/>
                <a:ea typeface="宋体" pitchFamily="2" charset="-122"/>
                <a:cs typeface="Times New Roman" panose="02020603050405020304" charset="0"/>
                <a:sym typeface="+mn-ea"/>
              </a:rPr>
              <a:t>重定位表</a:t>
            </a:r>
            <a:r>
              <a:rPr lang="en-US" altLang="zh-CN" sz="1400">
                <a:solidFill>
                  <a:srgbClr val="FF0000"/>
                </a:solidFill>
                <a:latin typeface="Times New Roman" panose="02020603050405020304" charset="0"/>
                <a:ea typeface="宋体" pitchFamily="2" charset="-122"/>
                <a:cs typeface="Times New Roman" panose="02020603050405020304" charset="0"/>
                <a:sym typeface="+mn-ea"/>
              </a:rPr>
              <a:t>. STRTAB: </a:t>
            </a:r>
            <a:r>
              <a:rPr lang="zh-CN" altLang="en-US" sz="1400">
                <a:solidFill>
                  <a:srgbClr val="FF0000"/>
                </a:solidFill>
                <a:latin typeface="Times New Roman" panose="02020603050405020304" charset="0"/>
                <a:ea typeface="宋体" pitchFamily="2" charset="-122"/>
                <a:cs typeface="Times New Roman" panose="02020603050405020304" charset="0"/>
                <a:sym typeface="+mn-ea"/>
              </a:rPr>
              <a:t>字符串表</a:t>
            </a:r>
            <a:r>
              <a:rPr lang="en-US" altLang="zh-CN" sz="1400">
                <a:solidFill>
                  <a:srgbClr val="FF0000"/>
                </a:solidFill>
                <a:latin typeface="Times New Roman" panose="02020603050405020304" charset="0"/>
                <a:ea typeface="宋体" pitchFamily="2" charset="-122"/>
                <a:cs typeface="Times New Roman" panose="02020603050405020304" charset="0"/>
                <a:sym typeface="+mn-ea"/>
              </a:rPr>
              <a:t>.</a:t>
            </a:r>
            <a:r>
              <a:rPr lang="en-US" altLang="zh-CN" sz="1400">
                <a:solidFill>
                  <a:srgbClr val="FF0000"/>
                </a:solidFill>
                <a:latin typeface="Times New Roman" panose="02020603050405020304" charset="0"/>
                <a:cs typeface="Times New Roman" panose="02020603050405020304" charset="0"/>
              </a:rPr>
              <a:t> </a:t>
            </a:r>
            <a:r>
              <a:rPr lang="zh-CN" altLang="en-US" sz="1400">
                <a:solidFill>
                  <a:srgbClr val="FF0000"/>
                </a:solidFill>
                <a:latin typeface="Times New Roman" panose="02020603050405020304" charset="0"/>
                <a:cs typeface="Times New Roman" panose="02020603050405020304" charset="0"/>
              </a:rPr>
              <a:t>* /</a:t>
            </a:r>
            <a:endParaRPr lang="zh-CN" altLang="en-US" sz="1400">
              <a:solidFill>
                <a:srgbClr val="FF0000"/>
              </a:solidFill>
              <a:latin typeface="Times New Roman" panose="02020603050405020304" charset="0"/>
              <a:cs typeface="Times New Roman" panose="02020603050405020304" charset="0"/>
            </a:endParaRPr>
          </a:p>
          <a:p>
            <a:r>
              <a:rPr lang="zh-CN" altLang="en-US" sz="1400">
                <a:solidFill>
                  <a:srgbClr val="00B050"/>
                </a:solidFill>
                <a:latin typeface="Times New Roman" panose="02020603050405020304" charset="0"/>
                <a:cs typeface="Times New Roman" panose="02020603050405020304" charset="0"/>
              </a:rPr>
              <a:t> uint64_t sh_flags; </a:t>
            </a:r>
            <a:r>
              <a:rPr lang="en-US" altLang="zh-CN" sz="1400">
                <a:solidFill>
                  <a:srgbClr val="00B050"/>
                </a:solidFill>
                <a:latin typeface="Times New Roman" panose="02020603050405020304" charset="0"/>
                <a:cs typeface="Times New Roman" panose="02020603050405020304" charset="0"/>
              </a:rPr>
              <a:t>	</a:t>
            </a:r>
            <a:r>
              <a:rPr lang="zh-CN" altLang="en-US" sz="1400">
                <a:solidFill>
                  <a:srgbClr val="00B050"/>
                </a:solidFill>
                <a:latin typeface="Times New Roman" panose="02020603050405020304" charset="0"/>
                <a:cs typeface="Times New Roman" panose="02020603050405020304" charset="0"/>
              </a:rPr>
              <a:t>/ * 标志</a:t>
            </a:r>
            <a:r>
              <a:rPr lang="en-US" altLang="zh-CN" sz="1400">
                <a:solidFill>
                  <a:srgbClr val="00B050"/>
                </a:solidFill>
                <a:latin typeface="Times New Roman" panose="02020603050405020304" charset="0"/>
                <a:cs typeface="Times New Roman" panose="02020603050405020304" charset="0"/>
              </a:rPr>
              <a:t>. </a:t>
            </a:r>
            <a:r>
              <a:rPr lang="zh-CN" altLang="en-US" sz="1400">
                <a:solidFill>
                  <a:srgbClr val="00B050"/>
                </a:solidFill>
                <a:latin typeface="Times New Roman" panose="02020603050405020304" charset="0"/>
                <a:cs typeface="Times New Roman" panose="02020603050405020304" charset="0"/>
              </a:rPr>
              <a:t> </a:t>
            </a:r>
            <a:r>
              <a:rPr lang="en-US" altLang="zh-CN" sz="1400">
                <a:solidFill>
                  <a:srgbClr val="00B050"/>
                </a:solidFill>
                <a:latin typeface="Times New Roman" panose="02020603050405020304" charset="0"/>
                <a:cs typeface="Times New Roman" panose="02020603050405020304" charset="0"/>
              </a:rPr>
              <a:t>W:</a:t>
            </a:r>
            <a:r>
              <a:rPr lang="zh-CN" altLang="en-US" sz="1400">
                <a:solidFill>
                  <a:srgbClr val="00B050"/>
                </a:solidFill>
                <a:latin typeface="Times New Roman" panose="02020603050405020304" charset="0"/>
                <a:ea typeface="宋体" pitchFamily="2" charset="-122"/>
                <a:cs typeface="Times New Roman" panose="02020603050405020304" charset="0"/>
              </a:rPr>
              <a:t>运行时可写</a:t>
            </a:r>
            <a:r>
              <a:rPr lang="en-US" altLang="zh-CN" sz="1400">
                <a:solidFill>
                  <a:srgbClr val="00B050"/>
                </a:solidFill>
                <a:latin typeface="Times New Roman" panose="02020603050405020304" charset="0"/>
                <a:ea typeface="宋体" pitchFamily="2" charset="-122"/>
                <a:cs typeface="Times New Roman" panose="02020603050405020304" charset="0"/>
              </a:rPr>
              <a:t>; A: </a:t>
            </a:r>
            <a:r>
              <a:rPr lang="zh-CN" altLang="en-US" sz="1400">
                <a:solidFill>
                  <a:srgbClr val="00B050"/>
                </a:solidFill>
                <a:latin typeface="Times New Roman" panose="02020603050405020304" charset="0"/>
                <a:ea typeface="宋体" pitchFamily="2" charset="-122"/>
                <a:cs typeface="Times New Roman" panose="02020603050405020304" charset="0"/>
              </a:rPr>
              <a:t>需要加载到内存中</a:t>
            </a:r>
            <a:r>
              <a:rPr lang="en-US" altLang="zh-CN" sz="1400">
                <a:solidFill>
                  <a:srgbClr val="00B050"/>
                </a:solidFill>
                <a:latin typeface="Times New Roman" panose="02020603050405020304" charset="0"/>
                <a:ea typeface="宋体" pitchFamily="2" charset="-122"/>
                <a:cs typeface="Times New Roman" panose="02020603050405020304" charset="0"/>
              </a:rPr>
              <a:t>; X: </a:t>
            </a:r>
            <a:r>
              <a:rPr lang="zh-CN" altLang="en-US" sz="1400">
                <a:solidFill>
                  <a:srgbClr val="00B050"/>
                </a:solidFill>
                <a:latin typeface="Times New Roman" panose="02020603050405020304" charset="0"/>
                <a:ea typeface="宋体" pitchFamily="2" charset="-122"/>
                <a:cs typeface="Times New Roman" panose="02020603050405020304" charset="0"/>
              </a:rPr>
              <a:t>可执行</a:t>
            </a:r>
            <a:r>
              <a:rPr lang="en-US" altLang="zh-CN" sz="1400">
                <a:solidFill>
                  <a:srgbClr val="00B050"/>
                </a:solidFill>
                <a:latin typeface="Times New Roman" panose="02020603050405020304" charset="0"/>
                <a:ea typeface="宋体" pitchFamily="2" charset="-122"/>
                <a:cs typeface="Times New Roman" panose="02020603050405020304" charset="0"/>
              </a:rPr>
              <a:t>. </a:t>
            </a:r>
            <a:r>
              <a:rPr lang="zh-CN" altLang="en-US" sz="1400">
                <a:solidFill>
                  <a:srgbClr val="00B050"/>
                </a:solidFill>
                <a:latin typeface="Times New Roman" panose="02020603050405020304" charset="0"/>
                <a:cs typeface="Times New Roman" panose="02020603050405020304" charset="0"/>
              </a:rPr>
              <a:t>* /</a:t>
            </a:r>
            <a:endParaRPr lang="zh-CN" altLang="en-US" sz="1400">
              <a:solidFill>
                <a:srgbClr val="00B050"/>
              </a:solidFill>
              <a:latin typeface="Times New Roman" panose="02020603050405020304" charset="0"/>
              <a:cs typeface="Times New Roman" panose="02020603050405020304" charset="0"/>
            </a:endParaRPr>
          </a:p>
          <a:p>
            <a:r>
              <a:rPr lang="zh-CN" altLang="en-US" sz="1400">
                <a:latin typeface="Times New Roman" panose="02020603050405020304" charset="0"/>
                <a:cs typeface="Times New Roman" panose="02020603050405020304" charset="0"/>
              </a:rPr>
              <a:t> uint64_t sh_addr; </a:t>
            </a:r>
            <a:r>
              <a:rPr lang="en-US" altLang="zh-CN" sz="1400">
                <a:latin typeface="Times New Roman" panose="02020603050405020304" charset="0"/>
                <a:cs typeface="Times New Roman" panose="02020603050405020304" charset="0"/>
              </a:rPr>
              <a:t>	</a:t>
            </a:r>
            <a:r>
              <a:rPr lang="zh-CN" altLang="en-US" sz="1400">
                <a:latin typeface="Times New Roman" panose="02020603050405020304" charset="0"/>
                <a:cs typeface="Times New Roman" panose="02020603050405020304" charset="0"/>
              </a:rPr>
              <a:t>/ * 运行时的虚拟内存地址 * /</a:t>
            </a:r>
            <a:endParaRPr lang="zh-CN" altLang="en-US" sz="1400">
              <a:latin typeface="Times New Roman" panose="02020603050405020304" charset="0"/>
              <a:cs typeface="Times New Roman" panose="02020603050405020304" charset="0"/>
            </a:endParaRPr>
          </a:p>
          <a:p>
            <a:r>
              <a:rPr lang="zh-CN" altLang="en-US" sz="1400">
                <a:solidFill>
                  <a:srgbClr val="0070C0"/>
                </a:solidFill>
                <a:latin typeface="Times New Roman" panose="02020603050405020304" charset="0"/>
                <a:cs typeface="Times New Roman" panose="02020603050405020304" charset="0"/>
              </a:rPr>
              <a:t> uint64_t sh_offset; </a:t>
            </a:r>
            <a:r>
              <a:rPr lang="en-US" altLang="zh-CN" sz="1400">
                <a:solidFill>
                  <a:srgbClr val="0070C0"/>
                </a:solidFill>
                <a:latin typeface="Times New Roman" panose="02020603050405020304" charset="0"/>
                <a:cs typeface="Times New Roman" panose="02020603050405020304" charset="0"/>
              </a:rPr>
              <a:t>	</a:t>
            </a:r>
            <a:r>
              <a:rPr lang="zh-CN" altLang="en-US" sz="1400">
                <a:solidFill>
                  <a:srgbClr val="0070C0"/>
                </a:solidFill>
                <a:latin typeface="Times New Roman" panose="02020603050405020304" charset="0"/>
                <a:cs typeface="Times New Roman" panose="02020603050405020304" charset="0"/>
              </a:rPr>
              <a:t>/ * 该节在</a:t>
            </a:r>
            <a:r>
              <a:rPr lang="en-US" altLang="zh-CN" sz="1400">
                <a:solidFill>
                  <a:srgbClr val="0070C0"/>
                </a:solidFill>
                <a:latin typeface="Times New Roman" panose="02020603050405020304" charset="0"/>
                <a:cs typeface="Times New Roman" panose="02020603050405020304" charset="0"/>
              </a:rPr>
              <a:t>ELF</a:t>
            </a:r>
            <a:r>
              <a:rPr lang="zh-CN" altLang="en-US" sz="1400">
                <a:solidFill>
                  <a:srgbClr val="0070C0"/>
                </a:solidFill>
                <a:latin typeface="Times New Roman" panose="02020603050405020304" charset="0"/>
                <a:ea typeface="宋体" pitchFamily="2" charset="-122"/>
                <a:cs typeface="Times New Roman" panose="02020603050405020304" charset="0"/>
              </a:rPr>
              <a:t>文件中的偏移</a:t>
            </a:r>
            <a:r>
              <a:rPr lang="zh-CN" altLang="en-US" sz="1400">
                <a:solidFill>
                  <a:srgbClr val="0070C0"/>
                </a:solidFill>
                <a:latin typeface="Times New Roman" panose="02020603050405020304" charset="0"/>
                <a:cs typeface="Times New Roman" panose="02020603050405020304" charset="0"/>
              </a:rPr>
              <a:t> * /</a:t>
            </a:r>
            <a:endParaRPr lang="zh-CN" altLang="en-US" sz="1400">
              <a:solidFill>
                <a:srgbClr val="0070C0"/>
              </a:solidFill>
              <a:latin typeface="Times New Roman" panose="02020603050405020304" charset="0"/>
              <a:cs typeface="Times New Roman" panose="02020603050405020304" charset="0"/>
            </a:endParaRPr>
          </a:p>
          <a:p>
            <a:r>
              <a:rPr lang="zh-CN" altLang="en-US" sz="1400">
                <a:solidFill>
                  <a:srgbClr val="0070C0"/>
                </a:solidFill>
                <a:latin typeface="Times New Roman" panose="02020603050405020304" charset="0"/>
                <a:cs typeface="Times New Roman" panose="02020603050405020304" charset="0"/>
              </a:rPr>
              <a:t> uint64_t sh_size; </a:t>
            </a:r>
            <a:r>
              <a:rPr lang="en-US" altLang="zh-CN" sz="1400">
                <a:solidFill>
                  <a:srgbClr val="0070C0"/>
                </a:solidFill>
                <a:latin typeface="Times New Roman" panose="02020603050405020304" charset="0"/>
                <a:cs typeface="Times New Roman" panose="02020603050405020304" charset="0"/>
              </a:rPr>
              <a:t>	</a:t>
            </a:r>
            <a:r>
              <a:rPr lang="zh-CN" altLang="en-US" sz="1400">
                <a:solidFill>
                  <a:srgbClr val="0070C0"/>
                </a:solidFill>
                <a:latin typeface="Times New Roman" panose="02020603050405020304" charset="0"/>
                <a:cs typeface="Times New Roman" panose="02020603050405020304" charset="0"/>
              </a:rPr>
              <a:t>/ * 该节的大小</a:t>
            </a:r>
            <a:r>
              <a:rPr lang="en-US" altLang="zh-CN" sz="1400">
                <a:solidFill>
                  <a:srgbClr val="0070C0"/>
                </a:solidFill>
                <a:latin typeface="Times New Roman" panose="02020603050405020304" charset="0"/>
                <a:cs typeface="Times New Roman" panose="02020603050405020304" charset="0"/>
              </a:rPr>
              <a:t>(bytes)</a:t>
            </a:r>
            <a:r>
              <a:rPr lang="zh-CN" altLang="en-US" sz="1400">
                <a:solidFill>
                  <a:srgbClr val="0070C0"/>
                </a:solidFill>
                <a:latin typeface="Times New Roman" panose="02020603050405020304" charset="0"/>
                <a:cs typeface="Times New Roman" panose="02020603050405020304" charset="0"/>
              </a:rPr>
              <a:t> * /</a:t>
            </a:r>
            <a:endParaRPr lang="zh-CN" altLang="en-US" sz="1400">
              <a:solidFill>
                <a:srgbClr val="0070C0"/>
              </a:solidFill>
              <a:latin typeface="Times New Roman" panose="02020603050405020304" charset="0"/>
              <a:cs typeface="Times New Roman" panose="02020603050405020304" charset="0"/>
            </a:endParaRPr>
          </a:p>
          <a:p>
            <a:r>
              <a:rPr lang="zh-CN" altLang="en-US" sz="1400">
                <a:latin typeface="Times New Roman" panose="02020603050405020304" charset="0"/>
                <a:cs typeface="Times New Roman" panose="02020603050405020304" charset="0"/>
              </a:rPr>
              <a:t> uint32_t sh_link; </a:t>
            </a:r>
            <a:r>
              <a:rPr lang="en-US" altLang="zh-CN" sz="1400">
                <a:latin typeface="Times New Roman" panose="02020603050405020304" charset="0"/>
                <a:cs typeface="Times New Roman" panose="02020603050405020304" charset="0"/>
              </a:rPr>
              <a:t>	</a:t>
            </a:r>
            <a:r>
              <a:rPr lang="zh-CN" altLang="en-US" sz="1400">
                <a:latin typeface="Times New Roman" panose="02020603050405020304" charset="0"/>
                <a:cs typeface="Times New Roman" panose="02020603050405020304" charset="0"/>
              </a:rPr>
              <a:t>/ * 有时链接器需要了解节与节之间的关系</a:t>
            </a:r>
            <a:r>
              <a:rPr lang="en-US" altLang="zh-CN" sz="1400">
                <a:latin typeface="Times New Roman" panose="02020603050405020304" charset="0"/>
                <a:cs typeface="Times New Roman" panose="02020603050405020304" charset="0"/>
              </a:rPr>
              <a:t>, </a:t>
            </a:r>
            <a:r>
              <a:rPr lang="zh-CN" altLang="en-US" sz="1400">
                <a:latin typeface="Times New Roman" panose="02020603050405020304" charset="0"/>
                <a:cs typeface="Times New Roman" panose="02020603050405020304" charset="0"/>
              </a:rPr>
              <a:t>例如与SYMTAB、DYNSYM或者DYNAMIC类型的节有关联的字符串表节</a:t>
            </a:r>
            <a:r>
              <a:rPr lang="en-US" altLang="zh-CN" sz="1400">
                <a:latin typeface="Times New Roman" panose="02020603050405020304" charset="0"/>
                <a:cs typeface="Times New Roman" panose="02020603050405020304" charset="0"/>
              </a:rPr>
              <a:t>, </a:t>
            </a:r>
            <a:r>
              <a:rPr lang="zh-CN" altLang="en-US" sz="1400">
                <a:latin typeface="Times New Roman" panose="02020603050405020304" charset="0"/>
                <a:cs typeface="Times New Roman" panose="02020603050405020304" charset="0"/>
              </a:rPr>
              <a:t>其中包含相关符号的名称</a:t>
            </a:r>
            <a:r>
              <a:rPr lang="en-US" altLang="zh-CN" sz="1400">
                <a:latin typeface="Times New Roman" panose="02020603050405020304" charset="0"/>
                <a:cs typeface="Times New Roman" panose="02020603050405020304" charset="0"/>
              </a:rPr>
              <a:t>. </a:t>
            </a:r>
            <a:r>
              <a:rPr lang="zh-CN" altLang="en-US" sz="1400">
                <a:latin typeface="Times New Roman" panose="02020603050405020304" charset="0"/>
                <a:cs typeface="Times New Roman" panose="02020603050405020304" charset="0"/>
              </a:rPr>
              <a:t>类似地</a:t>
            </a:r>
            <a:r>
              <a:rPr lang="en-US" altLang="zh-CN" sz="1400">
                <a:latin typeface="Times New Roman" panose="02020603050405020304" charset="0"/>
                <a:cs typeface="Times New Roman" panose="02020603050405020304" charset="0"/>
              </a:rPr>
              <a:t>, </a:t>
            </a:r>
            <a:r>
              <a:rPr lang="zh-CN" altLang="en-US" sz="1400">
                <a:latin typeface="Times New Roman" panose="02020603050405020304" charset="0"/>
                <a:cs typeface="Times New Roman" panose="02020603050405020304" charset="0"/>
              </a:rPr>
              <a:t>RELA与描述重定位所涉及符号的符号表相关联</a:t>
            </a:r>
            <a:r>
              <a:rPr lang="en-US" altLang="zh-CN" sz="1400">
                <a:latin typeface="Times New Roman" panose="02020603050405020304" charset="0"/>
                <a:cs typeface="Times New Roman" panose="02020603050405020304" charset="0"/>
              </a:rPr>
              <a:t>, </a:t>
            </a:r>
            <a:r>
              <a:rPr lang="zh-CN" altLang="en-US" sz="1400">
                <a:latin typeface="Times New Roman" panose="02020603050405020304" charset="0"/>
                <a:cs typeface="Times New Roman" panose="02020603050405020304" charset="0"/>
              </a:rPr>
              <a:t>sh_link字段通过存储相关节</a:t>
            </a:r>
            <a:r>
              <a:rPr lang="zh-CN" altLang="en-US" sz="1400">
                <a:latin typeface="Times New Roman" panose="02020603050405020304" charset="0"/>
                <a:cs typeface="Times New Roman" panose="02020603050405020304" charset="0"/>
                <a:sym typeface="+mn-ea"/>
              </a:rPr>
              <a:t>在节头表中</a:t>
            </a:r>
            <a:r>
              <a:rPr lang="zh-CN" altLang="en-US" sz="1400">
                <a:latin typeface="Times New Roman" panose="02020603050405020304" charset="0"/>
                <a:cs typeface="Times New Roman" panose="02020603050405020304" charset="0"/>
              </a:rPr>
              <a:t>的索引使这些关系变得清晰。* /</a:t>
            </a:r>
            <a:endParaRPr lang="zh-CN" altLang="en-US" sz="1400">
              <a:latin typeface="Times New Roman" panose="02020603050405020304" charset="0"/>
              <a:cs typeface="Times New Roman" panose="02020603050405020304" charset="0"/>
            </a:endParaRPr>
          </a:p>
          <a:p>
            <a:r>
              <a:rPr lang="zh-CN" altLang="en-US" sz="1400">
                <a:latin typeface="Times New Roman" panose="02020603050405020304" charset="0"/>
                <a:cs typeface="Times New Roman" panose="02020603050405020304" charset="0"/>
              </a:rPr>
              <a:t> uint32_t sh_info; </a:t>
            </a:r>
            <a:r>
              <a:rPr lang="en-US" altLang="zh-CN" sz="1400">
                <a:latin typeface="Times New Roman" panose="02020603050405020304" charset="0"/>
                <a:cs typeface="Times New Roman" panose="02020603050405020304" charset="0"/>
              </a:rPr>
              <a:t>	</a:t>
            </a:r>
            <a:r>
              <a:rPr lang="zh-CN" altLang="en-US" sz="1400">
                <a:latin typeface="Times New Roman" panose="02020603050405020304" charset="0"/>
                <a:cs typeface="Times New Roman" panose="02020603050405020304" charset="0"/>
              </a:rPr>
              <a:t>/ * 额外信息 * /</a:t>
            </a:r>
            <a:endParaRPr lang="zh-CN" altLang="en-US" sz="1400">
              <a:latin typeface="Times New Roman" panose="02020603050405020304" charset="0"/>
              <a:cs typeface="Times New Roman" panose="02020603050405020304" charset="0"/>
            </a:endParaRPr>
          </a:p>
          <a:p>
            <a:r>
              <a:rPr lang="zh-CN" altLang="en-US" sz="1400">
                <a:latin typeface="Times New Roman" panose="02020603050405020304" charset="0"/>
                <a:cs typeface="Times New Roman" panose="02020603050405020304" charset="0"/>
              </a:rPr>
              <a:t> uint64_t sh_addralign; </a:t>
            </a:r>
            <a:r>
              <a:rPr lang="en-US" altLang="zh-CN" sz="1400">
                <a:latin typeface="Times New Roman" panose="02020603050405020304" charset="0"/>
                <a:cs typeface="Times New Roman" panose="02020603050405020304" charset="0"/>
              </a:rPr>
              <a:t>	</a:t>
            </a:r>
            <a:r>
              <a:rPr lang="zh-CN" altLang="en-US" sz="1400">
                <a:latin typeface="Times New Roman" panose="02020603050405020304" charset="0"/>
                <a:cs typeface="Times New Roman" panose="02020603050405020304" charset="0"/>
              </a:rPr>
              <a:t>/ * 内存对齐</a:t>
            </a:r>
            <a:r>
              <a:rPr lang="en-US" altLang="zh-CN" sz="1400">
                <a:latin typeface="Times New Roman" panose="02020603050405020304" charset="0"/>
                <a:cs typeface="Times New Roman" panose="02020603050405020304" charset="0"/>
              </a:rPr>
              <a:t>,</a:t>
            </a:r>
            <a:r>
              <a:rPr lang="zh-CN" altLang="en-US" sz="1400">
                <a:latin typeface="Times New Roman" panose="02020603050405020304" charset="0"/>
                <a:ea typeface="宋体" pitchFamily="2" charset="-122"/>
                <a:cs typeface="Times New Roman" panose="02020603050405020304" charset="0"/>
              </a:rPr>
              <a:t>提高访问效率</a:t>
            </a:r>
            <a:r>
              <a:rPr lang="zh-CN" altLang="en-US" sz="1400">
                <a:latin typeface="Times New Roman" panose="02020603050405020304" charset="0"/>
                <a:cs typeface="Times New Roman" panose="02020603050405020304" charset="0"/>
              </a:rPr>
              <a:t> * /</a:t>
            </a:r>
            <a:endParaRPr lang="zh-CN" altLang="en-US" sz="1400">
              <a:latin typeface="Times New Roman" panose="02020603050405020304" charset="0"/>
              <a:cs typeface="Times New Roman" panose="02020603050405020304" charset="0"/>
            </a:endParaRPr>
          </a:p>
          <a:p>
            <a:r>
              <a:rPr lang="zh-CN" altLang="en-US" sz="1400">
                <a:latin typeface="Times New Roman" panose="02020603050405020304" charset="0"/>
                <a:cs typeface="Times New Roman" panose="02020603050405020304" charset="0"/>
              </a:rPr>
              <a:t> uint64_t sh_entsize; </a:t>
            </a:r>
            <a:r>
              <a:rPr lang="en-US" altLang="zh-CN" sz="1400">
                <a:latin typeface="Times New Roman" panose="02020603050405020304" charset="0"/>
                <a:cs typeface="Times New Roman" panose="02020603050405020304" charset="0"/>
              </a:rPr>
              <a:t>	</a:t>
            </a:r>
            <a:r>
              <a:rPr lang="zh-CN" altLang="en-US" sz="1400">
                <a:latin typeface="Times New Roman" panose="02020603050405020304" charset="0"/>
                <a:cs typeface="Times New Roman" panose="02020603050405020304" charset="0"/>
              </a:rPr>
              <a:t>/ * 某些节</a:t>
            </a:r>
            <a:r>
              <a:rPr lang="en-US" altLang="zh-CN" sz="1400">
                <a:latin typeface="Times New Roman" panose="02020603050405020304" charset="0"/>
                <a:cs typeface="Times New Roman" panose="02020603050405020304" charset="0"/>
              </a:rPr>
              <a:t>(</a:t>
            </a:r>
            <a:r>
              <a:rPr lang="zh-CN" altLang="en-US" sz="1400">
                <a:latin typeface="Times New Roman" panose="02020603050405020304" charset="0"/>
                <a:cs typeface="Times New Roman" panose="02020603050405020304" charset="0"/>
              </a:rPr>
              <a:t>如符号表或者重定位表</a:t>
            </a:r>
            <a:r>
              <a:rPr lang="en-US" altLang="zh-CN" sz="1400">
                <a:latin typeface="Times New Roman" panose="02020603050405020304" charset="0"/>
                <a:cs typeface="Times New Roman" panose="02020603050405020304" charset="0"/>
              </a:rPr>
              <a:t>)</a:t>
            </a:r>
            <a:r>
              <a:rPr lang="zh-CN" altLang="en-US" sz="1400">
                <a:latin typeface="Times New Roman" panose="02020603050405020304" charset="0"/>
                <a:cs typeface="Times New Roman" panose="02020603050405020304" charset="0"/>
              </a:rPr>
              <a:t>包含固定大小的条目</a:t>
            </a:r>
            <a:r>
              <a:rPr lang="en-US" altLang="zh-CN" sz="1400">
                <a:latin typeface="Times New Roman" panose="02020603050405020304" charset="0"/>
                <a:cs typeface="Times New Roman" panose="02020603050405020304" charset="0"/>
              </a:rPr>
              <a:t>, </a:t>
            </a:r>
            <a:r>
              <a:rPr lang="zh-CN" altLang="en-US" sz="1400">
                <a:latin typeface="Times New Roman" panose="02020603050405020304" charset="0"/>
                <a:cs typeface="Times New Roman" panose="02020603050405020304" charset="0"/>
              </a:rPr>
              <a:t>对于这些节sh_entsize指定了每个条目的长度字节数 * /</a:t>
            </a:r>
            <a:endParaRPr lang="zh-CN" altLang="en-US" sz="1400">
              <a:latin typeface="Times New Roman" panose="02020603050405020304" charset="0"/>
              <a:cs typeface="Times New Roman" panose="02020603050405020304" charset="0"/>
            </a:endParaRPr>
          </a:p>
          <a:p>
            <a:r>
              <a:rPr lang="zh-CN" altLang="en-US" sz="1400">
                <a:latin typeface="Times New Roman" panose="02020603050405020304" charset="0"/>
                <a:cs typeface="Times New Roman" panose="02020603050405020304" charset="0"/>
              </a:rPr>
              <a:t>} Elf64_Shdr;</a:t>
            </a:r>
            <a:endParaRPr lang="zh-CN" altLang="en-US" sz="1400">
              <a:latin typeface="Times New Roman" panose="02020603050405020304" charset="0"/>
              <a:cs typeface="Times New Roman" panose="02020603050405020304" charset="0"/>
            </a:endParaRPr>
          </a:p>
        </p:txBody>
      </p:sp>
      <p:sp>
        <p:nvSpPr>
          <p:cNvPr id="6" name="文本框 5"/>
          <p:cNvSpPr txBox="1"/>
          <p:nvPr/>
        </p:nvSpPr>
        <p:spPr>
          <a:xfrm>
            <a:off x="5246370" y="1428115"/>
            <a:ext cx="6403340" cy="5077460"/>
          </a:xfrm>
          <a:prstGeom prst="rect">
            <a:avLst/>
          </a:prstGeom>
          <a:noFill/>
          <a:ln>
            <a:solidFill>
              <a:schemeClr val="tx1"/>
            </a:solidFill>
          </a:ln>
        </p:spPr>
        <p:txBody>
          <a:bodyPr wrap="square" rtlCol="0" anchor="t">
            <a:spAutoFit/>
          </a:bodyPr>
          <a:p>
            <a:r>
              <a:rPr lang="zh-CN" altLang="en-US" sz="1200">
                <a:latin typeface="Times New Roman" panose="02020603050405020304" charset="0"/>
                <a:cs typeface="Times New Roman" panose="02020603050405020304" charset="0"/>
              </a:rPr>
              <a:t>readelf -S -W test</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节头：</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[Nr] Name              </a:t>
            </a:r>
            <a:r>
              <a:rPr lang="en-US" altLang="zh-CN" sz="1200">
                <a:latin typeface="Times New Roman" panose="02020603050405020304" charset="0"/>
                <a:cs typeface="Times New Roman" panose="02020603050405020304" charset="0"/>
              </a:rPr>
              <a:t>	</a:t>
            </a:r>
            <a:r>
              <a:rPr lang="zh-CN" altLang="en-US" sz="1200">
                <a:solidFill>
                  <a:srgbClr val="FF0000"/>
                </a:solidFill>
                <a:latin typeface="Times New Roman" panose="02020603050405020304" charset="0"/>
                <a:cs typeface="Times New Roman" panose="02020603050405020304" charset="0"/>
              </a:rPr>
              <a:t>Type</a:t>
            </a:r>
            <a:r>
              <a:rPr lang="zh-CN" altLang="en-US" sz="1200">
                <a:latin typeface="Times New Roman" panose="02020603050405020304" charset="0"/>
                <a:cs typeface="Times New Roman" panose="02020603050405020304" charset="0"/>
              </a:rPr>
              <a:t>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 Address          </a:t>
            </a:r>
            <a:r>
              <a:rPr lang="en-US" altLang="zh-CN" sz="1200">
                <a:latin typeface="Times New Roman" panose="02020603050405020304" charset="0"/>
                <a:cs typeface="Times New Roman" panose="02020603050405020304" charset="0"/>
              </a:rPr>
              <a:t>	         </a:t>
            </a:r>
            <a:r>
              <a:rPr lang="zh-CN" altLang="en-US" sz="1200">
                <a:solidFill>
                  <a:srgbClr val="0070C0"/>
                </a:solidFill>
                <a:latin typeface="Times New Roman" panose="02020603050405020304" charset="0"/>
                <a:cs typeface="Times New Roman" panose="02020603050405020304" charset="0"/>
              </a:rPr>
              <a:t>Off    </a:t>
            </a:r>
            <a:r>
              <a:rPr lang="en-US" altLang="zh-CN" sz="1200">
                <a:solidFill>
                  <a:srgbClr val="0070C0"/>
                </a:solidFill>
                <a:latin typeface="Times New Roman" panose="02020603050405020304" charset="0"/>
                <a:cs typeface="Times New Roman" panose="02020603050405020304" charset="0"/>
              </a:rPr>
              <a:t>    </a:t>
            </a:r>
            <a:r>
              <a:rPr lang="zh-CN" altLang="en-US" sz="1200">
                <a:solidFill>
                  <a:srgbClr val="0070C0"/>
                </a:solidFill>
                <a:latin typeface="Times New Roman" panose="02020603050405020304" charset="0"/>
                <a:cs typeface="Times New Roman" panose="02020603050405020304" charset="0"/>
              </a:rPr>
              <a:t>Size</a:t>
            </a:r>
            <a:r>
              <a:rPr lang="zh-CN" altLang="en-US" sz="1200">
                <a:latin typeface="Times New Roman" panose="02020603050405020304" charset="0"/>
                <a:cs typeface="Times New Roman" panose="02020603050405020304" charset="0"/>
              </a:rPr>
              <a:t>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ES</a:t>
            </a:r>
            <a:r>
              <a:rPr lang="en-US" altLang="zh-CN" sz="1200">
                <a:latin typeface="Times New Roman" panose="02020603050405020304" charset="0"/>
                <a:cs typeface="Times New Roman" panose="02020603050405020304" charset="0"/>
              </a:rPr>
              <a:t> </a:t>
            </a:r>
            <a:r>
              <a:rPr lang="zh-CN" altLang="en-US" sz="1200">
                <a:solidFill>
                  <a:srgbClr val="00B050"/>
                </a:solidFill>
                <a:latin typeface="Times New Roman" panose="02020603050405020304" charset="0"/>
                <a:cs typeface="Times New Roman" panose="02020603050405020304" charset="0"/>
              </a:rPr>
              <a:t>Flg</a:t>
            </a:r>
            <a:r>
              <a:rPr lang="zh-CN" altLang="en-US" sz="1200">
                <a:latin typeface="Times New Roman" panose="02020603050405020304" charset="0"/>
                <a:cs typeface="Times New Roman" panose="02020603050405020304" charset="0"/>
              </a:rPr>
              <a:t> Lk Inf Al</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[ 0]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NULL</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0000000000000000 000000 000000 00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0   0  0</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a:t>
            </a:r>
            <a:r>
              <a:rPr lang="en-US" altLang="zh-CN" sz="1200">
                <a:latin typeface="Times New Roman" panose="02020603050405020304" charset="0"/>
                <a:cs typeface="Times New Roman" panose="02020603050405020304" charset="0"/>
              </a:rPr>
              <a:t>...</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[ 5] .dynsym</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DYNSYM</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0000000000400328 000328 000078 18</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 6   1  8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[ 6] .dynstr</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STRTAB</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00000000004003a0 0003a0 000044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0   0  1</a:t>
            </a:r>
            <a:endParaRPr lang="zh-CN" altLang="en-US" sz="1200">
              <a:latin typeface="Times New Roman" panose="02020603050405020304" charset="0"/>
              <a:cs typeface="Times New Roman" panose="02020603050405020304" charset="0"/>
            </a:endParaRPr>
          </a:p>
          <a:p>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 </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[ 9] .rela.dyn</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RELA</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0000000000400410 000410 000030 18</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 5   0  8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[10] .rela.plt</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RELA</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0000000000400440 000440 000030 18</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AI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5  22  8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[11] .init</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PROGBITS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0000000000401000 001000 000017 00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AX  0   0  4</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[12] .plt</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PROGBITS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0000000000401020 001020 000030 10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AX  0   0 16</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[13] .text</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PROGBITS</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0000000000401050 001050 0001e1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AX  0   0 16</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[14] .fini</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PROGBITS</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0000000000401234 001234 000009 00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AX  0   0  4</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[15] .rodata</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PROGBITS</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0000000000402000 002000 000030 00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0   0  4</a:t>
            </a:r>
            <a:endParaRPr lang="zh-CN" altLang="en-US" sz="1200">
              <a:latin typeface="Times New Roman" panose="02020603050405020304" charset="0"/>
              <a:cs typeface="Times New Roman" panose="02020603050405020304" charset="0"/>
            </a:endParaRPr>
          </a:p>
          <a:p>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 </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[18] .init_array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INIT_ARRAY</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0000000000403e10 002e10 000008 08</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WA  0   0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[19] .fini_array</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FINI_ARRAY</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0000000000403e18 002e18 000008 08</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WA  0   0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[20] .dynamic</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DYNAMIC</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0000000000403e20 002e20 0001d0 10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WA  6   0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[21] .got</a:t>
            </a:r>
            <a:r>
              <a:rPr lang="en-US"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PROGBITS</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0000000000403ff0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002ff0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000010 08</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WA  0   0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[22] .got.plt</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PROGBITS</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0000000000404000 003000 000028 08</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WA  0   0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[23] .data</a:t>
            </a:r>
            <a:r>
              <a:rPr lang="en-US"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PROGBITS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0000000000404028 003028 000010 00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WA  0   0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[24] .bss</a:t>
            </a:r>
            <a:r>
              <a:rPr lang="en-US"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NOBITS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0000000000404038 003038 000008 00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WA  0   0  1</a:t>
            </a:r>
            <a:endParaRPr lang="zh-CN" altLang="en-US" sz="1200">
              <a:latin typeface="Times New Roman" panose="02020603050405020304" charset="0"/>
              <a:cs typeface="Times New Roman" panose="02020603050405020304" charset="0"/>
            </a:endParaRPr>
          </a:p>
          <a:p>
            <a:r>
              <a:rPr lang="en-US" altLang="zh-CN" sz="1200">
                <a:latin typeface="Times New Roman" panose="02020603050405020304" charset="0"/>
                <a:cs typeface="Times New Roman" panose="02020603050405020304" charset="0"/>
                <a:sym typeface="+mn-ea"/>
              </a:rPr>
              <a:t>  </a:t>
            </a:r>
            <a:r>
              <a:rPr lang="zh-CN" altLang="en-US" sz="1200">
                <a:latin typeface="Times New Roman" panose="02020603050405020304" charset="0"/>
                <a:cs typeface="Times New Roman" panose="02020603050405020304" charset="0"/>
                <a:sym typeface="+mn-ea"/>
              </a:rPr>
              <a:t>[25] .comment          </a:t>
            </a:r>
            <a:r>
              <a:rPr lang="en-US" altLang="zh-CN" sz="1200">
                <a:latin typeface="Times New Roman" panose="02020603050405020304" charset="0"/>
                <a:cs typeface="Times New Roman" panose="02020603050405020304" charset="0"/>
                <a:sym typeface="+mn-ea"/>
              </a:rPr>
              <a:t>	</a:t>
            </a:r>
            <a:r>
              <a:rPr lang="zh-CN" altLang="en-US" sz="1200">
                <a:latin typeface="Times New Roman" panose="02020603050405020304" charset="0"/>
                <a:cs typeface="Times New Roman" panose="02020603050405020304" charset="0"/>
                <a:sym typeface="+mn-ea"/>
              </a:rPr>
              <a:t>PROGBITS     0000000000000000 003038 000023 01 MS  0   0  1 </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[26] .symtab</a:t>
            </a:r>
            <a:r>
              <a:rPr lang="en-US"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SYMTAB</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0000000000000000 003060 0005e8 18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27  43  8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[27] .strtab</a:t>
            </a:r>
            <a:r>
              <a:rPr lang="en-US"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STRTAB</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0000000000000000 003648 0001e1 00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0   0  1</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[28] .shstrtab</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STRTAB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0000000000000000 003829 000103 00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0   0  1</a:t>
            </a:r>
            <a:endParaRPr lang="zh-CN" altLang="en-US" sz="1200">
              <a:latin typeface="Times New Roman" panose="02020603050405020304" charset="0"/>
              <a:cs typeface="Times New Roman" panose="02020603050405020304" charset="0"/>
            </a:endParaRPr>
          </a:p>
        </p:txBody>
      </p:sp>
      <p:sp>
        <p:nvSpPr>
          <p:cNvPr id="3" name="文本框 2"/>
          <p:cNvSpPr txBox="1"/>
          <p:nvPr/>
        </p:nvSpPr>
        <p:spPr>
          <a:xfrm>
            <a:off x="11616690" y="896620"/>
            <a:ext cx="309880" cy="368300"/>
          </a:xfrm>
          <a:prstGeom prst="rect">
            <a:avLst/>
          </a:prstGeom>
          <a:noFill/>
        </p:spPr>
        <p:txBody>
          <a:bodyPr wrap="none" rtlCol="0">
            <a:spAutoFit/>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en-US" dirty="0">
                <a:cs typeface="Segoe UI Light" panose="020B0502040204020203" pitchFamily="34" charset="0"/>
              </a:rPr>
              <a:t>2.3.1 .shstrtab</a:t>
            </a:r>
            <a:r>
              <a:rPr lang="zh-CN" dirty="0">
                <a:cs typeface="Segoe UI Light" panose="020B0502040204020203" pitchFamily="34" charset="0"/>
              </a:rPr>
              <a:t>节</a:t>
            </a:r>
            <a:endParaRPr lang="zh-CN" dirty="0">
              <a:cs typeface="Segoe UI Light" panose="020B0502040204020203" pitchFamily="34" charset="0"/>
            </a:endParaRPr>
          </a:p>
        </p:txBody>
      </p:sp>
      <p:sp>
        <p:nvSpPr>
          <p:cNvPr id="6" name="文本框 5"/>
          <p:cNvSpPr txBox="1"/>
          <p:nvPr/>
        </p:nvSpPr>
        <p:spPr>
          <a:xfrm>
            <a:off x="5246370" y="1428115"/>
            <a:ext cx="6403340" cy="5077460"/>
          </a:xfrm>
          <a:prstGeom prst="rect">
            <a:avLst/>
          </a:prstGeom>
          <a:noFill/>
          <a:ln>
            <a:solidFill>
              <a:schemeClr val="tx1"/>
            </a:solidFill>
          </a:ln>
        </p:spPr>
        <p:txBody>
          <a:bodyPr wrap="square" rtlCol="0" anchor="t">
            <a:spAutoFit/>
          </a:bodyPr>
          <a:p>
            <a:r>
              <a:rPr lang="zh-CN" altLang="en-US" sz="1200">
                <a:latin typeface="Times New Roman" panose="02020603050405020304" charset="0"/>
                <a:cs typeface="Times New Roman" panose="02020603050405020304" charset="0"/>
              </a:rPr>
              <a:t>readelf -S -W test</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节头：</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[Nr] Name              </a:t>
            </a:r>
            <a:r>
              <a:rPr lang="en-US" altLang="zh-CN" sz="1200">
                <a:latin typeface="Times New Roman" panose="02020603050405020304" charset="0"/>
                <a:cs typeface="Times New Roman" panose="02020603050405020304" charset="0"/>
              </a:rPr>
              <a:t>	</a:t>
            </a:r>
            <a:r>
              <a:rPr lang="zh-CN" altLang="en-US" sz="1200">
                <a:solidFill>
                  <a:schemeClr val="tx1"/>
                </a:solidFill>
                <a:latin typeface="Times New Roman" panose="02020603050405020304" charset="0"/>
                <a:cs typeface="Times New Roman" panose="02020603050405020304" charset="0"/>
              </a:rPr>
              <a:t>Type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 Address          </a:t>
            </a:r>
            <a:r>
              <a:rPr lang="en-US" altLang="zh-CN" sz="1200">
                <a:latin typeface="Times New Roman" panose="02020603050405020304" charset="0"/>
                <a:cs typeface="Times New Roman" panose="02020603050405020304" charset="0"/>
              </a:rPr>
              <a:t>	         </a:t>
            </a:r>
            <a:r>
              <a:rPr lang="zh-CN" altLang="en-US" sz="1200">
                <a:solidFill>
                  <a:schemeClr val="tx1"/>
                </a:solidFill>
                <a:latin typeface="Times New Roman" panose="02020603050405020304" charset="0"/>
                <a:cs typeface="Times New Roman" panose="02020603050405020304" charset="0"/>
              </a:rPr>
              <a:t>Off    </a:t>
            </a:r>
            <a:r>
              <a:rPr lang="en-US" altLang="zh-CN" sz="1200">
                <a:solidFill>
                  <a:schemeClr val="tx1"/>
                </a:solidFill>
                <a:latin typeface="Times New Roman" panose="02020603050405020304" charset="0"/>
                <a:cs typeface="Times New Roman" panose="02020603050405020304" charset="0"/>
              </a:rPr>
              <a:t>    </a:t>
            </a:r>
            <a:r>
              <a:rPr lang="zh-CN" altLang="en-US" sz="1200">
                <a:solidFill>
                  <a:schemeClr val="tx1"/>
                </a:solidFill>
                <a:latin typeface="Times New Roman" panose="02020603050405020304" charset="0"/>
                <a:cs typeface="Times New Roman" panose="02020603050405020304" charset="0"/>
              </a:rPr>
              <a:t>Size   </a:t>
            </a:r>
            <a:r>
              <a:rPr lang="en-US" altLang="zh-CN" sz="1200">
                <a:solidFill>
                  <a:schemeClr val="tx1"/>
                </a:solidFill>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ES</a:t>
            </a:r>
            <a:r>
              <a:rPr lang="en-US" altLang="zh-CN" sz="1200">
                <a:latin typeface="Times New Roman" panose="02020603050405020304" charset="0"/>
                <a:cs typeface="Times New Roman" panose="02020603050405020304" charset="0"/>
              </a:rPr>
              <a:t> </a:t>
            </a:r>
            <a:r>
              <a:rPr lang="zh-CN" altLang="en-US" sz="1200">
                <a:solidFill>
                  <a:schemeClr val="tx1"/>
                </a:solidFill>
                <a:latin typeface="Times New Roman" panose="02020603050405020304" charset="0"/>
                <a:cs typeface="Times New Roman" panose="02020603050405020304" charset="0"/>
              </a:rPr>
              <a:t>Flg </a:t>
            </a:r>
            <a:r>
              <a:rPr lang="zh-CN" altLang="en-US" sz="1200">
                <a:latin typeface="Times New Roman" panose="02020603050405020304" charset="0"/>
                <a:cs typeface="Times New Roman" panose="02020603050405020304" charset="0"/>
              </a:rPr>
              <a:t>Lk Inf Al</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[ 0]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NULL</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0000000000000000 000000 000000 00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0   0  0</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a:t>
            </a:r>
            <a:r>
              <a:rPr lang="en-US" altLang="zh-CN" sz="1200">
                <a:latin typeface="Times New Roman" panose="02020603050405020304" charset="0"/>
                <a:cs typeface="Times New Roman" panose="02020603050405020304" charset="0"/>
              </a:rPr>
              <a:t>...</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[ 5] .dynsym</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DYNSYM</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0000000000400328 000328 000078 18</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 6   1  8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[ 6] .dynstr</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STRTAB</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00000000004003a0 0003a0 000044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0   0  1</a:t>
            </a:r>
            <a:endParaRPr lang="zh-CN" altLang="en-US" sz="1200">
              <a:latin typeface="Times New Roman" panose="02020603050405020304" charset="0"/>
              <a:cs typeface="Times New Roman" panose="02020603050405020304" charset="0"/>
            </a:endParaRPr>
          </a:p>
          <a:p>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 </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[ 9] .rela.dyn</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RELA</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0000000000400410 000410 000030 18</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 5   0  8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[10] .rela.plt</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RELA</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0000000000400440 000440 000030 18</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AI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5  22  8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[11] .init</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PROGBITS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0000000000401000 001000 000017 00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AX  0   0  4</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[12] .plt</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PROGBITS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0000000000401020 001020 000030 10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AX  0   0 16</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[13] .text</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PROGBITS</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0000000000401050 001050 0001e1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AX  0   0 16</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[14] .fini</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PROGBITS</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0000000000401234 001234 000009 00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AX  0   0  4</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[15] .rodata</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PROGBITS</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0000000000402000 002000 000030 00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0   0  4</a:t>
            </a:r>
            <a:endParaRPr lang="zh-CN" altLang="en-US" sz="1200">
              <a:latin typeface="Times New Roman" panose="02020603050405020304" charset="0"/>
              <a:cs typeface="Times New Roman" panose="02020603050405020304" charset="0"/>
            </a:endParaRPr>
          </a:p>
          <a:p>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 </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[18] .init_array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INIT_ARRAY</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0000000000403e10 002e10 000008 08</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WA  0   0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[19] .fini_array</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FINI_ARRAY</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0000000000403e18 002e18 000008 08</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WA  0   0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[20] .dynamic</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DYNAMIC</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0000000000403e20 002e20 0001d0 10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WA  6   0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[21] .got</a:t>
            </a:r>
            <a:r>
              <a:rPr lang="en-US"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PROGBITS</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0000000000403ff0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002ff0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000010 08</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WA  0   0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[22] .got.plt</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PROGBITS</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0000000000404000 003000 000028 08</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WA  0   0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[23] .data</a:t>
            </a:r>
            <a:r>
              <a:rPr lang="en-US"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PROGBITS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0000000000404028 003028 000010 00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WA  0   0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[24] .bss</a:t>
            </a:r>
            <a:r>
              <a:rPr lang="en-US"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NOBITS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0000000000404038 003038 000008 00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WA  0   0  1</a:t>
            </a:r>
            <a:endParaRPr lang="zh-CN" altLang="en-US" sz="1200">
              <a:latin typeface="Times New Roman" panose="02020603050405020304" charset="0"/>
              <a:cs typeface="Times New Roman" panose="02020603050405020304" charset="0"/>
            </a:endParaRPr>
          </a:p>
          <a:p>
            <a:r>
              <a:rPr lang="en-US" altLang="zh-CN" sz="1200">
                <a:latin typeface="Times New Roman" panose="02020603050405020304" charset="0"/>
                <a:cs typeface="Times New Roman" panose="02020603050405020304" charset="0"/>
                <a:sym typeface="+mn-ea"/>
              </a:rPr>
              <a:t>  </a:t>
            </a:r>
            <a:r>
              <a:rPr lang="zh-CN" altLang="en-US" sz="1200">
                <a:latin typeface="Times New Roman" panose="02020603050405020304" charset="0"/>
                <a:cs typeface="Times New Roman" panose="02020603050405020304" charset="0"/>
                <a:sym typeface="+mn-ea"/>
              </a:rPr>
              <a:t>[25] .comment          </a:t>
            </a:r>
            <a:r>
              <a:rPr lang="en-US" altLang="zh-CN" sz="1200">
                <a:latin typeface="Times New Roman" panose="02020603050405020304" charset="0"/>
                <a:cs typeface="Times New Roman" panose="02020603050405020304" charset="0"/>
                <a:sym typeface="+mn-ea"/>
              </a:rPr>
              <a:t>	</a:t>
            </a:r>
            <a:r>
              <a:rPr lang="zh-CN" altLang="en-US" sz="1200">
                <a:latin typeface="Times New Roman" panose="02020603050405020304" charset="0"/>
                <a:cs typeface="Times New Roman" panose="02020603050405020304" charset="0"/>
                <a:sym typeface="+mn-ea"/>
              </a:rPr>
              <a:t>PROGBITS     0000000000000000 003038 000023 01 MS  0   0  1 </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[26] .symtab</a:t>
            </a:r>
            <a:r>
              <a:rPr lang="en-US"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SYMTAB</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0000000000000000 003060 0005e8 18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27  43  8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[27] .strtab</a:t>
            </a:r>
            <a:r>
              <a:rPr lang="en-US"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STRTAB</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0000000000000000 003648 0001e1 00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0   0  1</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[28] .shstrtab</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STRTAB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0000000000000000 003829 000103 00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0   0  1</a:t>
            </a:r>
            <a:endParaRPr lang="zh-CN" altLang="en-US" sz="1200">
              <a:latin typeface="Times New Roman" panose="02020603050405020304" charset="0"/>
              <a:cs typeface="Times New Roman" panose="02020603050405020304" charset="0"/>
            </a:endParaRPr>
          </a:p>
        </p:txBody>
      </p:sp>
      <p:sp>
        <p:nvSpPr>
          <p:cNvPr id="2" name="矩形 1"/>
          <p:cNvSpPr/>
          <p:nvPr/>
        </p:nvSpPr>
        <p:spPr>
          <a:xfrm>
            <a:off x="5398135" y="6245225"/>
            <a:ext cx="993775" cy="18986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21970" y="1428115"/>
            <a:ext cx="4683760" cy="1568450"/>
          </a:xfrm>
          <a:prstGeom prst="rect">
            <a:avLst/>
          </a:prstGeom>
          <a:noFill/>
        </p:spPr>
        <p:txBody>
          <a:bodyPr wrap="square" rtlCol="0" anchor="t">
            <a:spAutoFit/>
          </a:bodyPr>
          <a:p>
            <a:r>
              <a:rPr sz="2400">
                <a:latin typeface="Times New Roman" panose="02020603050405020304" charset="0"/>
                <a:cs typeface="Times New Roman" panose="02020603050405020304" charset="0"/>
              </a:rPr>
              <a:t>.shstrtab节</a:t>
            </a:r>
            <a:r>
              <a:rPr lang="en-US" sz="2400">
                <a:latin typeface="Times New Roman" panose="02020603050405020304" charset="0"/>
                <a:cs typeface="Times New Roman" panose="02020603050405020304" charset="0"/>
              </a:rPr>
              <a:t>(</a:t>
            </a:r>
            <a:r>
              <a:rPr lang="zh-CN" altLang="en-US" sz="2400">
                <a:latin typeface="Times New Roman" panose="02020603050405020304" charset="0"/>
                <a:ea typeface="宋体" pitchFamily="2" charset="-122"/>
                <a:cs typeface="Times New Roman" panose="02020603050405020304" charset="0"/>
              </a:rPr>
              <a:t>对应</a:t>
            </a:r>
            <a:r>
              <a:rPr lang="en-US" altLang="zh-CN" sz="2400">
                <a:latin typeface="Times New Roman" panose="02020603050405020304" charset="0"/>
                <a:ea typeface="宋体" pitchFamily="2" charset="-122"/>
                <a:cs typeface="Times New Roman" panose="02020603050405020304" charset="0"/>
              </a:rPr>
              <a:t>ELF</a:t>
            </a:r>
            <a:r>
              <a:rPr lang="zh-CN" altLang="en-US" sz="2400">
                <a:latin typeface="Times New Roman" panose="02020603050405020304" charset="0"/>
                <a:ea typeface="宋体" pitchFamily="2" charset="-122"/>
                <a:cs typeface="Times New Roman" panose="02020603050405020304" charset="0"/>
              </a:rPr>
              <a:t>头部的</a:t>
            </a:r>
            <a:r>
              <a:rPr lang="zh-CN" altLang="en-US" sz="2400">
                <a:latin typeface="Times New Roman" panose="02020603050405020304" charset="0"/>
                <a:cs typeface="Times New Roman" panose="02020603050405020304" charset="0"/>
                <a:sym typeface="+mn-ea"/>
              </a:rPr>
              <a:t>e_shstrndx</a:t>
            </a:r>
            <a:r>
              <a:rPr lang="en-US" sz="2400">
                <a:latin typeface="Times New Roman" panose="02020603050405020304" charset="0"/>
                <a:cs typeface="Times New Roman" panose="02020603050405020304" charset="0"/>
              </a:rPr>
              <a:t>)</a:t>
            </a:r>
            <a:r>
              <a:rPr sz="2400">
                <a:latin typeface="Times New Roman" panose="02020603050405020304" charset="0"/>
                <a:cs typeface="Times New Roman" panose="02020603050405020304" charset="0"/>
              </a:rPr>
              <a:t>只是一个以NULL结尾的字符串数组</a:t>
            </a:r>
            <a:r>
              <a:rPr lang="en-US" sz="2400">
                <a:latin typeface="Times New Roman" panose="02020603050405020304" charset="0"/>
                <a:cs typeface="Times New Roman" panose="02020603050405020304" charset="0"/>
              </a:rPr>
              <a:t>, </a:t>
            </a:r>
            <a:r>
              <a:rPr sz="2400">
                <a:latin typeface="Times New Roman" panose="02020603050405020304" charset="0"/>
                <a:cs typeface="Times New Roman" panose="02020603050405020304" charset="0"/>
              </a:rPr>
              <a:t>其中包含二进制文件中所有节的名称</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sp>
        <p:nvSpPr>
          <p:cNvPr id="7" name="文本框 6"/>
          <p:cNvSpPr txBox="1"/>
          <p:nvPr/>
        </p:nvSpPr>
        <p:spPr>
          <a:xfrm>
            <a:off x="478790" y="4128135"/>
            <a:ext cx="4769485" cy="2306955"/>
          </a:xfrm>
          <a:prstGeom prst="rect">
            <a:avLst/>
          </a:prstGeom>
          <a:noFill/>
        </p:spPr>
        <p:txBody>
          <a:bodyPr wrap="square" rtlCol="0" anchor="t">
            <a:spAutoFit/>
          </a:bodyPr>
          <a:p>
            <a:r>
              <a:rPr lang="zh-CN" altLang="en-US" sz="1200">
                <a:latin typeface="Times New Roman" panose="02020603050405020304" charset="0"/>
                <a:cs typeface="Times New Roman" panose="02020603050405020304" charset="0"/>
              </a:rPr>
              <a:t>readelf -p .shstrtab test</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String dump of section '.shstrtab':</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     1]  .symtab</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     9]  .strtab</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    11]  .shstrtab</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    1b]  .interp</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    23]  .note.ABI-tag</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    31]  .note.gnu.build-id</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    44]  .gnu.hash</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    4e]  .dynsym</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    56]  .dynstr</a:t>
            </a:r>
            <a:endParaRPr lang="zh-CN" altLang="en-US" sz="1200">
              <a:latin typeface="Times New Roman" panose="02020603050405020304" charset="0"/>
              <a:cs typeface="Times New Roman" panose="02020603050405020304" charset="0"/>
            </a:endParaRPr>
          </a:p>
          <a:p>
            <a:r>
              <a:rPr lang="en-US" altLang="zh-CN" sz="1200">
                <a:latin typeface="Times New Roman" panose="02020603050405020304" charset="0"/>
                <a:cs typeface="Times New Roman" panose="02020603050405020304" charset="0"/>
              </a:rPr>
              <a:t>  ...</a:t>
            </a:r>
            <a:endParaRPr lang="en-US" altLang="zh-CN" sz="12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en-US" dirty="0">
                <a:cs typeface="Segoe UI Light" panose="020B0502040204020203" pitchFamily="34" charset="0"/>
              </a:rPr>
              <a:t>2.3.2 .init/</a:t>
            </a:r>
            <a:r>
              <a:rPr lang="en-US" altLang="zh-CN" dirty="0">
                <a:cs typeface="Segoe UI Light" panose="020B0502040204020203" pitchFamily="34" charset="0"/>
              </a:rPr>
              <a:t>.fini/.init_array/.fini_array</a:t>
            </a:r>
            <a:r>
              <a:rPr lang="zh-CN" dirty="0">
                <a:cs typeface="Segoe UI Light" panose="020B0502040204020203" pitchFamily="34" charset="0"/>
              </a:rPr>
              <a:t>节</a:t>
            </a:r>
            <a:endParaRPr lang="zh-CN" dirty="0">
              <a:cs typeface="Segoe UI Light" panose="020B0502040204020203" pitchFamily="34" charset="0"/>
            </a:endParaRPr>
          </a:p>
        </p:txBody>
      </p:sp>
      <p:sp>
        <p:nvSpPr>
          <p:cNvPr id="6" name="文本框 5"/>
          <p:cNvSpPr txBox="1"/>
          <p:nvPr/>
        </p:nvSpPr>
        <p:spPr>
          <a:xfrm>
            <a:off x="5246370" y="1428115"/>
            <a:ext cx="6403340" cy="5077460"/>
          </a:xfrm>
          <a:prstGeom prst="rect">
            <a:avLst/>
          </a:prstGeom>
          <a:noFill/>
          <a:ln>
            <a:solidFill>
              <a:schemeClr val="tx1"/>
            </a:solidFill>
          </a:ln>
        </p:spPr>
        <p:txBody>
          <a:bodyPr wrap="square" rtlCol="0" anchor="t">
            <a:spAutoFit/>
          </a:bodyPr>
          <a:p>
            <a:r>
              <a:rPr lang="zh-CN" altLang="en-US" sz="1200">
                <a:latin typeface="Times New Roman" panose="02020603050405020304" charset="0"/>
                <a:cs typeface="Times New Roman" panose="02020603050405020304" charset="0"/>
              </a:rPr>
              <a:t>readelf -S -W test</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节头：</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[Nr] Name              </a:t>
            </a:r>
            <a:r>
              <a:rPr lang="en-US" altLang="zh-CN" sz="1200">
                <a:latin typeface="Times New Roman" panose="02020603050405020304" charset="0"/>
                <a:cs typeface="Times New Roman" panose="02020603050405020304" charset="0"/>
              </a:rPr>
              <a:t>	</a:t>
            </a:r>
            <a:r>
              <a:rPr lang="zh-CN" altLang="en-US" sz="1200">
                <a:solidFill>
                  <a:schemeClr val="tx1"/>
                </a:solidFill>
                <a:latin typeface="Times New Roman" panose="02020603050405020304" charset="0"/>
                <a:cs typeface="Times New Roman" panose="02020603050405020304" charset="0"/>
              </a:rPr>
              <a:t>Type</a:t>
            </a:r>
            <a:r>
              <a:rPr lang="zh-CN" altLang="en-US" sz="1200">
                <a:latin typeface="Times New Roman" panose="02020603050405020304" charset="0"/>
                <a:cs typeface="Times New Roman" panose="02020603050405020304" charset="0"/>
              </a:rPr>
              <a:t>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 Address          </a:t>
            </a:r>
            <a:r>
              <a:rPr lang="en-US" altLang="zh-CN" sz="1200">
                <a:latin typeface="Times New Roman" panose="02020603050405020304" charset="0"/>
                <a:cs typeface="Times New Roman" panose="02020603050405020304" charset="0"/>
              </a:rPr>
              <a:t>	         </a:t>
            </a:r>
            <a:r>
              <a:rPr lang="zh-CN" altLang="en-US" sz="1200">
                <a:solidFill>
                  <a:schemeClr val="tx1"/>
                </a:solidFill>
                <a:latin typeface="Times New Roman" panose="02020603050405020304" charset="0"/>
                <a:cs typeface="Times New Roman" panose="02020603050405020304" charset="0"/>
              </a:rPr>
              <a:t>Off    </a:t>
            </a:r>
            <a:r>
              <a:rPr lang="en-US" altLang="zh-CN" sz="1200">
                <a:solidFill>
                  <a:schemeClr val="tx1"/>
                </a:solidFill>
                <a:latin typeface="Times New Roman" panose="02020603050405020304" charset="0"/>
                <a:cs typeface="Times New Roman" panose="02020603050405020304" charset="0"/>
              </a:rPr>
              <a:t>    </a:t>
            </a:r>
            <a:r>
              <a:rPr lang="zh-CN" altLang="en-US" sz="1200">
                <a:solidFill>
                  <a:schemeClr val="tx1"/>
                </a:solidFill>
                <a:latin typeface="Times New Roman" panose="02020603050405020304" charset="0"/>
                <a:cs typeface="Times New Roman" panose="02020603050405020304" charset="0"/>
              </a:rPr>
              <a:t>Size   </a:t>
            </a:r>
            <a:r>
              <a:rPr lang="en-US" altLang="zh-CN" sz="1200">
                <a:solidFill>
                  <a:schemeClr val="tx1"/>
                </a:solidFill>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ES</a:t>
            </a:r>
            <a:r>
              <a:rPr lang="en-US" altLang="zh-CN" sz="1200">
                <a:latin typeface="Times New Roman" panose="02020603050405020304" charset="0"/>
                <a:cs typeface="Times New Roman" panose="02020603050405020304" charset="0"/>
              </a:rPr>
              <a:t> </a:t>
            </a:r>
            <a:r>
              <a:rPr lang="zh-CN" altLang="en-US" sz="1200">
                <a:solidFill>
                  <a:schemeClr val="tx1"/>
                </a:solidFill>
                <a:latin typeface="Times New Roman" panose="02020603050405020304" charset="0"/>
                <a:cs typeface="Times New Roman" panose="02020603050405020304" charset="0"/>
              </a:rPr>
              <a:t>Flg </a:t>
            </a:r>
            <a:r>
              <a:rPr lang="zh-CN" altLang="en-US" sz="1200">
                <a:latin typeface="Times New Roman" panose="02020603050405020304" charset="0"/>
                <a:cs typeface="Times New Roman" panose="02020603050405020304" charset="0"/>
              </a:rPr>
              <a:t>Lk Inf Al</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[ 0]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NULL</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0000000000000000 000000 000000 00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0   0  0</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a:t>
            </a:r>
            <a:r>
              <a:rPr lang="en-US" altLang="zh-CN" sz="1200">
                <a:latin typeface="Times New Roman" panose="02020603050405020304" charset="0"/>
                <a:cs typeface="Times New Roman" panose="02020603050405020304" charset="0"/>
              </a:rPr>
              <a:t>...</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[ 5] .dynsym</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DYNSYM</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0000000000400328 000328 000078 18</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 6   1  8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[ 6] .dynstr</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STRTAB</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00000000004003a0 0003a0 000044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0   0  1</a:t>
            </a:r>
            <a:endParaRPr lang="zh-CN" altLang="en-US" sz="1200">
              <a:latin typeface="Times New Roman" panose="02020603050405020304" charset="0"/>
              <a:cs typeface="Times New Roman" panose="02020603050405020304" charset="0"/>
            </a:endParaRPr>
          </a:p>
          <a:p>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 </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[ 9] .rela.dyn</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RELA</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0000000000400410 000410 000030 18</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 5   0  8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[10] .rela.plt</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RELA</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0000000000400440 000440 000030 18</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AI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5  22  8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[11] .init</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PROGBITS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0000000000401000 001000 000017 00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AX  0   0  4</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[12] .plt</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PROGBITS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0000000000401020 001020 000030 10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AX  0   0 16</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[13] .text</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PROGBITS</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0000000000401050 001050 0001e1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AX  0   0 16</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[14] .fini</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PROGBITS</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0000000000401234 001234 000009 00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AX  0   0  4</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[15] .rodata</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PROGBITS</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0000000000402000 002000 000030 00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0   0  4</a:t>
            </a:r>
            <a:endParaRPr lang="zh-CN" altLang="en-US" sz="1200">
              <a:latin typeface="Times New Roman" panose="02020603050405020304" charset="0"/>
              <a:cs typeface="Times New Roman" panose="02020603050405020304" charset="0"/>
            </a:endParaRPr>
          </a:p>
          <a:p>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 </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[18] .init_array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INIT_ARRAY</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0000000000403e10 002e10 000008 08</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WA  0   0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[19] .fini_array</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FINI_ARRAY</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0000000000403e18 002e18 000008 08</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WA  0   0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[20] .dynamic</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DYNAMIC</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0000000000403e20 002e20 0001d0 10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WA  6   0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[21] .got</a:t>
            </a:r>
            <a:r>
              <a:rPr lang="en-US"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PROGBITS</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0000000000403ff0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002ff0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000010 08</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WA  0   0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[22] .got.plt</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PROGBITS</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0000000000404000 003000 000028 08</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WA  0   0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[23] .data</a:t>
            </a:r>
            <a:r>
              <a:rPr lang="en-US"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PROGBITS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0000000000404028 003028 000010 00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WA  0   0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[24] .bss</a:t>
            </a:r>
            <a:r>
              <a:rPr lang="en-US"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NOBITS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0000000000404038 003038 000008 00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WA  0   0  1</a:t>
            </a:r>
            <a:endParaRPr lang="zh-CN" altLang="en-US" sz="1200">
              <a:latin typeface="Times New Roman" panose="02020603050405020304" charset="0"/>
              <a:cs typeface="Times New Roman" panose="02020603050405020304" charset="0"/>
            </a:endParaRPr>
          </a:p>
          <a:p>
            <a:r>
              <a:rPr lang="en-US" altLang="zh-CN" sz="1200">
                <a:latin typeface="Times New Roman" panose="02020603050405020304" charset="0"/>
                <a:cs typeface="Times New Roman" panose="02020603050405020304" charset="0"/>
                <a:sym typeface="+mn-ea"/>
              </a:rPr>
              <a:t>  </a:t>
            </a:r>
            <a:r>
              <a:rPr lang="zh-CN" altLang="en-US" sz="1200">
                <a:latin typeface="Times New Roman" panose="02020603050405020304" charset="0"/>
                <a:cs typeface="Times New Roman" panose="02020603050405020304" charset="0"/>
                <a:sym typeface="+mn-ea"/>
              </a:rPr>
              <a:t>[25] .comment          </a:t>
            </a:r>
            <a:r>
              <a:rPr lang="en-US" altLang="zh-CN" sz="1200">
                <a:latin typeface="Times New Roman" panose="02020603050405020304" charset="0"/>
                <a:cs typeface="Times New Roman" panose="02020603050405020304" charset="0"/>
                <a:sym typeface="+mn-ea"/>
              </a:rPr>
              <a:t>	</a:t>
            </a:r>
            <a:r>
              <a:rPr lang="zh-CN" altLang="en-US" sz="1200">
                <a:latin typeface="Times New Roman" panose="02020603050405020304" charset="0"/>
                <a:cs typeface="Times New Roman" panose="02020603050405020304" charset="0"/>
                <a:sym typeface="+mn-ea"/>
              </a:rPr>
              <a:t>PROGBITS     0000000000000000 003038 000023 01 MS  0   0  1 </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[26] .symtab</a:t>
            </a:r>
            <a:r>
              <a:rPr lang="en-US"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SYMTAB</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0000000000000000 003060 0005e8 18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27  43  8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[27] .strtab</a:t>
            </a:r>
            <a:r>
              <a:rPr lang="en-US"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STRTAB</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0000000000000000 003648 0001e1 00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0   0  1</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[28] .shstrtab</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STRTAB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0000000000000000 003829 000103 00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0   0  1</a:t>
            </a:r>
            <a:endParaRPr lang="zh-CN" altLang="en-US" sz="1200">
              <a:latin typeface="Times New Roman" panose="02020603050405020304" charset="0"/>
              <a:cs typeface="Times New Roman" panose="02020603050405020304" charset="0"/>
            </a:endParaRPr>
          </a:p>
        </p:txBody>
      </p:sp>
      <p:sp>
        <p:nvSpPr>
          <p:cNvPr id="13" name="矩形 12"/>
          <p:cNvSpPr/>
          <p:nvPr/>
        </p:nvSpPr>
        <p:spPr>
          <a:xfrm>
            <a:off x="5401310" y="3300095"/>
            <a:ext cx="993775" cy="22288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a:off x="5401310" y="3855085"/>
            <a:ext cx="993775" cy="22288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a:off x="5401310" y="4410075"/>
            <a:ext cx="993775" cy="37147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614680" y="1428115"/>
            <a:ext cx="4591050" cy="2676525"/>
          </a:xfrm>
          <a:prstGeom prst="rect">
            <a:avLst/>
          </a:prstGeom>
          <a:noFill/>
        </p:spPr>
        <p:txBody>
          <a:bodyPr wrap="square" rtlCol="0" anchor="t">
            <a:spAutoFit/>
          </a:bodyPr>
          <a:p>
            <a:pPr marL="342900" indent="-342900">
              <a:buFont typeface="Arial" panose="020B0604020202020204" pitchFamily="34" charset="0"/>
              <a:buChar char="•"/>
            </a:pPr>
            <a:r>
              <a:rPr lang="en-US" altLang="zh-CN" sz="2400">
                <a:latin typeface="Times New Roman" panose="02020603050405020304" charset="0"/>
                <a:cs typeface="Times New Roman" panose="02020603050405020304" charset="0"/>
              </a:rPr>
              <a:t>.init: </a:t>
            </a:r>
            <a:r>
              <a:rPr lang="zh-CN" altLang="en-US" sz="2400">
                <a:latin typeface="Times New Roman" panose="02020603050405020304" charset="0"/>
                <a:cs typeface="Times New Roman" panose="02020603050405020304" charset="0"/>
              </a:rPr>
              <a:t>将控制权转移到二进制文件的</a:t>
            </a:r>
            <a:r>
              <a:rPr lang="en-US" altLang="zh-CN" sz="2400">
                <a:latin typeface="Times New Roman" panose="02020603050405020304" charset="0"/>
                <a:cs typeface="Times New Roman" panose="02020603050405020304" charset="0"/>
              </a:rPr>
              <a:t>main</a:t>
            </a:r>
            <a:r>
              <a:rPr lang="zh-CN" altLang="en-US" sz="2400">
                <a:latin typeface="Times New Roman" panose="02020603050405020304" charset="0"/>
                <a:ea typeface="宋体" pitchFamily="2" charset="-122"/>
                <a:cs typeface="Times New Roman" panose="02020603050405020304" charset="0"/>
              </a:rPr>
              <a:t>函数</a:t>
            </a:r>
            <a:r>
              <a:rPr lang="zh-CN" altLang="en-US" sz="2400">
                <a:latin typeface="Times New Roman" panose="02020603050405020304" charset="0"/>
                <a:cs typeface="Times New Roman" panose="02020603050405020304" charset="0"/>
              </a:rPr>
              <a:t>之前, 系统会执行.init节的代码进行初始化.</a:t>
            </a:r>
            <a:endParaRPr lang="zh-CN" alt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zh-CN" altLang="en-US" sz="2400">
                <a:latin typeface="Times New Roman" panose="02020603050405020304" charset="0"/>
                <a:cs typeface="Times New Roman" panose="02020603050405020304" charset="0"/>
                <a:sym typeface="+mn-ea"/>
              </a:rPr>
              <a:t>.init_array包含一个指向构造函数的指针数组</a:t>
            </a:r>
            <a:r>
              <a:rPr lang="en-US" altLang="zh-CN" sz="2400">
                <a:latin typeface="Times New Roman" panose="02020603050405020304" charset="0"/>
                <a:cs typeface="Times New Roman" panose="02020603050405020304" charset="0"/>
                <a:sym typeface="+mn-ea"/>
              </a:rPr>
              <a:t>, </a:t>
            </a:r>
            <a:r>
              <a:rPr lang="zh-CN" altLang="en-US" sz="2400">
                <a:latin typeface="Times New Roman" panose="02020603050405020304" charset="0"/>
                <a:cs typeface="Times New Roman" panose="02020603050405020304" charset="0"/>
                <a:sym typeface="+mn-ea"/>
              </a:rPr>
              <a:t>在.init节执行后, </a:t>
            </a:r>
            <a:r>
              <a:rPr lang="en-US" altLang="zh-CN" sz="2400">
                <a:latin typeface="Times New Roman" panose="02020603050405020304" charset="0"/>
                <a:cs typeface="Times New Roman" panose="02020603050405020304" charset="0"/>
                <a:sym typeface="+mn-ea"/>
              </a:rPr>
              <a:t>main</a:t>
            </a:r>
            <a:r>
              <a:rPr lang="zh-CN" altLang="en-US" sz="2400">
                <a:latin typeface="Times New Roman" panose="02020603050405020304" charset="0"/>
                <a:ea typeface="宋体" pitchFamily="2" charset="-122"/>
                <a:cs typeface="Times New Roman" panose="02020603050405020304" charset="0"/>
                <a:sym typeface="+mn-ea"/>
              </a:rPr>
              <a:t>函数</a:t>
            </a:r>
            <a:r>
              <a:rPr lang="zh-CN" altLang="en-US" sz="2400">
                <a:latin typeface="Times New Roman" panose="02020603050405020304" charset="0"/>
                <a:cs typeface="Times New Roman" panose="02020603050405020304" charset="0"/>
                <a:sym typeface="+mn-ea"/>
              </a:rPr>
              <a:t>调用之前执行.</a:t>
            </a:r>
            <a:endParaRPr lang="zh-CN" altLang="en-US" sz="2400">
              <a:latin typeface="Times New Roman" panose="02020603050405020304" charset="0"/>
              <a:cs typeface="Times New Roman" panose="02020603050405020304" charset="0"/>
              <a:sym typeface="+mn-ea"/>
            </a:endParaRPr>
          </a:p>
          <a:p>
            <a:pPr marL="342900" indent="-342900">
              <a:buFont typeface="Arial" panose="020B0604020202020204" pitchFamily="34" charset="0"/>
              <a:buChar char="•"/>
            </a:pPr>
            <a:r>
              <a:rPr lang="zh-CN" altLang="en-US" sz="2400">
                <a:latin typeface="Times New Roman" panose="02020603050405020304" charset="0"/>
                <a:cs typeface="Times New Roman" panose="02020603050405020304" charset="0"/>
              </a:rPr>
              <a:t>.fini、.fini_array同理</a:t>
            </a:r>
            <a:endParaRPr lang="zh-CN" altLang="en-US" sz="2400">
              <a:latin typeface="Times New Roman" panose="02020603050405020304" charset="0"/>
              <a:cs typeface="Times New Roman" panose="02020603050405020304" charset="0"/>
            </a:endParaRPr>
          </a:p>
        </p:txBody>
      </p:sp>
      <p:sp>
        <p:nvSpPr>
          <p:cNvPr id="7" name="文本框 6"/>
          <p:cNvSpPr txBox="1"/>
          <p:nvPr/>
        </p:nvSpPr>
        <p:spPr>
          <a:xfrm>
            <a:off x="424180" y="5734685"/>
            <a:ext cx="4977130" cy="645160"/>
          </a:xfrm>
          <a:prstGeom prst="rect">
            <a:avLst/>
          </a:prstGeom>
          <a:noFill/>
        </p:spPr>
        <p:txBody>
          <a:bodyPr wrap="none" rtlCol="0" anchor="t">
            <a:spAutoFit/>
          </a:bodyPr>
          <a:p>
            <a:pPr marL="285750" indent="-285750" algn="l">
              <a:buClrTx/>
              <a:buSzTx/>
              <a:buFont typeface="Arial" panose="020B0604020202020204" pitchFamily="34" charset="0"/>
              <a:buChar char="•"/>
            </a:pPr>
            <a:r>
              <a:rPr lang="zh-CN" dirty="0">
                <a:solidFill>
                  <a:schemeClr val="bg1">
                    <a:lumMod val="50000"/>
                  </a:schemeClr>
                </a:solidFill>
                <a:latin typeface="Times New Roman" panose="02020603050405020304" charset="0"/>
                <a:ea typeface="宋体" pitchFamily="2" charset="-122"/>
                <a:cs typeface="Times New Roman" panose="02020603050405020304" charset="0"/>
                <a:sym typeface="+mn-ea"/>
              </a:rPr>
              <a:t>在GCC中, 可以通过__attribute__((constructor))</a:t>
            </a:r>
            <a:endParaRPr lang="zh-CN" dirty="0">
              <a:solidFill>
                <a:schemeClr val="bg1">
                  <a:lumMod val="50000"/>
                </a:schemeClr>
              </a:solidFill>
              <a:latin typeface="Times New Roman" panose="02020603050405020304" charset="0"/>
              <a:ea typeface="宋体" pitchFamily="2" charset="-122"/>
              <a:cs typeface="Times New Roman" panose="02020603050405020304" charset="0"/>
              <a:sym typeface="+mn-ea"/>
            </a:endParaRPr>
          </a:p>
          <a:p>
            <a:pPr indent="0" algn="l">
              <a:buClrTx/>
              <a:buSzTx/>
              <a:buFont typeface="Arial" panose="020B0604020202020204" pitchFamily="34" charset="0"/>
              <a:buNone/>
            </a:pPr>
            <a:r>
              <a:rPr lang="zh-CN" dirty="0">
                <a:solidFill>
                  <a:schemeClr val="bg1">
                    <a:lumMod val="50000"/>
                  </a:schemeClr>
                </a:solidFill>
                <a:latin typeface="Times New Roman" panose="02020603050405020304" charset="0"/>
                <a:ea typeface="宋体" pitchFamily="2" charset="-122"/>
                <a:cs typeface="Times New Roman" panose="02020603050405020304" charset="0"/>
                <a:sym typeface="+mn-ea"/>
              </a:rPr>
              <a:t>修饰C源文件的函数, 将其标记为构造函数.</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bldLst>
      <p:bldP spid="13" grpId="1" animBg="1"/>
      <p:bldP spid="2" grpId="1" animBg="1"/>
      <p:bldP spid="4"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en-US" dirty="0">
                <a:cs typeface="Segoe UI Light" panose="020B0502040204020203" pitchFamily="34" charset="0"/>
              </a:rPr>
              <a:t>2.3.3 .text</a:t>
            </a:r>
            <a:r>
              <a:rPr lang="zh-CN" dirty="0">
                <a:cs typeface="Segoe UI Light" panose="020B0502040204020203" pitchFamily="34" charset="0"/>
              </a:rPr>
              <a:t>节</a:t>
            </a:r>
            <a:endParaRPr lang="zh-CN" dirty="0">
              <a:cs typeface="Segoe UI Light" panose="020B0502040204020203" pitchFamily="34" charset="0"/>
            </a:endParaRPr>
          </a:p>
        </p:txBody>
      </p:sp>
      <p:sp>
        <p:nvSpPr>
          <p:cNvPr id="6" name="文本框 5"/>
          <p:cNvSpPr txBox="1"/>
          <p:nvPr/>
        </p:nvSpPr>
        <p:spPr>
          <a:xfrm>
            <a:off x="5246370" y="1428115"/>
            <a:ext cx="6403340" cy="5077460"/>
          </a:xfrm>
          <a:prstGeom prst="rect">
            <a:avLst/>
          </a:prstGeom>
          <a:noFill/>
          <a:ln>
            <a:solidFill>
              <a:schemeClr val="tx1"/>
            </a:solidFill>
          </a:ln>
        </p:spPr>
        <p:txBody>
          <a:bodyPr wrap="square" rtlCol="0" anchor="t">
            <a:spAutoFit/>
          </a:bodyPr>
          <a:p>
            <a:r>
              <a:rPr lang="zh-CN" altLang="en-US" sz="1200">
                <a:latin typeface="Times New Roman" panose="02020603050405020304" charset="0"/>
                <a:cs typeface="Times New Roman" panose="02020603050405020304" charset="0"/>
              </a:rPr>
              <a:t>readelf -S -W test</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节头：</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[Nr] Name              </a:t>
            </a:r>
            <a:r>
              <a:rPr lang="en-US" altLang="zh-CN" sz="1200">
                <a:latin typeface="Times New Roman" panose="02020603050405020304" charset="0"/>
                <a:cs typeface="Times New Roman" panose="02020603050405020304" charset="0"/>
              </a:rPr>
              <a:t>	</a:t>
            </a:r>
            <a:r>
              <a:rPr lang="zh-CN" altLang="en-US" sz="1200">
                <a:solidFill>
                  <a:schemeClr val="tx1"/>
                </a:solidFill>
                <a:latin typeface="Times New Roman" panose="02020603050405020304" charset="0"/>
                <a:cs typeface="Times New Roman" panose="02020603050405020304" charset="0"/>
              </a:rPr>
              <a:t>Type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 Address          </a:t>
            </a:r>
            <a:r>
              <a:rPr lang="en-US" altLang="zh-CN" sz="1200">
                <a:latin typeface="Times New Roman" panose="02020603050405020304" charset="0"/>
                <a:cs typeface="Times New Roman" panose="02020603050405020304" charset="0"/>
              </a:rPr>
              <a:t>	         </a:t>
            </a:r>
            <a:r>
              <a:rPr lang="zh-CN" altLang="en-US" sz="1200">
                <a:solidFill>
                  <a:schemeClr val="tx1"/>
                </a:solidFill>
                <a:latin typeface="Times New Roman" panose="02020603050405020304" charset="0"/>
                <a:cs typeface="Times New Roman" panose="02020603050405020304" charset="0"/>
              </a:rPr>
              <a:t>Off    </a:t>
            </a:r>
            <a:r>
              <a:rPr lang="en-US" altLang="zh-CN" sz="1200">
                <a:solidFill>
                  <a:schemeClr val="tx1"/>
                </a:solidFill>
                <a:latin typeface="Times New Roman" panose="02020603050405020304" charset="0"/>
                <a:cs typeface="Times New Roman" panose="02020603050405020304" charset="0"/>
              </a:rPr>
              <a:t>    </a:t>
            </a:r>
            <a:r>
              <a:rPr lang="zh-CN" altLang="en-US" sz="1200">
                <a:solidFill>
                  <a:schemeClr val="tx1"/>
                </a:solidFill>
                <a:latin typeface="Times New Roman" panose="02020603050405020304" charset="0"/>
                <a:cs typeface="Times New Roman" panose="02020603050405020304" charset="0"/>
              </a:rPr>
              <a:t>Size   </a:t>
            </a:r>
            <a:r>
              <a:rPr lang="en-US" altLang="zh-CN" sz="1200">
                <a:solidFill>
                  <a:schemeClr val="tx1"/>
                </a:solidFill>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ES</a:t>
            </a:r>
            <a:r>
              <a:rPr lang="en-US" altLang="zh-CN" sz="1200">
                <a:latin typeface="Times New Roman" panose="02020603050405020304" charset="0"/>
                <a:cs typeface="Times New Roman" panose="02020603050405020304" charset="0"/>
              </a:rPr>
              <a:t> </a:t>
            </a:r>
            <a:r>
              <a:rPr lang="zh-CN" altLang="en-US" sz="1200">
                <a:solidFill>
                  <a:schemeClr val="tx1"/>
                </a:solidFill>
                <a:latin typeface="Times New Roman" panose="02020603050405020304" charset="0"/>
                <a:cs typeface="Times New Roman" panose="02020603050405020304" charset="0"/>
              </a:rPr>
              <a:t>Flg </a:t>
            </a:r>
            <a:r>
              <a:rPr lang="zh-CN" altLang="en-US" sz="1200">
                <a:latin typeface="Times New Roman" panose="02020603050405020304" charset="0"/>
                <a:cs typeface="Times New Roman" panose="02020603050405020304" charset="0"/>
              </a:rPr>
              <a:t>Lk Inf Al</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[ 0]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NULL</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0000000000000000 000000 000000 00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0   0  0</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a:t>
            </a:r>
            <a:r>
              <a:rPr lang="en-US" altLang="zh-CN" sz="1200">
                <a:latin typeface="Times New Roman" panose="02020603050405020304" charset="0"/>
                <a:cs typeface="Times New Roman" panose="02020603050405020304" charset="0"/>
              </a:rPr>
              <a:t>...</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[ 5] .dynsym</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DYNSYM</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0000000000400328 000328 000078 18</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 6   1  8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[ 6] .dynstr</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STRTAB</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00000000004003a0 0003a0 000044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0   0  1</a:t>
            </a:r>
            <a:endParaRPr lang="zh-CN" altLang="en-US" sz="1200">
              <a:latin typeface="Times New Roman" panose="02020603050405020304" charset="0"/>
              <a:cs typeface="Times New Roman" panose="02020603050405020304" charset="0"/>
            </a:endParaRPr>
          </a:p>
          <a:p>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 </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[ 9] .rela.dyn</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RELA</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0000000000400410 000410 000030 18</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 5   0  8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[10] .rela.plt</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RELA</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0000000000400440 000440 000030 18</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AI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5  22  8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[11] .init</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PROGBITS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0000000000401000 001000 000017 00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AX  0   0  4</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[12] .plt</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PROGBITS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0000000000401020 001020 000030 10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AX  0   0 16</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[13] .text</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PROGBITS</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0000000000401050 001050 0001e1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AX  0   0 16</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[14] .fini</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PROGBITS</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0000000000401234 001234 000009 00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AX  0   0  4</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[15] .rodata</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PROGBITS</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0000000000402000 002000 000030 00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0   0  4</a:t>
            </a:r>
            <a:endParaRPr lang="zh-CN" altLang="en-US" sz="1200">
              <a:latin typeface="Times New Roman" panose="02020603050405020304" charset="0"/>
              <a:cs typeface="Times New Roman" panose="02020603050405020304" charset="0"/>
            </a:endParaRPr>
          </a:p>
          <a:p>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 </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[18] .init_array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INIT_ARRAY</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0000000000403e10 002e10 000008 08</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WA  0   0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[19] .fini_array</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FINI_ARRAY</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0000000000403e18 002e18 000008 08</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WA  0   0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[20] .dynamic</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DYNAMIC</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0000000000403e20 002e20 0001d0 10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WA  6   0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[21] .got</a:t>
            </a:r>
            <a:r>
              <a:rPr lang="en-US"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PROGBITS</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0000000000403ff0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002ff0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000010 08</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WA  0   0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[22] .got.plt</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PROGBITS</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0000000000404000 003000 000028 08</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WA  0   0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[23] .data</a:t>
            </a:r>
            <a:r>
              <a:rPr lang="en-US"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PROGBITS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0000000000404028 003028 000010 00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WA  0   0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[24] .bss</a:t>
            </a:r>
            <a:r>
              <a:rPr lang="en-US"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NOBITS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0000000000404038 003038 000008 00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WA  0   0  1</a:t>
            </a:r>
            <a:endParaRPr lang="zh-CN" altLang="en-US" sz="1200">
              <a:latin typeface="Times New Roman" panose="02020603050405020304" charset="0"/>
              <a:cs typeface="Times New Roman" panose="02020603050405020304" charset="0"/>
            </a:endParaRPr>
          </a:p>
          <a:p>
            <a:r>
              <a:rPr lang="en-US" altLang="zh-CN" sz="1200">
                <a:latin typeface="Times New Roman" panose="02020603050405020304" charset="0"/>
                <a:cs typeface="Times New Roman" panose="02020603050405020304" charset="0"/>
                <a:sym typeface="+mn-ea"/>
              </a:rPr>
              <a:t>  </a:t>
            </a:r>
            <a:r>
              <a:rPr lang="zh-CN" altLang="en-US" sz="1200">
                <a:latin typeface="Times New Roman" panose="02020603050405020304" charset="0"/>
                <a:cs typeface="Times New Roman" panose="02020603050405020304" charset="0"/>
                <a:sym typeface="+mn-ea"/>
              </a:rPr>
              <a:t>[25] .comment          </a:t>
            </a:r>
            <a:r>
              <a:rPr lang="en-US" altLang="zh-CN" sz="1200">
                <a:latin typeface="Times New Roman" panose="02020603050405020304" charset="0"/>
                <a:cs typeface="Times New Roman" panose="02020603050405020304" charset="0"/>
                <a:sym typeface="+mn-ea"/>
              </a:rPr>
              <a:t>	</a:t>
            </a:r>
            <a:r>
              <a:rPr lang="zh-CN" altLang="en-US" sz="1200">
                <a:latin typeface="Times New Roman" panose="02020603050405020304" charset="0"/>
                <a:cs typeface="Times New Roman" panose="02020603050405020304" charset="0"/>
                <a:sym typeface="+mn-ea"/>
              </a:rPr>
              <a:t>PROGBITS     0000000000000000 003038 000023 01 MS  0   0  1 </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[26] .symtab</a:t>
            </a:r>
            <a:r>
              <a:rPr lang="en-US"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SYMTAB</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0000000000000000 003060 0005e8 18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27  43  8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[27] .strtab</a:t>
            </a:r>
            <a:r>
              <a:rPr lang="en-US"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STRTAB</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0000000000000000 003648 0001e1 00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0   0  1</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[28] .shstrtab</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STRTAB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0000000000000000 003829 000103 00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0   0  1</a:t>
            </a:r>
            <a:endParaRPr lang="zh-CN" altLang="en-US" sz="1200">
              <a:latin typeface="Times New Roman" panose="02020603050405020304" charset="0"/>
              <a:cs typeface="Times New Roman" panose="02020603050405020304" charset="0"/>
            </a:endParaRPr>
          </a:p>
        </p:txBody>
      </p:sp>
      <p:sp>
        <p:nvSpPr>
          <p:cNvPr id="2" name="矩形 1"/>
          <p:cNvSpPr/>
          <p:nvPr/>
        </p:nvSpPr>
        <p:spPr>
          <a:xfrm>
            <a:off x="5401310" y="3663315"/>
            <a:ext cx="993775" cy="22288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21970" y="1428115"/>
            <a:ext cx="4683760" cy="4523105"/>
          </a:xfrm>
          <a:prstGeom prst="rect">
            <a:avLst/>
          </a:prstGeom>
          <a:noFill/>
        </p:spPr>
        <p:txBody>
          <a:bodyPr wrap="square" rtlCol="0" anchor="t">
            <a:spAutoFit/>
          </a:bodyPr>
          <a:p>
            <a:r>
              <a:rPr lang="zh-CN" altLang="en-US" sz="2400">
                <a:solidFill>
                  <a:srgbClr val="FF0000"/>
                </a:solidFill>
                <a:latin typeface="Times New Roman" panose="02020603050405020304" charset="0"/>
                <a:cs typeface="Times New Roman" panose="02020603050405020304" charset="0"/>
              </a:rPr>
              <a:t>.text节包含程序的主要代码</a:t>
            </a:r>
            <a:r>
              <a:rPr lang="en-US" altLang="zh-CN" sz="2400">
                <a:solidFill>
                  <a:srgbClr val="FF0000"/>
                </a:solidFill>
                <a:latin typeface="Times New Roman" panose="02020603050405020304" charset="0"/>
                <a:cs typeface="Times New Roman" panose="02020603050405020304" charset="0"/>
              </a:rPr>
              <a:t>, </a:t>
            </a:r>
            <a:r>
              <a:rPr lang="zh-CN" altLang="en-US" sz="2400">
                <a:solidFill>
                  <a:srgbClr val="FF0000"/>
                </a:solidFill>
                <a:latin typeface="Times New Roman" panose="02020603050405020304" charset="0"/>
                <a:cs typeface="Times New Roman" panose="02020603050405020304" charset="0"/>
              </a:rPr>
              <a:t>是二进制文件分析的重点</a:t>
            </a:r>
            <a:r>
              <a:rPr lang="en-US" altLang="zh-CN" sz="2400">
                <a:latin typeface="Times New Roman" panose="02020603050405020304" charset="0"/>
                <a:cs typeface="Times New Roman" panose="02020603050405020304" charset="0"/>
              </a:rPr>
              <a:t>.</a:t>
            </a:r>
            <a:endParaRPr lang="zh-CN" altLang="en-US" sz="2400">
              <a:latin typeface="Times New Roman" panose="02020603050405020304" charset="0"/>
              <a:cs typeface="Times New Roman" panose="02020603050405020304" charset="0"/>
            </a:endParaRPr>
          </a:p>
          <a:p>
            <a:endParaRPr lang="zh-CN" altLang="en-US" sz="2400">
              <a:latin typeface="Times New Roman" panose="02020603050405020304" charset="0"/>
              <a:cs typeface="Times New Roman" panose="02020603050405020304" charset="0"/>
            </a:endParaRPr>
          </a:p>
          <a:p>
            <a:r>
              <a:rPr lang="zh-CN" altLang="en-US" sz="2400">
                <a:latin typeface="Times New Roman" panose="02020603050405020304" charset="0"/>
                <a:cs typeface="Times New Roman" panose="02020603050405020304" charset="0"/>
              </a:rPr>
              <a:t>除了从源代码编译的二进制代码外</a:t>
            </a:r>
            <a:r>
              <a:rPr lang="en-US" altLang="zh-CN" sz="2400">
                <a:latin typeface="Times New Roman" panose="02020603050405020304" charset="0"/>
                <a:cs typeface="Times New Roman" panose="02020603050405020304" charset="0"/>
              </a:rPr>
              <a:t>, </a:t>
            </a:r>
            <a:r>
              <a:rPr lang="zh-CN" altLang="en-US" sz="2400">
                <a:latin typeface="Times New Roman" panose="02020603050405020304" charset="0"/>
                <a:cs typeface="Times New Roman" panose="02020603050405020304" charset="0"/>
              </a:rPr>
              <a:t>GCC编译的.text节还包含许多执行初始化和终止任务的标准函数</a:t>
            </a:r>
            <a:r>
              <a:rPr lang="en-US" altLang="zh-CN" sz="2400">
                <a:latin typeface="Times New Roman" panose="02020603050405020304" charset="0"/>
                <a:cs typeface="Times New Roman" panose="02020603050405020304" charset="0"/>
              </a:rPr>
              <a:t>, </a:t>
            </a:r>
            <a:r>
              <a:rPr lang="zh-CN" altLang="en-US" sz="2400">
                <a:latin typeface="Times New Roman" panose="02020603050405020304" charset="0"/>
                <a:cs typeface="Times New Roman" panose="02020603050405020304" charset="0"/>
              </a:rPr>
              <a:t>如_start、register_ tm_clones及frame_dummy等</a:t>
            </a:r>
            <a:endParaRPr lang="zh-CN" altLang="en-US" sz="2400">
              <a:latin typeface="Times New Roman" panose="02020603050405020304" charset="0"/>
              <a:cs typeface="Times New Roman" panose="02020603050405020304" charset="0"/>
            </a:endParaRPr>
          </a:p>
          <a:p>
            <a:endParaRPr lang="zh-CN" altLang="en-US" sz="2400">
              <a:latin typeface="Times New Roman" panose="02020603050405020304" charset="0"/>
              <a:cs typeface="Times New Roman" panose="02020603050405020304" charset="0"/>
            </a:endParaRPr>
          </a:p>
          <a:p>
            <a:r>
              <a:rPr lang="zh-CN" altLang="en-US" sz="2400">
                <a:latin typeface="Times New Roman" panose="02020603050405020304" charset="0"/>
                <a:cs typeface="Times New Roman" panose="02020603050405020304" charset="0"/>
              </a:rPr>
              <a:t>其中_start是程序的入口</a:t>
            </a:r>
            <a:r>
              <a:rPr lang="en-US" altLang="zh-CN" sz="2400">
                <a:latin typeface="Times New Roman" panose="02020603050405020304" charset="0"/>
                <a:cs typeface="Times New Roman" panose="02020603050405020304" charset="0"/>
              </a:rPr>
              <a:t>(</a:t>
            </a:r>
            <a:r>
              <a:rPr lang="zh-CN" altLang="en-US" sz="2400">
                <a:latin typeface="Times New Roman" panose="02020603050405020304" charset="0"/>
                <a:ea typeface="宋体" pitchFamily="2" charset="-122"/>
                <a:cs typeface="Times New Roman" panose="02020603050405020304" charset="0"/>
              </a:rPr>
              <a:t>对应</a:t>
            </a:r>
            <a:r>
              <a:rPr lang="en-US" altLang="zh-CN" sz="2400">
                <a:latin typeface="Times New Roman" panose="02020603050405020304" charset="0"/>
                <a:ea typeface="宋体" pitchFamily="2" charset="-122"/>
                <a:cs typeface="Times New Roman" panose="02020603050405020304" charset="0"/>
              </a:rPr>
              <a:t>ELF</a:t>
            </a:r>
            <a:r>
              <a:rPr lang="zh-CN" altLang="en-US" sz="2400">
                <a:latin typeface="Times New Roman" panose="02020603050405020304" charset="0"/>
                <a:ea typeface="宋体" pitchFamily="2" charset="-122"/>
                <a:cs typeface="Times New Roman" panose="02020603050405020304" charset="0"/>
              </a:rPr>
              <a:t>头部的</a:t>
            </a:r>
            <a:r>
              <a:rPr lang="en-US" altLang="zh-CN" sz="2400">
                <a:latin typeface="Times New Roman" panose="02020603050405020304" charset="0"/>
                <a:cs typeface="Times New Roman" panose="02020603050405020304" charset="0"/>
              </a:rPr>
              <a:t>e_entry),</a:t>
            </a:r>
            <a:r>
              <a:rPr lang="en-US" altLang="zh-CN" sz="2400">
                <a:latin typeface="Times New Roman" panose="02020603050405020304" charset="0"/>
                <a:ea typeface="宋体" pitchFamily="2" charset="-122"/>
                <a:cs typeface="Times New Roman" panose="02020603050405020304" charset="0"/>
              </a:rPr>
              <a:t> </a:t>
            </a:r>
            <a:r>
              <a:rPr lang="zh-CN" altLang="en-US" sz="2400">
                <a:latin typeface="Times New Roman" panose="02020603050405020304" charset="0"/>
                <a:ea typeface="宋体" pitchFamily="2" charset="-122"/>
                <a:cs typeface="Times New Roman" panose="02020603050405020304" charset="0"/>
              </a:rPr>
              <a:t>是</a:t>
            </a:r>
            <a:r>
              <a:rPr lang="zh-CN" altLang="en-US" sz="2400">
                <a:latin typeface="Times New Roman" panose="02020603050405020304" charset="0"/>
                <a:cs typeface="Times New Roman" panose="02020603050405020304" charset="0"/>
              </a:rPr>
              <a:t>最重要的标准函数</a:t>
            </a:r>
            <a:r>
              <a:rPr lang="en-US" altLang="zh-CN" sz="2400">
                <a:latin typeface="Times New Roman" panose="02020603050405020304" charset="0"/>
                <a:cs typeface="Times New Roman" panose="02020603050405020304" charset="0"/>
              </a:rPr>
              <a:t>.</a:t>
            </a:r>
            <a:endParaRPr lang="en-US" altLang="zh-CN" sz="2400">
              <a:latin typeface="Times New Roman" panose="02020603050405020304" charset="0"/>
              <a:ea typeface="宋体" pitchFamily="2" charset="-122"/>
              <a:cs typeface="Times New Roman" panose="02020603050405020304" charset="0"/>
            </a:endParaRPr>
          </a:p>
        </p:txBody>
      </p:sp>
      <p:sp>
        <p:nvSpPr>
          <p:cNvPr id="4" name="文本框 3"/>
          <p:cNvSpPr txBox="1"/>
          <p:nvPr/>
        </p:nvSpPr>
        <p:spPr>
          <a:xfrm>
            <a:off x="592455" y="6000750"/>
            <a:ext cx="4805680" cy="645160"/>
          </a:xfrm>
          <a:prstGeom prst="rect">
            <a:avLst/>
          </a:prstGeom>
          <a:noFill/>
        </p:spPr>
        <p:txBody>
          <a:bodyPr wrap="none" rtlCol="0" anchor="t">
            <a:spAutoFit/>
          </a:bodyPr>
          <a:p>
            <a:pPr marL="285750" indent="-285750" algn="l">
              <a:buClrTx/>
              <a:buSzTx/>
              <a:buFont typeface="Arial" panose="020B0604020202020204" pitchFamily="34" charset="0"/>
              <a:buChar char="•"/>
            </a:pPr>
            <a:r>
              <a:rPr lang="zh-CN" dirty="0">
                <a:solidFill>
                  <a:schemeClr val="bg1">
                    <a:lumMod val="50000"/>
                  </a:schemeClr>
                </a:solidFill>
                <a:latin typeface="Times New Roman" panose="02020603050405020304" charset="0"/>
                <a:ea typeface="宋体" pitchFamily="2" charset="-122"/>
                <a:cs typeface="Times New Roman" panose="02020603050405020304" charset="0"/>
                <a:sym typeface="+mn-ea"/>
              </a:rPr>
              <a:t>程序启动过程: _start→(__libc_start_main</a:t>
            </a:r>
            <a:endParaRPr lang="zh-CN" dirty="0">
              <a:solidFill>
                <a:schemeClr val="bg1">
                  <a:lumMod val="50000"/>
                </a:schemeClr>
              </a:solidFill>
              <a:latin typeface="Times New Roman" panose="02020603050405020304" charset="0"/>
              <a:ea typeface="宋体" pitchFamily="2" charset="-122"/>
              <a:cs typeface="Times New Roman" panose="02020603050405020304" charset="0"/>
              <a:sym typeface="+mn-ea"/>
            </a:endParaRPr>
          </a:p>
          <a:p>
            <a:pPr indent="0" algn="l">
              <a:buClrTx/>
              <a:buSzTx/>
              <a:buFont typeface="Arial" panose="020B0604020202020204" pitchFamily="34" charset="0"/>
              <a:buNone/>
            </a:pPr>
            <a:r>
              <a:rPr lang="zh-CN" dirty="0">
                <a:solidFill>
                  <a:schemeClr val="bg1">
                    <a:lumMod val="50000"/>
                  </a:schemeClr>
                </a:solidFill>
                <a:latin typeface="Times New Roman" panose="02020603050405020304" charset="0"/>
                <a:ea typeface="宋体" pitchFamily="2" charset="-122"/>
                <a:cs typeface="Times New Roman" panose="02020603050405020304" charset="0"/>
                <a:sym typeface="+mn-ea"/>
              </a:rPr>
              <a:t>→</a:t>
            </a:r>
            <a:r>
              <a:rPr lang="en-US" altLang="zh-CN" dirty="0">
                <a:solidFill>
                  <a:schemeClr val="bg1">
                    <a:lumMod val="50000"/>
                  </a:schemeClr>
                </a:solidFill>
                <a:latin typeface="Times New Roman" panose="02020603050405020304" charset="0"/>
                <a:ea typeface="宋体" pitchFamily="2" charset="-122"/>
                <a:cs typeface="Times New Roman" panose="02020603050405020304" charset="0"/>
                <a:sym typeface="+mn-ea"/>
              </a:rPr>
              <a:t>(</a:t>
            </a:r>
            <a:r>
              <a:rPr lang="zh-CN" dirty="0">
                <a:solidFill>
                  <a:schemeClr val="bg1">
                    <a:lumMod val="50000"/>
                  </a:schemeClr>
                </a:solidFill>
                <a:latin typeface="Times New Roman" panose="02020603050405020304" charset="0"/>
                <a:ea typeface="宋体" pitchFamily="2" charset="-122"/>
                <a:cs typeface="Times New Roman" panose="02020603050405020304" charset="0"/>
                <a:sym typeface="+mn-ea"/>
              </a:rPr>
              <a:t>(__libc_csu_init→(.init→.init_array))→main)</a:t>
            </a:r>
            <a:r>
              <a:rPr lang="en-US" altLang="zh-CN" dirty="0">
                <a:solidFill>
                  <a:schemeClr val="bg1">
                    <a:lumMod val="50000"/>
                  </a:schemeClr>
                </a:solidFill>
                <a:latin typeface="Times New Roman" panose="02020603050405020304" charset="0"/>
                <a:ea typeface="宋体" pitchFamily="2" charset="-122"/>
                <a:cs typeface="Times New Roman" panose="02020603050405020304" charset="0"/>
                <a:sym typeface="+mn-ea"/>
              </a:rPr>
              <a:t>)</a:t>
            </a:r>
            <a:endParaRPr lang="en-US" altLang="zh-CN" dirty="0">
              <a:solidFill>
                <a:schemeClr val="bg1">
                  <a:lumMod val="50000"/>
                </a:schemeClr>
              </a:solidFill>
              <a:latin typeface="Times New Roman" panose="02020603050405020304" charset="0"/>
              <a:ea typeface="宋体" pitchFamily="2" charset="-122"/>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en-US" dirty="0">
                <a:cs typeface="Segoe UI Light" panose="020B0502040204020203" pitchFamily="34" charset="0"/>
              </a:rPr>
              <a:t>2.3.4 .bss/</a:t>
            </a:r>
            <a:r>
              <a:rPr lang="en-US" altLang="zh-CN" dirty="0">
                <a:cs typeface="Segoe UI Light" panose="020B0502040204020203" pitchFamily="34" charset="0"/>
              </a:rPr>
              <a:t>.data/.rodata</a:t>
            </a:r>
            <a:r>
              <a:rPr lang="zh-CN" dirty="0">
                <a:cs typeface="Segoe UI Light" panose="020B0502040204020203" pitchFamily="34" charset="0"/>
              </a:rPr>
              <a:t>节</a:t>
            </a:r>
            <a:endParaRPr lang="zh-CN" dirty="0">
              <a:cs typeface="Segoe UI Light" panose="020B0502040204020203" pitchFamily="34" charset="0"/>
            </a:endParaRPr>
          </a:p>
        </p:txBody>
      </p:sp>
      <p:sp>
        <p:nvSpPr>
          <p:cNvPr id="6" name="文本框 5"/>
          <p:cNvSpPr txBox="1"/>
          <p:nvPr/>
        </p:nvSpPr>
        <p:spPr>
          <a:xfrm>
            <a:off x="5245735" y="1428115"/>
            <a:ext cx="6403340" cy="5077460"/>
          </a:xfrm>
          <a:prstGeom prst="rect">
            <a:avLst/>
          </a:prstGeom>
          <a:noFill/>
          <a:ln>
            <a:solidFill>
              <a:schemeClr val="tx1"/>
            </a:solidFill>
          </a:ln>
        </p:spPr>
        <p:txBody>
          <a:bodyPr wrap="square" rtlCol="0" anchor="t">
            <a:spAutoFit/>
          </a:bodyPr>
          <a:p>
            <a:r>
              <a:rPr lang="zh-CN" altLang="en-US" sz="1200">
                <a:latin typeface="Times New Roman" panose="02020603050405020304" charset="0"/>
                <a:cs typeface="Times New Roman" panose="02020603050405020304" charset="0"/>
              </a:rPr>
              <a:t>readelf -S -W test</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节头：</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[Nr] Name              </a:t>
            </a:r>
            <a:r>
              <a:rPr lang="en-US" altLang="zh-CN" sz="1200">
                <a:latin typeface="Times New Roman" panose="02020603050405020304" charset="0"/>
                <a:cs typeface="Times New Roman" panose="02020603050405020304" charset="0"/>
              </a:rPr>
              <a:t>	</a:t>
            </a:r>
            <a:r>
              <a:rPr lang="zh-CN" altLang="en-US" sz="1200">
                <a:solidFill>
                  <a:schemeClr val="tx1"/>
                </a:solidFill>
                <a:latin typeface="Times New Roman" panose="02020603050405020304" charset="0"/>
                <a:cs typeface="Times New Roman" panose="02020603050405020304" charset="0"/>
              </a:rPr>
              <a:t>Type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 Address          </a:t>
            </a:r>
            <a:r>
              <a:rPr lang="en-US" altLang="zh-CN" sz="1200">
                <a:latin typeface="Times New Roman" panose="02020603050405020304" charset="0"/>
                <a:cs typeface="Times New Roman" panose="02020603050405020304" charset="0"/>
              </a:rPr>
              <a:t>	         </a:t>
            </a:r>
            <a:r>
              <a:rPr lang="zh-CN" altLang="en-US" sz="1200">
                <a:solidFill>
                  <a:schemeClr val="tx1"/>
                </a:solidFill>
                <a:latin typeface="Times New Roman" panose="02020603050405020304" charset="0"/>
                <a:cs typeface="Times New Roman" panose="02020603050405020304" charset="0"/>
              </a:rPr>
              <a:t>Off    </a:t>
            </a:r>
            <a:r>
              <a:rPr lang="en-US" altLang="zh-CN" sz="1200">
                <a:solidFill>
                  <a:schemeClr val="tx1"/>
                </a:solidFill>
                <a:latin typeface="Times New Roman" panose="02020603050405020304" charset="0"/>
                <a:cs typeface="Times New Roman" panose="02020603050405020304" charset="0"/>
              </a:rPr>
              <a:t>    </a:t>
            </a:r>
            <a:r>
              <a:rPr lang="zh-CN" altLang="en-US" sz="1200">
                <a:solidFill>
                  <a:schemeClr val="tx1"/>
                </a:solidFill>
                <a:latin typeface="Times New Roman" panose="02020603050405020304" charset="0"/>
                <a:cs typeface="Times New Roman" panose="02020603050405020304" charset="0"/>
              </a:rPr>
              <a:t>Size   </a:t>
            </a:r>
            <a:r>
              <a:rPr lang="en-US" altLang="zh-CN" sz="1200">
                <a:solidFill>
                  <a:schemeClr val="tx1"/>
                </a:solidFill>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ES</a:t>
            </a:r>
            <a:r>
              <a:rPr lang="en-US" altLang="zh-CN" sz="1200">
                <a:latin typeface="Times New Roman" panose="02020603050405020304" charset="0"/>
                <a:cs typeface="Times New Roman" panose="02020603050405020304" charset="0"/>
              </a:rPr>
              <a:t> </a:t>
            </a:r>
            <a:r>
              <a:rPr lang="zh-CN" altLang="en-US" sz="1200">
                <a:solidFill>
                  <a:schemeClr val="tx1"/>
                </a:solidFill>
                <a:latin typeface="Times New Roman" panose="02020603050405020304" charset="0"/>
                <a:cs typeface="Times New Roman" panose="02020603050405020304" charset="0"/>
              </a:rPr>
              <a:t>Flg </a:t>
            </a:r>
            <a:r>
              <a:rPr lang="zh-CN" altLang="en-US" sz="1200">
                <a:latin typeface="Times New Roman" panose="02020603050405020304" charset="0"/>
                <a:cs typeface="Times New Roman" panose="02020603050405020304" charset="0"/>
              </a:rPr>
              <a:t>Lk Inf Al</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[ 0]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NULL</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0000000000000000 000000 000000 00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0   0  0</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a:t>
            </a:r>
            <a:r>
              <a:rPr lang="en-US" altLang="zh-CN" sz="1200">
                <a:latin typeface="Times New Roman" panose="02020603050405020304" charset="0"/>
                <a:cs typeface="Times New Roman" panose="02020603050405020304" charset="0"/>
              </a:rPr>
              <a:t>...</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[ 5] .dynsym</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DYNSYM</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0000000000400328 000328 000078 18</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 6   1  8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[ 6] .dynstr</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STRTAB</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00000000004003a0 0003a0 000044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0   0  1</a:t>
            </a:r>
            <a:endParaRPr lang="zh-CN" altLang="en-US" sz="1200">
              <a:latin typeface="Times New Roman" panose="02020603050405020304" charset="0"/>
              <a:cs typeface="Times New Roman" panose="02020603050405020304" charset="0"/>
            </a:endParaRPr>
          </a:p>
          <a:p>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 </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[ 9] .rela.dyn</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RELA</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0000000000400410 000410 000030 18</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 5   0  8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[10] .rela.plt</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RELA</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0000000000400440 000440 000030 18</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AI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5  22  8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[11] .init</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PROGBITS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0000000000401000 001000 000017 00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AX  0   0  4</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[12] .plt</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PROGBITS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0000000000401020 001020 000030 10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AX  0   0 16</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[13] .text</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PROGBITS</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0000000000401050 001050 0001e1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AX  0   0 16</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[14] .fini</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PROGBITS</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0000000000401234 001234 000009 00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AX  0   0  4</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[15] .rodata</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PROGBITS</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0000000000402000 002000 000030 00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0   0  4</a:t>
            </a:r>
            <a:endParaRPr lang="zh-CN" altLang="en-US" sz="1200">
              <a:latin typeface="Times New Roman" panose="02020603050405020304" charset="0"/>
              <a:cs typeface="Times New Roman" panose="02020603050405020304" charset="0"/>
            </a:endParaRPr>
          </a:p>
          <a:p>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 </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[18] .init_array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INIT_ARRAY</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0000000000403e10 002e10 000008 08</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WA  0   0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[19] .fini_array</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FINI_ARRAY</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0000000000403e18 002e18 000008 08</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WA  0   0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[20] .dynamic</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DYNAMIC</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0000000000403e20 002e20 0001d0 10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WA  6   0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[21] .got</a:t>
            </a:r>
            <a:r>
              <a:rPr lang="en-US"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PROGBITS</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0000000000403ff0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002ff0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000010 08</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WA  0   0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[22] .got.plt</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PROGBITS</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0000000000404000 003000 000028 08</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WA  0   0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[23] .data</a:t>
            </a:r>
            <a:r>
              <a:rPr lang="en-US"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PROGBITS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0000000000404028 003028 000010 00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WA  0   0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[24] .bss</a:t>
            </a:r>
            <a:r>
              <a:rPr lang="en-US"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NOBITS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0000000000404038 003038 000008 00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WA  0   0  1</a:t>
            </a:r>
            <a:endParaRPr lang="zh-CN" altLang="en-US" sz="1200">
              <a:latin typeface="Times New Roman" panose="02020603050405020304" charset="0"/>
              <a:cs typeface="Times New Roman" panose="02020603050405020304" charset="0"/>
            </a:endParaRPr>
          </a:p>
          <a:p>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[25] .comment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PROGBITS     0000000000000000 003038 000023 01 MS  0   0  1  </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[26] .symtab</a:t>
            </a:r>
            <a:r>
              <a:rPr lang="en-US"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SYMTAB</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0000000000000000 003060 0005e8 18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27  43  8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[27] .strtab</a:t>
            </a:r>
            <a:r>
              <a:rPr lang="en-US"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STRTAB</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0000000000000000 003648 0001e1 00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0   0  1</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[28] .shstrtab</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STRTAB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0000000000000000 003829 000103 00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0   0  1</a:t>
            </a:r>
            <a:endParaRPr lang="zh-CN" altLang="en-US" sz="1200">
              <a:latin typeface="Times New Roman" panose="02020603050405020304" charset="0"/>
              <a:cs typeface="Times New Roman" panose="02020603050405020304" charset="0"/>
            </a:endParaRPr>
          </a:p>
        </p:txBody>
      </p:sp>
      <p:sp>
        <p:nvSpPr>
          <p:cNvPr id="2" name="矩形 1"/>
          <p:cNvSpPr/>
          <p:nvPr/>
        </p:nvSpPr>
        <p:spPr>
          <a:xfrm>
            <a:off x="5398135" y="4025265"/>
            <a:ext cx="993775" cy="22288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21335" y="1428115"/>
            <a:ext cx="4724400" cy="3046095"/>
          </a:xfrm>
          <a:prstGeom prst="rect">
            <a:avLst/>
          </a:prstGeom>
          <a:noFill/>
        </p:spPr>
        <p:txBody>
          <a:bodyPr wrap="square" rtlCol="0" anchor="t">
            <a:spAutoFit/>
          </a:bodyPr>
          <a:p>
            <a:pPr marL="342900" indent="-342900">
              <a:buFont typeface="Arial" panose="020B0604020202020204" pitchFamily="34" charset="0"/>
              <a:buChar char="•"/>
            </a:pPr>
            <a:r>
              <a:rPr sz="2400">
                <a:latin typeface="Times New Roman" panose="02020603050405020304" charset="0"/>
                <a:cs typeface="Times New Roman" panose="02020603050405020304" charset="0"/>
              </a:rPr>
              <a:t>.rodata节代表只读数据</a:t>
            </a:r>
            <a:r>
              <a:rPr lang="en-US" sz="2400">
                <a:latin typeface="Times New Roman" panose="02020603050405020304" charset="0"/>
                <a:cs typeface="Times New Roman" panose="02020603050405020304" charset="0"/>
              </a:rPr>
              <a:t>, </a:t>
            </a:r>
            <a:r>
              <a:rPr sz="2400">
                <a:latin typeface="Times New Roman" panose="02020603050405020304" charset="0"/>
                <a:cs typeface="Times New Roman" panose="02020603050405020304" charset="0"/>
              </a:rPr>
              <a:t>用于存储常量</a:t>
            </a:r>
            <a:endParaRPr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sz="2400">
                <a:latin typeface="Times New Roman" panose="02020603050405020304" charset="0"/>
                <a:cs typeface="Times New Roman" panose="02020603050405020304" charset="0"/>
                <a:sym typeface="+mn-ea"/>
              </a:rPr>
              <a:t>.data</a:t>
            </a:r>
            <a:r>
              <a:rPr lang="zh-CN" sz="2400">
                <a:latin typeface="Times New Roman" panose="02020603050405020304" charset="0"/>
                <a:ea typeface="宋体" pitchFamily="2" charset="-122"/>
                <a:cs typeface="Times New Roman" panose="02020603050405020304" charset="0"/>
                <a:sym typeface="+mn-ea"/>
              </a:rPr>
              <a:t>节存储</a:t>
            </a:r>
            <a:r>
              <a:rPr sz="2400">
                <a:latin typeface="Times New Roman" panose="02020603050405020304" charset="0"/>
                <a:cs typeface="Times New Roman" panose="02020603050405020304" charset="0"/>
              </a:rPr>
              <a:t>初始化变量的默认值</a:t>
            </a:r>
            <a:endParaRPr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.bss</a:t>
            </a:r>
            <a:r>
              <a:rPr lang="zh-CN" altLang="en-US" sz="2400">
                <a:latin typeface="Times New Roman" panose="02020603050405020304" charset="0"/>
                <a:ea typeface="宋体" pitchFamily="2" charset="-122"/>
                <a:cs typeface="Times New Roman" panose="02020603050405020304" charset="0"/>
              </a:rPr>
              <a:t>节为未初始化变量以及初始化为</a:t>
            </a:r>
            <a:r>
              <a:rPr lang="en-US" altLang="zh-CN" sz="2400">
                <a:latin typeface="Times New Roman" panose="02020603050405020304" charset="0"/>
                <a:ea typeface="宋体" pitchFamily="2" charset="-122"/>
                <a:cs typeface="Times New Roman" panose="02020603050405020304" charset="0"/>
              </a:rPr>
              <a:t>0</a:t>
            </a:r>
            <a:r>
              <a:rPr lang="zh-CN" altLang="en-US" sz="2400">
                <a:latin typeface="Times New Roman" panose="02020603050405020304" charset="0"/>
                <a:ea typeface="宋体" pitchFamily="2" charset="-122"/>
                <a:cs typeface="Times New Roman" panose="02020603050405020304" charset="0"/>
              </a:rPr>
              <a:t>的变量保留空间</a:t>
            </a:r>
            <a:r>
              <a:rPr lang="en-US" altLang="zh-CN" sz="2400">
                <a:latin typeface="Times New Roman" panose="02020603050405020304" charset="0"/>
                <a:ea typeface="宋体" pitchFamily="2" charset="-122"/>
                <a:cs typeface="Times New Roman" panose="02020603050405020304" charset="0"/>
              </a:rPr>
              <a:t>. </a:t>
            </a:r>
            <a:r>
              <a:rPr lang="zh-CN" altLang="en-US" sz="2400">
                <a:latin typeface="Times New Roman" panose="02020603050405020304" charset="0"/>
                <a:ea typeface="宋体" pitchFamily="2" charset="-122"/>
                <a:cs typeface="Times New Roman" panose="02020603050405020304" charset="0"/>
              </a:rPr>
              <a:t>实际不占用磁盘空间</a:t>
            </a:r>
            <a:r>
              <a:rPr lang="en-US" altLang="zh-CN" sz="2400">
                <a:latin typeface="Times New Roman" panose="02020603050405020304" charset="0"/>
                <a:ea typeface="宋体" pitchFamily="2" charset="-122"/>
                <a:cs typeface="Times New Roman" panose="02020603050405020304" charset="0"/>
              </a:rPr>
              <a:t>, </a:t>
            </a:r>
            <a:r>
              <a:rPr lang="zh-CN" altLang="en-US" sz="2400">
                <a:latin typeface="Times New Roman" panose="02020603050405020304" charset="0"/>
                <a:ea typeface="宋体" pitchFamily="2" charset="-122"/>
                <a:cs typeface="Times New Roman" panose="02020603050405020304" charset="0"/>
              </a:rPr>
              <a:t>在程序加载时才会分配相应的内存空间</a:t>
            </a:r>
            <a:r>
              <a:rPr lang="en-US" altLang="zh-CN" sz="2400">
                <a:latin typeface="Times New Roman" panose="02020603050405020304" charset="0"/>
                <a:ea typeface="宋体" pitchFamily="2" charset="-122"/>
                <a:cs typeface="Times New Roman" panose="02020603050405020304" charset="0"/>
              </a:rPr>
              <a:t>.</a:t>
            </a:r>
            <a:endParaRPr lang="zh-CN" sz="1800" dirty="0">
              <a:solidFill>
                <a:schemeClr val="bg1">
                  <a:lumMod val="50000"/>
                </a:schemeClr>
              </a:solidFill>
              <a:latin typeface="Times New Roman" panose="02020603050405020304" charset="0"/>
              <a:ea typeface="宋体" pitchFamily="2" charset="-122"/>
              <a:cs typeface="Times New Roman" panose="02020603050405020304" charset="0"/>
            </a:endParaRPr>
          </a:p>
        </p:txBody>
      </p:sp>
      <p:sp>
        <p:nvSpPr>
          <p:cNvPr id="5" name="矩形 4"/>
          <p:cNvSpPr/>
          <p:nvPr/>
        </p:nvSpPr>
        <p:spPr>
          <a:xfrm>
            <a:off x="5398135" y="5316855"/>
            <a:ext cx="993775" cy="414020"/>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9302750" y="5475605"/>
            <a:ext cx="504190" cy="414020"/>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9837420" y="5485765"/>
            <a:ext cx="504190" cy="18097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10" grpId="1" animBg="1"/>
      <p:bldP spid="9"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zh-CN" altLang="en-US" dirty="0">
                <a:cs typeface="Segoe UI Light" panose="020B0502040204020203" pitchFamily="34" charset="0"/>
              </a:rPr>
              <a:t>目录</a:t>
            </a:r>
            <a:endParaRPr lang="zh-CN" altLang="en-US" dirty="0">
              <a:cs typeface="Segoe UI Light" panose="020B0502040204020203" pitchFamily="34" charset="0"/>
            </a:endParaRPr>
          </a:p>
        </p:txBody>
      </p:sp>
      <p:sp>
        <p:nvSpPr>
          <p:cNvPr id="4" name="文本框 3"/>
          <p:cNvSpPr txBox="1"/>
          <p:nvPr/>
        </p:nvSpPr>
        <p:spPr>
          <a:xfrm>
            <a:off x="521335" y="1704340"/>
            <a:ext cx="11070590" cy="2553335"/>
          </a:xfrm>
          <a:prstGeom prst="rect">
            <a:avLst/>
          </a:prstGeom>
          <a:noFill/>
        </p:spPr>
        <p:txBody>
          <a:bodyPr wrap="square">
            <a:spAutoFit/>
          </a:bodyPr>
          <a:p>
            <a:pPr marL="514350" indent="-514350">
              <a:buFont typeface="+mj-lt"/>
              <a:buAutoNum type="arabicPeriod"/>
            </a:pPr>
            <a:r>
              <a:rPr lang="en-US" altLang="zh-CN" sz="3200" dirty="0">
                <a:solidFill>
                  <a:srgbClr val="FF0000"/>
                </a:solidFill>
                <a:latin typeface="Times New Roman" panose="02020603050405020304" charset="0"/>
                <a:ea typeface="宋体" pitchFamily="2" charset="-122"/>
                <a:cs typeface="Times New Roman" panose="02020603050405020304" charset="0"/>
              </a:rPr>
              <a:t>x86-64</a:t>
            </a:r>
            <a:r>
              <a:rPr lang="zh-CN" altLang="en-US" sz="3200" dirty="0">
                <a:solidFill>
                  <a:srgbClr val="FF0000"/>
                </a:solidFill>
                <a:latin typeface="Times New Roman" panose="02020603050405020304" charset="0"/>
                <a:ea typeface="宋体" pitchFamily="2" charset="-122"/>
                <a:cs typeface="Times New Roman" panose="02020603050405020304" charset="0"/>
              </a:rPr>
              <a:t>汇编简介</a:t>
            </a:r>
            <a:endParaRPr lang="zh-CN" altLang="en-US" sz="3200" dirty="0">
              <a:solidFill>
                <a:srgbClr val="FF0000"/>
              </a:solidFill>
              <a:latin typeface="Times New Roman" panose="02020603050405020304" charset="0"/>
              <a:ea typeface="宋体" pitchFamily="2" charset="-122"/>
              <a:cs typeface="Times New Roman" panose="02020603050405020304" charset="0"/>
            </a:endParaRPr>
          </a:p>
          <a:p>
            <a:pPr marL="514350" indent="-514350">
              <a:buFont typeface="+mj-lt"/>
              <a:buAutoNum type="arabicPeriod"/>
            </a:pPr>
            <a:r>
              <a:rPr lang="zh-CN" altLang="en-US" sz="3200" dirty="0">
                <a:latin typeface="Times New Roman" panose="02020603050405020304" charset="0"/>
                <a:ea typeface="宋体" pitchFamily="2" charset="-122"/>
                <a:cs typeface="Times New Roman" panose="02020603050405020304" charset="0"/>
              </a:rPr>
              <a:t>二进制文件格式</a:t>
            </a:r>
            <a:endParaRPr lang="zh-CN" altLang="en-US" sz="3200" dirty="0">
              <a:latin typeface="Times New Roman" panose="02020603050405020304" charset="0"/>
              <a:ea typeface="宋体" pitchFamily="2" charset="-122"/>
              <a:cs typeface="Times New Roman" panose="02020603050405020304" charset="0"/>
            </a:endParaRPr>
          </a:p>
          <a:p>
            <a:pPr marL="514350" indent="-514350">
              <a:buFont typeface="+mj-lt"/>
              <a:buAutoNum type="arabicPeriod"/>
            </a:pPr>
            <a:r>
              <a:rPr lang="zh-CN" altLang="en-US" sz="3200" dirty="0">
                <a:latin typeface="Times New Roman" panose="02020603050405020304" charset="0"/>
                <a:ea typeface="宋体" pitchFamily="2" charset="-122"/>
                <a:cs typeface="Times New Roman" panose="02020603050405020304" charset="0"/>
              </a:rPr>
              <a:t>反汇编</a:t>
            </a:r>
            <a:endParaRPr lang="zh-CN" altLang="en-US" sz="3200" dirty="0">
              <a:latin typeface="Times New Roman" panose="02020603050405020304" charset="0"/>
              <a:ea typeface="宋体" pitchFamily="2" charset="-122"/>
              <a:cs typeface="Times New Roman" panose="02020603050405020304" charset="0"/>
            </a:endParaRPr>
          </a:p>
          <a:p>
            <a:pPr marL="514350" indent="-514350">
              <a:buFont typeface="+mj-lt"/>
              <a:buAutoNum type="arabicPeriod"/>
            </a:pPr>
            <a:r>
              <a:rPr lang="zh-CN" altLang="en-US" sz="3200" dirty="0">
                <a:latin typeface="Times New Roman" panose="02020603050405020304" charset="0"/>
                <a:ea typeface="宋体" pitchFamily="2" charset="-122"/>
                <a:cs typeface="Times New Roman" panose="02020603050405020304" charset="0"/>
              </a:rPr>
              <a:t>二进制插桩</a:t>
            </a:r>
            <a:endParaRPr lang="zh-CN" altLang="en-US" sz="3200" dirty="0">
              <a:latin typeface="Times New Roman" panose="02020603050405020304" charset="0"/>
              <a:ea typeface="宋体" pitchFamily="2" charset="-122"/>
              <a:cs typeface="Times New Roman" panose="02020603050405020304" charset="0"/>
            </a:endParaRPr>
          </a:p>
          <a:p>
            <a:pPr marL="514350" indent="-514350">
              <a:buFont typeface="+mj-lt"/>
              <a:buAutoNum type="arabicPeriod"/>
            </a:pPr>
            <a:r>
              <a:rPr lang="zh-CN" altLang="en-US" sz="3200" dirty="0">
                <a:latin typeface="Times New Roman" panose="02020603050405020304" charset="0"/>
                <a:ea typeface="宋体" pitchFamily="2" charset="-122"/>
                <a:cs typeface="Times New Roman" panose="02020603050405020304" charset="0"/>
                <a:sym typeface="+mn-ea"/>
              </a:rPr>
              <a:t>程序的链接与加载</a:t>
            </a:r>
            <a:endParaRPr lang="en-US" altLang="zh-CN" sz="3200" dirty="0">
              <a:latin typeface="Times New Roman" panose="02020603050405020304" charset="0"/>
              <a:ea typeface="宋体"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521335" y="448310"/>
            <a:ext cx="11129010" cy="640080"/>
          </a:xfrm>
        </p:spPr>
        <p:txBody>
          <a:bodyPr rtlCol="0">
            <a:noAutofit/>
          </a:bodyPr>
          <a:lstStyle/>
          <a:p>
            <a:pPr rtl="0"/>
            <a:r>
              <a:rPr lang="en-US" dirty="0">
                <a:cs typeface="Segoe UI Light" panose="020B0502040204020203" pitchFamily="34" charset="0"/>
              </a:rPr>
              <a:t>2.3.5 .symtab/</a:t>
            </a:r>
            <a:r>
              <a:rPr lang="en-US" altLang="zh-CN" dirty="0">
                <a:cs typeface="Segoe UI Light" panose="020B0502040204020203" pitchFamily="34" charset="0"/>
              </a:rPr>
              <a:t>.strtab/.dynsym/.dynstr/.dynamic/.rel*/.got*/.</a:t>
            </a:r>
            <a:r>
              <a:rPr lang="en-US" altLang="zh-CN" dirty="0">
                <a:cs typeface="Segoe UI Light" panose="020B0502040204020203" pitchFamily="34" charset="0"/>
                <a:sym typeface="+mn-ea"/>
              </a:rPr>
              <a:t>plt</a:t>
            </a:r>
            <a:r>
              <a:rPr lang="zh-CN" dirty="0">
                <a:cs typeface="Segoe UI Light" panose="020B0502040204020203" pitchFamily="34" charset="0"/>
              </a:rPr>
              <a:t>节</a:t>
            </a:r>
            <a:endParaRPr lang="zh-CN" dirty="0">
              <a:cs typeface="Segoe UI Light" panose="020B0502040204020203" pitchFamily="34" charset="0"/>
            </a:endParaRPr>
          </a:p>
        </p:txBody>
      </p:sp>
      <p:sp>
        <p:nvSpPr>
          <p:cNvPr id="6" name="文本框 5"/>
          <p:cNvSpPr txBox="1"/>
          <p:nvPr/>
        </p:nvSpPr>
        <p:spPr>
          <a:xfrm>
            <a:off x="5246370" y="1428115"/>
            <a:ext cx="6403340" cy="5077460"/>
          </a:xfrm>
          <a:prstGeom prst="rect">
            <a:avLst/>
          </a:prstGeom>
          <a:noFill/>
          <a:ln>
            <a:solidFill>
              <a:schemeClr val="tx1"/>
            </a:solidFill>
          </a:ln>
        </p:spPr>
        <p:txBody>
          <a:bodyPr wrap="square" rtlCol="0" anchor="t">
            <a:spAutoFit/>
          </a:bodyPr>
          <a:p>
            <a:r>
              <a:rPr lang="zh-CN" altLang="en-US" sz="1200">
                <a:latin typeface="Times New Roman" panose="02020603050405020304" charset="0"/>
                <a:cs typeface="Times New Roman" panose="02020603050405020304" charset="0"/>
              </a:rPr>
              <a:t>readelf -S -W test</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节头：</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[Nr] Name              </a:t>
            </a:r>
            <a:r>
              <a:rPr lang="en-US" altLang="zh-CN" sz="1200">
                <a:latin typeface="Times New Roman" panose="02020603050405020304" charset="0"/>
                <a:cs typeface="Times New Roman" panose="02020603050405020304" charset="0"/>
              </a:rPr>
              <a:t>	</a:t>
            </a:r>
            <a:r>
              <a:rPr lang="zh-CN" altLang="en-US" sz="1200">
                <a:solidFill>
                  <a:schemeClr val="tx1"/>
                </a:solidFill>
                <a:latin typeface="Times New Roman" panose="02020603050405020304" charset="0"/>
                <a:cs typeface="Times New Roman" panose="02020603050405020304" charset="0"/>
              </a:rPr>
              <a:t>Type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 Address          </a:t>
            </a:r>
            <a:r>
              <a:rPr lang="en-US" altLang="zh-CN" sz="1200">
                <a:latin typeface="Times New Roman" panose="02020603050405020304" charset="0"/>
                <a:cs typeface="Times New Roman" panose="02020603050405020304" charset="0"/>
              </a:rPr>
              <a:t>	         </a:t>
            </a:r>
            <a:r>
              <a:rPr lang="zh-CN" altLang="en-US" sz="1200">
                <a:solidFill>
                  <a:schemeClr val="tx1"/>
                </a:solidFill>
                <a:latin typeface="Times New Roman" panose="02020603050405020304" charset="0"/>
                <a:cs typeface="Times New Roman" panose="02020603050405020304" charset="0"/>
              </a:rPr>
              <a:t>Off    </a:t>
            </a:r>
            <a:r>
              <a:rPr lang="en-US" altLang="zh-CN" sz="1200">
                <a:solidFill>
                  <a:schemeClr val="tx1"/>
                </a:solidFill>
                <a:latin typeface="Times New Roman" panose="02020603050405020304" charset="0"/>
                <a:cs typeface="Times New Roman" panose="02020603050405020304" charset="0"/>
              </a:rPr>
              <a:t>    </a:t>
            </a:r>
            <a:r>
              <a:rPr lang="zh-CN" altLang="en-US" sz="1200">
                <a:solidFill>
                  <a:schemeClr val="tx1"/>
                </a:solidFill>
                <a:latin typeface="Times New Roman" panose="02020603050405020304" charset="0"/>
                <a:cs typeface="Times New Roman" panose="02020603050405020304" charset="0"/>
              </a:rPr>
              <a:t>Size   </a:t>
            </a:r>
            <a:r>
              <a:rPr lang="en-US" altLang="zh-CN" sz="1200">
                <a:solidFill>
                  <a:schemeClr val="tx1"/>
                </a:solidFill>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ES</a:t>
            </a:r>
            <a:r>
              <a:rPr lang="en-US" altLang="zh-CN" sz="1200">
                <a:latin typeface="Times New Roman" panose="02020603050405020304" charset="0"/>
                <a:cs typeface="Times New Roman" panose="02020603050405020304" charset="0"/>
              </a:rPr>
              <a:t> </a:t>
            </a:r>
            <a:r>
              <a:rPr lang="zh-CN" altLang="en-US" sz="1200">
                <a:solidFill>
                  <a:schemeClr val="tx1"/>
                </a:solidFill>
                <a:latin typeface="Times New Roman" panose="02020603050405020304" charset="0"/>
                <a:cs typeface="Times New Roman" panose="02020603050405020304" charset="0"/>
              </a:rPr>
              <a:t>Flg </a:t>
            </a:r>
            <a:r>
              <a:rPr lang="zh-CN" altLang="en-US" sz="1200">
                <a:latin typeface="Times New Roman" panose="02020603050405020304" charset="0"/>
                <a:cs typeface="Times New Roman" panose="02020603050405020304" charset="0"/>
              </a:rPr>
              <a:t>Lk Inf Al</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[ 0]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NULL</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0000000000000000 000000 000000 00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0   0  0</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a:t>
            </a:r>
            <a:r>
              <a:rPr lang="en-US" altLang="zh-CN" sz="1200">
                <a:latin typeface="Times New Roman" panose="02020603050405020304" charset="0"/>
                <a:cs typeface="Times New Roman" panose="02020603050405020304" charset="0"/>
              </a:rPr>
              <a:t>...</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[ 5] .dynsym</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DYNSYM</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0000000000400328 000328 000078 18</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 6   1  8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[ 6] .dynstr</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STRTAB</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00000000004003a0 0003a0 000044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0   0  1</a:t>
            </a:r>
            <a:endParaRPr lang="zh-CN" altLang="en-US" sz="1200">
              <a:latin typeface="Times New Roman" panose="02020603050405020304" charset="0"/>
              <a:cs typeface="Times New Roman" panose="02020603050405020304" charset="0"/>
            </a:endParaRPr>
          </a:p>
          <a:p>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 </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[ 9] .rela.dyn</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RELA</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0000000000400410 000410 000030 18</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 5   0  8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[10] .rela.plt</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RELA</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0000000000400440 000440 000030 18</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AI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5  22  8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[11] .init</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PROGBITS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0000000000401000 001000 000017 00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AX  0   0  4</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[12] .plt</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PROGBITS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0000000000401020 001020 000030 10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AX  0   0 16</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[13] .text</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PROGBITS</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0000000000401050 001050 0001e1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AX  0   0 16</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[14] .fini</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PROGBITS</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0000000000401234 001234 000009 00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AX  0   0  4</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[15] .rodata</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PROGBITS</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0000000000402000 002000 000030 00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0   0  4</a:t>
            </a:r>
            <a:endParaRPr lang="zh-CN" altLang="en-US" sz="1200">
              <a:latin typeface="Times New Roman" panose="02020603050405020304" charset="0"/>
              <a:cs typeface="Times New Roman" panose="02020603050405020304" charset="0"/>
            </a:endParaRPr>
          </a:p>
          <a:p>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 </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[18] .init_array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INIT_ARRAY</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0000000000403e10 002e10 000008 08</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WA  0   0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[19] .fini_array</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FINI_ARRAY</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0000000000403e18 002e18 000008 08</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WA  0   0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[20] .dynamic</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DYNAMIC</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0000000000403e20 002e20 0001d0 10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WA  6   0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[21] .got</a:t>
            </a:r>
            <a:r>
              <a:rPr lang="en-US"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PROGBITS</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0000000000403ff0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002ff0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000010 08</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WA  0   0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[22] .got.plt</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PROGBITS</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0000000000404000 003000 000028 08</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WA  0   0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[23] .data</a:t>
            </a:r>
            <a:r>
              <a:rPr lang="en-US"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PROGBITS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0000000000404028 003028 000010 00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WA  0   0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[24] .bss</a:t>
            </a:r>
            <a:r>
              <a:rPr lang="en-US"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NOBITS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0000000000404038 003038 000008 00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WA  0   0  1</a:t>
            </a:r>
            <a:endParaRPr lang="zh-CN" altLang="en-US" sz="1200">
              <a:latin typeface="Times New Roman" panose="02020603050405020304" charset="0"/>
              <a:cs typeface="Times New Roman" panose="02020603050405020304" charset="0"/>
            </a:endParaRPr>
          </a:p>
          <a:p>
            <a:r>
              <a:rPr lang="en-US" altLang="zh-CN" sz="1200">
                <a:latin typeface="Times New Roman" panose="02020603050405020304" charset="0"/>
                <a:cs typeface="Times New Roman" panose="02020603050405020304" charset="0"/>
                <a:sym typeface="+mn-ea"/>
              </a:rPr>
              <a:t>  </a:t>
            </a:r>
            <a:r>
              <a:rPr lang="zh-CN" altLang="en-US" sz="1200">
                <a:latin typeface="Times New Roman" panose="02020603050405020304" charset="0"/>
                <a:cs typeface="Times New Roman" panose="02020603050405020304" charset="0"/>
                <a:sym typeface="+mn-ea"/>
              </a:rPr>
              <a:t>[25] .comment          </a:t>
            </a:r>
            <a:r>
              <a:rPr lang="en-US" altLang="zh-CN" sz="1200">
                <a:latin typeface="Times New Roman" panose="02020603050405020304" charset="0"/>
                <a:cs typeface="Times New Roman" panose="02020603050405020304" charset="0"/>
                <a:sym typeface="+mn-ea"/>
              </a:rPr>
              <a:t>	</a:t>
            </a:r>
            <a:r>
              <a:rPr lang="zh-CN" altLang="en-US" sz="1200">
                <a:latin typeface="Times New Roman" panose="02020603050405020304" charset="0"/>
                <a:cs typeface="Times New Roman" panose="02020603050405020304" charset="0"/>
                <a:sym typeface="+mn-ea"/>
              </a:rPr>
              <a:t>PROGBITS     0000000000000000 003038 000023 01 MS  0   0  1 </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[26] .symtab</a:t>
            </a:r>
            <a:r>
              <a:rPr lang="en-US"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SYMTAB</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0000000000000000 003060 0005e8 18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27  43  8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[27] .strtab</a:t>
            </a:r>
            <a:r>
              <a:rPr lang="en-US"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STRTAB</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0000000000000000 003648 0001e1 00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0   0  1</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[28] .shstrtab</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STRTAB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0000000000000000 003829 000103 00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0   0  1</a:t>
            </a:r>
            <a:endParaRPr lang="zh-CN" altLang="en-US" sz="1200">
              <a:latin typeface="Times New Roman" panose="02020603050405020304" charset="0"/>
              <a:cs typeface="Times New Roman" panose="02020603050405020304" charset="0"/>
            </a:endParaRPr>
          </a:p>
        </p:txBody>
      </p:sp>
      <p:sp>
        <p:nvSpPr>
          <p:cNvPr id="2" name="矩形 1"/>
          <p:cNvSpPr/>
          <p:nvPr/>
        </p:nvSpPr>
        <p:spPr>
          <a:xfrm>
            <a:off x="5398135" y="2376170"/>
            <a:ext cx="993775" cy="392430"/>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21970" y="1428115"/>
            <a:ext cx="4683760" cy="4154170"/>
          </a:xfrm>
          <a:prstGeom prst="rect">
            <a:avLst/>
          </a:prstGeom>
          <a:noFill/>
        </p:spPr>
        <p:txBody>
          <a:bodyPr wrap="square" rtlCol="0" anchor="t">
            <a:spAutoFit/>
          </a:bodyPr>
          <a:p>
            <a:r>
              <a:rPr lang="zh-CN" altLang="en-US" sz="2400">
                <a:solidFill>
                  <a:srgbClr val="FF0000"/>
                </a:solidFill>
                <a:latin typeface="Times New Roman" panose="02020603050405020304" charset="0"/>
                <a:ea typeface="宋体" pitchFamily="2" charset="-122"/>
                <a:cs typeface="Times New Roman" panose="02020603050405020304" charset="0"/>
              </a:rPr>
              <a:t>与静态</a:t>
            </a:r>
            <a:r>
              <a:rPr lang="en-US" altLang="zh-CN" sz="2400">
                <a:solidFill>
                  <a:srgbClr val="FF0000"/>
                </a:solidFill>
                <a:latin typeface="Times New Roman" panose="02020603050405020304" charset="0"/>
                <a:ea typeface="宋体" pitchFamily="2" charset="-122"/>
                <a:cs typeface="Times New Roman" panose="02020603050405020304" charset="0"/>
              </a:rPr>
              <a:t>/</a:t>
            </a:r>
            <a:r>
              <a:rPr lang="zh-CN" altLang="en-US" sz="2400">
                <a:solidFill>
                  <a:srgbClr val="FF0000"/>
                </a:solidFill>
                <a:latin typeface="Times New Roman" panose="02020603050405020304" charset="0"/>
                <a:ea typeface="宋体" pitchFamily="2" charset="-122"/>
                <a:cs typeface="Times New Roman" panose="02020603050405020304" charset="0"/>
              </a:rPr>
              <a:t>动态链接有关的内容将在第</a:t>
            </a:r>
            <a:r>
              <a:rPr lang="en-US" altLang="zh-CN" sz="2400">
                <a:solidFill>
                  <a:srgbClr val="FF0000"/>
                </a:solidFill>
                <a:latin typeface="Times New Roman" panose="02020603050405020304" charset="0"/>
                <a:ea typeface="宋体" pitchFamily="2" charset="-122"/>
                <a:cs typeface="Times New Roman" panose="02020603050405020304" charset="0"/>
              </a:rPr>
              <a:t>5</a:t>
            </a:r>
            <a:r>
              <a:rPr lang="zh-CN" altLang="en-US" sz="2400">
                <a:solidFill>
                  <a:srgbClr val="FF0000"/>
                </a:solidFill>
                <a:latin typeface="Times New Roman" panose="02020603050405020304" charset="0"/>
                <a:ea typeface="宋体" pitchFamily="2" charset="-122"/>
                <a:cs typeface="Times New Roman" panose="02020603050405020304" charset="0"/>
              </a:rPr>
              <a:t>节介绍</a:t>
            </a:r>
            <a:r>
              <a:rPr lang="en-US" altLang="zh-CN" sz="2400">
                <a:solidFill>
                  <a:srgbClr val="FF0000"/>
                </a:solidFill>
                <a:latin typeface="Times New Roman" panose="02020603050405020304" charset="0"/>
                <a:ea typeface="宋体" pitchFamily="2" charset="-122"/>
                <a:cs typeface="Times New Roman" panose="02020603050405020304" charset="0"/>
              </a:rPr>
              <a:t>.</a:t>
            </a:r>
            <a:endParaRPr lang="en-US" altLang="zh-CN" sz="2400">
              <a:solidFill>
                <a:srgbClr val="FF0000"/>
              </a:solidFill>
              <a:latin typeface="Times New Roman" panose="02020603050405020304" charset="0"/>
              <a:ea typeface="宋体" pitchFamily="2" charset="-122"/>
              <a:cs typeface="Times New Roman" panose="02020603050405020304" charset="0"/>
            </a:endParaRPr>
          </a:p>
          <a:p>
            <a:pPr marL="342900" indent="-342900">
              <a:buFont typeface="Arial" panose="020B0604020202020204" pitchFamily="34" charset="0"/>
              <a:buChar char="•"/>
            </a:pPr>
            <a:r>
              <a:rPr lang="en-US" altLang="zh-CN" sz="2400">
                <a:solidFill>
                  <a:schemeClr val="tx1"/>
                </a:solidFill>
                <a:latin typeface="Times New Roman" panose="02020603050405020304" charset="0"/>
                <a:ea typeface="宋体" pitchFamily="2" charset="-122"/>
                <a:cs typeface="Times New Roman" panose="02020603050405020304" charset="0"/>
              </a:rPr>
              <a:t>symtab: </a:t>
            </a:r>
            <a:r>
              <a:rPr lang="zh-CN" altLang="en-US" sz="2400">
                <a:solidFill>
                  <a:schemeClr val="tx1"/>
                </a:solidFill>
                <a:latin typeface="Times New Roman" panose="02020603050405020304" charset="0"/>
                <a:ea typeface="宋体" pitchFamily="2" charset="-122"/>
                <a:cs typeface="Times New Roman" panose="02020603050405020304" charset="0"/>
              </a:rPr>
              <a:t>静态符号表</a:t>
            </a:r>
            <a:endParaRPr lang="zh-CN" altLang="en-US" sz="2400">
              <a:solidFill>
                <a:schemeClr val="tx1"/>
              </a:solidFill>
              <a:latin typeface="Times New Roman" panose="02020603050405020304" charset="0"/>
              <a:ea typeface="宋体" pitchFamily="2" charset="-122"/>
              <a:cs typeface="Times New Roman" panose="02020603050405020304" charset="0"/>
            </a:endParaRPr>
          </a:p>
          <a:p>
            <a:pPr marL="342900" indent="-342900">
              <a:buFont typeface="Arial" panose="020B0604020202020204" pitchFamily="34" charset="0"/>
              <a:buChar char="•"/>
            </a:pPr>
            <a:r>
              <a:rPr lang="en-US" altLang="zh-CN" sz="2400">
                <a:solidFill>
                  <a:schemeClr val="tx1"/>
                </a:solidFill>
                <a:latin typeface="Times New Roman" panose="02020603050405020304" charset="0"/>
                <a:ea typeface="宋体" pitchFamily="2" charset="-122"/>
                <a:cs typeface="Times New Roman" panose="02020603050405020304" charset="0"/>
              </a:rPr>
              <a:t>strtab: symtab</a:t>
            </a:r>
            <a:r>
              <a:rPr lang="zh-CN" altLang="en-US" sz="2400">
                <a:solidFill>
                  <a:schemeClr val="tx1"/>
                </a:solidFill>
                <a:latin typeface="Times New Roman" panose="02020603050405020304" charset="0"/>
                <a:ea typeface="宋体" pitchFamily="2" charset="-122"/>
                <a:cs typeface="Times New Roman" panose="02020603050405020304" charset="0"/>
              </a:rPr>
              <a:t>各符号的字符串</a:t>
            </a:r>
            <a:endParaRPr lang="en-US" altLang="zh-CN" sz="2400">
              <a:solidFill>
                <a:schemeClr val="tx1"/>
              </a:solidFill>
              <a:latin typeface="Times New Roman" panose="02020603050405020304" charset="0"/>
              <a:ea typeface="宋体" pitchFamily="2" charset="-122"/>
              <a:cs typeface="Times New Roman" panose="02020603050405020304" charset="0"/>
            </a:endParaRPr>
          </a:p>
          <a:p>
            <a:pPr marL="342900" indent="-342900">
              <a:buFont typeface="Arial" panose="020B0604020202020204" pitchFamily="34" charset="0"/>
              <a:buChar char="•"/>
            </a:pPr>
            <a:r>
              <a:rPr lang="en-US" altLang="zh-CN" sz="2400">
                <a:solidFill>
                  <a:schemeClr val="tx1"/>
                </a:solidFill>
                <a:latin typeface="Times New Roman" panose="02020603050405020304" charset="0"/>
                <a:ea typeface="宋体" pitchFamily="2" charset="-122"/>
                <a:cs typeface="Times New Roman" panose="02020603050405020304" charset="0"/>
              </a:rPr>
              <a:t>dynsym: </a:t>
            </a:r>
            <a:r>
              <a:rPr lang="zh-CN" altLang="en-US" sz="2400">
                <a:solidFill>
                  <a:schemeClr val="tx1"/>
                </a:solidFill>
                <a:latin typeface="Times New Roman" panose="02020603050405020304" charset="0"/>
                <a:ea typeface="宋体" pitchFamily="2" charset="-122"/>
                <a:cs typeface="Times New Roman" panose="02020603050405020304" charset="0"/>
              </a:rPr>
              <a:t>动态符号表</a:t>
            </a:r>
            <a:endParaRPr lang="zh-CN" altLang="en-US" sz="2400">
              <a:solidFill>
                <a:schemeClr val="tx1"/>
              </a:solidFill>
              <a:latin typeface="Times New Roman" panose="02020603050405020304" charset="0"/>
              <a:ea typeface="宋体" pitchFamily="2" charset="-122"/>
              <a:cs typeface="Times New Roman" panose="02020603050405020304" charset="0"/>
            </a:endParaRPr>
          </a:p>
          <a:p>
            <a:pPr marL="342900" indent="-342900">
              <a:buFont typeface="Arial" panose="020B0604020202020204" pitchFamily="34" charset="0"/>
              <a:buChar char="•"/>
            </a:pPr>
            <a:r>
              <a:rPr lang="en-US" altLang="zh-CN" sz="2400">
                <a:solidFill>
                  <a:schemeClr val="tx1"/>
                </a:solidFill>
                <a:latin typeface="Times New Roman" panose="02020603050405020304" charset="0"/>
                <a:ea typeface="宋体" pitchFamily="2" charset="-122"/>
                <a:cs typeface="Times New Roman" panose="02020603050405020304" charset="0"/>
              </a:rPr>
              <a:t>dynstr: dynstr</a:t>
            </a:r>
            <a:r>
              <a:rPr lang="zh-CN" altLang="en-US" sz="2400">
                <a:solidFill>
                  <a:schemeClr val="tx1"/>
                </a:solidFill>
                <a:latin typeface="Times New Roman" panose="02020603050405020304" charset="0"/>
                <a:ea typeface="宋体" pitchFamily="2" charset="-122"/>
                <a:cs typeface="Times New Roman" panose="02020603050405020304" charset="0"/>
              </a:rPr>
              <a:t>各符号的字符串</a:t>
            </a:r>
            <a:endParaRPr lang="zh-CN" altLang="en-US" sz="2400">
              <a:solidFill>
                <a:schemeClr val="tx1"/>
              </a:solidFill>
              <a:latin typeface="Times New Roman" panose="02020603050405020304" charset="0"/>
              <a:ea typeface="宋体" pitchFamily="2" charset="-122"/>
              <a:cs typeface="Times New Roman" panose="02020603050405020304" charset="0"/>
            </a:endParaRPr>
          </a:p>
          <a:p>
            <a:pPr marL="342900" indent="-342900" algn="l">
              <a:buFont typeface="Arial" panose="020B0604020202020204" pitchFamily="34" charset="0"/>
              <a:buChar char="•"/>
            </a:pPr>
            <a:r>
              <a:rPr lang="en-US" altLang="zh-CN" sz="2400">
                <a:solidFill>
                  <a:schemeClr val="tx1"/>
                </a:solidFill>
                <a:latin typeface="Times New Roman" panose="02020603050405020304" charset="0"/>
                <a:ea typeface="宋体" pitchFamily="2" charset="-122"/>
                <a:cs typeface="Times New Roman" panose="02020603050405020304" charset="0"/>
              </a:rPr>
              <a:t>dynamic: </a:t>
            </a:r>
            <a:r>
              <a:rPr lang="zh-CN" altLang="en-US" sz="2400">
                <a:solidFill>
                  <a:schemeClr val="tx1"/>
                </a:solidFill>
                <a:latin typeface="Times New Roman" panose="02020603050405020304" charset="0"/>
                <a:ea typeface="宋体" pitchFamily="2" charset="-122"/>
                <a:cs typeface="Times New Roman" panose="02020603050405020304" charset="0"/>
              </a:rPr>
              <a:t>动态链接的“线路图”</a:t>
            </a:r>
            <a:r>
              <a:rPr lang="en-US" altLang="zh-CN" sz="2400">
                <a:solidFill>
                  <a:schemeClr val="tx1"/>
                </a:solidFill>
                <a:latin typeface="Times New Roman" panose="02020603050405020304" charset="0"/>
                <a:ea typeface="宋体" pitchFamily="2" charset="-122"/>
                <a:cs typeface="Times New Roman" panose="02020603050405020304" charset="0"/>
              </a:rPr>
              <a:t>, </a:t>
            </a:r>
            <a:r>
              <a:rPr lang="zh-CN" altLang="en-US" sz="2400">
                <a:solidFill>
                  <a:schemeClr val="tx1"/>
                </a:solidFill>
                <a:latin typeface="Times New Roman" panose="02020603050405020304" charset="0"/>
                <a:ea typeface="宋体" pitchFamily="2" charset="-122"/>
                <a:cs typeface="Times New Roman" panose="02020603050405020304" charset="0"/>
              </a:rPr>
              <a:t>包含版本、依赖等信息</a:t>
            </a:r>
            <a:endParaRPr lang="zh-CN" altLang="en-US" sz="2400">
              <a:solidFill>
                <a:schemeClr val="tx1"/>
              </a:solidFill>
              <a:latin typeface="Times New Roman" panose="02020603050405020304" charset="0"/>
              <a:ea typeface="宋体" pitchFamily="2" charset="-122"/>
              <a:cs typeface="Times New Roman" panose="02020603050405020304" charset="0"/>
            </a:endParaRPr>
          </a:p>
          <a:p>
            <a:pPr marL="342900" indent="-342900" algn="l">
              <a:buFont typeface="Arial" panose="020B0604020202020204" pitchFamily="34" charset="0"/>
              <a:buChar char="•"/>
            </a:pPr>
            <a:r>
              <a:rPr lang="en-US" altLang="zh-CN" sz="2400">
                <a:solidFill>
                  <a:schemeClr val="tx1"/>
                </a:solidFill>
                <a:latin typeface="Times New Roman" panose="02020603050405020304" charset="0"/>
                <a:ea typeface="宋体" pitchFamily="2" charset="-122"/>
                <a:cs typeface="Times New Roman" panose="02020603050405020304" charset="0"/>
              </a:rPr>
              <a:t>rel*: </a:t>
            </a:r>
            <a:r>
              <a:rPr lang="zh-CN" altLang="en-US" sz="2400">
                <a:solidFill>
                  <a:schemeClr val="tx1"/>
                </a:solidFill>
                <a:latin typeface="Times New Roman" panose="02020603050405020304" charset="0"/>
                <a:ea typeface="宋体" pitchFamily="2" charset="-122"/>
                <a:cs typeface="Times New Roman" panose="02020603050405020304" charset="0"/>
              </a:rPr>
              <a:t>重定位信息</a:t>
            </a:r>
            <a:endParaRPr lang="zh-CN" altLang="en-US" sz="2400">
              <a:solidFill>
                <a:schemeClr val="tx1"/>
              </a:solidFill>
              <a:latin typeface="Times New Roman" panose="02020603050405020304" charset="0"/>
              <a:ea typeface="宋体" pitchFamily="2" charset="-122"/>
              <a:cs typeface="Times New Roman" panose="02020603050405020304" charset="0"/>
            </a:endParaRPr>
          </a:p>
          <a:p>
            <a:pPr marL="342900" indent="-342900" algn="l">
              <a:buFont typeface="Arial" panose="020B0604020202020204" pitchFamily="34" charset="0"/>
              <a:buChar char="•"/>
            </a:pPr>
            <a:r>
              <a:rPr lang="en-US" altLang="zh-CN" sz="2400">
                <a:solidFill>
                  <a:schemeClr val="tx1"/>
                </a:solidFill>
                <a:latin typeface="Times New Roman" panose="02020603050405020304" charset="0"/>
                <a:ea typeface="宋体" pitchFamily="2" charset="-122"/>
                <a:cs typeface="Times New Roman" panose="02020603050405020304" charset="0"/>
              </a:rPr>
              <a:t>.got*, .plt: </a:t>
            </a:r>
            <a:r>
              <a:rPr lang="zh-CN" altLang="en-US" sz="2400">
                <a:solidFill>
                  <a:schemeClr val="tx1"/>
                </a:solidFill>
                <a:latin typeface="Times New Roman" panose="02020603050405020304" charset="0"/>
                <a:ea typeface="宋体" pitchFamily="2" charset="-122"/>
                <a:cs typeface="Times New Roman" panose="02020603050405020304" charset="0"/>
              </a:rPr>
              <a:t>实现加载时重定位</a:t>
            </a:r>
            <a:r>
              <a:rPr lang="en-US" altLang="zh-CN" sz="2400">
                <a:solidFill>
                  <a:schemeClr val="tx1"/>
                </a:solidFill>
                <a:latin typeface="Times New Roman" panose="02020603050405020304" charset="0"/>
                <a:ea typeface="宋体" pitchFamily="2" charset="-122"/>
                <a:cs typeface="Times New Roman" panose="02020603050405020304" charset="0"/>
              </a:rPr>
              <a:t>, </a:t>
            </a:r>
            <a:r>
              <a:rPr lang="zh-CN" altLang="en-US" sz="2400">
                <a:solidFill>
                  <a:schemeClr val="tx1"/>
                </a:solidFill>
                <a:latin typeface="Times New Roman" panose="02020603050405020304" charset="0"/>
                <a:ea typeface="宋体" pitchFamily="2" charset="-122"/>
                <a:cs typeface="Times New Roman" panose="02020603050405020304" charset="0"/>
              </a:rPr>
              <a:t>既动态链接的延迟绑定</a:t>
            </a:r>
            <a:r>
              <a:rPr lang="en-US" altLang="zh-CN" sz="2400">
                <a:solidFill>
                  <a:schemeClr val="tx1"/>
                </a:solidFill>
                <a:latin typeface="Times New Roman" panose="02020603050405020304" charset="0"/>
                <a:ea typeface="宋体" pitchFamily="2" charset="-122"/>
                <a:cs typeface="Times New Roman" panose="02020603050405020304" charset="0"/>
              </a:rPr>
              <a:t>.</a:t>
            </a:r>
            <a:endParaRPr lang="en-US" altLang="zh-CN" sz="2400">
              <a:solidFill>
                <a:schemeClr val="tx1"/>
              </a:solidFill>
              <a:latin typeface="Times New Roman" panose="02020603050405020304" charset="0"/>
              <a:ea typeface="宋体" pitchFamily="2" charset="-122"/>
              <a:cs typeface="Times New Roman" panose="02020603050405020304" charset="0"/>
            </a:endParaRPr>
          </a:p>
        </p:txBody>
      </p:sp>
      <p:sp>
        <p:nvSpPr>
          <p:cNvPr id="5" name="矩形 4"/>
          <p:cNvSpPr/>
          <p:nvPr/>
        </p:nvSpPr>
        <p:spPr>
          <a:xfrm>
            <a:off x="5398135" y="2917825"/>
            <a:ext cx="993775" cy="392430"/>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5398135" y="4768215"/>
            <a:ext cx="993775" cy="542290"/>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5398135" y="5874385"/>
            <a:ext cx="993775" cy="360680"/>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5398135" y="3502025"/>
            <a:ext cx="993775" cy="168910"/>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522605" y="5582285"/>
            <a:ext cx="4723765" cy="922020"/>
          </a:xfrm>
          <a:prstGeom prst="rect">
            <a:avLst/>
          </a:prstGeom>
          <a:noFill/>
        </p:spPr>
        <p:txBody>
          <a:bodyPr wrap="square" rtlCol="0" anchor="t">
            <a:spAutoFit/>
          </a:bodyPr>
          <a:p>
            <a:pPr marL="285750" indent="-285750" algn="l">
              <a:buClrTx/>
              <a:buSzTx/>
              <a:buFont typeface="Arial" panose="020B0604020202020204" pitchFamily="34" charset="0"/>
              <a:buChar char="•"/>
            </a:pPr>
            <a:r>
              <a:rPr lang="zh-CN" altLang="en-US" dirty="0">
                <a:solidFill>
                  <a:schemeClr val="bg1">
                    <a:lumMod val="50000"/>
                  </a:schemeClr>
                </a:solidFill>
                <a:latin typeface="Times New Roman" panose="02020603050405020304" charset="0"/>
                <a:ea typeface="宋体" pitchFamily="2" charset="-122"/>
                <a:cs typeface="Times New Roman" panose="02020603050405020304" charset="0"/>
                <a:sym typeface="+mn-ea"/>
              </a:rPr>
              <a:t>静态符号表</a:t>
            </a:r>
            <a:r>
              <a:rPr lang="en-US" altLang="zh-CN" dirty="0">
                <a:solidFill>
                  <a:schemeClr val="bg1">
                    <a:lumMod val="50000"/>
                  </a:schemeClr>
                </a:solidFill>
                <a:latin typeface="Times New Roman" panose="02020603050405020304" charset="0"/>
                <a:ea typeface="宋体" pitchFamily="2" charset="-122"/>
                <a:cs typeface="Times New Roman" panose="02020603050405020304" charset="0"/>
                <a:sym typeface="+mn-ea"/>
              </a:rPr>
              <a:t>/</a:t>
            </a:r>
            <a:r>
              <a:rPr lang="zh-CN" altLang="en-US" dirty="0">
                <a:solidFill>
                  <a:schemeClr val="bg1">
                    <a:lumMod val="50000"/>
                  </a:schemeClr>
                </a:solidFill>
                <a:latin typeface="Times New Roman" panose="02020603050405020304" charset="0"/>
                <a:ea typeface="宋体" pitchFamily="2" charset="-122"/>
                <a:cs typeface="Times New Roman" panose="02020603050405020304" charset="0"/>
                <a:sym typeface="+mn-ea"/>
              </a:rPr>
              <a:t>静态字符串表以及一些调试相关的节在程序发布时通常会剥除</a:t>
            </a:r>
            <a:r>
              <a:rPr lang="en-US" altLang="zh-CN" dirty="0">
                <a:solidFill>
                  <a:schemeClr val="bg1">
                    <a:lumMod val="50000"/>
                  </a:schemeClr>
                </a:solidFill>
                <a:latin typeface="Times New Roman" panose="02020603050405020304" charset="0"/>
                <a:ea typeface="宋体" pitchFamily="2" charset="-122"/>
                <a:cs typeface="Times New Roman" panose="02020603050405020304" charset="0"/>
                <a:sym typeface="+mn-ea"/>
              </a:rPr>
              <a:t>.</a:t>
            </a:r>
            <a:endParaRPr lang="zh-CN" altLang="en-US" dirty="0">
              <a:solidFill>
                <a:schemeClr val="bg1">
                  <a:lumMod val="50000"/>
                </a:schemeClr>
              </a:solidFill>
              <a:latin typeface="Times New Roman" panose="02020603050405020304" charset="0"/>
              <a:ea typeface="宋体" pitchFamily="2" charset="-122"/>
              <a:cs typeface="Times New Roman" panose="02020603050405020304" charset="0"/>
              <a:sym typeface="+mn-ea"/>
            </a:endParaRPr>
          </a:p>
          <a:p>
            <a:pPr indent="0" algn="l">
              <a:buClrTx/>
              <a:buSzTx/>
              <a:buFont typeface="Arial" panose="020B0604020202020204" pitchFamily="34" charset="0"/>
              <a:buNone/>
            </a:pPr>
            <a:r>
              <a:rPr lang="en-US" altLang="zh-CN" dirty="0">
                <a:solidFill>
                  <a:schemeClr val="bg1">
                    <a:lumMod val="50000"/>
                  </a:schemeClr>
                </a:solidFill>
                <a:latin typeface="Times New Roman" panose="02020603050405020304" charset="0"/>
                <a:ea typeface="宋体" pitchFamily="2" charset="-122"/>
                <a:cs typeface="Times New Roman" panose="02020603050405020304" charset="0"/>
                <a:sym typeface="+mn-ea"/>
              </a:rPr>
              <a:t>     strip --strip-all a.out</a:t>
            </a:r>
            <a:endParaRPr lang="en-US" altLang="zh-CN" dirty="0">
              <a:solidFill>
                <a:schemeClr val="bg1">
                  <a:lumMod val="50000"/>
                </a:schemeClr>
              </a:solidFill>
              <a:latin typeface="Times New Roman" panose="02020603050405020304" charset="0"/>
              <a:ea typeface="宋体" pitchFamily="2" charset="-122"/>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en-US" dirty="0">
                <a:cs typeface="Segoe UI Light" panose="020B0502040204020203" pitchFamily="34" charset="0"/>
              </a:rPr>
              <a:t>2.4 </a:t>
            </a:r>
            <a:r>
              <a:rPr lang="zh-CN" dirty="0">
                <a:cs typeface="Segoe UI Light" panose="020B0502040204020203" pitchFamily="34" charset="0"/>
              </a:rPr>
              <a:t>程序头部表</a:t>
            </a:r>
            <a:endParaRPr lang="zh-CN" dirty="0">
              <a:cs typeface="Segoe UI Light" panose="020B0502040204020203" pitchFamily="34" charset="0"/>
            </a:endParaRPr>
          </a:p>
        </p:txBody>
      </p:sp>
      <p:sp>
        <p:nvSpPr>
          <p:cNvPr id="3" name="文本框 2"/>
          <p:cNvSpPr txBox="1"/>
          <p:nvPr/>
        </p:nvSpPr>
        <p:spPr>
          <a:xfrm>
            <a:off x="521335" y="1311910"/>
            <a:ext cx="4700270" cy="922020"/>
          </a:xfrm>
          <a:prstGeom prst="rect">
            <a:avLst/>
          </a:prstGeom>
          <a:noFill/>
        </p:spPr>
        <p:txBody>
          <a:bodyPr wrap="square">
            <a:spAutoFit/>
          </a:bodyPr>
          <a:lstStyle/>
          <a:p>
            <a:r>
              <a:rPr lang="zh-CN" altLang="en-US" dirty="0">
                <a:latin typeface="Times New Roman" panose="02020603050405020304" charset="0"/>
                <a:ea typeface="宋体" pitchFamily="2" charset="-122"/>
                <a:cs typeface="Times New Roman" panose="02020603050405020304" charset="0"/>
              </a:rPr>
              <a:t>节头部表指导</a:t>
            </a:r>
            <a:r>
              <a:rPr lang="en-US" altLang="zh-CN" dirty="0">
                <a:latin typeface="Times New Roman" panose="02020603050405020304" charset="0"/>
                <a:ea typeface="宋体" pitchFamily="2" charset="-122"/>
                <a:cs typeface="Times New Roman" panose="02020603050405020304" charset="0"/>
              </a:rPr>
              <a:t>ELF</a:t>
            </a:r>
            <a:r>
              <a:rPr lang="zh-CN" altLang="en-US" dirty="0">
                <a:latin typeface="Times New Roman" panose="02020603050405020304" charset="0"/>
                <a:ea typeface="宋体" pitchFamily="2" charset="-122"/>
                <a:cs typeface="Times New Roman" panose="02020603050405020304" charset="0"/>
              </a:rPr>
              <a:t>文件如何链接</a:t>
            </a:r>
            <a:r>
              <a:rPr lang="en-US" altLang="zh-CN" dirty="0">
                <a:latin typeface="Times New Roman" panose="02020603050405020304" charset="0"/>
                <a:ea typeface="宋体" pitchFamily="2" charset="-122"/>
                <a:cs typeface="Times New Roman" panose="02020603050405020304" charset="0"/>
              </a:rPr>
              <a:t>, </a:t>
            </a:r>
            <a:r>
              <a:rPr lang="zh-CN" altLang="en-US" dirty="0">
                <a:latin typeface="Times New Roman" panose="02020603050405020304" charset="0"/>
                <a:ea typeface="宋体" pitchFamily="2" charset="-122"/>
                <a:cs typeface="Times New Roman" panose="02020603050405020304" charset="0"/>
              </a:rPr>
              <a:t>程序头部表指导</a:t>
            </a:r>
            <a:r>
              <a:rPr lang="en-US" altLang="zh-CN" dirty="0">
                <a:latin typeface="Times New Roman" panose="02020603050405020304" charset="0"/>
                <a:ea typeface="宋体" pitchFamily="2" charset="-122"/>
                <a:cs typeface="Times New Roman" panose="02020603050405020304" charset="0"/>
              </a:rPr>
              <a:t>ELF</a:t>
            </a:r>
            <a:r>
              <a:rPr lang="zh-CN" altLang="en-US" dirty="0">
                <a:latin typeface="Times New Roman" panose="02020603050405020304" charset="0"/>
                <a:ea typeface="宋体" pitchFamily="2" charset="-122"/>
                <a:cs typeface="Times New Roman" panose="02020603050405020304" charset="0"/>
              </a:rPr>
              <a:t>文件如何加载</a:t>
            </a:r>
            <a:r>
              <a:rPr lang="en-US" altLang="zh-CN" dirty="0">
                <a:latin typeface="Times New Roman" panose="02020603050405020304" charset="0"/>
                <a:ea typeface="宋体" pitchFamily="2" charset="-122"/>
                <a:cs typeface="Times New Roman" panose="02020603050405020304" charset="0"/>
              </a:rPr>
              <a:t>.</a:t>
            </a:r>
            <a:r>
              <a:rPr lang="zh-CN" altLang="en-US" dirty="0">
                <a:latin typeface="Times New Roman" panose="02020603050405020304" charset="0"/>
                <a:ea typeface="宋体" pitchFamily="2" charset="-122"/>
                <a:cs typeface="Times New Roman" panose="02020603050405020304" charset="0"/>
              </a:rPr>
              <a:t>程序头部表以段为单位</a:t>
            </a:r>
            <a:r>
              <a:rPr lang="en-US" altLang="zh-CN" dirty="0">
                <a:latin typeface="Times New Roman" panose="02020603050405020304" charset="0"/>
                <a:ea typeface="宋体" pitchFamily="2" charset="-122"/>
                <a:cs typeface="Times New Roman" panose="02020603050405020304" charset="0"/>
              </a:rPr>
              <a:t>, </a:t>
            </a:r>
            <a:r>
              <a:rPr lang="zh-CN" altLang="en-US" dirty="0">
                <a:latin typeface="Times New Roman" panose="02020603050405020304" charset="0"/>
                <a:ea typeface="宋体" pitchFamily="2" charset="-122"/>
                <a:cs typeface="Times New Roman" panose="02020603050405020304" charset="0"/>
              </a:rPr>
              <a:t>每一段包含一个或多个节</a:t>
            </a:r>
            <a:r>
              <a:rPr lang="en-US" altLang="zh-CN" dirty="0">
                <a:latin typeface="Times New Roman" panose="02020603050405020304" charset="0"/>
                <a:ea typeface="宋体" pitchFamily="2" charset="-122"/>
                <a:cs typeface="Times New Roman" panose="02020603050405020304" charset="0"/>
              </a:rPr>
              <a:t>.</a:t>
            </a:r>
            <a:endParaRPr lang="en-US" altLang="zh-CN" dirty="0">
              <a:latin typeface="Times New Roman" panose="02020603050405020304" charset="0"/>
              <a:ea typeface="宋体" pitchFamily="2" charset="-122"/>
              <a:cs typeface="Times New Roman" panose="02020603050405020304" charset="0"/>
            </a:endParaRPr>
          </a:p>
        </p:txBody>
      </p:sp>
      <p:sp>
        <p:nvSpPr>
          <p:cNvPr id="2" name="文本框 1"/>
          <p:cNvSpPr txBox="1"/>
          <p:nvPr/>
        </p:nvSpPr>
        <p:spPr>
          <a:xfrm>
            <a:off x="521335" y="2451100"/>
            <a:ext cx="4411345" cy="3753485"/>
          </a:xfrm>
          <a:prstGeom prst="rect">
            <a:avLst/>
          </a:prstGeom>
          <a:noFill/>
        </p:spPr>
        <p:txBody>
          <a:bodyPr wrap="square" rtlCol="0" anchor="t">
            <a:spAutoFit/>
          </a:bodyPr>
          <a:p>
            <a:r>
              <a:rPr lang="zh-CN" altLang="en-US" sz="1400">
                <a:latin typeface="Times New Roman" panose="02020603050405020304" charset="0"/>
                <a:cs typeface="Times New Roman" panose="02020603050405020304" charset="0"/>
              </a:rPr>
              <a:t>typedef struct { </a:t>
            </a:r>
            <a:endParaRPr lang="zh-CN" altLang="en-US" sz="1400">
              <a:latin typeface="Times New Roman" panose="02020603050405020304" charset="0"/>
              <a:cs typeface="Times New Roman" panose="02020603050405020304" charset="0"/>
            </a:endParaRPr>
          </a:p>
          <a:p>
            <a:r>
              <a:rPr lang="zh-CN" altLang="en-US" sz="1400">
                <a:solidFill>
                  <a:srgbClr val="FF0000"/>
                </a:solidFill>
                <a:latin typeface="Times New Roman" panose="02020603050405020304" charset="0"/>
                <a:cs typeface="Times New Roman" panose="02020603050405020304" charset="0"/>
              </a:rPr>
              <a:t> uint32_t p_type; </a:t>
            </a:r>
            <a:r>
              <a:rPr lang="en-US" altLang="zh-CN" sz="1400">
                <a:solidFill>
                  <a:srgbClr val="FF0000"/>
                </a:solidFill>
                <a:latin typeface="Times New Roman" panose="02020603050405020304" charset="0"/>
                <a:cs typeface="Times New Roman" panose="02020603050405020304" charset="0"/>
              </a:rPr>
              <a:t>	</a:t>
            </a:r>
            <a:r>
              <a:rPr lang="zh-CN" altLang="en-US" sz="1400">
                <a:solidFill>
                  <a:srgbClr val="FF0000"/>
                </a:solidFill>
                <a:latin typeface="Times New Roman" panose="02020603050405020304" charset="0"/>
                <a:cs typeface="Times New Roman" panose="02020603050405020304" charset="0"/>
              </a:rPr>
              <a:t>/ * 段的类型</a:t>
            </a:r>
            <a:r>
              <a:rPr lang="en-US" altLang="zh-CN" sz="1400">
                <a:solidFill>
                  <a:srgbClr val="FF0000"/>
                </a:solidFill>
                <a:latin typeface="Times New Roman" panose="02020603050405020304" charset="0"/>
                <a:cs typeface="Times New Roman" panose="02020603050405020304" charset="0"/>
              </a:rPr>
              <a:t>. PT_LOAD: </a:t>
            </a:r>
            <a:r>
              <a:rPr lang="zh-CN" altLang="en-US" sz="1400">
                <a:solidFill>
                  <a:srgbClr val="FF0000"/>
                </a:solidFill>
                <a:latin typeface="Times New Roman" panose="02020603050405020304" charset="0"/>
                <a:ea typeface="宋体" pitchFamily="2" charset="-122"/>
                <a:cs typeface="Times New Roman" panose="02020603050405020304" charset="0"/>
              </a:rPr>
              <a:t>该段将在创建进程时加载到内存</a:t>
            </a:r>
            <a:r>
              <a:rPr lang="en-US" altLang="zh-CN" sz="1400">
                <a:solidFill>
                  <a:srgbClr val="FF0000"/>
                </a:solidFill>
                <a:latin typeface="Times New Roman" panose="02020603050405020304" charset="0"/>
                <a:ea typeface="宋体" pitchFamily="2" charset="-122"/>
                <a:cs typeface="Times New Roman" panose="02020603050405020304" charset="0"/>
              </a:rPr>
              <a:t>; </a:t>
            </a:r>
            <a:r>
              <a:rPr lang="en-US" altLang="zh-CN" sz="1400">
                <a:solidFill>
                  <a:srgbClr val="FF0000"/>
                </a:solidFill>
                <a:latin typeface="Times New Roman" panose="02020603050405020304" charset="0"/>
                <a:cs typeface="Times New Roman" panose="02020603050405020304" charset="0"/>
              </a:rPr>
              <a:t>PT_INTERP: 包含.interp节, 提供加载二进</a:t>
            </a:r>
            <a:r>
              <a:rPr lang="zh-CN" altLang="en-US" sz="1400">
                <a:solidFill>
                  <a:srgbClr val="FF0000"/>
                </a:solidFill>
                <a:latin typeface="Times New Roman" panose="02020603050405020304" charset="0"/>
                <a:cs typeface="Times New Roman" panose="02020603050405020304" charset="0"/>
              </a:rPr>
              <a:t>制文件的解释器的名称</a:t>
            </a:r>
            <a:r>
              <a:rPr lang="en-US" altLang="zh-CN" sz="1400">
                <a:solidFill>
                  <a:srgbClr val="FF0000"/>
                </a:solidFill>
                <a:latin typeface="Times New Roman" panose="02020603050405020304" charset="0"/>
                <a:cs typeface="Times New Roman" panose="02020603050405020304" charset="0"/>
              </a:rPr>
              <a:t>; </a:t>
            </a:r>
            <a:r>
              <a:rPr lang="zh-CN" altLang="en-US" sz="1400">
                <a:solidFill>
                  <a:srgbClr val="FF0000"/>
                </a:solidFill>
                <a:latin typeface="Times New Roman" panose="02020603050405020304" charset="0"/>
                <a:cs typeface="Times New Roman" panose="02020603050405020304" charset="0"/>
              </a:rPr>
              <a:t> </a:t>
            </a:r>
            <a:r>
              <a:rPr lang="en-US" altLang="zh-CN" sz="1400">
                <a:solidFill>
                  <a:srgbClr val="FF0000"/>
                </a:solidFill>
                <a:latin typeface="Times New Roman" panose="02020603050405020304" charset="0"/>
                <a:cs typeface="Times New Roman" panose="02020603050405020304" charset="0"/>
                <a:sym typeface="+mn-ea"/>
              </a:rPr>
              <a:t>PT_DYNAMIC: 包含</a:t>
            </a:r>
            <a:r>
              <a:rPr lang="zh-CN" altLang="en-US" sz="1400">
                <a:solidFill>
                  <a:srgbClr val="FF0000"/>
                </a:solidFill>
                <a:latin typeface="Times New Roman" panose="02020603050405020304" charset="0"/>
                <a:cs typeface="Times New Roman" panose="02020603050405020304" charset="0"/>
              </a:rPr>
              <a:t>.dynamic节</a:t>
            </a:r>
            <a:r>
              <a:rPr lang="en-US" altLang="zh-CN" sz="1400">
                <a:solidFill>
                  <a:srgbClr val="FF0000"/>
                </a:solidFill>
                <a:latin typeface="Times New Roman" panose="02020603050405020304" charset="0"/>
                <a:cs typeface="Times New Roman" panose="02020603050405020304" charset="0"/>
              </a:rPr>
              <a:t>, </a:t>
            </a:r>
            <a:r>
              <a:rPr lang="zh-CN" altLang="en-US" sz="1400">
                <a:solidFill>
                  <a:srgbClr val="FF0000"/>
                </a:solidFill>
                <a:latin typeface="Times New Roman" panose="02020603050405020304" charset="0"/>
                <a:cs typeface="Times New Roman" panose="02020603050405020304" charset="0"/>
              </a:rPr>
              <a:t>告诉解释器如何解析二进制文件用于执行* /</a:t>
            </a:r>
            <a:endParaRPr lang="zh-CN" altLang="en-US" sz="1400">
              <a:latin typeface="Times New Roman" panose="02020603050405020304" charset="0"/>
              <a:cs typeface="Times New Roman" panose="02020603050405020304" charset="0"/>
            </a:endParaRPr>
          </a:p>
          <a:p>
            <a:r>
              <a:rPr lang="zh-CN" altLang="en-US" sz="1400">
                <a:solidFill>
                  <a:srgbClr val="00B050"/>
                </a:solidFill>
                <a:latin typeface="Times New Roman" panose="02020603050405020304" charset="0"/>
                <a:cs typeface="Times New Roman" panose="02020603050405020304" charset="0"/>
              </a:rPr>
              <a:t> uint32_t p_flags; </a:t>
            </a:r>
            <a:r>
              <a:rPr lang="en-US" altLang="zh-CN" sz="1400">
                <a:solidFill>
                  <a:srgbClr val="00B050"/>
                </a:solidFill>
                <a:latin typeface="Times New Roman" panose="02020603050405020304" charset="0"/>
                <a:cs typeface="Times New Roman" panose="02020603050405020304" charset="0"/>
              </a:rPr>
              <a:t>	</a:t>
            </a:r>
            <a:r>
              <a:rPr lang="zh-CN" altLang="en-US" sz="1400">
                <a:solidFill>
                  <a:srgbClr val="00B050"/>
                </a:solidFill>
                <a:latin typeface="Times New Roman" panose="02020603050405020304" charset="0"/>
                <a:cs typeface="Times New Roman" panose="02020603050405020304" charset="0"/>
              </a:rPr>
              <a:t>/ * </a:t>
            </a:r>
            <a:r>
              <a:rPr lang="en-US" altLang="zh-CN" sz="1400">
                <a:solidFill>
                  <a:srgbClr val="00B050"/>
                </a:solidFill>
                <a:latin typeface="Times New Roman" panose="02020603050405020304" charset="0"/>
                <a:cs typeface="Times New Roman" panose="02020603050405020304" charset="0"/>
              </a:rPr>
              <a:t>R/W/E: </a:t>
            </a:r>
            <a:r>
              <a:rPr lang="zh-CN" altLang="en-US" sz="1400">
                <a:solidFill>
                  <a:srgbClr val="00B050"/>
                </a:solidFill>
                <a:latin typeface="Times New Roman" panose="02020603050405020304" charset="0"/>
                <a:ea typeface="宋体" pitchFamily="2" charset="-122"/>
                <a:cs typeface="Times New Roman" panose="02020603050405020304" charset="0"/>
              </a:rPr>
              <a:t>可读</a:t>
            </a:r>
            <a:r>
              <a:rPr lang="en-US" altLang="zh-CN" sz="1400">
                <a:solidFill>
                  <a:srgbClr val="00B050"/>
                </a:solidFill>
                <a:latin typeface="Times New Roman" panose="02020603050405020304" charset="0"/>
                <a:ea typeface="宋体" pitchFamily="2" charset="-122"/>
                <a:cs typeface="Times New Roman" panose="02020603050405020304" charset="0"/>
              </a:rPr>
              <a:t>/</a:t>
            </a:r>
            <a:r>
              <a:rPr lang="zh-CN" altLang="en-US" sz="1400">
                <a:solidFill>
                  <a:srgbClr val="00B050"/>
                </a:solidFill>
                <a:latin typeface="Times New Roman" panose="02020603050405020304" charset="0"/>
                <a:ea typeface="宋体" pitchFamily="2" charset="-122"/>
                <a:cs typeface="Times New Roman" panose="02020603050405020304" charset="0"/>
              </a:rPr>
              <a:t>可写</a:t>
            </a:r>
            <a:r>
              <a:rPr lang="en-US" altLang="zh-CN" sz="1400">
                <a:solidFill>
                  <a:srgbClr val="00B050"/>
                </a:solidFill>
                <a:latin typeface="Times New Roman" panose="02020603050405020304" charset="0"/>
                <a:ea typeface="宋体" pitchFamily="2" charset="-122"/>
                <a:cs typeface="Times New Roman" panose="02020603050405020304" charset="0"/>
              </a:rPr>
              <a:t>/</a:t>
            </a:r>
            <a:r>
              <a:rPr lang="zh-CN" altLang="en-US" sz="1400">
                <a:solidFill>
                  <a:srgbClr val="00B050"/>
                </a:solidFill>
                <a:latin typeface="Times New Roman" panose="02020603050405020304" charset="0"/>
                <a:ea typeface="宋体" pitchFamily="2" charset="-122"/>
                <a:cs typeface="Times New Roman" panose="02020603050405020304" charset="0"/>
              </a:rPr>
              <a:t>可执行</a:t>
            </a:r>
            <a:r>
              <a:rPr lang="zh-CN" altLang="en-US" sz="1400">
                <a:solidFill>
                  <a:srgbClr val="00B050"/>
                </a:solidFill>
                <a:latin typeface="Times New Roman" panose="02020603050405020304" charset="0"/>
                <a:cs typeface="Times New Roman" panose="02020603050405020304" charset="0"/>
              </a:rPr>
              <a:t> * /</a:t>
            </a:r>
            <a:endParaRPr lang="zh-CN" altLang="en-US" sz="1400">
              <a:solidFill>
                <a:srgbClr val="00B050"/>
              </a:solidFill>
              <a:latin typeface="Times New Roman" panose="02020603050405020304" charset="0"/>
              <a:cs typeface="Times New Roman" panose="02020603050405020304" charset="0"/>
            </a:endParaRPr>
          </a:p>
          <a:p>
            <a:r>
              <a:rPr lang="zh-CN" altLang="en-US" sz="1400">
                <a:latin typeface="Times New Roman" panose="02020603050405020304" charset="0"/>
                <a:cs typeface="Times New Roman" panose="02020603050405020304" charset="0"/>
              </a:rPr>
              <a:t> </a:t>
            </a:r>
            <a:r>
              <a:rPr lang="zh-CN" altLang="en-US" sz="1400">
                <a:solidFill>
                  <a:srgbClr val="0070C0"/>
                </a:solidFill>
                <a:latin typeface="Times New Roman" panose="02020603050405020304" charset="0"/>
                <a:cs typeface="Times New Roman" panose="02020603050405020304" charset="0"/>
              </a:rPr>
              <a:t>uint64_t p_offset; </a:t>
            </a:r>
            <a:r>
              <a:rPr lang="en-US" altLang="zh-CN" sz="1400">
                <a:solidFill>
                  <a:srgbClr val="0070C0"/>
                </a:solidFill>
                <a:latin typeface="Times New Roman" panose="02020603050405020304" charset="0"/>
                <a:cs typeface="Times New Roman" panose="02020603050405020304" charset="0"/>
              </a:rPr>
              <a:t>	</a:t>
            </a:r>
            <a:r>
              <a:rPr lang="zh-CN" altLang="en-US" sz="1400">
                <a:solidFill>
                  <a:srgbClr val="0070C0"/>
                </a:solidFill>
                <a:latin typeface="Times New Roman" panose="02020603050405020304" charset="0"/>
                <a:cs typeface="Times New Roman" panose="02020603050405020304" charset="0"/>
              </a:rPr>
              <a:t>/ * 段的起始文件偏移 * /</a:t>
            </a:r>
            <a:endParaRPr lang="zh-CN" altLang="en-US" sz="1400">
              <a:solidFill>
                <a:srgbClr val="0070C0"/>
              </a:solidFill>
              <a:latin typeface="Times New Roman" panose="02020603050405020304" charset="0"/>
              <a:cs typeface="Times New Roman" panose="02020603050405020304" charset="0"/>
            </a:endParaRPr>
          </a:p>
          <a:p>
            <a:r>
              <a:rPr lang="zh-CN" altLang="en-US" sz="1400">
                <a:solidFill>
                  <a:srgbClr val="0070C0"/>
                </a:solidFill>
                <a:latin typeface="Times New Roman" panose="02020603050405020304" charset="0"/>
                <a:cs typeface="Times New Roman" panose="02020603050405020304" charset="0"/>
              </a:rPr>
              <a:t> uint64_t p_vaddr; </a:t>
            </a:r>
            <a:r>
              <a:rPr lang="en-US" altLang="zh-CN" sz="1400">
                <a:solidFill>
                  <a:srgbClr val="0070C0"/>
                </a:solidFill>
                <a:latin typeface="Times New Roman" panose="02020603050405020304" charset="0"/>
                <a:cs typeface="Times New Roman" panose="02020603050405020304" charset="0"/>
              </a:rPr>
              <a:t>	</a:t>
            </a:r>
            <a:r>
              <a:rPr lang="zh-CN" altLang="en-US" sz="1400">
                <a:solidFill>
                  <a:srgbClr val="0070C0"/>
                </a:solidFill>
                <a:latin typeface="Times New Roman" panose="02020603050405020304" charset="0"/>
                <a:cs typeface="Times New Roman" panose="02020603050405020304" charset="0"/>
              </a:rPr>
              <a:t>/ * 段的虚拟内存地址</a:t>
            </a:r>
            <a:r>
              <a:rPr lang="en-US" altLang="zh-CN" sz="1400">
                <a:solidFill>
                  <a:srgbClr val="0070C0"/>
                </a:solidFill>
                <a:latin typeface="Times New Roman" panose="02020603050405020304" charset="0"/>
                <a:cs typeface="Times New Roman" panose="02020603050405020304" charset="0"/>
              </a:rPr>
              <a:t>, 对于可加载段, p_vaddr必须等于p_offset </a:t>
            </a:r>
            <a:r>
              <a:rPr lang="zh-CN" altLang="en-US" sz="1400">
                <a:solidFill>
                  <a:srgbClr val="0070C0"/>
                </a:solidFill>
                <a:latin typeface="Times New Roman" panose="02020603050405020304" charset="0"/>
                <a:cs typeface="Times New Roman" panose="02020603050405020304" charset="0"/>
              </a:rPr>
              <a:t>* /</a:t>
            </a:r>
            <a:endParaRPr lang="zh-CN" altLang="en-US" sz="1400">
              <a:solidFill>
                <a:srgbClr val="0070C0"/>
              </a:solidFill>
              <a:latin typeface="Times New Roman" panose="02020603050405020304" charset="0"/>
              <a:cs typeface="Times New Roman" panose="02020603050405020304" charset="0"/>
            </a:endParaRPr>
          </a:p>
          <a:p>
            <a:r>
              <a:rPr lang="zh-CN" altLang="en-US" sz="1400">
                <a:latin typeface="Times New Roman" panose="02020603050405020304" charset="0"/>
                <a:cs typeface="Times New Roman" panose="02020603050405020304" charset="0"/>
              </a:rPr>
              <a:t> uint64_t p_paddr; </a:t>
            </a:r>
            <a:r>
              <a:rPr lang="en-US" altLang="zh-CN" sz="1400">
                <a:latin typeface="Times New Roman" panose="02020603050405020304" charset="0"/>
                <a:cs typeface="Times New Roman" panose="02020603050405020304" charset="0"/>
              </a:rPr>
              <a:t>	</a:t>
            </a:r>
            <a:r>
              <a:rPr lang="zh-CN" altLang="en-US" sz="1400">
                <a:latin typeface="Times New Roman" panose="02020603050405020304" charset="0"/>
                <a:cs typeface="Times New Roman" panose="02020603050405020304" charset="0"/>
              </a:rPr>
              <a:t>/ * 段的物理内存地址</a:t>
            </a:r>
            <a:r>
              <a:rPr lang="en-US" altLang="zh-CN" sz="1400">
                <a:latin typeface="Times New Roman" panose="02020603050405020304" charset="0"/>
                <a:cs typeface="Times New Roman" panose="02020603050405020304" charset="0"/>
              </a:rPr>
              <a:t>, Linux</a:t>
            </a:r>
            <a:r>
              <a:rPr lang="zh-CN" altLang="en-US" sz="1400">
                <a:latin typeface="Times New Roman" panose="02020603050405020304" charset="0"/>
                <a:ea typeface="宋体" pitchFamily="2" charset="-122"/>
                <a:cs typeface="Times New Roman" panose="02020603050405020304" charset="0"/>
              </a:rPr>
              <a:t>中该字段并未被使用</a:t>
            </a:r>
            <a:r>
              <a:rPr lang="zh-CN" altLang="en-US" sz="1400">
                <a:latin typeface="Times New Roman" panose="02020603050405020304" charset="0"/>
                <a:cs typeface="Times New Roman" panose="02020603050405020304" charset="0"/>
              </a:rPr>
              <a:t> * /</a:t>
            </a:r>
            <a:endParaRPr lang="zh-CN" altLang="en-US" sz="1400">
              <a:latin typeface="Times New Roman" panose="02020603050405020304" charset="0"/>
              <a:cs typeface="Times New Roman" panose="02020603050405020304" charset="0"/>
            </a:endParaRPr>
          </a:p>
          <a:p>
            <a:r>
              <a:rPr lang="zh-CN" altLang="en-US" sz="1400">
                <a:solidFill>
                  <a:srgbClr val="0070C0"/>
                </a:solidFill>
                <a:latin typeface="Times New Roman" panose="02020603050405020304" charset="0"/>
                <a:cs typeface="Times New Roman" panose="02020603050405020304" charset="0"/>
              </a:rPr>
              <a:t> uint64_t p_filesz; </a:t>
            </a:r>
            <a:r>
              <a:rPr lang="en-US" altLang="zh-CN" sz="1400">
                <a:solidFill>
                  <a:srgbClr val="0070C0"/>
                </a:solidFill>
                <a:latin typeface="Times New Roman" panose="02020603050405020304" charset="0"/>
                <a:cs typeface="Times New Roman" panose="02020603050405020304" charset="0"/>
              </a:rPr>
              <a:t>	</a:t>
            </a:r>
            <a:r>
              <a:rPr lang="zh-CN" altLang="en-US" sz="1400">
                <a:solidFill>
                  <a:srgbClr val="0070C0"/>
                </a:solidFill>
                <a:latin typeface="Times New Roman" panose="02020603050405020304" charset="0"/>
                <a:cs typeface="Times New Roman" panose="02020603050405020304" charset="0"/>
              </a:rPr>
              <a:t>/ * 段在文件中的大小 * /</a:t>
            </a:r>
            <a:endParaRPr lang="zh-CN" altLang="en-US" sz="1400">
              <a:solidFill>
                <a:srgbClr val="0070C0"/>
              </a:solidFill>
              <a:latin typeface="Times New Roman" panose="02020603050405020304" charset="0"/>
              <a:cs typeface="Times New Roman" panose="02020603050405020304" charset="0"/>
            </a:endParaRPr>
          </a:p>
          <a:p>
            <a:r>
              <a:rPr lang="zh-CN" altLang="en-US" sz="1400">
                <a:solidFill>
                  <a:srgbClr val="0070C0"/>
                </a:solidFill>
                <a:latin typeface="Times New Roman" panose="02020603050405020304" charset="0"/>
                <a:cs typeface="Times New Roman" panose="02020603050405020304" charset="0"/>
              </a:rPr>
              <a:t> uint64_t p_memsz; </a:t>
            </a:r>
            <a:r>
              <a:rPr lang="en-US" altLang="zh-CN" sz="1400">
                <a:solidFill>
                  <a:srgbClr val="0070C0"/>
                </a:solidFill>
                <a:latin typeface="Times New Roman" panose="02020603050405020304" charset="0"/>
                <a:cs typeface="Times New Roman" panose="02020603050405020304" charset="0"/>
              </a:rPr>
              <a:t>	</a:t>
            </a:r>
            <a:r>
              <a:rPr lang="zh-CN" altLang="en-US" sz="1400">
                <a:solidFill>
                  <a:srgbClr val="0070C0"/>
                </a:solidFill>
                <a:latin typeface="Times New Roman" panose="02020603050405020304" charset="0"/>
                <a:cs typeface="Times New Roman" panose="02020603050405020304" charset="0"/>
              </a:rPr>
              <a:t>/ * 段在内存中的大小</a:t>
            </a:r>
            <a:r>
              <a:rPr lang="en-US" altLang="zh-CN" sz="1400">
                <a:solidFill>
                  <a:srgbClr val="0070C0"/>
                </a:solidFill>
                <a:latin typeface="Times New Roman" panose="02020603050405020304" charset="0"/>
                <a:cs typeface="Times New Roman" panose="02020603050405020304" charset="0"/>
              </a:rPr>
              <a:t>(</a:t>
            </a:r>
            <a:r>
              <a:rPr lang="zh-CN" altLang="en-US" sz="1400">
                <a:solidFill>
                  <a:srgbClr val="0070C0"/>
                </a:solidFill>
                <a:latin typeface="Times New Roman" panose="02020603050405020304" charset="0"/>
                <a:ea typeface="宋体" pitchFamily="2" charset="-122"/>
                <a:cs typeface="Times New Roman" panose="02020603050405020304" charset="0"/>
              </a:rPr>
              <a:t>由于</a:t>
            </a:r>
            <a:r>
              <a:rPr lang="en-US" altLang="zh-CN" sz="1400">
                <a:solidFill>
                  <a:srgbClr val="0070C0"/>
                </a:solidFill>
                <a:latin typeface="Times New Roman" panose="02020603050405020304" charset="0"/>
                <a:ea typeface="宋体" pitchFamily="2" charset="-122"/>
                <a:cs typeface="Times New Roman" panose="02020603050405020304" charset="0"/>
              </a:rPr>
              <a:t>.bss</a:t>
            </a:r>
            <a:r>
              <a:rPr lang="zh-CN" altLang="en-US" sz="1400">
                <a:solidFill>
                  <a:srgbClr val="0070C0"/>
                </a:solidFill>
                <a:latin typeface="Times New Roman" panose="02020603050405020304" charset="0"/>
                <a:ea typeface="宋体" pitchFamily="2" charset="-122"/>
                <a:cs typeface="Times New Roman" panose="02020603050405020304" charset="0"/>
              </a:rPr>
              <a:t>的存在</a:t>
            </a:r>
            <a:r>
              <a:rPr lang="en-US" altLang="zh-CN" sz="1400">
                <a:solidFill>
                  <a:srgbClr val="0070C0"/>
                </a:solidFill>
                <a:latin typeface="Times New Roman" panose="02020603050405020304" charset="0"/>
                <a:ea typeface="宋体" pitchFamily="2" charset="-122"/>
                <a:cs typeface="Times New Roman" panose="02020603050405020304" charset="0"/>
              </a:rPr>
              <a:t>, p_filesz</a:t>
            </a:r>
            <a:r>
              <a:rPr lang="zh-CN" altLang="en-US" sz="1400">
                <a:solidFill>
                  <a:srgbClr val="0070C0"/>
                </a:solidFill>
                <a:latin typeface="Times New Roman" panose="02020603050405020304" charset="0"/>
                <a:ea typeface="宋体" pitchFamily="2" charset="-122"/>
                <a:cs typeface="Times New Roman" panose="02020603050405020304" charset="0"/>
              </a:rPr>
              <a:t>和</a:t>
            </a:r>
            <a:r>
              <a:rPr lang="en-US" altLang="zh-CN" sz="1400">
                <a:solidFill>
                  <a:srgbClr val="0070C0"/>
                </a:solidFill>
                <a:latin typeface="Times New Roman" panose="02020603050405020304" charset="0"/>
                <a:ea typeface="宋体" pitchFamily="2" charset="-122"/>
                <a:cs typeface="Times New Roman" panose="02020603050405020304" charset="0"/>
              </a:rPr>
              <a:t>memsz</a:t>
            </a:r>
            <a:r>
              <a:rPr lang="zh-CN" altLang="en-US" sz="1400">
                <a:solidFill>
                  <a:srgbClr val="0070C0"/>
                </a:solidFill>
                <a:latin typeface="Times New Roman" panose="02020603050405020304" charset="0"/>
                <a:ea typeface="宋体" pitchFamily="2" charset="-122"/>
                <a:cs typeface="Times New Roman" panose="02020603050405020304" charset="0"/>
              </a:rPr>
              <a:t>可能不同</a:t>
            </a:r>
            <a:r>
              <a:rPr lang="en-US" altLang="zh-CN" sz="1400">
                <a:solidFill>
                  <a:srgbClr val="0070C0"/>
                </a:solidFill>
                <a:latin typeface="Times New Roman" panose="02020603050405020304" charset="0"/>
                <a:cs typeface="Times New Roman" panose="02020603050405020304" charset="0"/>
              </a:rPr>
              <a:t>)</a:t>
            </a:r>
            <a:r>
              <a:rPr lang="zh-CN" altLang="en-US" sz="1400">
                <a:solidFill>
                  <a:srgbClr val="0070C0"/>
                </a:solidFill>
                <a:latin typeface="Times New Roman" panose="02020603050405020304" charset="0"/>
                <a:cs typeface="Times New Roman" panose="02020603050405020304" charset="0"/>
              </a:rPr>
              <a:t> * /</a:t>
            </a:r>
            <a:endParaRPr lang="zh-CN" altLang="en-US" sz="1400">
              <a:solidFill>
                <a:srgbClr val="0070C0"/>
              </a:solidFill>
              <a:latin typeface="Times New Roman" panose="02020603050405020304" charset="0"/>
              <a:cs typeface="Times New Roman" panose="02020603050405020304" charset="0"/>
            </a:endParaRPr>
          </a:p>
          <a:p>
            <a:r>
              <a:rPr lang="zh-CN" altLang="en-US" sz="1400">
                <a:latin typeface="Times New Roman" panose="02020603050405020304" charset="0"/>
                <a:cs typeface="Times New Roman" panose="02020603050405020304" charset="0"/>
              </a:rPr>
              <a:t> uint64_t p_align;</a:t>
            </a:r>
            <a:r>
              <a:rPr lang="en-US" altLang="zh-CN" sz="1400">
                <a:latin typeface="Times New Roman" panose="02020603050405020304" charset="0"/>
                <a:cs typeface="Times New Roman" panose="02020603050405020304" charset="0"/>
              </a:rPr>
              <a:t>	</a:t>
            </a:r>
            <a:r>
              <a:rPr lang="zh-CN" altLang="en-US" sz="1400">
                <a:latin typeface="Times New Roman" panose="02020603050405020304" charset="0"/>
                <a:cs typeface="Times New Roman" panose="02020603050405020304" charset="0"/>
              </a:rPr>
              <a:t> / * 内存对齐 * /</a:t>
            </a:r>
            <a:endParaRPr lang="zh-CN" altLang="en-US" sz="1400">
              <a:latin typeface="Times New Roman" panose="02020603050405020304" charset="0"/>
              <a:cs typeface="Times New Roman" panose="02020603050405020304" charset="0"/>
            </a:endParaRPr>
          </a:p>
          <a:p>
            <a:r>
              <a:rPr lang="zh-CN" altLang="en-US" sz="1400">
                <a:latin typeface="Times New Roman" panose="02020603050405020304" charset="0"/>
                <a:cs typeface="Times New Roman" panose="02020603050405020304" charset="0"/>
              </a:rPr>
              <a:t>} Elf64_Phdr;</a:t>
            </a:r>
            <a:endParaRPr lang="zh-CN" altLang="en-US" sz="1400">
              <a:latin typeface="Times New Roman" panose="02020603050405020304" charset="0"/>
              <a:cs typeface="Times New Roman" panose="02020603050405020304" charset="0"/>
            </a:endParaRPr>
          </a:p>
        </p:txBody>
      </p:sp>
      <p:sp>
        <p:nvSpPr>
          <p:cNvPr id="4" name="文本框 3"/>
          <p:cNvSpPr txBox="1"/>
          <p:nvPr/>
        </p:nvSpPr>
        <p:spPr>
          <a:xfrm>
            <a:off x="5114290" y="1311910"/>
            <a:ext cx="6690360" cy="4892675"/>
          </a:xfrm>
          <a:prstGeom prst="rect">
            <a:avLst/>
          </a:prstGeom>
          <a:noFill/>
          <a:ln>
            <a:solidFill>
              <a:schemeClr val="tx1"/>
            </a:solidFill>
          </a:ln>
        </p:spPr>
        <p:txBody>
          <a:bodyPr wrap="square" rtlCol="0" anchor="t">
            <a:spAutoFit/>
          </a:bodyPr>
          <a:p>
            <a:r>
              <a:rPr lang="zh-CN" altLang="en-US" sz="1200">
                <a:latin typeface="Times New Roman" panose="02020603050405020304" charset="0"/>
                <a:cs typeface="Times New Roman" panose="02020603050405020304" charset="0"/>
              </a:rPr>
              <a:t>readelf -l -W test</a:t>
            </a:r>
            <a:endParaRPr lang="zh-CN" altLang="en-US" sz="1200">
              <a:latin typeface="Times New Roman" panose="02020603050405020304" charset="0"/>
              <a:cs typeface="Times New Roman" panose="02020603050405020304" charset="0"/>
            </a:endParaRPr>
          </a:p>
          <a:p>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a:t>
            </a:r>
            <a:r>
              <a:rPr lang="zh-CN" altLang="en-US" sz="1200">
                <a:solidFill>
                  <a:srgbClr val="FF0000"/>
                </a:solidFill>
                <a:latin typeface="Times New Roman" panose="02020603050405020304" charset="0"/>
                <a:cs typeface="Times New Roman" panose="02020603050405020304" charset="0"/>
              </a:rPr>
              <a:t>Type           </a:t>
            </a:r>
            <a:r>
              <a:rPr lang="en-US" altLang="zh-CN" sz="1200">
                <a:latin typeface="Times New Roman" panose="02020603050405020304" charset="0"/>
                <a:cs typeface="Times New Roman" panose="02020603050405020304" charset="0"/>
              </a:rPr>
              <a:t>	</a:t>
            </a:r>
            <a:r>
              <a:rPr lang="zh-CN" altLang="en-US" sz="1200">
                <a:solidFill>
                  <a:srgbClr val="0070C0"/>
                </a:solidFill>
                <a:latin typeface="Times New Roman" panose="02020603050405020304" charset="0"/>
                <a:cs typeface="Times New Roman" panose="02020603050405020304" charset="0"/>
              </a:rPr>
              <a:t>Offset   </a:t>
            </a:r>
            <a:r>
              <a:rPr lang="en-US" altLang="zh-CN" sz="1200">
                <a:solidFill>
                  <a:srgbClr val="0070C0"/>
                </a:solidFill>
                <a:latin typeface="Times New Roman" panose="02020603050405020304" charset="0"/>
                <a:cs typeface="Times New Roman" panose="02020603050405020304" charset="0"/>
              </a:rPr>
              <a:t>    </a:t>
            </a:r>
            <a:r>
              <a:rPr lang="zh-CN" altLang="en-US" sz="1200">
                <a:solidFill>
                  <a:srgbClr val="0070C0"/>
                </a:solidFill>
                <a:latin typeface="Times New Roman" panose="02020603050405020304" charset="0"/>
                <a:cs typeface="Times New Roman" panose="02020603050405020304" charset="0"/>
              </a:rPr>
              <a:t>VirtAddr </a:t>
            </a:r>
            <a:r>
              <a:rPr lang="zh-CN" altLang="en-US" sz="1200">
                <a:latin typeface="Times New Roman" panose="02020603050405020304" charset="0"/>
                <a:cs typeface="Times New Roman" panose="02020603050405020304" charset="0"/>
              </a:rPr>
              <a:t>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PhysAddr</a:t>
            </a:r>
            <a:r>
              <a:rPr lang="en-US" altLang="zh-CN" sz="1200">
                <a:latin typeface="Times New Roman" panose="02020603050405020304" charset="0"/>
                <a:cs typeface="Times New Roman" panose="02020603050405020304" charset="0"/>
              </a:rPr>
              <a:t>	                   </a:t>
            </a:r>
            <a:r>
              <a:rPr lang="zh-CN" altLang="en-US" sz="1200">
                <a:solidFill>
                  <a:srgbClr val="0070C0"/>
                </a:solidFill>
                <a:latin typeface="Times New Roman" panose="02020603050405020304" charset="0"/>
                <a:cs typeface="Times New Roman" panose="02020603050405020304" charset="0"/>
              </a:rPr>
              <a:t>FileSiz  </a:t>
            </a:r>
            <a:r>
              <a:rPr lang="en-US" altLang="zh-CN" sz="1200">
                <a:solidFill>
                  <a:srgbClr val="0070C0"/>
                </a:solidFill>
                <a:latin typeface="Times New Roman" panose="02020603050405020304" charset="0"/>
                <a:cs typeface="Times New Roman" panose="02020603050405020304" charset="0"/>
              </a:rPr>
              <a:t>   </a:t>
            </a:r>
            <a:r>
              <a:rPr lang="zh-CN" altLang="en-US" sz="1200">
                <a:solidFill>
                  <a:srgbClr val="0070C0"/>
                </a:solidFill>
                <a:latin typeface="Times New Roman" panose="02020603050405020304" charset="0"/>
                <a:cs typeface="Times New Roman" panose="02020603050405020304" charset="0"/>
              </a:rPr>
              <a:t>MemSiz </a:t>
            </a:r>
            <a:r>
              <a:rPr lang="zh-CN" altLang="en-US" sz="1200">
                <a:latin typeface="Times New Roman" panose="02020603050405020304" charset="0"/>
                <a:cs typeface="Times New Roman" panose="02020603050405020304" charset="0"/>
              </a:rPr>
              <a:t>  </a:t>
            </a:r>
            <a:r>
              <a:rPr lang="zh-CN" altLang="en-US" sz="1200">
                <a:solidFill>
                  <a:srgbClr val="00B050"/>
                </a:solidFill>
                <a:latin typeface="Times New Roman" panose="02020603050405020304" charset="0"/>
                <a:cs typeface="Times New Roman" panose="02020603050405020304" charset="0"/>
              </a:rPr>
              <a:t>Flg </a:t>
            </a:r>
            <a:r>
              <a:rPr lang="en-US" altLang="zh-CN" sz="1200">
                <a:solidFill>
                  <a:srgbClr val="00B050"/>
                </a:solidFill>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Align</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PHDR</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0x000040 0x0000000000400040 0x0000000000400040 0x000268 0x000268 R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0x8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INTERP</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0x0002a8 0x00000000004002a8 0x00000000004002a8 0x00001c 0x00001c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R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0x1</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LOAD           0x000000 0x0000000000400000 0x0000000000400000 0x000470 0x000470 R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0x1000</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LOAD           0x001000 0x0000000000401000 0x0000000000401000 0x00023d 0x00023d RE 0x1000</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LOAD           0x002000 0x0000000000402000 0x0000000000402000 0x0001a0 0x0001a0 R   </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0x1000</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LOAD           0x002e10 0x0000000000403e10 0x0000000000403e10 0x000228 0x000230 RW 0x1000</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DYNAMIC</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0x002e20 0x0000000000403e20 0x0000000000403e20 0x0001d0 0x0001d0 RW 0x8</a:t>
            </a:r>
            <a:endParaRPr lang="zh-CN" altLang="en-US" sz="1200">
              <a:latin typeface="Times New Roman" panose="02020603050405020304" charset="0"/>
              <a:cs typeface="Times New Roman" panose="02020603050405020304" charset="0"/>
            </a:endParaRPr>
          </a:p>
          <a:p>
            <a:r>
              <a:rPr lang="en-US" altLang="zh-CN" sz="1200">
                <a:latin typeface="Times New Roman" panose="02020603050405020304" charset="0"/>
                <a:cs typeface="Times New Roman" panose="02020603050405020304" charset="0"/>
              </a:rPr>
              <a:t>  ...</a:t>
            </a:r>
            <a:endParaRPr lang="en-US" altLang="zh-CN" sz="1200">
              <a:latin typeface="Times New Roman" panose="02020603050405020304" charset="0"/>
              <a:cs typeface="Times New Roman" panose="02020603050405020304" charset="0"/>
            </a:endParaRPr>
          </a:p>
          <a:p>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Section to Segment mapping:</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段节...</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00     </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01     .interp </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02     .interp .note.ABI-tag .note.gnu.build-id .gnu.hash .dynsym .dynstr .gnu.version .gnu.version_r .rela.dyn .rela.plt </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03     .init .plt .text .fini </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04     .rodata .eh_frame_hdr .eh_frame </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05     .init_array .fini_array .dynamic .got .got.plt .data .bss </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06     .dynamic </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07     .note.ABI-tag .note.gnu.build-id </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08     .eh_frame_hdr </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09     </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10     .init_array .fini_array .dynamic .got</a:t>
            </a:r>
            <a:endParaRPr lang="zh-CN" altLang="en-US" sz="1200">
              <a:latin typeface="Times New Roman" panose="02020603050405020304" charset="0"/>
              <a:cs typeface="Times New Roman" panose="02020603050405020304" charset="0"/>
            </a:endParaRPr>
          </a:p>
        </p:txBody>
      </p:sp>
      <p:sp>
        <p:nvSpPr>
          <p:cNvPr id="10" name="矩形 9"/>
          <p:cNvSpPr/>
          <p:nvPr/>
        </p:nvSpPr>
        <p:spPr>
          <a:xfrm>
            <a:off x="5221605" y="3544570"/>
            <a:ext cx="4876800" cy="258381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en-US" dirty="0">
                <a:cs typeface="Segoe UI Light" panose="020B0502040204020203" pitchFamily="34" charset="0"/>
              </a:rPr>
              <a:t>2.5 </a:t>
            </a:r>
            <a:r>
              <a:rPr lang="zh-CN" altLang="en-US" dirty="0">
                <a:cs typeface="Segoe UI Light" panose="020B0502040204020203" pitchFamily="34" charset="0"/>
              </a:rPr>
              <a:t>使用</a:t>
            </a:r>
            <a:r>
              <a:rPr lang="en-US" altLang="zh-CN" dirty="0">
                <a:cs typeface="Segoe UI Light" panose="020B0502040204020203" pitchFamily="34" charset="0"/>
              </a:rPr>
              <a:t>libelf</a:t>
            </a:r>
            <a:r>
              <a:rPr lang="zh-CN" altLang="en-US" dirty="0">
                <a:cs typeface="Segoe UI Light" panose="020B0502040204020203" pitchFamily="34" charset="0"/>
              </a:rPr>
              <a:t>库解析</a:t>
            </a:r>
            <a:r>
              <a:rPr lang="en-US" altLang="zh-CN" dirty="0">
                <a:cs typeface="Segoe UI Light" panose="020B0502040204020203" pitchFamily="34" charset="0"/>
              </a:rPr>
              <a:t>ELF</a:t>
            </a:r>
            <a:r>
              <a:rPr lang="zh-CN" altLang="en-US" dirty="0">
                <a:cs typeface="Segoe UI Light" panose="020B0502040204020203" pitchFamily="34" charset="0"/>
              </a:rPr>
              <a:t>文件</a:t>
            </a:r>
            <a:endParaRPr lang="zh-CN" altLang="en-US" dirty="0">
              <a:cs typeface="Segoe UI Light" panose="020B0502040204020203" pitchFamily="34" charset="0"/>
            </a:endParaRPr>
          </a:p>
        </p:txBody>
      </p:sp>
      <p:sp>
        <p:nvSpPr>
          <p:cNvPr id="3" name="文本框 2"/>
          <p:cNvSpPr txBox="1"/>
          <p:nvPr/>
        </p:nvSpPr>
        <p:spPr>
          <a:xfrm>
            <a:off x="521335" y="1332230"/>
            <a:ext cx="11070590" cy="460375"/>
          </a:xfrm>
          <a:prstGeom prst="rect">
            <a:avLst/>
          </a:prstGeom>
          <a:noFill/>
        </p:spPr>
        <p:txBody>
          <a:bodyPr wrap="square">
            <a:spAutoFit/>
          </a:bodyPr>
          <a:lstStyle/>
          <a:p>
            <a:r>
              <a:rPr lang="zh-CN" altLang="en-US" sz="2400" dirty="0">
                <a:latin typeface="Times New Roman" panose="02020603050405020304" charset="0"/>
                <a:ea typeface="宋体" pitchFamily="2" charset="-122"/>
                <a:cs typeface="Times New Roman" panose="02020603050405020304" charset="0"/>
              </a:rPr>
              <a:t>使用</a:t>
            </a:r>
            <a:r>
              <a:rPr lang="en-US" altLang="zh-CN" sz="2400" dirty="0">
                <a:latin typeface="Times New Roman" panose="02020603050405020304" charset="0"/>
                <a:ea typeface="宋体" pitchFamily="2" charset="-122"/>
                <a:cs typeface="Times New Roman" panose="02020603050405020304" charset="0"/>
              </a:rPr>
              <a:t>libelf</a:t>
            </a:r>
            <a:r>
              <a:rPr lang="zh-CN" altLang="en-US" sz="2400" dirty="0">
                <a:latin typeface="Times New Roman" panose="02020603050405020304" charset="0"/>
                <a:ea typeface="宋体" pitchFamily="2" charset="-122"/>
                <a:cs typeface="Times New Roman" panose="02020603050405020304" charset="0"/>
              </a:rPr>
              <a:t>解析</a:t>
            </a:r>
            <a:r>
              <a:rPr lang="en-US" altLang="zh-CN" sz="2400" dirty="0">
                <a:latin typeface="Times New Roman" panose="02020603050405020304" charset="0"/>
                <a:ea typeface="宋体" pitchFamily="2" charset="-122"/>
                <a:cs typeface="Times New Roman" panose="02020603050405020304" charset="0"/>
              </a:rPr>
              <a:t>ELF</a:t>
            </a:r>
            <a:r>
              <a:rPr lang="zh-CN" altLang="en-US" sz="2400" dirty="0">
                <a:latin typeface="Times New Roman" panose="02020603050405020304" charset="0"/>
                <a:ea typeface="宋体" pitchFamily="2" charset="-122"/>
                <a:cs typeface="Times New Roman" panose="02020603050405020304" charset="0"/>
              </a:rPr>
              <a:t>文件的</a:t>
            </a:r>
            <a:r>
              <a:rPr lang="en-US" altLang="zh-CN" sz="2400" dirty="0">
                <a:latin typeface="Times New Roman" panose="02020603050405020304" charset="0"/>
                <a:ea typeface="宋体" pitchFamily="2" charset="-122"/>
                <a:cs typeface="Times New Roman" panose="02020603050405020304" charset="0"/>
              </a:rPr>
              <a:t>ELF</a:t>
            </a:r>
            <a:r>
              <a:rPr lang="zh-CN" altLang="en-US" sz="2400" dirty="0">
                <a:latin typeface="Times New Roman" panose="02020603050405020304" charset="0"/>
                <a:ea typeface="宋体" pitchFamily="2" charset="-122"/>
                <a:cs typeface="Times New Roman" panose="02020603050405020304" charset="0"/>
              </a:rPr>
              <a:t>头部</a:t>
            </a:r>
            <a:endParaRPr lang="zh-CN" altLang="en-US" sz="2400" dirty="0">
              <a:latin typeface="Times New Roman" panose="02020603050405020304" charset="0"/>
              <a:ea typeface="宋体" pitchFamily="2" charset="-122"/>
              <a:cs typeface="Times New Roman" panose="02020603050405020304" charset="0"/>
            </a:endParaRPr>
          </a:p>
        </p:txBody>
      </p:sp>
      <p:sp>
        <p:nvSpPr>
          <p:cNvPr id="2" name="文本框 1"/>
          <p:cNvSpPr txBox="1"/>
          <p:nvPr/>
        </p:nvSpPr>
        <p:spPr>
          <a:xfrm>
            <a:off x="521335" y="1792605"/>
            <a:ext cx="7611745" cy="4769485"/>
          </a:xfrm>
          <a:prstGeom prst="rect">
            <a:avLst/>
          </a:prstGeom>
          <a:noFill/>
        </p:spPr>
        <p:txBody>
          <a:bodyPr wrap="square" rtlCol="0" anchor="t">
            <a:spAutoFit/>
          </a:bodyPr>
          <a:p>
            <a:r>
              <a:rPr lang="zh-CN" altLang="en-US" sz="1600">
                <a:solidFill>
                  <a:srgbClr val="FF0000"/>
                </a:solidFill>
                <a:latin typeface="Times New Roman" panose="02020603050405020304" charset="0"/>
                <a:cs typeface="Times New Roman" panose="02020603050405020304" charset="0"/>
              </a:rPr>
              <a:t>target_link_libraries(libelftest libelf.so)</a:t>
            </a:r>
            <a:endParaRPr lang="zh-CN" altLang="en-US" sz="1600">
              <a:solidFill>
                <a:srgbClr val="FF0000"/>
              </a:solidFill>
              <a:latin typeface="Times New Roman" panose="02020603050405020304" charset="0"/>
              <a:cs typeface="Times New Roman" panose="02020603050405020304" charset="0"/>
            </a:endParaRPr>
          </a:p>
          <a:p>
            <a:r>
              <a:rPr lang="zh-CN" altLang="en-US" sz="1600">
                <a:solidFill>
                  <a:srgbClr val="FF0000"/>
                </a:solidFill>
                <a:latin typeface="Times New Roman" panose="02020603050405020304" charset="0"/>
                <a:cs typeface="Times New Roman" panose="02020603050405020304" charset="0"/>
              </a:rPr>
              <a:t>#include &lt;libelf.h&gt;</a:t>
            </a:r>
            <a:endParaRPr lang="zh-CN" altLang="en-US" sz="1600">
              <a:solidFill>
                <a:srgbClr val="FF0000"/>
              </a:solidFill>
              <a:latin typeface="Times New Roman" panose="02020603050405020304" charset="0"/>
              <a:cs typeface="Times New Roman" panose="02020603050405020304" charset="0"/>
            </a:endParaRPr>
          </a:p>
          <a:p>
            <a:r>
              <a:rPr lang="zh-CN" altLang="en-US" sz="1600">
                <a:solidFill>
                  <a:srgbClr val="FF0000"/>
                </a:solidFill>
                <a:latin typeface="Times New Roman" panose="02020603050405020304" charset="0"/>
                <a:cs typeface="Times New Roman" panose="02020603050405020304" charset="0"/>
              </a:rPr>
              <a:t>#include &lt;gelf.h&gt;</a:t>
            </a:r>
            <a:endParaRPr lang="zh-CN" altLang="en-US" sz="1600">
              <a:solidFill>
                <a:srgbClr val="FF0000"/>
              </a:solidFill>
              <a:latin typeface="Times New Roman" panose="02020603050405020304" charset="0"/>
              <a:cs typeface="Times New Roman" panose="02020603050405020304" charset="0"/>
            </a:endParaRPr>
          </a:p>
          <a:p>
            <a:r>
              <a:rPr lang="zh-CN" altLang="en-US" sz="1600">
                <a:solidFill>
                  <a:srgbClr val="FF0000"/>
                </a:solidFill>
                <a:latin typeface="Times New Roman" panose="02020603050405020304" charset="0"/>
                <a:cs typeface="Times New Roman" panose="02020603050405020304" charset="0"/>
              </a:rPr>
              <a:t>fd = open(argv[1], O_RDONLY, 0)</a:t>
            </a:r>
            <a:r>
              <a:rPr lang="en-US" altLang="zh-CN" sz="1600">
                <a:solidFill>
                  <a:srgbClr val="FF0000"/>
                </a:solidFill>
                <a:latin typeface="Times New Roman" panose="02020603050405020304" charset="0"/>
                <a:cs typeface="Times New Roman" panose="02020603050405020304" charset="0"/>
              </a:rPr>
              <a:t>;</a:t>
            </a:r>
            <a:endParaRPr lang="en-US" altLang="zh-CN" sz="1600">
              <a:solidFill>
                <a:srgbClr val="FF0000"/>
              </a:solidFill>
              <a:latin typeface="Times New Roman" panose="02020603050405020304" charset="0"/>
              <a:cs typeface="Times New Roman" panose="02020603050405020304" charset="0"/>
            </a:endParaRPr>
          </a:p>
          <a:p>
            <a:r>
              <a:rPr lang="en-US" altLang="zh-CN" sz="1600">
                <a:solidFill>
                  <a:srgbClr val="FF0000"/>
                </a:solidFill>
                <a:latin typeface="Times New Roman" panose="02020603050405020304" charset="0"/>
                <a:cs typeface="Times New Roman" panose="02020603050405020304" charset="0"/>
              </a:rPr>
              <a:t>e = elf_begin(fd, ELF_C_READ, NULL);</a:t>
            </a:r>
            <a:endParaRPr lang="en-US" altLang="zh-CN" sz="1600">
              <a:solidFill>
                <a:srgbClr val="FF0000"/>
              </a:solidFill>
              <a:latin typeface="Times New Roman" panose="02020603050405020304" charset="0"/>
              <a:cs typeface="Times New Roman" panose="02020603050405020304" charset="0"/>
            </a:endParaRPr>
          </a:p>
          <a:p>
            <a:pPr algn="l"/>
            <a:r>
              <a:rPr lang="en-US" altLang="zh-CN" sz="1600">
                <a:solidFill>
                  <a:schemeClr val="accent1"/>
                </a:solidFill>
                <a:latin typeface="Times New Roman" panose="02020603050405020304" charset="0"/>
                <a:cs typeface="Times New Roman" panose="02020603050405020304" charset="0"/>
                <a:sym typeface="+mn-ea"/>
              </a:rPr>
              <a:t>gelf_getehdr</a:t>
            </a:r>
            <a:r>
              <a:rPr lang="en-US" altLang="zh-CN" sz="1600">
                <a:solidFill>
                  <a:schemeClr val="tx1"/>
                </a:solidFill>
                <a:latin typeface="Times New Roman" panose="02020603050405020304" charset="0"/>
                <a:cs typeface="Times New Roman" panose="02020603050405020304" charset="0"/>
                <a:sym typeface="+mn-ea"/>
              </a:rPr>
              <a:t>(e, &amp;ehdr);</a:t>
            </a:r>
            <a:endParaRPr lang="en-US" altLang="zh-CN" sz="1600">
              <a:solidFill>
                <a:schemeClr val="accent1"/>
              </a:solidFill>
              <a:latin typeface="Times New Roman" panose="02020603050405020304" charset="0"/>
              <a:cs typeface="Times New Roman" panose="02020603050405020304" charset="0"/>
              <a:sym typeface="+mn-ea"/>
            </a:endParaRPr>
          </a:p>
          <a:p>
            <a:pPr algn="l"/>
            <a:r>
              <a:rPr sz="1600">
                <a:latin typeface="Times New Roman" panose="02020603050405020304" charset="0"/>
                <a:cs typeface="Times New Roman" panose="02020603050405020304" charset="0"/>
                <a:sym typeface="+mn-ea"/>
              </a:rPr>
              <a:t>printf("    %-20s 0x%jx\n", "e_type", (uintmax_t)ehdr.</a:t>
            </a:r>
            <a:r>
              <a:rPr lang="en-US" altLang="zh-CN" sz="1600">
                <a:solidFill>
                  <a:schemeClr val="accent1"/>
                </a:solidFill>
                <a:latin typeface="Times New Roman" panose="02020603050405020304" charset="0"/>
                <a:cs typeface="Times New Roman" panose="02020603050405020304" charset="0"/>
                <a:sym typeface="+mn-ea"/>
              </a:rPr>
              <a:t>e_type</a:t>
            </a:r>
            <a:r>
              <a:rPr sz="1600">
                <a:latin typeface="Times New Roman" panose="02020603050405020304" charset="0"/>
                <a:cs typeface="Times New Roman" panose="02020603050405020304" charset="0"/>
                <a:sym typeface="+mn-ea"/>
              </a:rPr>
              <a:t>);</a:t>
            </a:r>
            <a:endParaRPr sz="1600">
              <a:latin typeface="Times New Roman" panose="02020603050405020304" charset="0"/>
              <a:cs typeface="Times New Roman" panose="02020603050405020304" charset="0"/>
              <a:sym typeface="+mn-ea"/>
            </a:endParaRPr>
          </a:p>
          <a:p>
            <a:pPr algn="l"/>
            <a:r>
              <a:rPr sz="1600">
                <a:latin typeface="Times New Roman" panose="02020603050405020304" charset="0"/>
                <a:cs typeface="Times New Roman" panose="02020603050405020304" charset="0"/>
                <a:sym typeface="+mn-ea"/>
              </a:rPr>
              <a:t>printf("    %-20s 0x%jx\n", "e_machine", (uintmax_t)ehdr.</a:t>
            </a:r>
            <a:r>
              <a:rPr lang="en-US" altLang="zh-CN" sz="1600">
                <a:solidFill>
                  <a:schemeClr val="accent1"/>
                </a:solidFill>
                <a:latin typeface="Times New Roman" panose="02020603050405020304" charset="0"/>
                <a:cs typeface="Times New Roman" panose="02020603050405020304" charset="0"/>
                <a:sym typeface="+mn-ea"/>
              </a:rPr>
              <a:t>e_machine</a:t>
            </a:r>
            <a:r>
              <a:rPr sz="1600">
                <a:latin typeface="Times New Roman" panose="02020603050405020304" charset="0"/>
                <a:cs typeface="Times New Roman" panose="02020603050405020304" charset="0"/>
                <a:sym typeface="+mn-ea"/>
              </a:rPr>
              <a:t>);</a:t>
            </a:r>
            <a:endParaRPr sz="1600">
              <a:latin typeface="Times New Roman" panose="02020603050405020304" charset="0"/>
              <a:cs typeface="Times New Roman" panose="02020603050405020304" charset="0"/>
              <a:sym typeface="+mn-ea"/>
            </a:endParaRPr>
          </a:p>
          <a:p>
            <a:pPr algn="l"/>
            <a:r>
              <a:rPr sz="1600">
                <a:latin typeface="Times New Roman" panose="02020603050405020304" charset="0"/>
                <a:cs typeface="Times New Roman" panose="02020603050405020304" charset="0"/>
                <a:sym typeface="+mn-ea"/>
              </a:rPr>
              <a:t>printf("    %-20s 0x%jx\n", "e_version", (uintmax_t)ehdr.</a:t>
            </a:r>
            <a:r>
              <a:rPr lang="en-US" altLang="zh-CN" sz="1600">
                <a:solidFill>
                  <a:schemeClr val="accent1"/>
                </a:solidFill>
                <a:latin typeface="Times New Roman" panose="02020603050405020304" charset="0"/>
                <a:cs typeface="Times New Roman" panose="02020603050405020304" charset="0"/>
                <a:sym typeface="+mn-ea"/>
              </a:rPr>
              <a:t>e_version</a:t>
            </a:r>
            <a:r>
              <a:rPr sz="1600">
                <a:latin typeface="Times New Roman" panose="02020603050405020304" charset="0"/>
                <a:cs typeface="Times New Roman" panose="02020603050405020304" charset="0"/>
                <a:sym typeface="+mn-ea"/>
              </a:rPr>
              <a:t>);</a:t>
            </a:r>
            <a:endParaRPr sz="1600">
              <a:latin typeface="Times New Roman" panose="02020603050405020304" charset="0"/>
              <a:cs typeface="Times New Roman" panose="02020603050405020304" charset="0"/>
              <a:sym typeface="+mn-ea"/>
            </a:endParaRPr>
          </a:p>
          <a:p>
            <a:pPr algn="l"/>
            <a:r>
              <a:rPr sz="1600">
                <a:latin typeface="Times New Roman" panose="02020603050405020304" charset="0"/>
                <a:cs typeface="Times New Roman" panose="02020603050405020304" charset="0"/>
                <a:sym typeface="+mn-ea"/>
              </a:rPr>
              <a:t>printf("    %-20s 0x%jx\n", "e_entry", (uintmax_t)ehdr.</a:t>
            </a:r>
            <a:r>
              <a:rPr lang="en-US" altLang="zh-CN" sz="1600">
                <a:solidFill>
                  <a:schemeClr val="accent1"/>
                </a:solidFill>
                <a:latin typeface="Times New Roman" panose="02020603050405020304" charset="0"/>
                <a:cs typeface="Times New Roman" panose="02020603050405020304" charset="0"/>
                <a:sym typeface="+mn-ea"/>
              </a:rPr>
              <a:t>e_entry</a:t>
            </a:r>
            <a:r>
              <a:rPr sz="1600">
                <a:latin typeface="Times New Roman" panose="02020603050405020304" charset="0"/>
                <a:cs typeface="Times New Roman" panose="02020603050405020304" charset="0"/>
                <a:sym typeface="+mn-ea"/>
              </a:rPr>
              <a:t>);</a:t>
            </a:r>
            <a:endParaRPr sz="1600">
              <a:latin typeface="Times New Roman" panose="02020603050405020304" charset="0"/>
              <a:cs typeface="Times New Roman" panose="02020603050405020304" charset="0"/>
              <a:sym typeface="+mn-ea"/>
            </a:endParaRPr>
          </a:p>
          <a:p>
            <a:pPr algn="l"/>
            <a:r>
              <a:rPr sz="1600">
                <a:latin typeface="Times New Roman" panose="02020603050405020304" charset="0"/>
                <a:cs typeface="Times New Roman" panose="02020603050405020304" charset="0"/>
                <a:sym typeface="+mn-ea"/>
              </a:rPr>
              <a:t>printf("    %-20s 0x%jx\n", "e_phoff", (uintmax_t)ehdr.</a:t>
            </a:r>
            <a:r>
              <a:rPr lang="en-US" altLang="zh-CN" sz="1600">
                <a:solidFill>
                  <a:schemeClr val="accent1"/>
                </a:solidFill>
                <a:latin typeface="Times New Roman" panose="02020603050405020304" charset="0"/>
                <a:cs typeface="Times New Roman" panose="02020603050405020304" charset="0"/>
                <a:sym typeface="+mn-ea"/>
              </a:rPr>
              <a:t>e_phoff</a:t>
            </a:r>
            <a:r>
              <a:rPr sz="1600">
                <a:latin typeface="Times New Roman" panose="02020603050405020304" charset="0"/>
                <a:cs typeface="Times New Roman" panose="02020603050405020304" charset="0"/>
                <a:sym typeface="+mn-ea"/>
              </a:rPr>
              <a:t>);</a:t>
            </a:r>
            <a:endParaRPr sz="1600">
              <a:latin typeface="Times New Roman" panose="02020603050405020304" charset="0"/>
              <a:cs typeface="Times New Roman" panose="02020603050405020304" charset="0"/>
              <a:sym typeface="+mn-ea"/>
            </a:endParaRPr>
          </a:p>
          <a:p>
            <a:pPr algn="l"/>
            <a:r>
              <a:rPr sz="1600">
                <a:latin typeface="Times New Roman" panose="02020603050405020304" charset="0"/>
                <a:cs typeface="Times New Roman" panose="02020603050405020304" charset="0"/>
                <a:sym typeface="+mn-ea"/>
              </a:rPr>
              <a:t>printf("    %-20s 0x%jx\n", "e_shoff", (uintmax_t)ehdr.</a:t>
            </a:r>
            <a:r>
              <a:rPr lang="en-US" altLang="zh-CN" sz="1600">
                <a:solidFill>
                  <a:schemeClr val="accent1"/>
                </a:solidFill>
                <a:latin typeface="Times New Roman" panose="02020603050405020304" charset="0"/>
                <a:cs typeface="Times New Roman" panose="02020603050405020304" charset="0"/>
                <a:sym typeface="+mn-ea"/>
              </a:rPr>
              <a:t>e_shoff</a:t>
            </a:r>
            <a:r>
              <a:rPr sz="1600">
                <a:latin typeface="Times New Roman" panose="02020603050405020304" charset="0"/>
                <a:cs typeface="Times New Roman" panose="02020603050405020304" charset="0"/>
                <a:sym typeface="+mn-ea"/>
              </a:rPr>
              <a:t>);</a:t>
            </a:r>
            <a:endParaRPr sz="1600">
              <a:latin typeface="Times New Roman" panose="02020603050405020304" charset="0"/>
              <a:cs typeface="Times New Roman" panose="02020603050405020304" charset="0"/>
              <a:sym typeface="+mn-ea"/>
            </a:endParaRPr>
          </a:p>
          <a:p>
            <a:pPr algn="l"/>
            <a:r>
              <a:rPr sz="1600">
                <a:latin typeface="Times New Roman" panose="02020603050405020304" charset="0"/>
                <a:cs typeface="Times New Roman" panose="02020603050405020304" charset="0"/>
                <a:sym typeface="+mn-ea"/>
              </a:rPr>
              <a:t>printf("    %-20s 0x%jx\n", "e_flags", (uintmax_t)ehdr.</a:t>
            </a:r>
            <a:r>
              <a:rPr lang="en-US" altLang="zh-CN" sz="1600">
                <a:solidFill>
                  <a:schemeClr val="accent1"/>
                </a:solidFill>
                <a:latin typeface="Times New Roman" panose="02020603050405020304" charset="0"/>
                <a:cs typeface="Times New Roman" panose="02020603050405020304" charset="0"/>
                <a:sym typeface="+mn-ea"/>
              </a:rPr>
              <a:t>e_flags</a:t>
            </a:r>
            <a:r>
              <a:rPr sz="1600">
                <a:latin typeface="Times New Roman" panose="02020603050405020304" charset="0"/>
                <a:cs typeface="Times New Roman" panose="02020603050405020304" charset="0"/>
                <a:sym typeface="+mn-ea"/>
              </a:rPr>
              <a:t>);</a:t>
            </a:r>
            <a:endParaRPr sz="1600">
              <a:latin typeface="Times New Roman" panose="02020603050405020304" charset="0"/>
              <a:cs typeface="Times New Roman" panose="02020603050405020304" charset="0"/>
              <a:sym typeface="+mn-ea"/>
            </a:endParaRPr>
          </a:p>
          <a:p>
            <a:pPr algn="l"/>
            <a:r>
              <a:rPr sz="1600">
                <a:latin typeface="Times New Roman" panose="02020603050405020304" charset="0"/>
                <a:cs typeface="Times New Roman" panose="02020603050405020304" charset="0"/>
                <a:sym typeface="+mn-ea"/>
              </a:rPr>
              <a:t>printf("    %-20s 0x%jx\n", "e_ehsize", (uintmax_t)ehdr.</a:t>
            </a:r>
            <a:r>
              <a:rPr lang="en-US" altLang="zh-CN" sz="1600">
                <a:solidFill>
                  <a:schemeClr val="accent1"/>
                </a:solidFill>
                <a:latin typeface="Times New Roman" panose="02020603050405020304" charset="0"/>
                <a:cs typeface="Times New Roman" panose="02020603050405020304" charset="0"/>
                <a:sym typeface="+mn-ea"/>
              </a:rPr>
              <a:t>e_ehsize</a:t>
            </a:r>
            <a:r>
              <a:rPr sz="1600">
                <a:latin typeface="Times New Roman" panose="02020603050405020304" charset="0"/>
                <a:cs typeface="Times New Roman" panose="02020603050405020304" charset="0"/>
                <a:sym typeface="+mn-ea"/>
              </a:rPr>
              <a:t>);</a:t>
            </a:r>
            <a:endParaRPr sz="1600">
              <a:latin typeface="Times New Roman" panose="02020603050405020304" charset="0"/>
              <a:cs typeface="Times New Roman" panose="02020603050405020304" charset="0"/>
              <a:sym typeface="+mn-ea"/>
            </a:endParaRPr>
          </a:p>
          <a:p>
            <a:pPr algn="l"/>
            <a:r>
              <a:rPr sz="1600">
                <a:latin typeface="Times New Roman" panose="02020603050405020304" charset="0"/>
                <a:cs typeface="Times New Roman" panose="02020603050405020304" charset="0"/>
                <a:sym typeface="+mn-ea"/>
              </a:rPr>
              <a:t>printf("    %-20s 0x%jx\n", "e_phentsize", (uintmax_t)ehdr.</a:t>
            </a:r>
            <a:r>
              <a:rPr lang="en-US" altLang="zh-CN" sz="1600">
                <a:solidFill>
                  <a:schemeClr val="accent1"/>
                </a:solidFill>
                <a:latin typeface="Times New Roman" panose="02020603050405020304" charset="0"/>
                <a:cs typeface="Times New Roman" panose="02020603050405020304" charset="0"/>
                <a:sym typeface="+mn-ea"/>
              </a:rPr>
              <a:t>e_phentsize</a:t>
            </a:r>
            <a:r>
              <a:rPr sz="1600">
                <a:latin typeface="Times New Roman" panose="02020603050405020304" charset="0"/>
                <a:cs typeface="Times New Roman" panose="02020603050405020304" charset="0"/>
                <a:sym typeface="+mn-ea"/>
              </a:rPr>
              <a:t>);</a:t>
            </a:r>
            <a:endParaRPr sz="1600">
              <a:latin typeface="Times New Roman" panose="02020603050405020304" charset="0"/>
              <a:cs typeface="Times New Roman" panose="02020603050405020304" charset="0"/>
              <a:sym typeface="+mn-ea"/>
            </a:endParaRPr>
          </a:p>
          <a:p>
            <a:pPr algn="l"/>
            <a:r>
              <a:rPr sz="1600">
                <a:latin typeface="Times New Roman" panose="02020603050405020304" charset="0"/>
                <a:cs typeface="Times New Roman" panose="02020603050405020304" charset="0"/>
                <a:sym typeface="+mn-ea"/>
              </a:rPr>
              <a:t>printf("    %-20s 0x%jx\n", "e_shentsize", (uintmax_t)ehdr.</a:t>
            </a:r>
            <a:r>
              <a:rPr lang="en-US" altLang="zh-CN" sz="1600">
                <a:solidFill>
                  <a:schemeClr val="accent1"/>
                </a:solidFill>
                <a:latin typeface="Times New Roman" panose="02020603050405020304" charset="0"/>
                <a:cs typeface="Times New Roman" panose="02020603050405020304" charset="0"/>
                <a:sym typeface="+mn-ea"/>
              </a:rPr>
              <a:t>e_shentsize</a:t>
            </a:r>
            <a:r>
              <a:rPr sz="1600">
                <a:latin typeface="Times New Roman" panose="02020603050405020304" charset="0"/>
                <a:cs typeface="Times New Roman" panose="02020603050405020304" charset="0"/>
                <a:sym typeface="+mn-ea"/>
              </a:rPr>
              <a:t>);</a:t>
            </a:r>
            <a:endParaRPr sz="1600">
              <a:latin typeface="Times New Roman" panose="02020603050405020304" charset="0"/>
              <a:cs typeface="Times New Roman" panose="02020603050405020304" charset="0"/>
              <a:sym typeface="+mn-ea"/>
            </a:endParaRPr>
          </a:p>
          <a:p>
            <a:pPr algn="l"/>
            <a:r>
              <a:rPr lang="en-US" altLang="zh-CN" sz="1600">
                <a:solidFill>
                  <a:schemeClr val="accent1"/>
                </a:solidFill>
                <a:latin typeface="Times New Roman" panose="02020603050405020304" charset="0"/>
                <a:cs typeface="Times New Roman" panose="02020603050405020304" charset="0"/>
                <a:sym typeface="+mn-ea"/>
              </a:rPr>
              <a:t>elf_getshdrnum</a:t>
            </a:r>
            <a:r>
              <a:rPr lang="zh-CN" altLang="en-US" sz="1600">
                <a:solidFill>
                  <a:schemeClr val="tx1"/>
                </a:solidFill>
                <a:latin typeface="Times New Roman" panose="02020603050405020304" charset="0"/>
                <a:cs typeface="Times New Roman" panose="02020603050405020304" charset="0"/>
                <a:sym typeface="+mn-ea"/>
              </a:rPr>
              <a:t>(e, &amp;n)</a:t>
            </a:r>
            <a:r>
              <a:rPr lang="en-US" altLang="zh-CN" sz="1600">
                <a:solidFill>
                  <a:schemeClr val="tx1"/>
                </a:solidFill>
                <a:latin typeface="Times New Roman" panose="02020603050405020304" charset="0"/>
                <a:cs typeface="Times New Roman" panose="02020603050405020304" charset="0"/>
                <a:sym typeface="+mn-ea"/>
              </a:rPr>
              <a:t>;</a:t>
            </a:r>
            <a:endParaRPr lang="en-US" altLang="zh-CN" sz="1600">
              <a:solidFill>
                <a:schemeClr val="tx1"/>
              </a:solidFill>
              <a:latin typeface="Times New Roman" panose="02020603050405020304" charset="0"/>
              <a:cs typeface="Times New Roman" panose="02020603050405020304" charset="0"/>
            </a:endParaRPr>
          </a:p>
          <a:p>
            <a:pPr algn="l"/>
            <a:r>
              <a:rPr lang="en-US" altLang="zh-CN" sz="1600">
                <a:solidFill>
                  <a:schemeClr val="accent1"/>
                </a:solidFill>
                <a:latin typeface="Times New Roman" panose="02020603050405020304" charset="0"/>
                <a:cs typeface="Times New Roman" panose="02020603050405020304" charset="0"/>
                <a:sym typeface="+mn-ea"/>
              </a:rPr>
              <a:t>elf_getshdrstrndx</a:t>
            </a:r>
            <a:r>
              <a:rPr lang="en-US" altLang="zh-CN" sz="1600">
                <a:solidFill>
                  <a:schemeClr val="tx1"/>
                </a:solidFill>
                <a:latin typeface="Times New Roman" panose="02020603050405020304" charset="0"/>
                <a:cs typeface="Times New Roman" panose="02020603050405020304" charset="0"/>
                <a:sym typeface="+mn-ea"/>
              </a:rPr>
              <a:t>(e, &amp;n);</a:t>
            </a:r>
            <a:endParaRPr lang="en-US" altLang="zh-CN" sz="1600">
              <a:solidFill>
                <a:schemeClr val="tx1"/>
              </a:solidFill>
              <a:latin typeface="Times New Roman" panose="02020603050405020304" charset="0"/>
              <a:cs typeface="Times New Roman" panose="02020603050405020304" charset="0"/>
            </a:endParaRPr>
          </a:p>
          <a:p>
            <a:pPr algn="l"/>
            <a:r>
              <a:rPr lang="en-US" altLang="zh-CN" sz="1600">
                <a:solidFill>
                  <a:schemeClr val="accent1"/>
                </a:solidFill>
                <a:latin typeface="Times New Roman" panose="02020603050405020304" charset="0"/>
                <a:cs typeface="Times New Roman" panose="02020603050405020304" charset="0"/>
                <a:sym typeface="+mn-ea"/>
              </a:rPr>
              <a:t>elf_getphdrnum</a:t>
            </a:r>
            <a:r>
              <a:rPr lang="en-US" altLang="zh-CN" sz="1600">
                <a:solidFill>
                  <a:schemeClr val="tx1"/>
                </a:solidFill>
                <a:latin typeface="Times New Roman" panose="02020603050405020304" charset="0"/>
                <a:cs typeface="Times New Roman" panose="02020603050405020304" charset="0"/>
                <a:sym typeface="+mn-ea"/>
              </a:rPr>
              <a:t>(e, &amp;n);</a:t>
            </a:r>
            <a:endParaRPr lang="en-US" altLang="zh-CN" sz="1600">
              <a:solidFill>
                <a:schemeClr val="tx1"/>
              </a:solidFill>
              <a:latin typeface="Times New Roman" panose="02020603050405020304" charset="0"/>
              <a:cs typeface="Times New Roman" panose="02020603050405020304" charset="0"/>
              <a:sym typeface="+mn-ea"/>
            </a:endParaRPr>
          </a:p>
        </p:txBody>
      </p:sp>
      <p:sp>
        <p:nvSpPr>
          <p:cNvPr id="6" name="文本框 5"/>
          <p:cNvSpPr txBox="1"/>
          <p:nvPr/>
        </p:nvSpPr>
        <p:spPr>
          <a:xfrm>
            <a:off x="7825740" y="1792605"/>
            <a:ext cx="3766185" cy="3538220"/>
          </a:xfrm>
          <a:prstGeom prst="rect">
            <a:avLst/>
          </a:prstGeom>
          <a:noFill/>
          <a:ln>
            <a:solidFill>
              <a:schemeClr val="tx1"/>
            </a:solidFill>
          </a:ln>
        </p:spPr>
        <p:txBody>
          <a:bodyPr wrap="square" rtlCol="0" anchor="t">
            <a:spAutoFit/>
          </a:bodyPr>
          <a:p>
            <a:r>
              <a:rPr lang="zh-CN" altLang="en-US" sz="1600">
                <a:latin typeface="Times New Roman" panose="02020603050405020304" charset="0"/>
                <a:cs typeface="Times New Roman" panose="02020603050405020304" charset="0"/>
              </a:rPr>
              <a:t>./libelftest test</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a:t>
            </a:r>
            <a:r>
              <a:rPr lang="en-US" altLang="zh-CN" sz="1600">
                <a:latin typeface="Times New Roman" panose="02020603050405020304" charset="0"/>
                <a:cs typeface="Times New Roman" panose="02020603050405020304" charset="0"/>
              </a:rPr>
              <a:t>   </a:t>
            </a:r>
            <a:r>
              <a:rPr lang="zh-CN" altLang="en-US" sz="1600">
                <a:latin typeface="Times New Roman" panose="02020603050405020304" charset="0"/>
                <a:cs typeface="Times New Roman" panose="02020603050405020304" charset="0"/>
              </a:rPr>
              <a:t>e_type</a:t>
            </a:r>
            <a:r>
              <a:rPr lang="en-US" altLang="zh-CN" sz="1600">
                <a:latin typeface="Times New Roman" panose="02020603050405020304" charset="0"/>
                <a:cs typeface="Times New Roman" panose="02020603050405020304" charset="0"/>
              </a:rPr>
              <a:t>		</a:t>
            </a:r>
            <a:r>
              <a:rPr lang="zh-CN" altLang="en-US" sz="1600">
                <a:latin typeface="Times New Roman" panose="02020603050405020304" charset="0"/>
                <a:cs typeface="Times New Roman" panose="02020603050405020304" charset="0"/>
              </a:rPr>
              <a:t>0x2</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e_machine</a:t>
            </a:r>
            <a:r>
              <a:rPr lang="en-US" altLang="zh-CN" sz="1600">
                <a:latin typeface="Times New Roman" panose="02020603050405020304" charset="0"/>
                <a:cs typeface="Times New Roman" panose="02020603050405020304" charset="0"/>
              </a:rPr>
              <a:t>	</a:t>
            </a:r>
            <a:r>
              <a:rPr lang="zh-CN" altLang="en-US" sz="1600">
                <a:latin typeface="Times New Roman" panose="02020603050405020304" charset="0"/>
                <a:cs typeface="Times New Roman" panose="02020603050405020304" charset="0"/>
              </a:rPr>
              <a:t>0x3e</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e_version</a:t>
            </a:r>
            <a:r>
              <a:rPr lang="en-US" altLang="zh-CN" sz="1600">
                <a:latin typeface="Times New Roman" panose="02020603050405020304" charset="0"/>
                <a:cs typeface="Times New Roman" panose="02020603050405020304" charset="0"/>
              </a:rPr>
              <a:t>	</a:t>
            </a:r>
            <a:r>
              <a:rPr lang="zh-CN" altLang="en-US" sz="1600">
                <a:latin typeface="Times New Roman" panose="02020603050405020304" charset="0"/>
                <a:cs typeface="Times New Roman" panose="02020603050405020304" charset="0"/>
              </a:rPr>
              <a:t>0x1</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e_entry</a:t>
            </a:r>
            <a:r>
              <a:rPr lang="en-US" altLang="zh-CN" sz="1600">
                <a:latin typeface="Times New Roman" panose="02020603050405020304" charset="0"/>
                <a:cs typeface="Times New Roman" panose="02020603050405020304" charset="0"/>
              </a:rPr>
              <a:t>		</a:t>
            </a:r>
            <a:r>
              <a:rPr lang="zh-CN" altLang="en-US" sz="1600">
                <a:latin typeface="Times New Roman" panose="02020603050405020304" charset="0"/>
                <a:cs typeface="Times New Roman" panose="02020603050405020304" charset="0"/>
              </a:rPr>
              <a:t>0x401050</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e_phoff </a:t>
            </a:r>
            <a:r>
              <a:rPr lang="en-US" altLang="zh-CN" sz="1600">
                <a:latin typeface="Times New Roman" panose="02020603050405020304" charset="0"/>
                <a:cs typeface="Times New Roman" panose="02020603050405020304" charset="0"/>
              </a:rPr>
              <a:t>		</a:t>
            </a:r>
            <a:r>
              <a:rPr lang="zh-CN" altLang="en-US" sz="1600">
                <a:latin typeface="Times New Roman" panose="02020603050405020304" charset="0"/>
                <a:cs typeface="Times New Roman" panose="02020603050405020304" charset="0"/>
              </a:rPr>
              <a:t>0x40</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e_shoff</a:t>
            </a:r>
            <a:r>
              <a:rPr lang="en-US" altLang="zh-CN" sz="1600">
                <a:latin typeface="Times New Roman" panose="02020603050405020304" charset="0"/>
                <a:cs typeface="Times New Roman" panose="02020603050405020304" charset="0"/>
              </a:rPr>
              <a:t>		</a:t>
            </a:r>
            <a:r>
              <a:rPr lang="zh-CN" altLang="en-US" sz="1600">
                <a:latin typeface="Times New Roman" panose="02020603050405020304" charset="0"/>
                <a:cs typeface="Times New Roman" panose="02020603050405020304" charset="0"/>
              </a:rPr>
              <a:t>0x3930</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e_flags</a:t>
            </a:r>
            <a:r>
              <a:rPr lang="en-US" altLang="zh-CN" sz="1600">
                <a:latin typeface="Times New Roman" panose="02020603050405020304" charset="0"/>
                <a:cs typeface="Times New Roman" panose="02020603050405020304" charset="0"/>
              </a:rPr>
              <a:t>		</a:t>
            </a:r>
            <a:r>
              <a:rPr lang="zh-CN" altLang="en-US" sz="1600">
                <a:latin typeface="Times New Roman" panose="02020603050405020304" charset="0"/>
                <a:cs typeface="Times New Roman" panose="02020603050405020304" charset="0"/>
              </a:rPr>
              <a:t>0x0</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e_ehsize</a:t>
            </a:r>
            <a:r>
              <a:rPr lang="en-US" altLang="zh-CN" sz="1600">
                <a:latin typeface="Times New Roman" panose="02020603050405020304" charset="0"/>
                <a:cs typeface="Times New Roman" panose="02020603050405020304" charset="0"/>
              </a:rPr>
              <a:t>		</a:t>
            </a:r>
            <a:r>
              <a:rPr lang="zh-CN" altLang="en-US" sz="1600">
                <a:latin typeface="Times New Roman" panose="02020603050405020304" charset="0"/>
                <a:cs typeface="Times New Roman" panose="02020603050405020304" charset="0"/>
              </a:rPr>
              <a:t>0x40</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e_phentsize</a:t>
            </a:r>
            <a:r>
              <a:rPr lang="en-US" altLang="zh-CN" sz="1600">
                <a:latin typeface="Times New Roman" panose="02020603050405020304" charset="0"/>
                <a:cs typeface="Times New Roman" panose="02020603050405020304" charset="0"/>
              </a:rPr>
              <a:t>	</a:t>
            </a:r>
            <a:r>
              <a:rPr lang="zh-CN" altLang="en-US" sz="1600">
                <a:latin typeface="Times New Roman" panose="02020603050405020304" charset="0"/>
                <a:cs typeface="Times New Roman" panose="02020603050405020304" charset="0"/>
              </a:rPr>
              <a:t>0x38</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e_shentsize</a:t>
            </a:r>
            <a:r>
              <a:rPr lang="en-US" altLang="zh-CN" sz="1600">
                <a:latin typeface="Times New Roman" panose="02020603050405020304" charset="0"/>
                <a:cs typeface="Times New Roman" panose="02020603050405020304" charset="0"/>
              </a:rPr>
              <a:t>	</a:t>
            </a:r>
            <a:r>
              <a:rPr lang="zh-CN" altLang="en-US" sz="1600">
                <a:latin typeface="Times New Roman" panose="02020603050405020304" charset="0"/>
                <a:cs typeface="Times New Roman" panose="02020603050405020304" charset="0"/>
              </a:rPr>
              <a:t>0x40</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(shnum) </a:t>
            </a:r>
            <a:r>
              <a:rPr lang="en-US" altLang="zh-CN" sz="1600">
                <a:latin typeface="Times New Roman" panose="02020603050405020304" charset="0"/>
                <a:cs typeface="Times New Roman" panose="02020603050405020304" charset="0"/>
              </a:rPr>
              <a:t>	</a:t>
            </a:r>
            <a:r>
              <a:rPr lang="zh-CN" altLang="en-US" sz="1600">
                <a:latin typeface="Times New Roman" panose="02020603050405020304" charset="0"/>
                <a:cs typeface="Times New Roman" panose="02020603050405020304" charset="0"/>
              </a:rPr>
              <a:t>0x1d</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(shstrndx)</a:t>
            </a:r>
            <a:r>
              <a:rPr lang="en-US" altLang="zh-CN" sz="1600">
                <a:latin typeface="Times New Roman" panose="02020603050405020304" charset="0"/>
                <a:cs typeface="Times New Roman" panose="02020603050405020304" charset="0"/>
              </a:rPr>
              <a:t>	</a:t>
            </a:r>
            <a:r>
              <a:rPr lang="zh-CN" altLang="en-US" sz="1600">
                <a:latin typeface="Times New Roman" panose="02020603050405020304" charset="0"/>
                <a:cs typeface="Times New Roman" panose="02020603050405020304" charset="0"/>
              </a:rPr>
              <a:t>0x1c</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(phnum)</a:t>
            </a:r>
            <a:r>
              <a:rPr lang="en-US" altLang="zh-CN" sz="1600">
                <a:latin typeface="Times New Roman" panose="02020603050405020304" charset="0"/>
                <a:cs typeface="Times New Roman" panose="02020603050405020304" charset="0"/>
              </a:rPr>
              <a:t>		</a:t>
            </a:r>
            <a:r>
              <a:rPr lang="zh-CN" altLang="en-US" sz="1600">
                <a:latin typeface="Times New Roman" panose="02020603050405020304" charset="0"/>
                <a:cs typeface="Times New Roman" panose="02020603050405020304" charset="0"/>
              </a:rPr>
              <a:t>0xb</a:t>
            </a:r>
            <a:endParaRPr lang="zh-CN" altLang="en-US" sz="16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en-US" dirty="0">
                <a:cs typeface="Segoe UI Light" panose="020B0502040204020203" pitchFamily="34" charset="0"/>
              </a:rPr>
              <a:t>2.5 </a:t>
            </a:r>
            <a:r>
              <a:rPr lang="zh-CN" altLang="en-US" dirty="0">
                <a:cs typeface="Segoe UI Light" panose="020B0502040204020203" pitchFamily="34" charset="0"/>
              </a:rPr>
              <a:t>使用</a:t>
            </a:r>
            <a:r>
              <a:rPr lang="en-US" altLang="zh-CN" dirty="0">
                <a:cs typeface="Segoe UI Light" panose="020B0502040204020203" pitchFamily="34" charset="0"/>
              </a:rPr>
              <a:t>libelf</a:t>
            </a:r>
            <a:r>
              <a:rPr lang="zh-CN" altLang="en-US" dirty="0">
                <a:cs typeface="Segoe UI Light" panose="020B0502040204020203" pitchFamily="34" charset="0"/>
              </a:rPr>
              <a:t>库解析</a:t>
            </a:r>
            <a:r>
              <a:rPr lang="en-US" altLang="zh-CN" dirty="0">
                <a:cs typeface="Segoe UI Light" panose="020B0502040204020203" pitchFamily="34" charset="0"/>
              </a:rPr>
              <a:t>ELF</a:t>
            </a:r>
            <a:r>
              <a:rPr lang="zh-CN" altLang="en-US" dirty="0">
                <a:cs typeface="Segoe UI Light" panose="020B0502040204020203" pitchFamily="34" charset="0"/>
              </a:rPr>
              <a:t>文件</a:t>
            </a:r>
            <a:endParaRPr lang="zh-CN" altLang="en-US" dirty="0">
              <a:cs typeface="Segoe UI Light" panose="020B0502040204020203" pitchFamily="34" charset="0"/>
            </a:endParaRPr>
          </a:p>
        </p:txBody>
      </p:sp>
      <p:sp>
        <p:nvSpPr>
          <p:cNvPr id="3" name="文本框 2"/>
          <p:cNvSpPr txBox="1"/>
          <p:nvPr/>
        </p:nvSpPr>
        <p:spPr>
          <a:xfrm>
            <a:off x="521335" y="1332230"/>
            <a:ext cx="11070590" cy="460375"/>
          </a:xfrm>
          <a:prstGeom prst="rect">
            <a:avLst/>
          </a:prstGeom>
          <a:noFill/>
        </p:spPr>
        <p:txBody>
          <a:bodyPr wrap="square">
            <a:spAutoFit/>
          </a:bodyPr>
          <a:lstStyle/>
          <a:p>
            <a:r>
              <a:rPr lang="zh-CN" altLang="en-US" sz="2400" dirty="0">
                <a:latin typeface="Times New Roman" panose="02020603050405020304" charset="0"/>
                <a:ea typeface="宋体" pitchFamily="2" charset="-122"/>
                <a:cs typeface="Times New Roman" panose="02020603050405020304" charset="0"/>
              </a:rPr>
              <a:t>使用</a:t>
            </a:r>
            <a:r>
              <a:rPr lang="en-US" altLang="zh-CN" sz="2400" dirty="0">
                <a:latin typeface="Times New Roman" panose="02020603050405020304" charset="0"/>
                <a:ea typeface="宋体" pitchFamily="2" charset="-122"/>
                <a:cs typeface="Times New Roman" panose="02020603050405020304" charset="0"/>
              </a:rPr>
              <a:t>libelf</a:t>
            </a:r>
            <a:r>
              <a:rPr lang="zh-CN" altLang="en-US" sz="2400" dirty="0">
                <a:latin typeface="Times New Roman" panose="02020603050405020304" charset="0"/>
                <a:ea typeface="宋体" pitchFamily="2" charset="-122"/>
                <a:cs typeface="Times New Roman" panose="02020603050405020304" charset="0"/>
              </a:rPr>
              <a:t>解析</a:t>
            </a:r>
            <a:r>
              <a:rPr lang="en-US" altLang="zh-CN" sz="2400" dirty="0">
                <a:latin typeface="Times New Roman" panose="02020603050405020304" charset="0"/>
                <a:ea typeface="宋体" pitchFamily="2" charset="-122"/>
                <a:cs typeface="Times New Roman" panose="02020603050405020304" charset="0"/>
              </a:rPr>
              <a:t>ELF</a:t>
            </a:r>
            <a:r>
              <a:rPr lang="zh-CN" altLang="en-US" sz="2400" dirty="0">
                <a:latin typeface="Times New Roman" panose="02020603050405020304" charset="0"/>
                <a:ea typeface="宋体" pitchFamily="2" charset="-122"/>
                <a:cs typeface="Times New Roman" panose="02020603050405020304" charset="0"/>
              </a:rPr>
              <a:t>文件的</a:t>
            </a:r>
            <a:r>
              <a:rPr lang="zh-CN" sz="2400" dirty="0">
                <a:latin typeface="Times New Roman" panose="02020603050405020304" charset="0"/>
                <a:ea typeface="宋体" pitchFamily="2" charset="-122"/>
                <a:cs typeface="Times New Roman" panose="02020603050405020304" charset="0"/>
              </a:rPr>
              <a:t>节头部表</a:t>
            </a:r>
            <a:endParaRPr lang="en-US" altLang="zh-CN" sz="2400" dirty="0">
              <a:latin typeface="Times New Roman" panose="02020603050405020304" charset="0"/>
              <a:ea typeface="宋体" pitchFamily="2" charset="-122"/>
              <a:cs typeface="Times New Roman" panose="02020603050405020304" charset="0"/>
            </a:endParaRPr>
          </a:p>
        </p:txBody>
      </p:sp>
      <p:sp>
        <p:nvSpPr>
          <p:cNvPr id="2" name="文本框 1"/>
          <p:cNvSpPr txBox="1"/>
          <p:nvPr/>
        </p:nvSpPr>
        <p:spPr>
          <a:xfrm>
            <a:off x="521335" y="1792605"/>
            <a:ext cx="5909310" cy="1814830"/>
          </a:xfrm>
          <a:prstGeom prst="rect">
            <a:avLst/>
          </a:prstGeom>
          <a:noFill/>
        </p:spPr>
        <p:txBody>
          <a:bodyPr wrap="square" rtlCol="0" anchor="t">
            <a:spAutoFit/>
          </a:bodyPr>
          <a:p>
            <a:r>
              <a:rPr sz="1600">
                <a:solidFill>
                  <a:schemeClr val="tx1"/>
                </a:solidFill>
                <a:latin typeface="Times New Roman" panose="02020603050405020304" charset="0"/>
                <a:cs typeface="Times New Roman" panose="02020603050405020304" charset="0"/>
              </a:rPr>
              <a:t>while ((scn = </a:t>
            </a:r>
            <a:r>
              <a:rPr lang="en-US" altLang="zh-CN" sz="1600">
                <a:solidFill>
                  <a:schemeClr val="accent1"/>
                </a:solidFill>
                <a:latin typeface="Times New Roman" panose="02020603050405020304" charset="0"/>
                <a:cs typeface="Times New Roman" panose="02020603050405020304" charset="0"/>
              </a:rPr>
              <a:t>elf_nextscn</a:t>
            </a:r>
            <a:r>
              <a:rPr sz="1600">
                <a:solidFill>
                  <a:schemeClr val="tx1"/>
                </a:solidFill>
                <a:latin typeface="Times New Roman" panose="02020603050405020304" charset="0"/>
                <a:cs typeface="Times New Roman" panose="02020603050405020304" charset="0"/>
              </a:rPr>
              <a:t>(e, scn)) != NULL) {</a:t>
            </a:r>
            <a:endParaRPr sz="1600">
              <a:solidFill>
                <a:schemeClr val="tx1"/>
              </a:solidFill>
              <a:latin typeface="Times New Roman" panose="02020603050405020304" charset="0"/>
              <a:cs typeface="Times New Roman" panose="02020603050405020304" charset="0"/>
            </a:endParaRPr>
          </a:p>
          <a:p>
            <a:r>
              <a:rPr sz="1600">
                <a:solidFill>
                  <a:schemeClr val="tx1"/>
                </a:solidFill>
                <a:latin typeface="Times New Roman" panose="02020603050405020304" charset="0"/>
                <a:cs typeface="Times New Roman" panose="02020603050405020304" charset="0"/>
              </a:rPr>
              <a:t>        </a:t>
            </a:r>
            <a:r>
              <a:rPr sz="1600">
                <a:solidFill>
                  <a:schemeClr val="accent1"/>
                </a:solidFill>
                <a:latin typeface="Times New Roman" panose="02020603050405020304" charset="0"/>
                <a:cs typeface="Times New Roman" panose="02020603050405020304" charset="0"/>
              </a:rPr>
              <a:t>gelf_getshdr(scn, &amp;shdr)</a:t>
            </a:r>
            <a:r>
              <a:rPr lang="en-US" sz="1600">
                <a:solidFill>
                  <a:schemeClr val="accent1"/>
                </a:solidFill>
                <a:latin typeface="Times New Roman" panose="02020603050405020304" charset="0"/>
                <a:cs typeface="Times New Roman" panose="02020603050405020304" charset="0"/>
              </a:rPr>
              <a:t>;</a:t>
            </a:r>
            <a:endParaRPr lang="en-US" sz="1600">
              <a:solidFill>
                <a:schemeClr val="accent1"/>
              </a:solidFill>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sym typeface="+mn-ea"/>
              </a:rPr>
              <a:t>        </a:t>
            </a:r>
            <a:r>
              <a:rPr sz="1600">
                <a:latin typeface="Times New Roman" panose="02020603050405020304" charset="0"/>
                <a:cs typeface="Times New Roman" panose="02020603050405020304" charset="0"/>
                <a:sym typeface="+mn-ea"/>
              </a:rPr>
              <a:t>name = </a:t>
            </a:r>
            <a:r>
              <a:rPr lang="en-US" altLang="zh-CN" sz="1600">
                <a:solidFill>
                  <a:schemeClr val="accent1"/>
                </a:solidFill>
                <a:latin typeface="Times New Roman" panose="02020603050405020304" charset="0"/>
                <a:cs typeface="Times New Roman" panose="02020603050405020304" charset="0"/>
                <a:sym typeface="+mn-ea"/>
              </a:rPr>
              <a:t>elf_strptr</a:t>
            </a:r>
            <a:r>
              <a:rPr sz="1600">
                <a:latin typeface="Times New Roman" panose="02020603050405020304" charset="0"/>
                <a:cs typeface="Times New Roman" panose="02020603050405020304" charset="0"/>
                <a:sym typeface="+mn-ea"/>
              </a:rPr>
              <a:t>(e, shstrndx, shdr.sh_name</a:t>
            </a:r>
            <a:r>
              <a:rPr lang="en-US" sz="1600">
                <a:latin typeface="Times New Roman" panose="02020603050405020304" charset="0"/>
                <a:cs typeface="Times New Roman" panose="02020603050405020304" charset="0"/>
                <a:sym typeface="+mn-ea"/>
              </a:rPr>
              <a:t>);</a:t>
            </a:r>
            <a:endParaRPr lang="en-US" sz="1600">
              <a:solidFill>
                <a:schemeClr val="accent1"/>
              </a:solidFill>
              <a:latin typeface="Times New Roman" panose="02020603050405020304" charset="0"/>
              <a:cs typeface="Times New Roman" panose="02020603050405020304" charset="0"/>
            </a:endParaRPr>
          </a:p>
          <a:p>
            <a:r>
              <a:rPr sz="1600">
                <a:solidFill>
                  <a:schemeClr val="tx1"/>
                </a:solidFill>
                <a:latin typeface="Times New Roman" panose="02020603050405020304" charset="0"/>
                <a:cs typeface="Times New Roman" panose="02020603050405020304" charset="0"/>
              </a:rPr>
              <a:t>        printf("Section %-4.4jd %-20s </a:t>
            </a:r>
            <a:r>
              <a:rPr lang="en-US" sz="1600">
                <a:solidFill>
                  <a:schemeClr val="tx1"/>
                </a:solidFill>
                <a:latin typeface="Times New Roman" panose="02020603050405020304" charset="0"/>
                <a:cs typeface="Times New Roman" panose="02020603050405020304" charset="0"/>
              </a:rPr>
              <a:t>0x%016x </a:t>
            </a:r>
            <a:r>
              <a:rPr sz="1600">
                <a:solidFill>
                  <a:schemeClr val="tx1"/>
                </a:solidFill>
                <a:latin typeface="Times New Roman" panose="02020603050405020304" charset="0"/>
                <a:cs typeface="Times New Roman" panose="02020603050405020304" charset="0"/>
              </a:rPr>
              <a:t>0x%06x 0x%06x\n", </a:t>
            </a:r>
            <a:endParaRPr sz="1600">
              <a:solidFill>
                <a:schemeClr val="tx1"/>
              </a:solidFill>
              <a:latin typeface="Times New Roman" panose="02020603050405020304" charset="0"/>
              <a:cs typeface="Times New Roman" panose="02020603050405020304" charset="0"/>
            </a:endParaRPr>
          </a:p>
          <a:p>
            <a:r>
              <a:rPr lang="en-US" sz="1600">
                <a:solidFill>
                  <a:schemeClr val="tx1"/>
                </a:solidFill>
                <a:latin typeface="Times New Roman" panose="02020603050405020304" charset="0"/>
                <a:cs typeface="Times New Roman" panose="02020603050405020304" charset="0"/>
              </a:rPr>
              <a:t>        </a:t>
            </a:r>
            <a:r>
              <a:rPr sz="1600">
                <a:solidFill>
                  <a:schemeClr val="tx1"/>
                </a:solidFill>
                <a:latin typeface="Times New Roman" panose="02020603050405020304" charset="0"/>
                <a:cs typeface="Times New Roman" panose="02020603050405020304" charset="0"/>
              </a:rPr>
              <a:t>(uintmax_t)</a:t>
            </a:r>
            <a:r>
              <a:rPr lang="en-US" altLang="zh-CN" sz="1600">
                <a:solidFill>
                  <a:schemeClr val="accent1"/>
                </a:solidFill>
                <a:latin typeface="Times New Roman" panose="02020603050405020304" charset="0"/>
                <a:cs typeface="Times New Roman" panose="02020603050405020304" charset="0"/>
              </a:rPr>
              <a:t>elf_ndxscn</a:t>
            </a:r>
            <a:r>
              <a:rPr sz="1600">
                <a:solidFill>
                  <a:schemeClr val="tx1"/>
                </a:solidFill>
                <a:latin typeface="Times New Roman" panose="02020603050405020304" charset="0"/>
                <a:cs typeface="Times New Roman" panose="02020603050405020304" charset="0"/>
              </a:rPr>
              <a:t>(scn), name, </a:t>
            </a:r>
            <a:endParaRPr sz="1600">
              <a:solidFill>
                <a:schemeClr val="tx1"/>
              </a:solidFill>
              <a:latin typeface="Times New Roman" panose="02020603050405020304" charset="0"/>
              <a:cs typeface="Times New Roman" panose="02020603050405020304" charset="0"/>
            </a:endParaRPr>
          </a:p>
          <a:p>
            <a:r>
              <a:rPr lang="en-US" sz="1600">
                <a:solidFill>
                  <a:schemeClr val="tx1"/>
                </a:solidFill>
                <a:latin typeface="Times New Roman" panose="02020603050405020304" charset="0"/>
                <a:cs typeface="Times New Roman" panose="02020603050405020304" charset="0"/>
              </a:rPr>
              <a:t>        </a:t>
            </a:r>
            <a:r>
              <a:rPr sz="1600">
                <a:solidFill>
                  <a:schemeClr val="tx1"/>
                </a:solidFill>
                <a:latin typeface="Times New Roman" panose="02020603050405020304" charset="0"/>
                <a:cs typeface="Times New Roman" panose="02020603050405020304" charset="0"/>
              </a:rPr>
              <a:t>shdr.</a:t>
            </a:r>
            <a:r>
              <a:rPr lang="en-US" altLang="zh-CN" sz="1600">
                <a:solidFill>
                  <a:schemeClr val="accent1"/>
                </a:solidFill>
                <a:latin typeface="Times New Roman" panose="02020603050405020304" charset="0"/>
                <a:cs typeface="Times New Roman" panose="02020603050405020304" charset="0"/>
              </a:rPr>
              <a:t>sh_addr</a:t>
            </a:r>
            <a:r>
              <a:rPr lang="en-US" sz="1600">
                <a:solidFill>
                  <a:schemeClr val="tx1"/>
                </a:solidFill>
                <a:latin typeface="Times New Roman" panose="02020603050405020304" charset="0"/>
                <a:cs typeface="Times New Roman" panose="02020603050405020304" charset="0"/>
              </a:rPr>
              <a:t>, </a:t>
            </a:r>
            <a:r>
              <a:rPr sz="1600">
                <a:solidFill>
                  <a:schemeClr val="tx1"/>
                </a:solidFill>
                <a:latin typeface="Times New Roman" panose="02020603050405020304" charset="0"/>
                <a:cs typeface="Times New Roman" panose="02020603050405020304" charset="0"/>
              </a:rPr>
              <a:t>shdr.</a:t>
            </a:r>
            <a:r>
              <a:rPr lang="en-US" altLang="zh-CN" sz="1600">
                <a:solidFill>
                  <a:schemeClr val="accent1"/>
                </a:solidFill>
                <a:latin typeface="Times New Roman" panose="02020603050405020304" charset="0"/>
                <a:cs typeface="Times New Roman" panose="02020603050405020304" charset="0"/>
              </a:rPr>
              <a:t>sh_offset</a:t>
            </a:r>
            <a:r>
              <a:rPr sz="1600">
                <a:solidFill>
                  <a:schemeClr val="tx1"/>
                </a:solidFill>
                <a:latin typeface="Times New Roman" panose="02020603050405020304" charset="0"/>
                <a:cs typeface="Times New Roman" panose="02020603050405020304" charset="0"/>
              </a:rPr>
              <a:t>, shdr.</a:t>
            </a:r>
            <a:r>
              <a:rPr lang="en-US" altLang="zh-CN" sz="1600">
                <a:solidFill>
                  <a:schemeClr val="accent1"/>
                </a:solidFill>
                <a:latin typeface="Times New Roman" panose="02020603050405020304" charset="0"/>
                <a:cs typeface="Times New Roman" panose="02020603050405020304" charset="0"/>
              </a:rPr>
              <a:t>sh_size</a:t>
            </a:r>
            <a:r>
              <a:rPr sz="1600">
                <a:solidFill>
                  <a:schemeClr val="tx1"/>
                </a:solidFill>
                <a:latin typeface="Times New Roman" panose="02020603050405020304" charset="0"/>
                <a:cs typeface="Times New Roman" panose="02020603050405020304" charset="0"/>
              </a:rPr>
              <a:t>);</a:t>
            </a:r>
            <a:endParaRPr sz="1600">
              <a:solidFill>
                <a:schemeClr val="tx1"/>
              </a:solidFill>
              <a:latin typeface="Times New Roman" panose="02020603050405020304" charset="0"/>
              <a:cs typeface="Times New Roman" panose="02020603050405020304" charset="0"/>
            </a:endParaRPr>
          </a:p>
          <a:p>
            <a:r>
              <a:rPr sz="1600">
                <a:solidFill>
                  <a:schemeClr val="tx1"/>
                </a:solidFill>
                <a:latin typeface="Times New Roman" panose="02020603050405020304" charset="0"/>
                <a:cs typeface="Times New Roman" panose="02020603050405020304" charset="0"/>
              </a:rPr>
              <a:t>}</a:t>
            </a:r>
            <a:endParaRPr sz="1600">
              <a:solidFill>
                <a:schemeClr val="tx1"/>
              </a:solidFill>
              <a:latin typeface="Times New Roman" panose="02020603050405020304" charset="0"/>
              <a:cs typeface="Times New Roman" panose="02020603050405020304" charset="0"/>
            </a:endParaRPr>
          </a:p>
        </p:txBody>
      </p:sp>
      <p:sp>
        <p:nvSpPr>
          <p:cNvPr id="6" name="文本框 5"/>
          <p:cNvSpPr txBox="1"/>
          <p:nvPr/>
        </p:nvSpPr>
        <p:spPr>
          <a:xfrm>
            <a:off x="6336030" y="1258570"/>
            <a:ext cx="5255895" cy="5262245"/>
          </a:xfrm>
          <a:prstGeom prst="rect">
            <a:avLst/>
          </a:prstGeom>
          <a:noFill/>
          <a:ln>
            <a:solidFill>
              <a:schemeClr val="tx1"/>
            </a:solidFill>
          </a:ln>
        </p:spPr>
        <p:txBody>
          <a:bodyPr wrap="square" rtlCol="0" anchor="t">
            <a:spAutoFit/>
          </a:bodyPr>
          <a:p>
            <a:r>
              <a:rPr lang="zh-CN" altLang="en-US" sz="1400">
                <a:latin typeface="Times New Roman" panose="02020603050405020304" charset="0"/>
                <a:cs typeface="Times New Roman" panose="02020603050405020304" charset="0"/>
              </a:rPr>
              <a:t>./libelftest test</a:t>
            </a:r>
            <a:endParaRPr lang="zh-CN" altLang="en-US" sz="1400">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a:t>
            </a:r>
            <a:endParaRPr lang="en-US" sz="1400">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Section 0005 .dynsym	0x0000000000400328 0x000328 0x000078</a:t>
            </a:r>
            <a:endParaRPr lang="en-US" sz="1400">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Section 0006 .dynstr	0x00000000004003a0 0x0003a0 0x000044</a:t>
            </a:r>
            <a:endParaRPr lang="en-US" sz="1400">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a:t>
            </a:r>
            <a:endParaRPr lang="en-US" sz="1400">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Section 0009 .rela.dyn	0x0000000000400410 0x000410 0x000030</a:t>
            </a:r>
            <a:endParaRPr lang="en-US" sz="1400">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Section 0010 .rela.plt 	0x0000000000400440 0x000440 0x000030</a:t>
            </a:r>
            <a:endParaRPr lang="en-US" sz="1400">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Section 0011 .init	0x0000000000401000 0x001000 0x000017</a:t>
            </a:r>
            <a:endParaRPr lang="en-US" sz="1400">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Section 0012 .plt	0x0000000000401020 0x001020 0x000030</a:t>
            </a:r>
            <a:endParaRPr lang="en-US" sz="1400">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Section 0013 .text 	0x0000000000401050 0x001050 0x0001e1</a:t>
            </a:r>
            <a:endParaRPr lang="en-US" sz="1400">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Section 0014 .fini 	0x0000000000401234 0x001234 0x000009</a:t>
            </a:r>
            <a:endParaRPr lang="en-US" sz="1400">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Section 0015 .rodata	0x0000000000402000 0x002000 0x000030</a:t>
            </a:r>
            <a:endParaRPr lang="en-US" sz="1400">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a:t>
            </a:r>
            <a:endParaRPr lang="en-US" sz="1400">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Section 0018 .init_array	0x0000000000403e10 0x002e10 0x000008</a:t>
            </a:r>
            <a:endParaRPr lang="en-US" sz="1400">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Section 0019 .fini_array	0x0000000000403e18 0x002e18 0x000008</a:t>
            </a:r>
            <a:endParaRPr lang="en-US" sz="1400">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Section 0020 .dynamic 	0x0000000000403e20 0x002e20 0x0001d0</a:t>
            </a:r>
            <a:endParaRPr lang="en-US" sz="1400">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Section 0021 .got 	0x0000000000403ff0 0x002ff0 0x000010</a:t>
            </a:r>
            <a:endParaRPr lang="en-US" sz="1400">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Section 0022 .got.plt 	0x0000000000404000 0x003000 0x000028</a:t>
            </a:r>
            <a:endParaRPr lang="en-US" sz="1400">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Section 0023 .data	0x0000000000404028 0x003028 0x000010</a:t>
            </a:r>
            <a:endParaRPr lang="en-US" sz="1400">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Section 0024 .bss 	0x0000000000404038 0x003038 0x000008</a:t>
            </a:r>
            <a:endParaRPr lang="en-US" sz="1400">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Section 0025 .comment	0x0000000000000000 0x003038 0x000023</a:t>
            </a:r>
            <a:endParaRPr lang="en-US" sz="1400">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Section 0026 .symtab	0x0000000000000000 0x003060 0x0005e8</a:t>
            </a:r>
            <a:endParaRPr lang="en-US" sz="1400">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Section 0027 .strtab	0x0000000000000000 0x003648 0x0001e1</a:t>
            </a:r>
            <a:endParaRPr lang="en-US" sz="1400">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Section 0028 .shstrtab	0x0000000000000000 0x003829 0x000103</a:t>
            </a:r>
            <a:endParaRPr lang="en-US" sz="1400">
              <a:latin typeface="Times New Roman" panose="02020603050405020304" charset="0"/>
              <a:cs typeface="Times New Roman" panose="02020603050405020304" charset="0"/>
            </a:endParaRPr>
          </a:p>
        </p:txBody>
      </p:sp>
      <p:sp>
        <p:nvSpPr>
          <p:cNvPr id="4" name="文本框 3"/>
          <p:cNvSpPr txBox="1"/>
          <p:nvPr/>
        </p:nvSpPr>
        <p:spPr>
          <a:xfrm>
            <a:off x="521335" y="5779135"/>
            <a:ext cx="5650865" cy="645160"/>
          </a:xfrm>
          <a:prstGeom prst="rect">
            <a:avLst/>
          </a:prstGeom>
          <a:noFill/>
        </p:spPr>
        <p:txBody>
          <a:bodyPr wrap="square" rtlCol="0" anchor="t">
            <a:spAutoFit/>
          </a:bodyPr>
          <a:p>
            <a:pPr indent="0" algn="l">
              <a:buClrTx/>
              <a:buSzTx/>
              <a:buFont typeface="Arial" panose="020B0604020202020204" pitchFamily="34" charset="0"/>
              <a:buNone/>
            </a:pPr>
            <a:r>
              <a:rPr lang="zh-CN" dirty="0">
                <a:solidFill>
                  <a:schemeClr val="bg1">
                    <a:lumMod val="50000"/>
                  </a:schemeClr>
                </a:solidFill>
                <a:latin typeface="Times New Roman" panose="02020603050405020304" charset="0"/>
                <a:ea typeface="宋体" pitchFamily="2" charset="-122"/>
                <a:cs typeface="Times New Roman" panose="02020603050405020304" charset="0"/>
                <a:sym typeface="+mn-ea"/>
              </a:rPr>
              <a:t>也可以用</a:t>
            </a:r>
            <a:r>
              <a:rPr lang="en-US" altLang="zh-CN" dirty="0">
                <a:solidFill>
                  <a:schemeClr val="bg1">
                    <a:lumMod val="50000"/>
                  </a:schemeClr>
                </a:solidFill>
                <a:latin typeface="Times New Roman" panose="02020603050405020304" charset="0"/>
                <a:ea typeface="宋体" pitchFamily="2" charset="-122"/>
                <a:cs typeface="Times New Roman" panose="02020603050405020304" charset="0"/>
                <a:sym typeface="+mn-ea"/>
              </a:rPr>
              <a:t>libbfd</a:t>
            </a:r>
            <a:r>
              <a:rPr lang="zh-CN" altLang="en-US" dirty="0">
                <a:solidFill>
                  <a:schemeClr val="bg1">
                    <a:lumMod val="50000"/>
                  </a:schemeClr>
                </a:solidFill>
                <a:latin typeface="Times New Roman" panose="02020603050405020304" charset="0"/>
                <a:ea typeface="宋体" pitchFamily="2" charset="-122"/>
                <a:cs typeface="Times New Roman" panose="02020603050405020304" charset="0"/>
                <a:sym typeface="+mn-ea"/>
              </a:rPr>
              <a:t>解析</a:t>
            </a:r>
            <a:r>
              <a:rPr lang="en-US" altLang="zh-CN" dirty="0">
                <a:solidFill>
                  <a:schemeClr val="bg1">
                    <a:lumMod val="50000"/>
                  </a:schemeClr>
                </a:solidFill>
                <a:latin typeface="Times New Roman" panose="02020603050405020304" charset="0"/>
                <a:ea typeface="宋体" pitchFamily="2" charset="-122"/>
                <a:cs typeface="Times New Roman" panose="02020603050405020304" charset="0"/>
                <a:sym typeface="+mn-ea"/>
              </a:rPr>
              <a:t>ELF</a:t>
            </a:r>
            <a:r>
              <a:rPr lang="zh-CN" altLang="en-US" dirty="0">
                <a:solidFill>
                  <a:schemeClr val="bg1">
                    <a:lumMod val="50000"/>
                  </a:schemeClr>
                </a:solidFill>
                <a:latin typeface="Times New Roman" panose="02020603050405020304" charset="0"/>
                <a:ea typeface="宋体" pitchFamily="2" charset="-122"/>
                <a:cs typeface="Times New Roman" panose="02020603050405020304" charset="0"/>
                <a:sym typeface="+mn-ea"/>
              </a:rPr>
              <a:t>文件</a:t>
            </a:r>
            <a:r>
              <a:rPr lang="en-US" altLang="zh-CN" dirty="0">
                <a:solidFill>
                  <a:schemeClr val="bg1">
                    <a:lumMod val="50000"/>
                  </a:schemeClr>
                </a:solidFill>
                <a:latin typeface="Times New Roman" panose="02020603050405020304" charset="0"/>
                <a:ea typeface="宋体" pitchFamily="2" charset="-122"/>
                <a:cs typeface="Times New Roman" panose="02020603050405020304" charset="0"/>
                <a:sym typeface="+mn-ea"/>
              </a:rPr>
              <a:t>, libbfd</a:t>
            </a:r>
            <a:r>
              <a:rPr lang="zh-CN" altLang="en-US" dirty="0">
                <a:solidFill>
                  <a:schemeClr val="bg1">
                    <a:lumMod val="50000"/>
                  </a:schemeClr>
                </a:solidFill>
                <a:latin typeface="Times New Roman" panose="02020603050405020304" charset="0"/>
                <a:ea typeface="宋体" pitchFamily="2" charset="-122"/>
                <a:cs typeface="Times New Roman" panose="02020603050405020304" charset="0"/>
                <a:sym typeface="+mn-ea"/>
              </a:rPr>
              <a:t>还支持解析</a:t>
            </a:r>
            <a:r>
              <a:rPr lang="en-US" altLang="zh-CN" dirty="0">
                <a:solidFill>
                  <a:schemeClr val="bg1">
                    <a:lumMod val="50000"/>
                  </a:schemeClr>
                </a:solidFill>
                <a:latin typeface="Times New Roman" panose="02020603050405020304" charset="0"/>
                <a:ea typeface="宋体" pitchFamily="2" charset="-122"/>
                <a:cs typeface="Times New Roman" panose="02020603050405020304" charset="0"/>
                <a:sym typeface="+mn-ea"/>
              </a:rPr>
              <a:t>PE</a:t>
            </a:r>
            <a:r>
              <a:rPr lang="zh-CN" altLang="en-US" dirty="0">
                <a:solidFill>
                  <a:schemeClr val="bg1">
                    <a:lumMod val="50000"/>
                  </a:schemeClr>
                </a:solidFill>
                <a:latin typeface="Times New Roman" panose="02020603050405020304" charset="0"/>
                <a:ea typeface="宋体" pitchFamily="2" charset="-122"/>
                <a:cs typeface="Times New Roman" panose="02020603050405020304" charset="0"/>
                <a:sym typeface="+mn-ea"/>
              </a:rPr>
              <a:t>和</a:t>
            </a:r>
            <a:r>
              <a:rPr lang="en-US" altLang="zh-CN" dirty="0">
                <a:solidFill>
                  <a:schemeClr val="bg1">
                    <a:lumMod val="50000"/>
                  </a:schemeClr>
                </a:solidFill>
                <a:latin typeface="Times New Roman" panose="02020603050405020304" charset="0"/>
                <a:ea typeface="宋体" pitchFamily="2" charset="-122"/>
                <a:cs typeface="Times New Roman" panose="02020603050405020304" charset="0"/>
                <a:sym typeface="+mn-ea"/>
              </a:rPr>
              <a:t>Mach-O</a:t>
            </a:r>
            <a:endParaRPr lang="en-US" altLang="zh-CN" dirty="0">
              <a:solidFill>
                <a:schemeClr val="bg1">
                  <a:lumMod val="50000"/>
                </a:schemeClr>
              </a:solidFill>
              <a:latin typeface="Times New Roman" panose="02020603050405020304" charset="0"/>
              <a:ea typeface="宋体" pitchFamily="2" charset="-122"/>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zh-CN" altLang="en-US" dirty="0">
                <a:cs typeface="Segoe UI Light" panose="020B0502040204020203" pitchFamily="34" charset="0"/>
              </a:rPr>
              <a:t>目录</a:t>
            </a:r>
            <a:endParaRPr lang="zh-CN" altLang="en-US" dirty="0">
              <a:cs typeface="Segoe UI Light" panose="020B0502040204020203" pitchFamily="34" charset="0"/>
            </a:endParaRPr>
          </a:p>
        </p:txBody>
      </p:sp>
      <p:sp>
        <p:nvSpPr>
          <p:cNvPr id="4" name="文本框 3"/>
          <p:cNvSpPr txBox="1"/>
          <p:nvPr/>
        </p:nvSpPr>
        <p:spPr>
          <a:xfrm>
            <a:off x="521335" y="1704340"/>
            <a:ext cx="11070590" cy="2553335"/>
          </a:xfrm>
          <a:prstGeom prst="rect">
            <a:avLst/>
          </a:prstGeom>
          <a:noFill/>
        </p:spPr>
        <p:txBody>
          <a:bodyPr wrap="square">
            <a:spAutoFit/>
          </a:bodyPr>
          <a:p>
            <a:pPr marL="514350" indent="-514350">
              <a:buFont typeface="+mj-lt"/>
              <a:buAutoNum type="arabicPeriod"/>
            </a:pPr>
            <a:r>
              <a:rPr lang="en-US" altLang="zh-CN" sz="3200" dirty="0">
                <a:solidFill>
                  <a:schemeClr val="tx1"/>
                </a:solidFill>
                <a:latin typeface="Times New Roman" panose="02020603050405020304" charset="0"/>
                <a:ea typeface="宋体" pitchFamily="2" charset="-122"/>
                <a:cs typeface="Times New Roman" panose="02020603050405020304" charset="0"/>
              </a:rPr>
              <a:t>x86-64</a:t>
            </a:r>
            <a:r>
              <a:rPr lang="zh-CN" altLang="en-US" sz="3200" dirty="0">
                <a:solidFill>
                  <a:schemeClr val="tx1"/>
                </a:solidFill>
                <a:latin typeface="Times New Roman" panose="02020603050405020304" charset="0"/>
                <a:ea typeface="宋体" pitchFamily="2" charset="-122"/>
                <a:cs typeface="Times New Roman" panose="02020603050405020304" charset="0"/>
              </a:rPr>
              <a:t>汇编简介</a:t>
            </a:r>
            <a:endParaRPr lang="zh-CN" altLang="en-US" sz="3200" dirty="0">
              <a:solidFill>
                <a:schemeClr val="tx1"/>
              </a:solidFill>
              <a:latin typeface="Times New Roman" panose="02020603050405020304" charset="0"/>
              <a:ea typeface="宋体" pitchFamily="2" charset="-122"/>
              <a:cs typeface="Times New Roman" panose="02020603050405020304" charset="0"/>
            </a:endParaRPr>
          </a:p>
          <a:p>
            <a:pPr marL="514350" indent="-514350">
              <a:buFont typeface="+mj-lt"/>
              <a:buAutoNum type="arabicPeriod"/>
            </a:pPr>
            <a:r>
              <a:rPr lang="zh-CN" altLang="en-US" sz="3200" dirty="0">
                <a:solidFill>
                  <a:schemeClr val="tx1"/>
                </a:solidFill>
                <a:latin typeface="Times New Roman" panose="02020603050405020304" charset="0"/>
                <a:ea typeface="宋体" pitchFamily="2" charset="-122"/>
                <a:cs typeface="Times New Roman" panose="02020603050405020304" charset="0"/>
              </a:rPr>
              <a:t>二进制文件格式</a:t>
            </a:r>
            <a:endParaRPr lang="zh-CN" altLang="en-US" sz="3200" dirty="0">
              <a:solidFill>
                <a:schemeClr val="tx1"/>
              </a:solidFill>
              <a:latin typeface="Times New Roman" panose="02020603050405020304" charset="0"/>
              <a:ea typeface="宋体" pitchFamily="2" charset="-122"/>
              <a:cs typeface="Times New Roman" panose="02020603050405020304" charset="0"/>
            </a:endParaRPr>
          </a:p>
          <a:p>
            <a:pPr marL="514350" indent="-514350">
              <a:buFont typeface="+mj-lt"/>
              <a:buAutoNum type="arabicPeriod"/>
            </a:pPr>
            <a:r>
              <a:rPr lang="zh-CN" altLang="en-US" sz="3200" dirty="0">
                <a:solidFill>
                  <a:srgbClr val="FF0000"/>
                </a:solidFill>
                <a:latin typeface="Times New Roman" panose="02020603050405020304" charset="0"/>
                <a:ea typeface="宋体" pitchFamily="2" charset="-122"/>
                <a:cs typeface="Times New Roman" panose="02020603050405020304" charset="0"/>
              </a:rPr>
              <a:t>反汇编</a:t>
            </a:r>
            <a:endParaRPr lang="zh-CN" altLang="en-US" sz="3200" dirty="0">
              <a:solidFill>
                <a:srgbClr val="FF0000"/>
              </a:solidFill>
              <a:latin typeface="Times New Roman" panose="02020603050405020304" charset="0"/>
              <a:ea typeface="宋体" pitchFamily="2" charset="-122"/>
              <a:cs typeface="Times New Roman" panose="02020603050405020304" charset="0"/>
            </a:endParaRPr>
          </a:p>
          <a:p>
            <a:pPr marL="514350" indent="-514350">
              <a:buFont typeface="+mj-lt"/>
              <a:buAutoNum type="arabicPeriod"/>
            </a:pPr>
            <a:r>
              <a:rPr lang="zh-CN" altLang="en-US" sz="3200" dirty="0">
                <a:solidFill>
                  <a:schemeClr val="tx1"/>
                </a:solidFill>
                <a:latin typeface="Times New Roman" panose="02020603050405020304" charset="0"/>
                <a:ea typeface="宋体" pitchFamily="2" charset="-122"/>
                <a:cs typeface="Times New Roman" panose="02020603050405020304" charset="0"/>
              </a:rPr>
              <a:t>二进制插桩</a:t>
            </a:r>
            <a:endParaRPr lang="zh-CN" altLang="en-US" sz="3200" dirty="0">
              <a:solidFill>
                <a:schemeClr val="tx1"/>
              </a:solidFill>
              <a:latin typeface="Times New Roman" panose="02020603050405020304" charset="0"/>
              <a:ea typeface="宋体" pitchFamily="2" charset="-122"/>
              <a:cs typeface="Times New Roman" panose="02020603050405020304" charset="0"/>
            </a:endParaRPr>
          </a:p>
          <a:p>
            <a:pPr marL="514350" indent="-514350">
              <a:buFont typeface="+mj-lt"/>
              <a:buAutoNum type="arabicPeriod"/>
            </a:pPr>
            <a:r>
              <a:rPr lang="zh-CN" altLang="en-US" sz="3200" dirty="0">
                <a:latin typeface="Times New Roman" panose="02020603050405020304" charset="0"/>
                <a:ea typeface="宋体" pitchFamily="2" charset="-122"/>
                <a:cs typeface="Times New Roman" panose="02020603050405020304" charset="0"/>
                <a:sym typeface="+mn-ea"/>
              </a:rPr>
              <a:t>程序的链接与加载</a:t>
            </a:r>
            <a:endParaRPr lang="zh-CN" altLang="en-US" sz="3200" dirty="0">
              <a:solidFill>
                <a:schemeClr val="tx1"/>
              </a:solidFill>
              <a:latin typeface="Times New Roman" panose="02020603050405020304" charset="0"/>
              <a:ea typeface="宋体"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en-US" dirty="0">
                <a:cs typeface="Segoe UI Light" panose="020B0502040204020203" pitchFamily="34" charset="0"/>
              </a:rPr>
              <a:t>3 </a:t>
            </a:r>
            <a:r>
              <a:rPr lang="zh-CN" altLang="en-US" dirty="0">
                <a:cs typeface="Segoe UI Light" panose="020B0502040204020203" pitchFamily="34" charset="0"/>
              </a:rPr>
              <a:t>反汇编</a:t>
            </a:r>
            <a:endParaRPr lang="zh-CN" altLang="en-US" dirty="0">
              <a:cs typeface="Segoe UI Light" panose="020B0502040204020203" pitchFamily="34" charset="0"/>
            </a:endParaRPr>
          </a:p>
        </p:txBody>
      </p:sp>
      <p:sp>
        <p:nvSpPr>
          <p:cNvPr id="3" name="文本框 2"/>
          <p:cNvSpPr txBox="1"/>
          <p:nvPr/>
        </p:nvSpPr>
        <p:spPr>
          <a:xfrm>
            <a:off x="521335" y="1374140"/>
            <a:ext cx="11070590" cy="1198880"/>
          </a:xfrm>
          <a:prstGeom prst="rect">
            <a:avLst/>
          </a:prstGeom>
          <a:noFill/>
        </p:spPr>
        <p:txBody>
          <a:bodyPr wrap="square">
            <a:spAutoFit/>
          </a:bodyPr>
          <a:lstStyle/>
          <a:p>
            <a:pPr marL="342900" indent="-342900">
              <a:buFont typeface="Arial" panose="020B0604020202020204" pitchFamily="34" charset="0"/>
              <a:buChar char="•"/>
            </a:pPr>
            <a:r>
              <a:rPr lang="zh-CN" altLang="en-US" sz="2400" dirty="0">
                <a:latin typeface="Times New Roman" panose="02020603050405020304" charset="0"/>
                <a:ea typeface="宋体" pitchFamily="2" charset="-122"/>
                <a:cs typeface="Times New Roman" panose="02020603050405020304" charset="0"/>
              </a:rPr>
              <a:t>反汇编分为静态反汇编和动态反汇编</a:t>
            </a:r>
            <a:r>
              <a:rPr lang="en-US" altLang="zh-CN" sz="2400" dirty="0">
                <a:latin typeface="Times New Roman" panose="02020603050405020304" charset="0"/>
                <a:ea typeface="宋体" pitchFamily="2" charset="-122"/>
                <a:cs typeface="Times New Roman" panose="02020603050405020304" charset="0"/>
              </a:rPr>
              <a:t>.</a:t>
            </a:r>
            <a:endParaRPr lang="en-US" altLang="zh-CN" sz="2400" dirty="0">
              <a:latin typeface="Times New Roman" panose="02020603050405020304" charset="0"/>
              <a:ea typeface="宋体" pitchFamily="2" charset="-122"/>
              <a:cs typeface="Times New Roman" panose="02020603050405020304" charset="0"/>
            </a:endParaRPr>
          </a:p>
          <a:p>
            <a:pPr marL="342900" indent="-342900">
              <a:buFont typeface="Arial" panose="020B0604020202020204" pitchFamily="34" charset="0"/>
              <a:buChar char="•"/>
            </a:pPr>
            <a:r>
              <a:rPr lang="zh-CN" altLang="en-US" sz="2400" dirty="0">
                <a:latin typeface="Times New Roman" panose="02020603050405020304" charset="0"/>
                <a:ea typeface="宋体" pitchFamily="2" charset="-122"/>
                <a:cs typeface="Times New Roman" panose="02020603050405020304" charset="0"/>
              </a:rPr>
              <a:t>我们在讲反汇编时</a:t>
            </a:r>
            <a:r>
              <a:rPr lang="en-US" altLang="zh-CN" sz="2400" dirty="0">
                <a:latin typeface="Times New Roman" panose="02020603050405020304" charset="0"/>
                <a:ea typeface="宋体" pitchFamily="2" charset="-122"/>
                <a:cs typeface="Times New Roman" panose="02020603050405020304" charset="0"/>
              </a:rPr>
              <a:t>, </a:t>
            </a:r>
            <a:r>
              <a:rPr lang="zh-CN" altLang="en-US" sz="2400" dirty="0">
                <a:latin typeface="Times New Roman" panose="02020603050405020304" charset="0"/>
                <a:ea typeface="宋体" pitchFamily="2" charset="-122"/>
                <a:cs typeface="Times New Roman" panose="02020603050405020304" charset="0"/>
              </a:rPr>
              <a:t>通常是指静态反汇编</a:t>
            </a:r>
            <a:r>
              <a:rPr lang="en-US" altLang="zh-CN" sz="2400" dirty="0">
                <a:latin typeface="Times New Roman" panose="02020603050405020304" charset="0"/>
                <a:ea typeface="宋体" pitchFamily="2" charset="-122"/>
                <a:cs typeface="Times New Roman" panose="02020603050405020304" charset="0"/>
              </a:rPr>
              <a:t>. </a:t>
            </a:r>
            <a:r>
              <a:rPr lang="zh-CN" altLang="en-US" sz="2400" dirty="0">
                <a:latin typeface="Times New Roman" panose="02020603050405020304" charset="0"/>
                <a:ea typeface="宋体" pitchFamily="2" charset="-122"/>
                <a:cs typeface="Times New Roman" panose="02020603050405020304" charset="0"/>
              </a:rPr>
              <a:t>本节只关注静态反汇编</a:t>
            </a:r>
            <a:r>
              <a:rPr lang="en-US" altLang="zh-CN" sz="2400" dirty="0">
                <a:latin typeface="Times New Roman" panose="02020603050405020304" charset="0"/>
                <a:ea typeface="宋体" pitchFamily="2" charset="-122"/>
                <a:cs typeface="Times New Roman" panose="02020603050405020304" charset="0"/>
              </a:rPr>
              <a:t>.</a:t>
            </a:r>
            <a:endParaRPr lang="en-US" altLang="zh-CN" sz="2400" dirty="0">
              <a:latin typeface="Times New Roman" panose="02020603050405020304" charset="0"/>
              <a:ea typeface="宋体" pitchFamily="2" charset="-122"/>
              <a:cs typeface="Times New Roman" panose="02020603050405020304" charset="0"/>
            </a:endParaRPr>
          </a:p>
          <a:p>
            <a:pPr marL="342900" indent="-342900">
              <a:buFont typeface="Arial" panose="020B0604020202020204" pitchFamily="34" charset="0"/>
              <a:buChar char="•"/>
            </a:pPr>
            <a:r>
              <a:rPr lang="zh-CN" altLang="en-US" sz="2400" dirty="0">
                <a:latin typeface="Times New Roman" panose="02020603050405020304" charset="0"/>
                <a:ea typeface="宋体" pitchFamily="2" charset="-122"/>
                <a:cs typeface="Times New Roman" panose="02020603050405020304" charset="0"/>
              </a:rPr>
              <a:t>静态反汇编分为线性反汇编和递归反汇编两类</a:t>
            </a:r>
            <a:r>
              <a:rPr lang="en-US" altLang="zh-CN" sz="2400" dirty="0">
                <a:latin typeface="Times New Roman" panose="02020603050405020304" charset="0"/>
                <a:ea typeface="宋体" pitchFamily="2" charset="-122"/>
                <a:cs typeface="Times New Roman" panose="02020603050405020304" charset="0"/>
              </a:rPr>
              <a:t>.</a:t>
            </a:r>
            <a:endParaRPr lang="en-US" altLang="zh-CN" sz="2400" dirty="0">
              <a:latin typeface="Times New Roman" panose="02020603050405020304" charset="0"/>
              <a:ea typeface="宋体" pitchFamily="2" charset="-122"/>
              <a:cs typeface="Times New Roman" panose="02020603050405020304" charset="0"/>
            </a:endParaRPr>
          </a:p>
        </p:txBody>
      </p:sp>
      <p:sp>
        <p:nvSpPr>
          <p:cNvPr id="2" name="文本框 1"/>
          <p:cNvSpPr txBox="1"/>
          <p:nvPr/>
        </p:nvSpPr>
        <p:spPr>
          <a:xfrm>
            <a:off x="521335" y="6074410"/>
            <a:ext cx="10450830" cy="368300"/>
          </a:xfrm>
          <a:prstGeom prst="rect">
            <a:avLst/>
          </a:prstGeom>
          <a:noFill/>
        </p:spPr>
        <p:txBody>
          <a:bodyPr wrap="none" rtlCol="0" anchor="t">
            <a:spAutoFit/>
          </a:bodyPr>
          <a:p>
            <a:pPr algn="l">
              <a:buClrTx/>
              <a:buSzTx/>
              <a:buFont typeface="Arial" panose="020B0604020202020204" pitchFamily="34" charset="0"/>
            </a:pPr>
            <a:r>
              <a:rPr lang="zh-CN" dirty="0">
                <a:solidFill>
                  <a:schemeClr val="bg1">
                    <a:lumMod val="50000"/>
                  </a:schemeClr>
                </a:solidFill>
                <a:latin typeface="Times New Roman" panose="02020603050405020304" charset="0"/>
                <a:ea typeface="宋体" pitchFamily="2" charset="-122"/>
                <a:cs typeface="Times New Roman" panose="02020603050405020304" charset="0"/>
                <a:sym typeface="+mn-ea"/>
              </a:rPr>
              <a:t>静态反汇编不是完美的, 如果需要精确的反汇编结果, 推荐使用动态反汇编, 如将在第4节介绍的Intel Pin. </a:t>
            </a:r>
            <a:endParaRPr lang="zh-CN" dirty="0">
              <a:solidFill>
                <a:schemeClr val="bg1">
                  <a:lumMod val="50000"/>
                </a:schemeClr>
              </a:solidFill>
              <a:latin typeface="Times New Roman" panose="02020603050405020304" charset="0"/>
              <a:ea typeface="宋体"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en-US" dirty="0">
                <a:cs typeface="Segoe UI Light" panose="020B0502040204020203" pitchFamily="34" charset="0"/>
              </a:rPr>
              <a:t>3.1 </a:t>
            </a:r>
            <a:r>
              <a:rPr lang="zh-CN" altLang="en-US" dirty="0">
                <a:cs typeface="Segoe UI Light" panose="020B0502040204020203" pitchFamily="34" charset="0"/>
              </a:rPr>
              <a:t>线性反汇编</a:t>
            </a:r>
            <a:endParaRPr lang="zh-CN" altLang="en-US" dirty="0">
              <a:cs typeface="Segoe UI Light" panose="020B0502040204020203" pitchFamily="34" charset="0"/>
            </a:endParaRPr>
          </a:p>
        </p:txBody>
      </p:sp>
      <p:sp>
        <p:nvSpPr>
          <p:cNvPr id="4" name="文本框 3"/>
          <p:cNvSpPr txBox="1"/>
          <p:nvPr/>
        </p:nvSpPr>
        <p:spPr>
          <a:xfrm>
            <a:off x="509905" y="1938655"/>
            <a:ext cx="6610350" cy="2306955"/>
          </a:xfrm>
          <a:prstGeom prst="rect">
            <a:avLst/>
          </a:prstGeom>
          <a:noFill/>
        </p:spPr>
        <p:txBody>
          <a:bodyPr wrap="square" rtlCol="0" anchor="t">
            <a:spAutoFit/>
          </a:bodyPr>
          <a:p>
            <a:pPr marL="285750" indent="-285750">
              <a:buFont typeface="Arial" panose="020B0604020202020204" pitchFamily="34" charset="0"/>
              <a:buChar char="•"/>
            </a:pPr>
            <a:r>
              <a:rPr lang="zh-CN" altLang="en-US" sz="2400">
                <a:latin typeface="Times New Roman" panose="02020603050405020304" charset="0"/>
                <a:cs typeface="Times New Roman" panose="02020603050405020304" charset="0"/>
              </a:rPr>
              <a:t>以二进制的形式遍历所有的代码段</a:t>
            </a:r>
            <a:r>
              <a:rPr lang="en-US" altLang="zh-CN" sz="2400">
                <a:latin typeface="Times New Roman" panose="02020603050405020304" charset="0"/>
                <a:cs typeface="Times New Roman" panose="02020603050405020304" charset="0"/>
              </a:rPr>
              <a:t>, </a:t>
            </a:r>
            <a:r>
              <a:rPr lang="zh-CN" altLang="en-US" sz="2400">
                <a:latin typeface="Times New Roman" panose="02020603050405020304" charset="0"/>
                <a:cs typeface="Times New Roman" panose="02020603050405020304" charset="0"/>
              </a:rPr>
              <a:t>连续解码所有的字节</a:t>
            </a:r>
            <a:r>
              <a:rPr lang="en-US" altLang="zh-CN" sz="2400">
                <a:latin typeface="Times New Roman" panose="02020603050405020304" charset="0"/>
                <a:cs typeface="Times New Roman" panose="02020603050405020304" charset="0"/>
              </a:rPr>
              <a:t>, </a:t>
            </a:r>
            <a:r>
              <a:rPr lang="zh-CN" altLang="en-US" sz="2400">
                <a:latin typeface="Times New Roman" panose="02020603050405020304" charset="0"/>
                <a:cs typeface="Times New Roman" panose="02020603050405020304" charset="0"/>
              </a:rPr>
              <a:t>并将其解析为指令列表</a:t>
            </a:r>
            <a:r>
              <a:rPr lang="en-US" altLang="zh-CN" sz="2400">
                <a:latin typeface="Times New Roman" panose="02020603050405020304" charset="0"/>
                <a:cs typeface="Times New Roman" panose="02020603050405020304" charset="0"/>
              </a:rPr>
              <a:t>.</a:t>
            </a:r>
            <a:endParaRPr lang="en-US" altLang="zh-CN" sz="24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zh-CN" altLang="en-US" sz="2400">
                <a:latin typeface="Times New Roman" panose="02020603050405020304" charset="0"/>
                <a:cs typeface="Times New Roman" panose="02020603050405020304" charset="0"/>
                <a:sym typeface="+mn-ea"/>
              </a:rPr>
              <a:t>objdump就是用了这种方法</a:t>
            </a:r>
            <a:endParaRPr lang="zh-CN" altLang="en-US" sz="24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zh-CN" altLang="en-US" sz="2400">
                <a:solidFill>
                  <a:srgbClr val="FF0000"/>
                </a:solidFill>
                <a:latin typeface="Times New Roman" panose="02020603050405020304" charset="0"/>
                <a:cs typeface="Times New Roman" panose="02020603050405020304" charset="0"/>
              </a:rPr>
              <a:t>问题</a:t>
            </a:r>
            <a:r>
              <a:rPr lang="en-US" altLang="zh-CN" sz="2400">
                <a:solidFill>
                  <a:srgbClr val="FF0000"/>
                </a:solidFill>
                <a:latin typeface="Times New Roman" panose="02020603050405020304" charset="0"/>
                <a:cs typeface="Times New Roman" panose="02020603050405020304" charset="0"/>
              </a:rPr>
              <a:t>1:</a:t>
            </a:r>
            <a:r>
              <a:rPr lang="en-US" altLang="zh-CN" sz="2400">
                <a:latin typeface="Times New Roman" panose="02020603050405020304" charset="0"/>
                <a:cs typeface="Times New Roman" panose="02020603050405020304" charset="0"/>
              </a:rPr>
              <a:t> </a:t>
            </a:r>
            <a:r>
              <a:rPr lang="zh-CN" altLang="en-US" sz="2400">
                <a:latin typeface="Times New Roman" panose="02020603050405020304" charset="0"/>
                <a:ea typeface="宋体" pitchFamily="2" charset="-122"/>
                <a:cs typeface="Times New Roman" panose="02020603050405020304" charset="0"/>
              </a:rPr>
              <a:t>代码段中可能有</a:t>
            </a:r>
            <a:r>
              <a:rPr lang="zh-CN" altLang="en-US" sz="2400">
                <a:latin typeface="Times New Roman" panose="02020603050405020304" charset="0"/>
                <a:cs typeface="Times New Roman" panose="02020603050405020304" charset="0"/>
                <a:sym typeface="+mn-ea"/>
              </a:rPr>
              <a:t>内联</a:t>
            </a:r>
            <a:r>
              <a:rPr lang="zh-CN" altLang="en-US" sz="2400">
                <a:latin typeface="Times New Roman" panose="02020603050405020304" charset="0"/>
                <a:ea typeface="宋体" pitchFamily="2" charset="-122"/>
                <a:cs typeface="Times New Roman" panose="02020603050405020304" charset="0"/>
              </a:rPr>
              <a:t>数据</a:t>
            </a:r>
            <a:r>
              <a:rPr lang="en-US" altLang="zh-CN" sz="2400">
                <a:latin typeface="Times New Roman" panose="02020603050405020304" charset="0"/>
                <a:cs typeface="Times New Roman" panose="02020603050405020304" charset="0"/>
              </a:rPr>
              <a:t>. </a:t>
            </a:r>
            <a:r>
              <a:rPr lang="zh-CN" altLang="en-US" sz="2400">
                <a:latin typeface="Times New Roman" panose="02020603050405020304" charset="0"/>
                <a:cs typeface="Times New Roman" panose="02020603050405020304" charset="0"/>
              </a:rPr>
              <a:t>如果反汇编工具意外地将内联数据解析为代码</a:t>
            </a:r>
            <a:r>
              <a:rPr lang="en-US" altLang="zh-CN" sz="2400">
                <a:latin typeface="Times New Roman" panose="02020603050405020304" charset="0"/>
                <a:cs typeface="Times New Roman" panose="02020603050405020304" charset="0"/>
              </a:rPr>
              <a:t>, </a:t>
            </a:r>
            <a:r>
              <a:rPr lang="zh-CN" altLang="en-US" sz="2400">
                <a:latin typeface="Times New Roman" panose="02020603050405020304" charset="0"/>
                <a:ea typeface="宋体" pitchFamily="2" charset="-122"/>
                <a:cs typeface="Times New Roman" panose="02020603050405020304" charset="0"/>
              </a:rPr>
              <a:t>可能会解析出无效的指令</a:t>
            </a:r>
            <a:r>
              <a:rPr lang="en-US" altLang="zh-CN" sz="2400">
                <a:latin typeface="Times New Roman" panose="02020603050405020304" charset="0"/>
                <a:ea typeface="宋体" pitchFamily="2" charset="-122"/>
                <a:cs typeface="Times New Roman" panose="02020603050405020304" charset="0"/>
              </a:rPr>
              <a:t>, </a:t>
            </a:r>
            <a:r>
              <a:rPr lang="zh-CN" altLang="en-US" sz="2400">
                <a:latin typeface="Times New Roman" panose="02020603050405020304" charset="0"/>
                <a:ea typeface="宋体" pitchFamily="2" charset="-122"/>
                <a:cs typeface="Times New Roman" panose="02020603050405020304" charset="0"/>
              </a:rPr>
              <a:t>甚至可能破坏后面的指令</a:t>
            </a:r>
            <a:r>
              <a:rPr lang="en-US" altLang="zh-CN" sz="2400">
                <a:latin typeface="Times New Roman" panose="02020603050405020304" charset="0"/>
                <a:ea typeface="宋体" pitchFamily="2" charset="-122"/>
                <a:cs typeface="Times New Roman" panose="02020603050405020304" charset="0"/>
              </a:rPr>
              <a:t>.</a:t>
            </a:r>
            <a:endParaRPr lang="en-US" altLang="zh-CN" sz="2400">
              <a:latin typeface="Times New Roman" panose="02020603050405020304" charset="0"/>
              <a:ea typeface="宋体" pitchFamily="2" charset="-122"/>
              <a:cs typeface="Times New Roman" panose="02020603050405020304" charset="0"/>
            </a:endParaRPr>
          </a:p>
        </p:txBody>
      </p:sp>
      <p:sp>
        <p:nvSpPr>
          <p:cNvPr id="5" name="文本框 4"/>
          <p:cNvSpPr txBox="1"/>
          <p:nvPr/>
        </p:nvSpPr>
        <p:spPr>
          <a:xfrm>
            <a:off x="521970" y="5095240"/>
            <a:ext cx="11309985" cy="1476375"/>
          </a:xfrm>
          <a:prstGeom prst="rect">
            <a:avLst/>
          </a:prstGeom>
          <a:noFill/>
        </p:spPr>
        <p:txBody>
          <a:bodyPr wrap="square" rtlCol="0" anchor="t">
            <a:spAutoFit/>
          </a:bodyPr>
          <a:p>
            <a:pPr marL="285750" indent="-285750" algn="l">
              <a:buClrTx/>
              <a:buSzTx/>
              <a:buFont typeface="Arial" panose="020B0604020202020204" pitchFamily="34" charset="0"/>
              <a:buChar char="•"/>
            </a:pPr>
            <a:r>
              <a:rPr lang="en-US" altLang="zh-CN" dirty="0">
                <a:solidFill>
                  <a:schemeClr val="bg1">
                    <a:lumMod val="50000"/>
                  </a:schemeClr>
                </a:solidFill>
                <a:latin typeface="Times New Roman" panose="02020603050405020304" charset="0"/>
                <a:ea typeface="宋体" pitchFamily="2" charset="-122"/>
                <a:cs typeface="Times New Roman" panose="02020603050405020304" charset="0"/>
                <a:sym typeface="+mn-ea"/>
              </a:rPr>
              <a:t>某些编译器, 如Visual Studio, </a:t>
            </a:r>
            <a:r>
              <a:rPr lang="zh-CN" altLang="en-US" dirty="0">
                <a:solidFill>
                  <a:schemeClr val="bg1">
                    <a:lumMod val="50000"/>
                  </a:schemeClr>
                </a:solidFill>
                <a:latin typeface="Times New Roman" panose="02020603050405020304" charset="0"/>
                <a:ea typeface="宋体" pitchFamily="2" charset="-122"/>
                <a:cs typeface="Times New Roman" panose="02020603050405020304" charset="0"/>
                <a:sym typeface="+mn-ea"/>
              </a:rPr>
              <a:t>会</a:t>
            </a:r>
            <a:r>
              <a:rPr lang="en-US" altLang="zh-CN" dirty="0">
                <a:solidFill>
                  <a:schemeClr val="bg1">
                    <a:lumMod val="50000"/>
                  </a:schemeClr>
                </a:solidFill>
                <a:latin typeface="Times New Roman" panose="02020603050405020304" charset="0"/>
                <a:ea typeface="宋体" pitchFamily="2" charset="-122"/>
                <a:cs typeface="Times New Roman" panose="02020603050405020304" charset="0"/>
                <a:sym typeface="+mn-ea"/>
              </a:rPr>
              <a:t>将诸如跳转表之类的数据穿插在代码中, 而没有留下关于这些数据确切位置的任何线索</a:t>
            </a:r>
            <a:endParaRPr lang="en-US" altLang="zh-CN" dirty="0">
              <a:solidFill>
                <a:schemeClr val="bg1">
                  <a:lumMod val="50000"/>
                </a:schemeClr>
              </a:solidFill>
              <a:latin typeface="Times New Roman" panose="02020603050405020304" charset="0"/>
              <a:ea typeface="宋体" pitchFamily="2" charset="-122"/>
              <a:cs typeface="Times New Roman" panose="02020603050405020304" charset="0"/>
              <a:sym typeface="+mn-ea"/>
            </a:endParaRPr>
          </a:p>
          <a:p>
            <a:pPr marL="285750" indent="-285750" algn="l">
              <a:buClrTx/>
              <a:buSzTx/>
              <a:buFont typeface="Arial" panose="020B0604020202020204" pitchFamily="34" charset="0"/>
              <a:buChar char="•"/>
            </a:pPr>
            <a:r>
              <a:rPr lang="zh-CN" dirty="0">
                <a:solidFill>
                  <a:schemeClr val="bg1">
                    <a:lumMod val="50000"/>
                  </a:schemeClr>
                </a:solidFill>
                <a:latin typeface="Times New Roman" panose="02020603050405020304" charset="0"/>
                <a:ea typeface="宋体" pitchFamily="2" charset="-122"/>
                <a:cs typeface="Times New Roman" panose="02020603050405020304" charset="0"/>
              </a:rPr>
              <a:t>实际上，使用objdump这样的线性反汇编工具可以安全地反汇编</a:t>
            </a:r>
            <a:r>
              <a:rPr lang="en-US" altLang="zh-CN" dirty="0">
                <a:solidFill>
                  <a:schemeClr val="bg1">
                    <a:lumMod val="50000"/>
                  </a:schemeClr>
                </a:solidFill>
                <a:latin typeface="Times New Roman" panose="02020603050405020304" charset="0"/>
                <a:ea typeface="宋体" pitchFamily="2" charset="-122"/>
                <a:cs typeface="Times New Roman" panose="02020603050405020304" charset="0"/>
              </a:rPr>
              <a:t>GCC,  Clang</a:t>
            </a:r>
            <a:r>
              <a:rPr lang="zh-CN" dirty="0">
                <a:solidFill>
                  <a:schemeClr val="bg1">
                    <a:lumMod val="50000"/>
                  </a:schemeClr>
                </a:solidFill>
                <a:latin typeface="Times New Roman" panose="02020603050405020304" charset="0"/>
                <a:ea typeface="宋体" pitchFamily="2" charset="-122"/>
                <a:cs typeface="Times New Roman" panose="02020603050405020304" charset="0"/>
              </a:rPr>
              <a:t>编译的ELF二进制文件</a:t>
            </a:r>
            <a:r>
              <a:rPr lang="en-US" altLang="zh-CN" dirty="0">
                <a:solidFill>
                  <a:schemeClr val="bg1">
                    <a:lumMod val="50000"/>
                  </a:schemeClr>
                </a:solidFill>
                <a:latin typeface="Times New Roman" panose="02020603050405020304" charset="0"/>
                <a:ea typeface="宋体" pitchFamily="2" charset="-122"/>
                <a:cs typeface="Times New Roman" panose="02020603050405020304" charset="0"/>
              </a:rPr>
              <a:t>. </a:t>
            </a:r>
            <a:r>
              <a:rPr lang="zh-CN" dirty="0">
                <a:solidFill>
                  <a:schemeClr val="bg1">
                    <a:lumMod val="50000"/>
                  </a:schemeClr>
                </a:solidFill>
                <a:latin typeface="Times New Roman" panose="02020603050405020304" charset="0"/>
                <a:ea typeface="宋体" pitchFamily="2" charset="-122"/>
                <a:cs typeface="Times New Roman" panose="02020603050405020304" charset="0"/>
              </a:rPr>
              <a:t>这些编译器的x86</a:t>
            </a:r>
            <a:r>
              <a:rPr lang="en-US" altLang="zh-CN" dirty="0">
                <a:solidFill>
                  <a:schemeClr val="bg1">
                    <a:lumMod val="50000"/>
                  </a:schemeClr>
                </a:solidFill>
                <a:latin typeface="Times New Roman" panose="02020603050405020304" charset="0"/>
                <a:ea typeface="宋体" pitchFamily="2" charset="-122"/>
                <a:cs typeface="Times New Roman" panose="02020603050405020304" charset="0"/>
              </a:rPr>
              <a:t>-64</a:t>
            </a:r>
            <a:r>
              <a:rPr lang="zh-CN" dirty="0">
                <a:solidFill>
                  <a:schemeClr val="bg1">
                    <a:lumMod val="50000"/>
                  </a:schemeClr>
                </a:solidFill>
                <a:latin typeface="Times New Roman" panose="02020603050405020304" charset="0"/>
                <a:ea typeface="宋体" pitchFamily="2" charset="-122"/>
                <a:cs typeface="Times New Roman" panose="02020603050405020304" charset="0"/>
              </a:rPr>
              <a:t>版本通常不会插入内联数据</a:t>
            </a:r>
            <a:r>
              <a:rPr lang="en-US" altLang="zh-CN" dirty="0">
                <a:solidFill>
                  <a:schemeClr val="bg1">
                    <a:lumMod val="50000"/>
                  </a:schemeClr>
                </a:solidFill>
                <a:latin typeface="Times New Roman" panose="02020603050405020304" charset="0"/>
                <a:ea typeface="宋体" pitchFamily="2" charset="-122"/>
                <a:cs typeface="Times New Roman" panose="02020603050405020304" charset="0"/>
              </a:rPr>
              <a:t>. </a:t>
            </a:r>
            <a:r>
              <a:rPr lang="zh-CN" altLang="en-US" dirty="0">
                <a:solidFill>
                  <a:schemeClr val="bg1">
                    <a:lumMod val="50000"/>
                  </a:schemeClr>
                </a:solidFill>
                <a:latin typeface="Times New Roman" panose="02020603050405020304" charset="0"/>
                <a:ea typeface="宋体" pitchFamily="2" charset="-122"/>
                <a:cs typeface="Times New Roman" panose="02020603050405020304" charset="0"/>
              </a:rPr>
              <a:t>但对于</a:t>
            </a:r>
            <a:r>
              <a:rPr lang="en-US" altLang="zh-CN" dirty="0">
                <a:solidFill>
                  <a:schemeClr val="bg1">
                    <a:lumMod val="50000"/>
                  </a:schemeClr>
                </a:solidFill>
                <a:latin typeface="Times New Roman" panose="02020603050405020304" charset="0"/>
                <a:ea typeface="宋体" pitchFamily="2" charset="-122"/>
                <a:cs typeface="Times New Roman" panose="02020603050405020304" charset="0"/>
              </a:rPr>
              <a:t>Visual Studio, </a:t>
            </a:r>
            <a:r>
              <a:rPr lang="zh-CN" altLang="en-US" dirty="0">
                <a:solidFill>
                  <a:schemeClr val="bg1">
                    <a:lumMod val="50000"/>
                  </a:schemeClr>
                </a:solidFill>
                <a:latin typeface="Times New Roman" panose="02020603050405020304" charset="0"/>
                <a:ea typeface="宋体" pitchFamily="2" charset="-122"/>
                <a:cs typeface="Times New Roman" panose="02020603050405020304" charset="0"/>
              </a:rPr>
              <a:t>或是</a:t>
            </a:r>
            <a:r>
              <a:rPr lang="en-US" altLang="zh-CN" dirty="0">
                <a:solidFill>
                  <a:schemeClr val="bg1">
                    <a:lumMod val="50000"/>
                  </a:schemeClr>
                </a:solidFill>
                <a:latin typeface="Times New Roman" panose="02020603050405020304" charset="0"/>
                <a:ea typeface="宋体" pitchFamily="2" charset="-122"/>
                <a:cs typeface="Times New Roman" panose="02020603050405020304" charset="0"/>
              </a:rPr>
              <a:t>x86-64</a:t>
            </a:r>
            <a:r>
              <a:rPr lang="zh-CN" altLang="en-US" dirty="0">
                <a:solidFill>
                  <a:schemeClr val="bg1">
                    <a:lumMod val="50000"/>
                  </a:schemeClr>
                </a:solidFill>
                <a:latin typeface="Times New Roman" panose="02020603050405020304" charset="0"/>
                <a:ea typeface="宋体" pitchFamily="2" charset="-122"/>
                <a:cs typeface="Times New Roman" panose="02020603050405020304" charset="0"/>
              </a:rPr>
              <a:t>以外的体系结构</a:t>
            </a:r>
            <a:r>
              <a:rPr lang="en-US" altLang="zh-CN" dirty="0">
                <a:solidFill>
                  <a:schemeClr val="bg1">
                    <a:lumMod val="50000"/>
                  </a:schemeClr>
                </a:solidFill>
                <a:latin typeface="Times New Roman" panose="02020603050405020304" charset="0"/>
                <a:ea typeface="宋体" pitchFamily="2" charset="-122"/>
                <a:cs typeface="Times New Roman" panose="02020603050405020304" charset="0"/>
              </a:rPr>
              <a:t>(</a:t>
            </a:r>
            <a:r>
              <a:rPr lang="zh-CN" altLang="en-US" dirty="0">
                <a:solidFill>
                  <a:schemeClr val="bg1">
                    <a:lumMod val="50000"/>
                  </a:schemeClr>
                </a:solidFill>
                <a:latin typeface="Times New Roman" panose="02020603050405020304" charset="0"/>
                <a:ea typeface="宋体" pitchFamily="2" charset="-122"/>
                <a:cs typeface="Times New Roman" panose="02020603050405020304" charset="0"/>
              </a:rPr>
              <a:t>如</a:t>
            </a:r>
            <a:r>
              <a:rPr lang="en-US" altLang="zh-CN" dirty="0">
                <a:solidFill>
                  <a:schemeClr val="bg1">
                    <a:lumMod val="50000"/>
                  </a:schemeClr>
                </a:solidFill>
                <a:latin typeface="Times New Roman" panose="02020603050405020304" charset="0"/>
                <a:ea typeface="宋体" pitchFamily="2" charset="-122"/>
                <a:cs typeface="Times New Roman" panose="02020603050405020304" charset="0"/>
              </a:rPr>
              <a:t>arm), </a:t>
            </a:r>
            <a:r>
              <a:rPr lang="zh-CN" altLang="en-US" dirty="0">
                <a:solidFill>
                  <a:schemeClr val="bg1">
                    <a:lumMod val="50000"/>
                  </a:schemeClr>
                </a:solidFill>
                <a:latin typeface="Times New Roman" panose="02020603050405020304" charset="0"/>
                <a:ea typeface="宋体" pitchFamily="2" charset="-122"/>
                <a:cs typeface="Times New Roman" panose="02020603050405020304" charset="0"/>
              </a:rPr>
              <a:t>线性反汇编的结果可能很糟糕</a:t>
            </a:r>
            <a:r>
              <a:rPr lang="en-US" altLang="zh-CN" dirty="0">
                <a:solidFill>
                  <a:schemeClr val="bg1">
                    <a:lumMod val="50000"/>
                  </a:schemeClr>
                </a:solidFill>
                <a:latin typeface="Times New Roman" panose="02020603050405020304" charset="0"/>
                <a:ea typeface="宋体" pitchFamily="2" charset="-122"/>
                <a:cs typeface="Times New Roman" panose="02020603050405020304" charset="0"/>
              </a:rPr>
              <a:t>.</a:t>
            </a:r>
            <a:endParaRPr lang="en-US" altLang="zh-CN" dirty="0">
              <a:solidFill>
                <a:schemeClr val="bg1">
                  <a:lumMod val="50000"/>
                </a:schemeClr>
              </a:solidFill>
              <a:latin typeface="Times New Roman" panose="02020603050405020304" charset="0"/>
              <a:ea typeface="宋体" pitchFamily="2" charset="-122"/>
              <a:cs typeface="Times New Roman" panose="02020603050405020304" charset="0"/>
            </a:endParaRPr>
          </a:p>
        </p:txBody>
      </p:sp>
      <p:sp>
        <p:nvSpPr>
          <p:cNvPr id="7" name="矩形 6"/>
          <p:cNvSpPr/>
          <p:nvPr/>
        </p:nvSpPr>
        <p:spPr>
          <a:xfrm>
            <a:off x="9138285" y="1503680"/>
            <a:ext cx="691515" cy="393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latin typeface="Times New Roman" panose="02020603050405020304" charset="0"/>
                <a:cs typeface="Times New Roman" panose="02020603050405020304" charset="0"/>
              </a:rPr>
              <a:t>8E</a:t>
            </a:r>
            <a:endParaRPr lang="en-US" altLang="zh-CN">
              <a:latin typeface="Times New Roman" panose="02020603050405020304" charset="0"/>
              <a:cs typeface="Times New Roman" panose="02020603050405020304" charset="0"/>
            </a:endParaRPr>
          </a:p>
        </p:txBody>
      </p:sp>
      <p:sp>
        <p:nvSpPr>
          <p:cNvPr id="9" name="矩形 8"/>
          <p:cNvSpPr/>
          <p:nvPr/>
        </p:nvSpPr>
        <p:spPr>
          <a:xfrm>
            <a:off x="9138285" y="1897380"/>
            <a:ext cx="691515" cy="3937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latin typeface="Times New Roman" panose="02020603050405020304" charset="0"/>
                <a:cs typeface="Times New Roman" panose="02020603050405020304" charset="0"/>
              </a:rPr>
              <a:t>20</a:t>
            </a:r>
            <a:endParaRPr lang="en-US" altLang="zh-CN">
              <a:latin typeface="Times New Roman" panose="02020603050405020304" charset="0"/>
              <a:cs typeface="Times New Roman" panose="02020603050405020304" charset="0"/>
            </a:endParaRPr>
          </a:p>
        </p:txBody>
      </p:sp>
      <p:sp>
        <p:nvSpPr>
          <p:cNvPr id="10" name="矩形 9"/>
          <p:cNvSpPr/>
          <p:nvPr/>
        </p:nvSpPr>
        <p:spPr>
          <a:xfrm>
            <a:off x="9138285" y="2291080"/>
            <a:ext cx="691515" cy="3937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latin typeface="Times New Roman" panose="02020603050405020304" charset="0"/>
                <a:cs typeface="Times New Roman" panose="02020603050405020304" charset="0"/>
              </a:rPr>
              <a:t>5C</a:t>
            </a:r>
            <a:endParaRPr lang="en-US" altLang="zh-CN">
              <a:latin typeface="Times New Roman" panose="02020603050405020304" charset="0"/>
              <a:cs typeface="Times New Roman" panose="02020603050405020304" charset="0"/>
            </a:endParaRPr>
          </a:p>
        </p:txBody>
      </p:sp>
      <p:sp>
        <p:nvSpPr>
          <p:cNvPr id="11" name="矩形 10"/>
          <p:cNvSpPr/>
          <p:nvPr/>
        </p:nvSpPr>
        <p:spPr>
          <a:xfrm>
            <a:off x="9138285" y="2684780"/>
            <a:ext cx="691515" cy="3937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latin typeface="Times New Roman" panose="02020603050405020304" charset="0"/>
                <a:cs typeface="Times New Roman" panose="02020603050405020304" charset="0"/>
              </a:rPr>
              <a:t>00</a:t>
            </a:r>
            <a:endParaRPr lang="en-US" altLang="zh-CN">
              <a:latin typeface="Times New Roman" panose="02020603050405020304" charset="0"/>
              <a:cs typeface="Times New Roman" panose="02020603050405020304" charset="0"/>
            </a:endParaRPr>
          </a:p>
        </p:txBody>
      </p:sp>
      <p:sp>
        <p:nvSpPr>
          <p:cNvPr id="12" name="矩形 11"/>
          <p:cNvSpPr/>
          <p:nvPr/>
        </p:nvSpPr>
        <p:spPr>
          <a:xfrm>
            <a:off x="9138285" y="3078480"/>
            <a:ext cx="691515" cy="3937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latin typeface="Times New Roman" panose="02020603050405020304" charset="0"/>
                <a:cs typeface="Times New Roman" panose="02020603050405020304" charset="0"/>
              </a:rPr>
              <a:t>55</a:t>
            </a:r>
            <a:endParaRPr lang="en-US" altLang="zh-CN">
              <a:latin typeface="Times New Roman" panose="02020603050405020304" charset="0"/>
              <a:cs typeface="Times New Roman" panose="02020603050405020304" charset="0"/>
            </a:endParaRPr>
          </a:p>
        </p:txBody>
      </p:sp>
      <p:sp>
        <p:nvSpPr>
          <p:cNvPr id="13" name="矩形 12"/>
          <p:cNvSpPr/>
          <p:nvPr/>
        </p:nvSpPr>
        <p:spPr>
          <a:xfrm>
            <a:off x="9138285" y="3472180"/>
            <a:ext cx="691515" cy="3937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latin typeface="Times New Roman" panose="02020603050405020304" charset="0"/>
                <a:cs typeface="Times New Roman" panose="02020603050405020304" charset="0"/>
              </a:rPr>
              <a:t>48</a:t>
            </a:r>
            <a:endParaRPr lang="en-US" altLang="zh-CN">
              <a:latin typeface="Times New Roman" panose="02020603050405020304" charset="0"/>
              <a:cs typeface="Times New Roman" panose="02020603050405020304" charset="0"/>
            </a:endParaRPr>
          </a:p>
        </p:txBody>
      </p:sp>
      <p:sp>
        <p:nvSpPr>
          <p:cNvPr id="14" name="矩形 13"/>
          <p:cNvSpPr/>
          <p:nvPr/>
        </p:nvSpPr>
        <p:spPr>
          <a:xfrm>
            <a:off x="9138285" y="3865880"/>
            <a:ext cx="691515" cy="3937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latin typeface="Times New Roman" panose="02020603050405020304" charset="0"/>
                <a:cs typeface="Times New Roman" panose="02020603050405020304" charset="0"/>
              </a:rPr>
              <a:t>89</a:t>
            </a:r>
            <a:endParaRPr lang="en-US" altLang="zh-CN">
              <a:latin typeface="Times New Roman" panose="02020603050405020304" charset="0"/>
              <a:cs typeface="Times New Roman" panose="02020603050405020304" charset="0"/>
            </a:endParaRPr>
          </a:p>
        </p:txBody>
      </p:sp>
      <p:sp>
        <p:nvSpPr>
          <p:cNvPr id="15" name="矩形 14"/>
          <p:cNvSpPr/>
          <p:nvPr/>
        </p:nvSpPr>
        <p:spPr>
          <a:xfrm>
            <a:off x="9138285" y="4259580"/>
            <a:ext cx="691515" cy="3937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latin typeface="Times New Roman" panose="02020603050405020304" charset="0"/>
                <a:cs typeface="Times New Roman" panose="02020603050405020304" charset="0"/>
              </a:rPr>
              <a:t>E5</a:t>
            </a:r>
            <a:endParaRPr lang="en-US" altLang="zh-CN">
              <a:latin typeface="Times New Roman" panose="02020603050405020304" charset="0"/>
              <a:cs typeface="Times New Roman" panose="02020603050405020304" charset="0"/>
            </a:endParaRPr>
          </a:p>
        </p:txBody>
      </p:sp>
      <p:sp>
        <p:nvSpPr>
          <p:cNvPr id="18" name="左大括号 17"/>
          <p:cNvSpPr/>
          <p:nvPr/>
        </p:nvSpPr>
        <p:spPr>
          <a:xfrm>
            <a:off x="8934450" y="1515745"/>
            <a:ext cx="75565" cy="155321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9" name="文本框 18"/>
          <p:cNvSpPr txBox="1"/>
          <p:nvPr/>
        </p:nvSpPr>
        <p:spPr>
          <a:xfrm>
            <a:off x="7708900" y="2108200"/>
            <a:ext cx="1097280" cy="368300"/>
          </a:xfrm>
          <a:prstGeom prst="rect">
            <a:avLst/>
          </a:prstGeom>
          <a:noFill/>
        </p:spPr>
        <p:txBody>
          <a:bodyPr wrap="none" rtlCol="0" anchor="t">
            <a:spAutoFit/>
          </a:bodyPr>
          <a:p>
            <a:r>
              <a:rPr lang="zh-CN" altLang="en-US">
                <a:ea typeface="宋体" pitchFamily="2" charset="-122"/>
              </a:rPr>
              <a:t>内联数据</a:t>
            </a:r>
            <a:endParaRPr lang="zh-CN" altLang="en-US">
              <a:ea typeface="宋体" pitchFamily="2" charset="-122"/>
            </a:endParaRPr>
          </a:p>
        </p:txBody>
      </p:sp>
      <p:sp>
        <p:nvSpPr>
          <p:cNvPr id="20" name="左大括号 19"/>
          <p:cNvSpPr/>
          <p:nvPr/>
        </p:nvSpPr>
        <p:spPr>
          <a:xfrm>
            <a:off x="8934450" y="3100070"/>
            <a:ext cx="76200" cy="37147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1" name="文本框 20"/>
          <p:cNvSpPr txBox="1"/>
          <p:nvPr/>
        </p:nvSpPr>
        <p:spPr>
          <a:xfrm>
            <a:off x="7830185" y="3078480"/>
            <a:ext cx="976630" cy="368300"/>
          </a:xfrm>
          <a:prstGeom prst="rect">
            <a:avLst/>
          </a:prstGeom>
          <a:noFill/>
        </p:spPr>
        <p:txBody>
          <a:bodyPr wrap="none" rtlCol="0" anchor="t">
            <a:spAutoFit/>
          </a:bodyPr>
          <a:p>
            <a:r>
              <a:rPr lang="en-US" altLang="zh-CN">
                <a:latin typeface="Times New Roman" panose="02020603050405020304" charset="0"/>
                <a:ea typeface="宋体" pitchFamily="2" charset="-122"/>
                <a:cs typeface="Times New Roman" panose="02020603050405020304" charset="0"/>
              </a:rPr>
              <a:t>push rbp</a:t>
            </a:r>
            <a:endParaRPr lang="en-US" altLang="zh-CN">
              <a:latin typeface="Times New Roman" panose="02020603050405020304" charset="0"/>
              <a:ea typeface="宋体" pitchFamily="2" charset="-122"/>
              <a:cs typeface="Times New Roman" panose="02020603050405020304" charset="0"/>
            </a:endParaRPr>
          </a:p>
        </p:txBody>
      </p:sp>
      <p:sp>
        <p:nvSpPr>
          <p:cNvPr id="22" name="左大括号 21"/>
          <p:cNvSpPr/>
          <p:nvPr/>
        </p:nvSpPr>
        <p:spPr>
          <a:xfrm>
            <a:off x="8933815" y="3502660"/>
            <a:ext cx="76200" cy="115887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3" name="文本框 22"/>
          <p:cNvSpPr txBox="1"/>
          <p:nvPr/>
        </p:nvSpPr>
        <p:spPr>
          <a:xfrm>
            <a:off x="7456805" y="3867785"/>
            <a:ext cx="1344930" cy="368300"/>
          </a:xfrm>
          <a:prstGeom prst="rect">
            <a:avLst/>
          </a:prstGeom>
          <a:noFill/>
        </p:spPr>
        <p:txBody>
          <a:bodyPr wrap="none" rtlCol="0" anchor="t">
            <a:spAutoFit/>
          </a:bodyPr>
          <a:p>
            <a:r>
              <a:rPr lang="en-US" altLang="zh-CN">
                <a:latin typeface="Times New Roman" panose="02020603050405020304" charset="0"/>
                <a:ea typeface="宋体" pitchFamily="2" charset="-122"/>
                <a:cs typeface="Times New Roman" panose="02020603050405020304" charset="0"/>
              </a:rPr>
              <a:t>mov rbp, rsp</a:t>
            </a:r>
            <a:endParaRPr lang="en-US" altLang="zh-CN">
              <a:latin typeface="Times New Roman" panose="02020603050405020304" charset="0"/>
              <a:ea typeface="宋体" pitchFamily="2" charset="-122"/>
              <a:cs typeface="Times New Roman" panose="02020603050405020304" charset="0"/>
            </a:endParaRPr>
          </a:p>
        </p:txBody>
      </p:sp>
      <p:sp>
        <p:nvSpPr>
          <p:cNvPr id="24" name="左大括号 23"/>
          <p:cNvSpPr/>
          <p:nvPr/>
        </p:nvSpPr>
        <p:spPr>
          <a:xfrm flipH="1">
            <a:off x="9958070" y="1503680"/>
            <a:ext cx="76200" cy="78740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5" name="左大括号 24"/>
          <p:cNvSpPr/>
          <p:nvPr/>
        </p:nvSpPr>
        <p:spPr>
          <a:xfrm flipH="1">
            <a:off x="9957435" y="2324735"/>
            <a:ext cx="76200" cy="35941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6" name="左大括号 25"/>
          <p:cNvSpPr/>
          <p:nvPr/>
        </p:nvSpPr>
        <p:spPr>
          <a:xfrm flipH="1">
            <a:off x="9958070" y="2717800"/>
            <a:ext cx="86360" cy="1148715"/>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7" name="左大括号 26"/>
          <p:cNvSpPr/>
          <p:nvPr/>
        </p:nvSpPr>
        <p:spPr>
          <a:xfrm flipH="1">
            <a:off x="9957435" y="3900170"/>
            <a:ext cx="76200" cy="75565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8" name="文本框 27"/>
          <p:cNvSpPr txBox="1"/>
          <p:nvPr/>
        </p:nvSpPr>
        <p:spPr>
          <a:xfrm>
            <a:off x="10044430" y="1682750"/>
            <a:ext cx="1370330" cy="368300"/>
          </a:xfrm>
          <a:prstGeom prst="rect">
            <a:avLst/>
          </a:prstGeom>
          <a:noFill/>
        </p:spPr>
        <p:txBody>
          <a:bodyPr wrap="none" rtlCol="0" anchor="t">
            <a:spAutoFit/>
          </a:bodyPr>
          <a:p>
            <a:r>
              <a:rPr lang="en-US" altLang="zh-CN">
                <a:solidFill>
                  <a:srgbClr val="FF0000"/>
                </a:solidFill>
                <a:latin typeface="Times New Roman" panose="02020603050405020304" charset="0"/>
                <a:ea typeface="宋体" pitchFamily="2" charset="-122"/>
                <a:cs typeface="Times New Roman" panose="02020603050405020304" charset="0"/>
              </a:rPr>
              <a:t>mov fs, (rax)</a:t>
            </a:r>
            <a:endParaRPr lang="en-US" altLang="zh-CN">
              <a:solidFill>
                <a:srgbClr val="FF0000"/>
              </a:solidFill>
              <a:latin typeface="Times New Roman" panose="02020603050405020304" charset="0"/>
              <a:ea typeface="宋体" pitchFamily="2" charset="-122"/>
              <a:cs typeface="Times New Roman" panose="02020603050405020304" charset="0"/>
            </a:endParaRPr>
          </a:p>
        </p:txBody>
      </p:sp>
      <p:sp>
        <p:nvSpPr>
          <p:cNvPr id="29" name="文本框 28"/>
          <p:cNvSpPr txBox="1"/>
          <p:nvPr/>
        </p:nvSpPr>
        <p:spPr>
          <a:xfrm>
            <a:off x="10033635" y="2285365"/>
            <a:ext cx="862330" cy="368300"/>
          </a:xfrm>
          <a:prstGeom prst="rect">
            <a:avLst/>
          </a:prstGeom>
          <a:noFill/>
        </p:spPr>
        <p:txBody>
          <a:bodyPr wrap="none" rtlCol="0" anchor="t">
            <a:spAutoFit/>
          </a:bodyPr>
          <a:p>
            <a:r>
              <a:rPr lang="en-US" altLang="zh-CN">
                <a:solidFill>
                  <a:srgbClr val="FF0000"/>
                </a:solidFill>
                <a:latin typeface="Times New Roman" panose="02020603050405020304" charset="0"/>
                <a:ea typeface="宋体" pitchFamily="2" charset="-122"/>
                <a:cs typeface="Times New Roman" panose="02020603050405020304" charset="0"/>
              </a:rPr>
              <a:t>pop rsp</a:t>
            </a:r>
            <a:endParaRPr lang="en-US" altLang="zh-CN">
              <a:solidFill>
                <a:srgbClr val="FF0000"/>
              </a:solidFill>
              <a:latin typeface="Times New Roman" panose="02020603050405020304" charset="0"/>
              <a:ea typeface="宋体" pitchFamily="2" charset="-122"/>
              <a:cs typeface="Times New Roman" panose="02020603050405020304" charset="0"/>
            </a:endParaRPr>
          </a:p>
        </p:txBody>
      </p:sp>
      <p:sp>
        <p:nvSpPr>
          <p:cNvPr id="30" name="文本框 29"/>
          <p:cNvSpPr txBox="1"/>
          <p:nvPr/>
        </p:nvSpPr>
        <p:spPr>
          <a:xfrm>
            <a:off x="10055225" y="3799205"/>
            <a:ext cx="1776730" cy="368300"/>
          </a:xfrm>
          <a:prstGeom prst="rect">
            <a:avLst/>
          </a:prstGeom>
          <a:noFill/>
        </p:spPr>
        <p:txBody>
          <a:bodyPr wrap="none" rtlCol="0" anchor="t">
            <a:spAutoFit/>
          </a:bodyPr>
          <a:p>
            <a:r>
              <a:rPr lang="en-US" altLang="zh-CN">
                <a:solidFill>
                  <a:srgbClr val="FF0000"/>
                </a:solidFill>
                <a:latin typeface="Times New Roman" panose="02020603050405020304" charset="0"/>
                <a:ea typeface="宋体" pitchFamily="2" charset="-122"/>
                <a:cs typeface="Times New Roman" panose="02020603050405020304" charset="0"/>
              </a:rPr>
              <a:t>add 0x48(rbp), dl</a:t>
            </a:r>
            <a:endParaRPr lang="en-US" altLang="zh-CN">
              <a:solidFill>
                <a:srgbClr val="FF0000"/>
              </a:solidFill>
              <a:latin typeface="Times New Roman" panose="02020603050405020304" charset="0"/>
              <a:ea typeface="宋体" pitchFamily="2" charset="-122"/>
              <a:cs typeface="Times New Roman" panose="02020603050405020304" charset="0"/>
            </a:endParaRPr>
          </a:p>
        </p:txBody>
      </p:sp>
      <p:sp>
        <p:nvSpPr>
          <p:cNvPr id="31" name="文本框 30"/>
          <p:cNvSpPr txBox="1"/>
          <p:nvPr/>
        </p:nvSpPr>
        <p:spPr>
          <a:xfrm>
            <a:off x="10044430" y="4073525"/>
            <a:ext cx="1395730" cy="368300"/>
          </a:xfrm>
          <a:prstGeom prst="rect">
            <a:avLst/>
          </a:prstGeom>
          <a:noFill/>
        </p:spPr>
        <p:txBody>
          <a:bodyPr wrap="none" rtlCol="0" anchor="t">
            <a:spAutoFit/>
          </a:bodyPr>
          <a:p>
            <a:r>
              <a:rPr lang="en-US" altLang="zh-CN">
                <a:solidFill>
                  <a:srgbClr val="FF0000"/>
                </a:solidFill>
                <a:latin typeface="Times New Roman" panose="02020603050405020304" charset="0"/>
                <a:ea typeface="宋体" pitchFamily="2" charset="-122"/>
                <a:cs typeface="Times New Roman" panose="02020603050405020304" charset="0"/>
              </a:rPr>
              <a:t>mov ebp, esp</a:t>
            </a:r>
            <a:endParaRPr lang="en-US" altLang="zh-CN">
              <a:solidFill>
                <a:srgbClr val="FF0000"/>
              </a:solidFill>
              <a:latin typeface="Times New Roman" panose="02020603050405020304" charset="0"/>
              <a:ea typeface="宋体"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en-US" dirty="0">
                <a:cs typeface="Segoe UI Light" panose="020B0502040204020203" pitchFamily="34" charset="0"/>
              </a:rPr>
              <a:t>3.1 </a:t>
            </a:r>
            <a:r>
              <a:rPr lang="zh-CN" altLang="en-US" dirty="0">
                <a:cs typeface="Segoe UI Light" panose="020B0502040204020203" pitchFamily="34" charset="0"/>
              </a:rPr>
              <a:t>线性反汇编</a:t>
            </a:r>
            <a:endParaRPr lang="zh-CN" altLang="en-US" dirty="0">
              <a:cs typeface="Segoe UI Light" panose="020B0502040204020203" pitchFamily="34" charset="0"/>
            </a:endParaRPr>
          </a:p>
        </p:txBody>
      </p:sp>
      <p:sp>
        <p:nvSpPr>
          <p:cNvPr id="4" name="文本框 3"/>
          <p:cNvSpPr txBox="1"/>
          <p:nvPr/>
        </p:nvSpPr>
        <p:spPr>
          <a:xfrm>
            <a:off x="521335" y="1503680"/>
            <a:ext cx="11174095" cy="829945"/>
          </a:xfrm>
          <a:prstGeom prst="rect">
            <a:avLst/>
          </a:prstGeom>
          <a:noFill/>
        </p:spPr>
        <p:txBody>
          <a:bodyPr wrap="square" rtlCol="0" anchor="t">
            <a:spAutoFit/>
          </a:bodyPr>
          <a:p>
            <a:pPr marL="285750" indent="-285750">
              <a:buFont typeface="Arial" panose="020B0604020202020204" pitchFamily="34" charset="0"/>
              <a:buChar char="•"/>
            </a:pPr>
            <a:r>
              <a:rPr lang="zh-CN" altLang="en-US" sz="2400">
                <a:solidFill>
                  <a:srgbClr val="FF0000"/>
                </a:solidFill>
                <a:latin typeface="Times New Roman" panose="02020603050405020304" charset="0"/>
                <a:cs typeface="Times New Roman" panose="02020603050405020304" charset="0"/>
              </a:rPr>
              <a:t>问题</a:t>
            </a:r>
            <a:r>
              <a:rPr lang="en-US" altLang="zh-CN" sz="2400">
                <a:solidFill>
                  <a:srgbClr val="FF0000"/>
                </a:solidFill>
                <a:latin typeface="Times New Roman" panose="02020603050405020304" charset="0"/>
                <a:cs typeface="Times New Roman" panose="02020603050405020304" charset="0"/>
              </a:rPr>
              <a:t>2:</a:t>
            </a:r>
            <a:r>
              <a:rPr lang="en-US" altLang="zh-CN" sz="2400">
                <a:latin typeface="Times New Roman" panose="02020603050405020304" charset="0"/>
                <a:cs typeface="Times New Roman" panose="02020603050405020304" charset="0"/>
              </a:rPr>
              <a:t> </a:t>
            </a:r>
            <a:r>
              <a:rPr sz="2400">
                <a:latin typeface="Times New Roman" panose="02020603050405020304" charset="0"/>
                <a:cs typeface="Times New Roman" panose="02020603050405020304" charset="0"/>
              </a:rPr>
              <a:t>反汇编器通常假设代码块彼此不重叠, 而</a:t>
            </a:r>
            <a:r>
              <a:rPr lang="zh-CN" sz="2400">
                <a:latin typeface="Times New Roman" panose="02020603050405020304" charset="0"/>
                <a:ea typeface="宋体" pitchFamily="2" charset="-122"/>
                <a:cs typeface="Times New Roman" panose="02020603050405020304" charset="0"/>
              </a:rPr>
              <a:t>基于</a:t>
            </a:r>
            <a:r>
              <a:rPr sz="2400">
                <a:latin typeface="Times New Roman" panose="02020603050405020304" charset="0"/>
                <a:cs typeface="Times New Roman" panose="02020603050405020304" charset="0"/>
              </a:rPr>
              <a:t>指令重叠的代码混淆打破了这种假设.</a:t>
            </a:r>
            <a:endParaRPr sz="2400">
              <a:latin typeface="Times New Roman" panose="02020603050405020304" charset="0"/>
              <a:cs typeface="Times New Roman" panose="02020603050405020304" charset="0"/>
            </a:endParaRPr>
          </a:p>
        </p:txBody>
      </p:sp>
      <p:sp>
        <p:nvSpPr>
          <p:cNvPr id="2" name="文本框 1"/>
          <p:cNvSpPr txBox="1"/>
          <p:nvPr/>
        </p:nvSpPr>
        <p:spPr>
          <a:xfrm>
            <a:off x="521335" y="2447290"/>
            <a:ext cx="6427470" cy="3692525"/>
          </a:xfrm>
          <a:prstGeom prst="rect">
            <a:avLst/>
          </a:prstGeom>
          <a:noFill/>
          <a:ln>
            <a:solidFill>
              <a:schemeClr val="tx1"/>
            </a:solidFill>
          </a:ln>
        </p:spPr>
        <p:txBody>
          <a:bodyPr wrap="square" rtlCol="0" anchor="t">
            <a:spAutoFit/>
          </a:bodyPr>
          <a:p>
            <a:r>
              <a:rPr>
                <a:latin typeface="Times New Roman" panose="02020603050405020304" charset="0"/>
                <a:cs typeface="Times New Roman" panose="02020603050405020304" charset="0"/>
              </a:rPr>
              <a:t> </a:t>
            </a:r>
            <a:r>
              <a:rPr>
                <a:solidFill>
                  <a:srgbClr val="00B050"/>
                </a:solidFill>
                <a:latin typeface="Times New Roman" panose="02020603050405020304" charset="0"/>
                <a:cs typeface="Times New Roman" panose="02020603050405020304" charset="0"/>
              </a:rPr>
              <a:t>4005f6</a:t>
            </a:r>
            <a:r>
              <a:rPr>
                <a:latin typeface="Times New Roman" panose="02020603050405020304" charset="0"/>
                <a:cs typeface="Times New Roman" panose="02020603050405020304" charset="0"/>
              </a:rPr>
              <a:t>: push rbp </a:t>
            </a:r>
            <a:endParaRPr>
              <a:latin typeface="Times New Roman" panose="02020603050405020304" charset="0"/>
              <a:cs typeface="Times New Roman" panose="02020603050405020304" charset="0"/>
            </a:endParaRPr>
          </a:p>
          <a:p>
            <a:r>
              <a:rPr>
                <a:latin typeface="Times New Roman" panose="02020603050405020304" charset="0"/>
                <a:cs typeface="Times New Roman" panose="02020603050405020304" charset="0"/>
              </a:rPr>
              <a:t> </a:t>
            </a:r>
            <a:r>
              <a:rPr>
                <a:solidFill>
                  <a:srgbClr val="00B050"/>
                </a:solidFill>
                <a:latin typeface="Times New Roman" panose="02020603050405020304" charset="0"/>
                <a:cs typeface="Times New Roman" panose="02020603050405020304" charset="0"/>
              </a:rPr>
              <a:t>4005f7</a:t>
            </a:r>
            <a:r>
              <a:rPr>
                <a:latin typeface="Times New Roman" panose="02020603050405020304" charset="0"/>
                <a:cs typeface="Times New Roman" panose="02020603050405020304" charset="0"/>
              </a:rPr>
              <a:t>: mov rbp,rsp</a:t>
            </a:r>
            <a:endParaRPr>
              <a:latin typeface="Times New Roman" panose="02020603050405020304" charset="0"/>
              <a:cs typeface="Times New Roman" panose="02020603050405020304" charset="0"/>
            </a:endParaRPr>
          </a:p>
          <a:p>
            <a:r>
              <a:rPr>
                <a:latin typeface="Times New Roman" panose="02020603050405020304" charset="0"/>
                <a:cs typeface="Times New Roman" panose="02020603050405020304" charset="0"/>
              </a:rPr>
              <a:t> </a:t>
            </a:r>
            <a:r>
              <a:rPr>
                <a:solidFill>
                  <a:srgbClr val="00B050"/>
                </a:solidFill>
                <a:latin typeface="Times New Roman" panose="02020603050405020304" charset="0"/>
                <a:cs typeface="Times New Roman" panose="02020603050405020304" charset="0"/>
              </a:rPr>
              <a:t>4005fa</a:t>
            </a:r>
            <a:r>
              <a:rPr>
                <a:latin typeface="Times New Roman" panose="02020603050405020304" charset="0"/>
                <a:cs typeface="Times New Roman" panose="02020603050405020304" charset="0"/>
              </a:rPr>
              <a:t>: mov DWORD PTR [rbp-0x14],edi </a:t>
            </a:r>
            <a:r>
              <a:rPr>
                <a:solidFill>
                  <a:schemeClr val="accent4">
                    <a:lumMod val="75000"/>
                  </a:schemeClr>
                </a:solidFill>
                <a:latin typeface="Times New Roman" panose="02020603050405020304" charset="0"/>
                <a:cs typeface="Times New Roman" panose="02020603050405020304" charset="0"/>
              </a:rPr>
              <a:t>; load i</a:t>
            </a:r>
            <a:endParaRPr>
              <a:latin typeface="Times New Roman" panose="02020603050405020304" charset="0"/>
              <a:cs typeface="Times New Roman" panose="02020603050405020304" charset="0"/>
            </a:endParaRPr>
          </a:p>
          <a:p>
            <a:r>
              <a:rPr>
                <a:latin typeface="Times New Roman" panose="02020603050405020304" charset="0"/>
                <a:cs typeface="Times New Roman" panose="02020603050405020304" charset="0"/>
              </a:rPr>
              <a:t> </a:t>
            </a:r>
            <a:r>
              <a:rPr>
                <a:solidFill>
                  <a:srgbClr val="00B050"/>
                </a:solidFill>
                <a:latin typeface="Times New Roman" panose="02020603050405020304" charset="0"/>
                <a:cs typeface="Times New Roman" panose="02020603050405020304" charset="0"/>
              </a:rPr>
              <a:t>4005fd</a:t>
            </a:r>
            <a:r>
              <a:rPr>
                <a:latin typeface="Times New Roman" panose="02020603050405020304" charset="0"/>
                <a:cs typeface="Times New Roman" panose="02020603050405020304" charset="0"/>
              </a:rPr>
              <a:t>: mov DWORD PTR [rbp-0x4],0x0 </a:t>
            </a:r>
            <a:r>
              <a:rPr>
                <a:solidFill>
                  <a:schemeClr val="accent4">
                    <a:lumMod val="75000"/>
                  </a:schemeClr>
                </a:solidFill>
                <a:latin typeface="Times New Roman" panose="02020603050405020304" charset="0"/>
                <a:cs typeface="Times New Roman" panose="02020603050405020304" charset="0"/>
              </a:rPr>
              <a:t>; j = 0</a:t>
            </a:r>
            <a:endParaRPr>
              <a:latin typeface="Times New Roman" panose="02020603050405020304" charset="0"/>
              <a:cs typeface="Times New Roman" panose="02020603050405020304" charset="0"/>
            </a:endParaRPr>
          </a:p>
          <a:p>
            <a:r>
              <a:rPr>
                <a:latin typeface="Times New Roman" panose="02020603050405020304" charset="0"/>
                <a:cs typeface="Times New Roman" panose="02020603050405020304" charset="0"/>
              </a:rPr>
              <a:t> </a:t>
            </a:r>
            <a:r>
              <a:rPr>
                <a:solidFill>
                  <a:srgbClr val="00B050"/>
                </a:solidFill>
                <a:latin typeface="Times New Roman" panose="02020603050405020304" charset="0"/>
                <a:cs typeface="Times New Roman" panose="02020603050405020304" charset="0"/>
              </a:rPr>
              <a:t>400604</a:t>
            </a:r>
            <a:r>
              <a:rPr>
                <a:latin typeface="Times New Roman" panose="02020603050405020304" charset="0"/>
                <a:cs typeface="Times New Roman" panose="02020603050405020304" charset="0"/>
              </a:rPr>
              <a:t>: mov eax,DWORD PTR [rbp-0x14] </a:t>
            </a:r>
            <a:r>
              <a:rPr>
                <a:solidFill>
                  <a:schemeClr val="accent4">
                    <a:lumMod val="75000"/>
                  </a:schemeClr>
                </a:solidFill>
                <a:latin typeface="Times New Roman" panose="02020603050405020304" charset="0"/>
                <a:cs typeface="Times New Roman" panose="02020603050405020304" charset="0"/>
              </a:rPr>
              <a:t>; eax = i</a:t>
            </a:r>
            <a:endParaRPr>
              <a:solidFill>
                <a:schemeClr val="accent4">
                  <a:lumMod val="75000"/>
                </a:schemeClr>
              </a:solidFill>
              <a:latin typeface="Times New Roman" panose="02020603050405020304" charset="0"/>
              <a:cs typeface="Times New Roman" panose="02020603050405020304" charset="0"/>
            </a:endParaRPr>
          </a:p>
          <a:p>
            <a:r>
              <a:rPr>
                <a:latin typeface="Times New Roman" panose="02020603050405020304" charset="0"/>
                <a:cs typeface="Times New Roman" panose="02020603050405020304" charset="0"/>
              </a:rPr>
              <a:t> </a:t>
            </a:r>
            <a:r>
              <a:rPr>
                <a:solidFill>
                  <a:srgbClr val="00B050"/>
                </a:solidFill>
                <a:latin typeface="Times New Roman" panose="02020603050405020304" charset="0"/>
                <a:cs typeface="Times New Roman" panose="02020603050405020304" charset="0"/>
              </a:rPr>
              <a:t>400607</a:t>
            </a:r>
            <a:r>
              <a:rPr>
                <a:latin typeface="Times New Roman" panose="02020603050405020304" charset="0"/>
                <a:cs typeface="Times New Roman" panose="02020603050405020304" charset="0"/>
              </a:rPr>
              <a:t>: cmp eax,0x0 ; cmp i to 0</a:t>
            </a:r>
            <a:endParaRPr>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a:t>
            </a:r>
            <a:r>
              <a:rPr>
                <a:solidFill>
                  <a:srgbClr val="00B050"/>
                </a:solidFill>
                <a:latin typeface="Times New Roman" panose="02020603050405020304" charset="0"/>
                <a:cs typeface="Times New Roman" panose="02020603050405020304" charset="0"/>
              </a:rPr>
              <a:t>40060a</a:t>
            </a:r>
            <a:r>
              <a:rPr>
                <a:latin typeface="Times New Roman" panose="02020603050405020304" charset="0"/>
                <a:cs typeface="Times New Roman" panose="02020603050405020304" charset="0"/>
              </a:rPr>
              <a:t>: jne 400612 &lt;overlapping+0x1c&gt; </a:t>
            </a:r>
            <a:r>
              <a:rPr>
                <a:solidFill>
                  <a:schemeClr val="accent4">
                    <a:lumMod val="75000"/>
                  </a:schemeClr>
                </a:solidFill>
                <a:latin typeface="Times New Roman" panose="02020603050405020304" charset="0"/>
                <a:cs typeface="Times New Roman" panose="02020603050405020304" charset="0"/>
              </a:rPr>
              <a:t>; if i != 0, goto 0x400612</a:t>
            </a:r>
            <a:endParaRPr>
              <a:latin typeface="Times New Roman" panose="02020603050405020304" charset="0"/>
              <a:cs typeface="Times New Roman" panose="02020603050405020304" charset="0"/>
            </a:endParaRPr>
          </a:p>
          <a:p>
            <a:r>
              <a:rPr>
                <a:latin typeface="Times New Roman" panose="02020603050405020304" charset="0"/>
                <a:cs typeface="Times New Roman" panose="02020603050405020304" charset="0"/>
              </a:rPr>
              <a:t> </a:t>
            </a:r>
            <a:r>
              <a:rPr>
                <a:solidFill>
                  <a:srgbClr val="00B050"/>
                </a:solidFill>
                <a:latin typeface="Times New Roman" panose="02020603050405020304" charset="0"/>
                <a:cs typeface="Times New Roman" panose="02020603050405020304" charset="0"/>
              </a:rPr>
              <a:t>400610</a:t>
            </a:r>
            <a:r>
              <a:rPr>
                <a:latin typeface="Times New Roman" panose="02020603050405020304" charset="0"/>
                <a:cs typeface="Times New Roman" panose="02020603050405020304" charset="0"/>
              </a:rPr>
              <a:t>: xor eax,0x4 </a:t>
            </a:r>
            <a:r>
              <a:rPr>
                <a:solidFill>
                  <a:schemeClr val="accent4">
                    <a:lumMod val="75000"/>
                  </a:schemeClr>
                </a:solidFill>
                <a:latin typeface="Times New Roman" panose="02020603050405020304" charset="0"/>
                <a:cs typeface="Times New Roman" panose="02020603050405020304" charset="0"/>
              </a:rPr>
              <a:t>; eax = 4 (0 xor 4)</a:t>
            </a:r>
            <a:endParaRPr>
              <a:solidFill>
                <a:schemeClr val="accent4">
                  <a:lumMod val="75000"/>
                </a:schemeClr>
              </a:solidFill>
              <a:latin typeface="Times New Roman" panose="02020603050405020304" charset="0"/>
              <a:cs typeface="Times New Roman" panose="02020603050405020304" charset="0"/>
            </a:endParaRPr>
          </a:p>
          <a:p>
            <a:r>
              <a:rPr>
                <a:latin typeface="Times New Roman" panose="02020603050405020304" charset="0"/>
                <a:cs typeface="Times New Roman" panose="02020603050405020304" charset="0"/>
              </a:rPr>
              <a:t> </a:t>
            </a:r>
            <a:r>
              <a:rPr>
                <a:solidFill>
                  <a:srgbClr val="00B050"/>
                </a:solidFill>
                <a:latin typeface="Times New Roman" panose="02020603050405020304" charset="0"/>
                <a:cs typeface="Times New Roman" panose="02020603050405020304" charset="0"/>
              </a:rPr>
              <a:t>400613</a:t>
            </a:r>
            <a:r>
              <a:rPr>
                <a:latin typeface="Times New Roman" panose="02020603050405020304" charset="0"/>
                <a:cs typeface="Times New Roman" panose="02020603050405020304" charset="0"/>
              </a:rPr>
              <a:t>: add al,0x90 </a:t>
            </a:r>
            <a:r>
              <a:rPr>
                <a:solidFill>
                  <a:schemeClr val="accent4">
                    <a:lumMod val="75000"/>
                  </a:schemeClr>
                </a:solidFill>
                <a:latin typeface="Times New Roman" panose="02020603050405020304" charset="0"/>
                <a:cs typeface="Times New Roman" panose="02020603050405020304" charset="0"/>
              </a:rPr>
              <a:t>; eax = 148 (4 + 144)</a:t>
            </a:r>
            <a:endParaRPr>
              <a:latin typeface="Times New Roman" panose="02020603050405020304" charset="0"/>
              <a:cs typeface="Times New Roman" panose="02020603050405020304" charset="0"/>
            </a:endParaRPr>
          </a:p>
          <a:p>
            <a:r>
              <a:rPr>
                <a:latin typeface="Times New Roman" panose="02020603050405020304" charset="0"/>
                <a:cs typeface="Times New Roman" panose="02020603050405020304" charset="0"/>
              </a:rPr>
              <a:t> </a:t>
            </a:r>
            <a:r>
              <a:rPr>
                <a:solidFill>
                  <a:srgbClr val="00B050"/>
                </a:solidFill>
                <a:latin typeface="Times New Roman" panose="02020603050405020304" charset="0"/>
                <a:cs typeface="Times New Roman" panose="02020603050405020304" charset="0"/>
              </a:rPr>
              <a:t>400615</a:t>
            </a:r>
            <a:r>
              <a:rPr>
                <a:latin typeface="Times New Roman" panose="02020603050405020304" charset="0"/>
                <a:cs typeface="Times New Roman" panose="02020603050405020304" charset="0"/>
              </a:rPr>
              <a:t>: mov DWORD PTR [rbp-0x4],eax </a:t>
            </a:r>
            <a:r>
              <a:rPr>
                <a:solidFill>
                  <a:schemeClr val="accent4">
                    <a:lumMod val="75000"/>
                  </a:schemeClr>
                </a:solidFill>
                <a:latin typeface="Times New Roman" panose="02020603050405020304" charset="0"/>
                <a:cs typeface="Times New Roman" panose="02020603050405020304" charset="0"/>
              </a:rPr>
              <a:t>; j = eax</a:t>
            </a:r>
            <a:endParaRPr>
              <a:solidFill>
                <a:schemeClr val="accent4">
                  <a:lumMod val="75000"/>
                </a:schemeClr>
              </a:solidFill>
              <a:latin typeface="Times New Roman" panose="02020603050405020304" charset="0"/>
              <a:cs typeface="Times New Roman" panose="02020603050405020304" charset="0"/>
            </a:endParaRPr>
          </a:p>
          <a:p>
            <a:r>
              <a:rPr>
                <a:latin typeface="Times New Roman" panose="02020603050405020304" charset="0"/>
                <a:cs typeface="Times New Roman" panose="02020603050405020304" charset="0"/>
              </a:rPr>
              <a:t> </a:t>
            </a:r>
            <a:r>
              <a:rPr>
                <a:solidFill>
                  <a:srgbClr val="00B050"/>
                </a:solidFill>
                <a:latin typeface="Times New Roman" panose="02020603050405020304" charset="0"/>
                <a:cs typeface="Times New Roman" panose="02020603050405020304" charset="0"/>
              </a:rPr>
              <a:t>400618</a:t>
            </a:r>
            <a:r>
              <a:rPr>
                <a:latin typeface="Times New Roman" panose="02020603050405020304" charset="0"/>
                <a:cs typeface="Times New Roman" panose="02020603050405020304" charset="0"/>
              </a:rPr>
              <a:t>: mov eax,DWORD PTR [rbp-0x4] </a:t>
            </a:r>
            <a:r>
              <a:rPr>
                <a:solidFill>
                  <a:schemeClr val="accent4">
                    <a:lumMod val="75000"/>
                  </a:schemeClr>
                </a:solidFill>
                <a:latin typeface="Times New Roman" panose="02020603050405020304" charset="0"/>
                <a:cs typeface="Times New Roman" panose="02020603050405020304" charset="0"/>
              </a:rPr>
              <a:t>; return j</a:t>
            </a:r>
            <a:endParaRPr>
              <a:latin typeface="Times New Roman" panose="02020603050405020304" charset="0"/>
              <a:cs typeface="Times New Roman" panose="02020603050405020304" charset="0"/>
            </a:endParaRPr>
          </a:p>
          <a:p>
            <a:r>
              <a:rPr>
                <a:latin typeface="Times New Roman" panose="02020603050405020304" charset="0"/>
                <a:cs typeface="Times New Roman" panose="02020603050405020304" charset="0"/>
              </a:rPr>
              <a:t> </a:t>
            </a:r>
            <a:r>
              <a:rPr>
                <a:solidFill>
                  <a:srgbClr val="00B050"/>
                </a:solidFill>
                <a:latin typeface="Times New Roman" panose="02020603050405020304" charset="0"/>
                <a:cs typeface="Times New Roman" panose="02020603050405020304" charset="0"/>
              </a:rPr>
              <a:t>40061b</a:t>
            </a:r>
            <a:r>
              <a:rPr>
                <a:latin typeface="Times New Roman" panose="02020603050405020304" charset="0"/>
                <a:cs typeface="Times New Roman" panose="02020603050405020304" charset="0"/>
              </a:rPr>
              <a:t>: pop rbp</a:t>
            </a:r>
            <a:endParaRPr>
              <a:latin typeface="Times New Roman" panose="02020603050405020304" charset="0"/>
              <a:cs typeface="Times New Roman" panose="02020603050405020304" charset="0"/>
            </a:endParaRPr>
          </a:p>
          <a:p>
            <a:r>
              <a:rPr>
                <a:latin typeface="Times New Roman" panose="02020603050405020304" charset="0"/>
                <a:cs typeface="Times New Roman" panose="02020603050405020304" charset="0"/>
              </a:rPr>
              <a:t> </a:t>
            </a:r>
            <a:r>
              <a:rPr>
                <a:solidFill>
                  <a:srgbClr val="00B050"/>
                </a:solidFill>
                <a:latin typeface="Times New Roman" panose="02020603050405020304" charset="0"/>
                <a:cs typeface="Times New Roman" panose="02020603050405020304" charset="0"/>
              </a:rPr>
              <a:t>40061c</a:t>
            </a:r>
            <a:r>
              <a:rPr>
                <a:latin typeface="Times New Roman" panose="02020603050405020304" charset="0"/>
                <a:cs typeface="Times New Roman" panose="02020603050405020304" charset="0"/>
              </a:rPr>
              <a:t>: ret</a:t>
            </a:r>
            <a:endParaRPr>
              <a:latin typeface="Times New Roman" panose="02020603050405020304" charset="0"/>
              <a:cs typeface="Times New Roman" panose="02020603050405020304" charset="0"/>
            </a:endParaRPr>
          </a:p>
        </p:txBody>
      </p:sp>
      <p:sp>
        <p:nvSpPr>
          <p:cNvPr id="3" name="矩形 2"/>
          <p:cNvSpPr/>
          <p:nvPr/>
        </p:nvSpPr>
        <p:spPr>
          <a:xfrm>
            <a:off x="5433695" y="4109085"/>
            <a:ext cx="1515745" cy="33972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635635" y="4448810"/>
            <a:ext cx="1971675" cy="23304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16" name="文本框 15"/>
          <p:cNvSpPr txBox="1"/>
          <p:nvPr/>
        </p:nvSpPr>
        <p:spPr>
          <a:xfrm>
            <a:off x="6949440" y="4386580"/>
            <a:ext cx="4990465" cy="1753235"/>
          </a:xfrm>
          <a:prstGeom prst="rect">
            <a:avLst/>
          </a:prstGeom>
          <a:noFill/>
          <a:ln>
            <a:solidFill>
              <a:schemeClr val="tx1"/>
            </a:solidFill>
          </a:ln>
        </p:spPr>
        <p:txBody>
          <a:bodyPr wrap="square" rtlCol="0" anchor="t">
            <a:spAutoFit/>
          </a:bodyPr>
          <a:p>
            <a:r>
              <a:rPr>
                <a:solidFill>
                  <a:srgbClr val="00B050"/>
                </a:solidFill>
                <a:latin typeface="Times New Roman" panose="02020603050405020304" charset="0"/>
                <a:cs typeface="Times New Roman" panose="02020603050405020304" charset="0"/>
              </a:rPr>
              <a:t>400612</a:t>
            </a:r>
            <a:r>
              <a:rPr lang="zh-CN" altLang="en-US">
                <a:latin typeface="Times New Roman" panose="02020603050405020304" charset="0"/>
                <a:cs typeface="Times New Roman" panose="02020603050405020304" charset="0"/>
              </a:rPr>
              <a:t>: add al,0x4 </a:t>
            </a:r>
            <a:r>
              <a:rPr>
                <a:solidFill>
                  <a:schemeClr val="accent4">
                    <a:lumMod val="75000"/>
                  </a:schemeClr>
                </a:solidFill>
                <a:latin typeface="Times New Roman" panose="02020603050405020304" charset="0"/>
                <a:cs typeface="Times New Roman" panose="02020603050405020304" charset="0"/>
              </a:rPr>
              <a:t>; eax = i + 4</a:t>
            </a:r>
            <a:endParaRPr>
              <a:solidFill>
                <a:schemeClr val="accent4">
                  <a:lumMod val="75000"/>
                </a:schemeClr>
              </a:solidFill>
              <a:latin typeface="Times New Roman" panose="02020603050405020304" charset="0"/>
              <a:cs typeface="Times New Roman" panose="02020603050405020304" charset="0"/>
            </a:endParaRPr>
          </a:p>
          <a:p>
            <a:r>
              <a:rPr>
                <a:solidFill>
                  <a:srgbClr val="00B050"/>
                </a:solidFill>
                <a:latin typeface="Times New Roman" panose="02020603050405020304" charset="0"/>
                <a:cs typeface="Times New Roman" panose="02020603050405020304" charset="0"/>
              </a:rPr>
              <a:t>400614</a:t>
            </a:r>
            <a:r>
              <a:rPr lang="zh-CN" altLang="en-US">
                <a:latin typeface="Times New Roman" panose="02020603050405020304" charset="0"/>
                <a:cs typeface="Times New Roman" panose="02020603050405020304" charset="0"/>
              </a:rPr>
              <a:t>: nop</a:t>
            </a:r>
            <a:endParaRPr lang="zh-CN" altLang="en-US">
              <a:latin typeface="Times New Roman" panose="02020603050405020304" charset="0"/>
              <a:cs typeface="Times New Roman" panose="02020603050405020304" charset="0"/>
            </a:endParaRPr>
          </a:p>
          <a:p>
            <a:r>
              <a:rPr>
                <a:solidFill>
                  <a:srgbClr val="00B050"/>
                </a:solidFill>
                <a:latin typeface="Times New Roman" panose="02020603050405020304" charset="0"/>
                <a:cs typeface="Times New Roman" panose="02020603050405020304" charset="0"/>
              </a:rPr>
              <a:t>400615</a:t>
            </a:r>
            <a:r>
              <a:rPr lang="zh-CN" altLang="en-US">
                <a:latin typeface="Times New Roman" panose="02020603050405020304" charset="0"/>
                <a:cs typeface="Times New Roman" panose="02020603050405020304" charset="0"/>
              </a:rPr>
              <a:t>: mov DWORD PTR [rbp-0x4],eax </a:t>
            </a:r>
            <a:r>
              <a:rPr>
                <a:solidFill>
                  <a:schemeClr val="accent4">
                    <a:lumMod val="75000"/>
                  </a:schemeClr>
                </a:solidFill>
                <a:latin typeface="Times New Roman" panose="02020603050405020304" charset="0"/>
                <a:cs typeface="Times New Roman" panose="02020603050405020304" charset="0"/>
              </a:rPr>
              <a:t>; j = eax</a:t>
            </a:r>
            <a:endParaRPr lang="zh-CN" altLang="en-US">
              <a:latin typeface="Times New Roman" panose="02020603050405020304" charset="0"/>
              <a:cs typeface="Times New Roman" panose="02020603050405020304" charset="0"/>
            </a:endParaRPr>
          </a:p>
          <a:p>
            <a:r>
              <a:rPr>
                <a:solidFill>
                  <a:srgbClr val="00B050"/>
                </a:solidFill>
                <a:latin typeface="Times New Roman" panose="02020603050405020304" charset="0"/>
                <a:cs typeface="Times New Roman" panose="02020603050405020304" charset="0"/>
              </a:rPr>
              <a:t>400618</a:t>
            </a:r>
            <a:r>
              <a:rPr lang="zh-CN" altLang="en-US">
                <a:latin typeface="Times New Roman" panose="02020603050405020304" charset="0"/>
                <a:cs typeface="Times New Roman" panose="02020603050405020304" charset="0"/>
              </a:rPr>
              <a:t>: mov eax,DWORD PTR [rbp-0x4] </a:t>
            </a:r>
            <a:r>
              <a:rPr>
                <a:solidFill>
                  <a:schemeClr val="accent4">
                    <a:lumMod val="75000"/>
                  </a:schemeClr>
                </a:solidFill>
                <a:latin typeface="Times New Roman" panose="02020603050405020304" charset="0"/>
                <a:cs typeface="Times New Roman" panose="02020603050405020304" charset="0"/>
              </a:rPr>
              <a:t>; return j</a:t>
            </a:r>
            <a:endParaRPr lang="zh-CN" altLang="en-US">
              <a:latin typeface="Times New Roman" panose="02020603050405020304" charset="0"/>
              <a:cs typeface="Times New Roman" panose="02020603050405020304" charset="0"/>
            </a:endParaRPr>
          </a:p>
          <a:p>
            <a:r>
              <a:rPr>
                <a:solidFill>
                  <a:srgbClr val="00B050"/>
                </a:solidFill>
                <a:latin typeface="Times New Roman" panose="02020603050405020304" charset="0"/>
                <a:cs typeface="Times New Roman" panose="02020603050405020304" charset="0"/>
              </a:rPr>
              <a:t>40061b</a:t>
            </a:r>
            <a:r>
              <a:rPr lang="zh-CN" altLang="en-US">
                <a:latin typeface="Times New Roman" panose="02020603050405020304" charset="0"/>
                <a:cs typeface="Times New Roman" panose="02020603050405020304" charset="0"/>
              </a:rPr>
              <a:t>: pop rbp</a:t>
            </a:r>
            <a:endParaRPr lang="zh-CN" altLang="en-US">
              <a:latin typeface="Times New Roman" panose="02020603050405020304" charset="0"/>
              <a:cs typeface="Times New Roman" panose="02020603050405020304" charset="0"/>
            </a:endParaRPr>
          </a:p>
          <a:p>
            <a:r>
              <a:rPr>
                <a:solidFill>
                  <a:srgbClr val="00B050"/>
                </a:solidFill>
                <a:latin typeface="Times New Roman" panose="02020603050405020304" charset="0"/>
                <a:cs typeface="Times New Roman" panose="02020603050405020304" charset="0"/>
              </a:rPr>
              <a:t>40061c</a:t>
            </a:r>
            <a:r>
              <a:rPr lang="zh-CN" altLang="en-US">
                <a:latin typeface="Times New Roman" panose="02020603050405020304" charset="0"/>
                <a:cs typeface="Times New Roman" panose="02020603050405020304" charset="0"/>
              </a:rPr>
              <a:t>: ret</a:t>
            </a:r>
            <a:endParaRPr lang="zh-CN" altLang="en-US">
              <a:latin typeface="Times New Roman" panose="02020603050405020304" charset="0"/>
              <a:cs typeface="Times New Roman" panose="02020603050405020304" charset="0"/>
            </a:endParaRPr>
          </a:p>
        </p:txBody>
      </p:sp>
      <p:sp>
        <p:nvSpPr>
          <p:cNvPr id="32" name="矩形 31"/>
          <p:cNvSpPr/>
          <p:nvPr/>
        </p:nvSpPr>
        <p:spPr>
          <a:xfrm>
            <a:off x="7025005" y="4448810"/>
            <a:ext cx="1833880" cy="23304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4" name="肘形连接符 33"/>
          <p:cNvCxnSpPr>
            <a:stCxn id="6" idx="0"/>
            <a:endCxn id="32" idx="0"/>
          </p:cNvCxnSpPr>
          <p:nvPr/>
        </p:nvCxnSpPr>
        <p:spPr>
          <a:xfrm rot="16200000">
            <a:off x="4781550" y="1289050"/>
            <a:ext cx="3175" cy="6320155"/>
          </a:xfrm>
          <a:prstGeom prst="bentConnector3">
            <a:avLst>
              <a:gd name="adj1" fmla="val 10580000"/>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521335" y="6224270"/>
            <a:ext cx="11309985" cy="368300"/>
          </a:xfrm>
          <a:prstGeom prst="rect">
            <a:avLst/>
          </a:prstGeom>
          <a:noFill/>
        </p:spPr>
        <p:txBody>
          <a:bodyPr wrap="square" rtlCol="0" anchor="t">
            <a:spAutoFit/>
          </a:bodyPr>
          <a:p>
            <a:pPr indent="0" algn="l">
              <a:buClrTx/>
              <a:buSzTx/>
              <a:buFont typeface="Arial" panose="020B0604020202020204" pitchFamily="34" charset="0"/>
              <a:buNone/>
            </a:pPr>
            <a:r>
              <a:rPr lang="zh-CN" altLang="en-US" dirty="0">
                <a:solidFill>
                  <a:schemeClr val="bg1">
                    <a:lumMod val="50000"/>
                  </a:schemeClr>
                </a:solidFill>
                <a:latin typeface="Times New Roman" panose="02020603050405020304" charset="0"/>
                <a:ea typeface="宋体" pitchFamily="2" charset="-122"/>
                <a:cs typeface="Times New Roman" panose="02020603050405020304" charset="0"/>
              </a:rPr>
              <a:t>注</a:t>
            </a:r>
            <a:r>
              <a:rPr lang="en-US" altLang="zh-CN" dirty="0">
                <a:solidFill>
                  <a:schemeClr val="bg1">
                    <a:lumMod val="50000"/>
                  </a:schemeClr>
                </a:solidFill>
                <a:latin typeface="Times New Roman" panose="02020603050405020304" charset="0"/>
                <a:ea typeface="宋体" pitchFamily="2" charset="-122"/>
                <a:cs typeface="Times New Roman" panose="02020603050405020304" charset="0"/>
              </a:rPr>
              <a:t>: </a:t>
            </a:r>
            <a:r>
              <a:rPr lang="zh-CN" altLang="en-US" dirty="0">
                <a:solidFill>
                  <a:schemeClr val="bg1">
                    <a:lumMod val="50000"/>
                  </a:schemeClr>
                </a:solidFill>
                <a:latin typeface="Times New Roman" panose="02020603050405020304" charset="0"/>
                <a:ea typeface="宋体" pitchFamily="2" charset="-122"/>
                <a:cs typeface="Times New Roman" panose="02020603050405020304" charset="0"/>
              </a:rPr>
              <a:t>这个例子中用的是</a:t>
            </a:r>
            <a:r>
              <a:rPr lang="en-US" altLang="zh-CN" dirty="0">
                <a:solidFill>
                  <a:schemeClr val="bg1">
                    <a:lumMod val="50000"/>
                  </a:schemeClr>
                </a:solidFill>
                <a:latin typeface="Times New Roman" panose="02020603050405020304" charset="0"/>
                <a:ea typeface="宋体" pitchFamily="2" charset="-122"/>
                <a:cs typeface="Times New Roman" panose="02020603050405020304" charset="0"/>
              </a:rPr>
              <a:t>Intel</a:t>
            </a:r>
            <a:r>
              <a:rPr lang="zh-CN" altLang="en-US" dirty="0">
                <a:solidFill>
                  <a:schemeClr val="bg1">
                    <a:lumMod val="50000"/>
                  </a:schemeClr>
                </a:solidFill>
                <a:latin typeface="Times New Roman" panose="02020603050405020304" charset="0"/>
                <a:ea typeface="宋体" pitchFamily="2" charset="-122"/>
                <a:cs typeface="Times New Roman" panose="02020603050405020304" charset="0"/>
              </a:rPr>
              <a:t>语法</a:t>
            </a:r>
            <a:endParaRPr lang="zh-CN" altLang="en-US" dirty="0">
              <a:solidFill>
                <a:schemeClr val="bg1">
                  <a:lumMod val="50000"/>
                </a:schemeClr>
              </a:solidFill>
              <a:latin typeface="Times New Roman" panose="02020603050405020304" charset="0"/>
              <a:ea typeface="宋体"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2"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animBg="1"/>
      <p:bldP spid="6" grpId="0" bldLvl="0" animBg="1"/>
      <p:bldP spid="6" grpId="1" animBg="1"/>
      <p:bldP spid="32" grpId="0" bldLvl="0" animBg="1"/>
      <p:bldP spid="32" grpId="1" animBg="1"/>
      <p:bldP spid="3" grpId="2" bldLvl="0" animBg="1"/>
      <p:bldP spid="16" grpId="0" bldLvl="0" animBg="1"/>
      <p:bldP spid="16"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en-US" dirty="0">
                <a:cs typeface="Segoe UI Light" panose="020B0502040204020203" pitchFamily="34" charset="0"/>
              </a:rPr>
              <a:t>3.1 </a:t>
            </a:r>
            <a:r>
              <a:rPr lang="zh-CN" altLang="en-US" dirty="0">
                <a:cs typeface="Segoe UI Light" panose="020B0502040204020203" pitchFamily="34" charset="0"/>
              </a:rPr>
              <a:t>线性反汇编</a:t>
            </a:r>
            <a:endParaRPr lang="zh-CN" altLang="en-US" dirty="0">
              <a:cs typeface="Segoe UI Light" panose="020B0502040204020203" pitchFamily="34" charset="0"/>
            </a:endParaRPr>
          </a:p>
        </p:txBody>
      </p:sp>
      <p:sp>
        <p:nvSpPr>
          <p:cNvPr id="4" name="文本框 3"/>
          <p:cNvSpPr txBox="1"/>
          <p:nvPr/>
        </p:nvSpPr>
        <p:spPr>
          <a:xfrm>
            <a:off x="521335" y="1503680"/>
            <a:ext cx="11174095" cy="829945"/>
          </a:xfrm>
          <a:prstGeom prst="rect">
            <a:avLst/>
          </a:prstGeom>
          <a:noFill/>
        </p:spPr>
        <p:txBody>
          <a:bodyPr wrap="square" rtlCol="0" anchor="t">
            <a:spAutoFit/>
          </a:bodyPr>
          <a:p>
            <a:pPr marL="285750" indent="-285750">
              <a:buFont typeface="Arial" panose="020B0604020202020204" pitchFamily="34" charset="0"/>
              <a:buChar char="•"/>
            </a:pPr>
            <a:r>
              <a:rPr lang="en-US" altLang="zh-CN" sz="2400" dirty="0">
                <a:solidFill>
                  <a:schemeClr val="tx1"/>
                </a:solidFill>
                <a:latin typeface="Times New Roman" panose="02020603050405020304" charset="0"/>
                <a:ea typeface="宋体" pitchFamily="2" charset="-122"/>
                <a:cs typeface="Times New Roman" panose="02020603050405020304" charset="0"/>
                <a:sym typeface="+mn-ea"/>
              </a:rPr>
              <a:t>注意重叠指令不仅出现在故意混淆的代码中, 也出现在包含手写汇编的、高度优化的代码中</a:t>
            </a:r>
            <a:endParaRPr lang="en-US" altLang="zh-CN" sz="2400" dirty="0">
              <a:solidFill>
                <a:schemeClr val="tx1"/>
              </a:solidFill>
              <a:latin typeface="Times New Roman" panose="02020603050405020304" charset="0"/>
              <a:ea typeface="宋体" pitchFamily="2" charset="-122"/>
              <a:cs typeface="Times New Roman" panose="02020603050405020304" charset="0"/>
              <a:sym typeface="+mn-ea"/>
            </a:endParaRPr>
          </a:p>
        </p:txBody>
      </p:sp>
      <p:sp>
        <p:nvSpPr>
          <p:cNvPr id="7" name="文本框 6"/>
          <p:cNvSpPr txBox="1"/>
          <p:nvPr/>
        </p:nvSpPr>
        <p:spPr>
          <a:xfrm>
            <a:off x="521335" y="2628265"/>
            <a:ext cx="7154545" cy="1198880"/>
          </a:xfrm>
          <a:prstGeom prst="rect">
            <a:avLst/>
          </a:prstGeom>
          <a:noFill/>
          <a:ln>
            <a:solidFill>
              <a:schemeClr val="tx1"/>
            </a:solidFill>
          </a:ln>
        </p:spPr>
        <p:txBody>
          <a:bodyPr wrap="square" rtlCol="0" anchor="t">
            <a:spAutoFit/>
          </a:bodyPr>
          <a:p>
            <a:r>
              <a:rPr lang="zh-CN" altLang="en-US">
                <a:latin typeface="Times New Roman" panose="02020603050405020304" charset="0"/>
                <a:cs typeface="Times New Roman" panose="02020603050405020304" charset="0"/>
              </a:rPr>
              <a:t>glibc-2.22</a:t>
            </a:r>
            <a:r>
              <a:rPr lang="en-US" altLang="zh-CN">
                <a:latin typeface="Times New Roman" panose="02020603050405020304" charset="0"/>
                <a:cs typeface="Times New Roman" panose="02020603050405020304" charset="0"/>
              </a:rPr>
              <a:t>:</a:t>
            </a:r>
            <a:endParaRPr lang="zh-CN" altLang="en-US">
              <a:latin typeface="Times New Roman" panose="02020603050405020304" charset="0"/>
              <a:cs typeface="Times New Roman" panose="02020603050405020304" charset="0"/>
            </a:endParaRPr>
          </a:p>
          <a:p>
            <a:r>
              <a:rPr>
                <a:solidFill>
                  <a:srgbClr val="00B050"/>
                </a:solidFill>
                <a:latin typeface="Times New Roman" panose="02020603050405020304" charset="0"/>
                <a:cs typeface="Times New Roman" panose="02020603050405020304" charset="0"/>
              </a:rPr>
              <a:t>7b05a</a:t>
            </a:r>
            <a:r>
              <a:rPr lang="zh-CN" altLang="en-US">
                <a:latin typeface="Times New Roman" panose="02020603050405020304" charset="0"/>
                <a:cs typeface="Times New Roman" panose="02020603050405020304" charset="0"/>
              </a:rPr>
              <a:t>: cmp DWORD PTR fs:0x18,0x0</a:t>
            </a:r>
            <a:endParaRPr lang="zh-CN" altLang="en-US">
              <a:latin typeface="Times New Roman" panose="02020603050405020304" charset="0"/>
              <a:cs typeface="Times New Roman" panose="02020603050405020304" charset="0"/>
            </a:endParaRPr>
          </a:p>
          <a:p>
            <a:pPr algn="l">
              <a:buClrTx/>
              <a:buSzTx/>
              <a:buFontTx/>
            </a:pPr>
            <a:r>
              <a:rPr>
                <a:solidFill>
                  <a:srgbClr val="00B050"/>
                </a:solidFill>
                <a:latin typeface="Times New Roman" panose="02020603050405020304" charset="0"/>
                <a:cs typeface="Times New Roman" panose="02020603050405020304" charset="0"/>
              </a:rPr>
              <a:t>7b063</a:t>
            </a:r>
            <a:r>
              <a:rPr lang="zh-CN" altLang="en-US">
                <a:latin typeface="Times New Roman" panose="02020603050405020304" charset="0"/>
                <a:cs typeface="Times New Roman" panose="02020603050405020304" charset="0"/>
              </a:rPr>
              <a:t>: je 7b066</a:t>
            </a:r>
            <a:r>
              <a:rPr lang="en-US" altLang="zh-CN">
                <a:latin typeface="Times New Roman" panose="02020603050405020304" charset="0"/>
                <a:cs typeface="Times New Roman" panose="02020603050405020304" charset="0"/>
              </a:rPr>
              <a:t> </a:t>
            </a:r>
            <a:r>
              <a:rPr>
                <a:solidFill>
                  <a:schemeClr val="accent4">
                    <a:lumMod val="75000"/>
                  </a:schemeClr>
                </a:solidFill>
                <a:latin typeface="Times New Roman" panose="02020603050405020304" charset="0"/>
                <a:cs typeface="Times New Roman" panose="02020603050405020304" charset="0"/>
              </a:rPr>
              <a:t>; cmpxchg or lock cmpxchg, 即是否锁定变量</a:t>
            </a:r>
            <a:endParaRPr>
              <a:solidFill>
                <a:schemeClr val="accent4">
                  <a:lumMod val="75000"/>
                </a:schemeClr>
              </a:solidFill>
              <a:latin typeface="Times New Roman" panose="02020603050405020304" charset="0"/>
              <a:cs typeface="Times New Roman" panose="02020603050405020304" charset="0"/>
            </a:endParaRPr>
          </a:p>
          <a:p>
            <a:r>
              <a:rPr>
                <a:solidFill>
                  <a:srgbClr val="00B050"/>
                </a:solidFill>
                <a:latin typeface="Times New Roman" panose="02020603050405020304" charset="0"/>
                <a:cs typeface="Times New Roman" panose="02020603050405020304" charset="0"/>
              </a:rPr>
              <a:t>7b065</a:t>
            </a:r>
            <a:r>
              <a:rPr lang="zh-CN" altLang="en-US">
                <a:latin typeface="Times New Roman" panose="02020603050405020304" charset="0"/>
                <a:cs typeface="Times New Roman" panose="02020603050405020304" charset="0"/>
              </a:rPr>
              <a:t>: lock cmpxchg QWORD PTR [rip+0x3230fa],rcx</a:t>
            </a:r>
            <a:endParaRPr lang="zh-CN" altLang="en-US">
              <a:latin typeface="Times New Roman" panose="02020603050405020304" charset="0"/>
              <a:cs typeface="Times New Roman" panose="02020603050405020304" charset="0"/>
            </a:endParaRPr>
          </a:p>
        </p:txBody>
      </p:sp>
      <p:sp>
        <p:nvSpPr>
          <p:cNvPr id="39" name="文本框 38"/>
          <p:cNvSpPr txBox="1"/>
          <p:nvPr/>
        </p:nvSpPr>
        <p:spPr>
          <a:xfrm>
            <a:off x="521335" y="6224270"/>
            <a:ext cx="11309985" cy="368300"/>
          </a:xfrm>
          <a:prstGeom prst="rect">
            <a:avLst/>
          </a:prstGeom>
          <a:noFill/>
        </p:spPr>
        <p:txBody>
          <a:bodyPr wrap="square" rtlCol="0" anchor="t">
            <a:spAutoFit/>
          </a:bodyPr>
          <a:p>
            <a:pPr indent="0" algn="l">
              <a:buClrTx/>
              <a:buSzTx/>
              <a:buFont typeface="Arial" panose="020B0604020202020204" pitchFamily="34" charset="0"/>
              <a:buNone/>
            </a:pPr>
            <a:r>
              <a:rPr lang="zh-CN" altLang="en-US" dirty="0">
                <a:solidFill>
                  <a:schemeClr val="bg1">
                    <a:lumMod val="50000"/>
                  </a:schemeClr>
                </a:solidFill>
                <a:latin typeface="Times New Roman" panose="02020603050405020304" charset="0"/>
                <a:ea typeface="宋体" pitchFamily="2" charset="-122"/>
                <a:cs typeface="Times New Roman" panose="02020603050405020304" charset="0"/>
              </a:rPr>
              <a:t>注</a:t>
            </a:r>
            <a:r>
              <a:rPr lang="en-US" altLang="zh-CN" dirty="0">
                <a:solidFill>
                  <a:schemeClr val="bg1">
                    <a:lumMod val="50000"/>
                  </a:schemeClr>
                </a:solidFill>
                <a:latin typeface="Times New Roman" panose="02020603050405020304" charset="0"/>
                <a:ea typeface="宋体" pitchFamily="2" charset="-122"/>
                <a:cs typeface="Times New Roman" panose="02020603050405020304" charset="0"/>
              </a:rPr>
              <a:t>: </a:t>
            </a:r>
            <a:r>
              <a:rPr lang="zh-CN" altLang="en-US" dirty="0">
                <a:solidFill>
                  <a:schemeClr val="bg1">
                    <a:lumMod val="50000"/>
                  </a:schemeClr>
                </a:solidFill>
                <a:latin typeface="Times New Roman" panose="02020603050405020304" charset="0"/>
                <a:ea typeface="宋体" pitchFamily="2" charset="-122"/>
                <a:cs typeface="Times New Roman" panose="02020603050405020304" charset="0"/>
              </a:rPr>
              <a:t>这个例子中用的是</a:t>
            </a:r>
            <a:r>
              <a:rPr lang="en-US" altLang="zh-CN" dirty="0">
                <a:solidFill>
                  <a:schemeClr val="bg1">
                    <a:lumMod val="50000"/>
                  </a:schemeClr>
                </a:solidFill>
                <a:latin typeface="Times New Roman" panose="02020603050405020304" charset="0"/>
                <a:ea typeface="宋体" pitchFamily="2" charset="-122"/>
                <a:cs typeface="Times New Roman" panose="02020603050405020304" charset="0"/>
              </a:rPr>
              <a:t>Intel</a:t>
            </a:r>
            <a:r>
              <a:rPr lang="zh-CN" altLang="en-US" dirty="0">
                <a:solidFill>
                  <a:schemeClr val="bg1">
                    <a:lumMod val="50000"/>
                  </a:schemeClr>
                </a:solidFill>
                <a:latin typeface="Times New Roman" panose="02020603050405020304" charset="0"/>
                <a:ea typeface="宋体" pitchFamily="2" charset="-122"/>
                <a:cs typeface="Times New Roman" panose="02020603050405020304" charset="0"/>
              </a:rPr>
              <a:t>语法</a:t>
            </a:r>
            <a:endParaRPr lang="zh-CN" altLang="en-US" dirty="0">
              <a:solidFill>
                <a:schemeClr val="bg1">
                  <a:lumMod val="50000"/>
                </a:schemeClr>
              </a:solidFill>
              <a:latin typeface="Times New Roman" panose="02020603050405020304" charset="0"/>
              <a:ea typeface="宋体"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en-US" dirty="0">
                <a:cs typeface="Segoe UI Light" panose="020B0502040204020203" pitchFamily="34" charset="0"/>
              </a:rPr>
              <a:t>3.2 </a:t>
            </a:r>
            <a:r>
              <a:rPr lang="zh-CN" altLang="en-US" dirty="0">
                <a:cs typeface="Segoe UI Light" panose="020B0502040204020203" pitchFamily="34" charset="0"/>
              </a:rPr>
              <a:t>递归反汇编</a:t>
            </a:r>
            <a:endParaRPr lang="zh-CN" altLang="en-US" dirty="0">
              <a:cs typeface="Segoe UI Light" panose="020B0502040204020203" pitchFamily="34" charset="0"/>
            </a:endParaRPr>
          </a:p>
        </p:txBody>
      </p:sp>
      <p:sp>
        <p:nvSpPr>
          <p:cNvPr id="4" name="文本框 3"/>
          <p:cNvSpPr txBox="1"/>
          <p:nvPr/>
        </p:nvSpPr>
        <p:spPr>
          <a:xfrm>
            <a:off x="521335" y="1503680"/>
            <a:ext cx="11174095" cy="1938020"/>
          </a:xfrm>
          <a:prstGeom prst="rect">
            <a:avLst/>
          </a:prstGeom>
          <a:noFill/>
        </p:spPr>
        <p:txBody>
          <a:bodyPr wrap="square" rtlCol="0" anchor="t">
            <a:spAutoFit/>
          </a:bodyPr>
          <a:p>
            <a:pPr marL="285750" indent="-285750">
              <a:buFont typeface="Arial" panose="020B0604020202020204" pitchFamily="34" charset="0"/>
              <a:buChar char="•"/>
            </a:pPr>
            <a:r>
              <a:rPr lang="en-US" altLang="zh-CN" sz="2400" dirty="0">
                <a:solidFill>
                  <a:schemeClr val="tx1"/>
                </a:solidFill>
                <a:latin typeface="Times New Roman" panose="02020603050405020304" charset="0"/>
                <a:ea typeface="宋体" pitchFamily="2" charset="-122"/>
                <a:cs typeface="Times New Roman" panose="02020603050405020304" charset="0"/>
                <a:sym typeface="+mn-ea"/>
              </a:rPr>
              <a:t>递归反汇编会从</a:t>
            </a:r>
            <a:r>
              <a:rPr lang="zh-CN" altLang="en-US" sz="2400" dirty="0">
                <a:solidFill>
                  <a:schemeClr val="tx1"/>
                </a:solidFill>
                <a:latin typeface="Times New Roman" panose="02020603050405020304" charset="0"/>
                <a:ea typeface="宋体" pitchFamily="2" charset="-122"/>
                <a:cs typeface="Times New Roman" panose="02020603050405020304" charset="0"/>
                <a:sym typeface="+mn-ea"/>
              </a:rPr>
              <a:t>程序</a:t>
            </a:r>
            <a:r>
              <a:rPr lang="en-US" altLang="zh-CN" sz="2400" dirty="0">
                <a:solidFill>
                  <a:schemeClr val="tx1"/>
                </a:solidFill>
                <a:latin typeface="Times New Roman" panose="02020603050405020304" charset="0"/>
                <a:ea typeface="宋体" pitchFamily="2" charset="-122"/>
                <a:cs typeface="Times New Roman" panose="02020603050405020304" charset="0"/>
                <a:sym typeface="+mn-ea"/>
              </a:rPr>
              <a:t>入口点开始</a:t>
            </a:r>
            <a:r>
              <a:rPr lang="zh-CN" altLang="en-US" sz="2400" dirty="0">
                <a:solidFill>
                  <a:schemeClr val="tx1"/>
                </a:solidFill>
                <a:latin typeface="Times New Roman" panose="02020603050405020304" charset="0"/>
                <a:ea typeface="宋体" pitchFamily="2" charset="-122"/>
                <a:cs typeface="Times New Roman" panose="02020603050405020304" charset="0"/>
                <a:sym typeface="+mn-ea"/>
              </a:rPr>
              <a:t>遍历</a:t>
            </a:r>
            <a:r>
              <a:rPr lang="en-US" altLang="zh-CN" sz="2400" dirty="0">
                <a:solidFill>
                  <a:schemeClr val="tx1"/>
                </a:solidFill>
                <a:latin typeface="Times New Roman" panose="02020603050405020304" charset="0"/>
                <a:ea typeface="宋体" pitchFamily="2" charset="-122"/>
                <a:cs typeface="Times New Roman" panose="02020603050405020304" charset="0"/>
                <a:sym typeface="+mn-ea"/>
              </a:rPr>
              <a:t>二进制文件, 然后递归地跟随控制流(如跳转和调用)来发现代码，这使得递归反汇编可以</a:t>
            </a:r>
            <a:r>
              <a:rPr lang="zh-CN" altLang="en-US" sz="2400" dirty="0">
                <a:solidFill>
                  <a:schemeClr val="tx1"/>
                </a:solidFill>
                <a:latin typeface="Times New Roman" panose="02020603050405020304" charset="0"/>
                <a:ea typeface="宋体" pitchFamily="2" charset="-122"/>
                <a:cs typeface="Times New Roman" panose="02020603050405020304" charset="0"/>
                <a:sym typeface="+mn-ea"/>
              </a:rPr>
              <a:t>一定程度</a:t>
            </a:r>
            <a:r>
              <a:rPr lang="en-US" altLang="zh-CN" sz="2400" dirty="0">
                <a:solidFill>
                  <a:schemeClr val="tx1"/>
                </a:solidFill>
                <a:latin typeface="Times New Roman" panose="02020603050405020304" charset="0"/>
                <a:ea typeface="宋体" pitchFamily="2" charset="-122"/>
                <a:cs typeface="Times New Roman" panose="02020603050405020304" charset="0"/>
                <a:sym typeface="+mn-ea"/>
              </a:rPr>
              <a:t>解决</a:t>
            </a:r>
            <a:r>
              <a:rPr lang="zh-CN" altLang="en-US" sz="2400" dirty="0">
                <a:solidFill>
                  <a:schemeClr val="tx1"/>
                </a:solidFill>
                <a:latin typeface="Times New Roman" panose="02020603050405020304" charset="0"/>
                <a:ea typeface="宋体" pitchFamily="2" charset="-122"/>
                <a:cs typeface="Times New Roman" panose="02020603050405020304" charset="0"/>
                <a:sym typeface="+mn-ea"/>
              </a:rPr>
              <a:t>内联</a:t>
            </a:r>
            <a:r>
              <a:rPr lang="zh-CN" altLang="en-US" sz="2400" dirty="0">
                <a:solidFill>
                  <a:schemeClr val="tx1"/>
                </a:solidFill>
                <a:latin typeface="Times New Roman" panose="02020603050405020304" charset="0"/>
                <a:ea typeface="宋体" pitchFamily="2" charset="-122"/>
                <a:cs typeface="Times New Roman" panose="02020603050405020304" charset="0"/>
                <a:sym typeface="+mn-ea"/>
              </a:rPr>
              <a:t>数据和代码重叠的问题</a:t>
            </a:r>
            <a:r>
              <a:rPr lang="en-US" altLang="zh-CN" sz="2400" dirty="0">
                <a:solidFill>
                  <a:schemeClr val="tx1"/>
                </a:solidFill>
                <a:latin typeface="Times New Roman" panose="02020603050405020304" charset="0"/>
                <a:ea typeface="宋体" pitchFamily="2" charset="-122"/>
                <a:cs typeface="Times New Roman" panose="02020603050405020304" charset="0"/>
                <a:sym typeface="+mn-ea"/>
              </a:rPr>
              <a:t>.</a:t>
            </a:r>
            <a:endParaRPr lang="en-US" altLang="zh-CN" sz="2400" dirty="0">
              <a:solidFill>
                <a:schemeClr val="tx1"/>
              </a:solidFill>
              <a:latin typeface="Times New Roman" panose="02020603050405020304" charset="0"/>
              <a:ea typeface="宋体" pitchFamily="2" charset="-122"/>
              <a:cs typeface="Times New Roman" panose="02020603050405020304" charset="0"/>
              <a:sym typeface="+mn-ea"/>
            </a:endParaRPr>
          </a:p>
          <a:p>
            <a:pPr marL="285750" indent="-285750">
              <a:buFont typeface="Arial" panose="020B0604020202020204" pitchFamily="34" charset="0"/>
              <a:buChar char="•"/>
            </a:pPr>
            <a:r>
              <a:rPr lang="zh-CN" altLang="en-US" sz="2400" dirty="0">
                <a:solidFill>
                  <a:srgbClr val="FF0000"/>
                </a:solidFill>
                <a:latin typeface="Times New Roman" panose="02020603050405020304" charset="0"/>
                <a:ea typeface="宋体" pitchFamily="2" charset="-122"/>
                <a:cs typeface="Times New Roman" panose="02020603050405020304" charset="0"/>
                <a:sym typeface="+mn-ea"/>
              </a:rPr>
              <a:t>问题</a:t>
            </a:r>
            <a:r>
              <a:rPr lang="en-US" altLang="zh-CN" sz="2400" dirty="0">
                <a:solidFill>
                  <a:schemeClr val="tx1"/>
                </a:solidFill>
                <a:latin typeface="Times New Roman" panose="02020603050405020304" charset="0"/>
                <a:ea typeface="宋体" pitchFamily="2" charset="-122"/>
                <a:cs typeface="Times New Roman" panose="02020603050405020304" charset="0"/>
                <a:sym typeface="+mn-ea"/>
              </a:rPr>
              <a:t>: </a:t>
            </a:r>
            <a:r>
              <a:rPr lang="zh-CN" altLang="en-US" sz="2400" dirty="0">
                <a:solidFill>
                  <a:schemeClr val="tx1"/>
                </a:solidFill>
                <a:latin typeface="Times New Roman" panose="02020603050405020304" charset="0"/>
                <a:ea typeface="宋体" pitchFamily="2" charset="-122"/>
                <a:cs typeface="Times New Roman" panose="02020603050405020304" charset="0"/>
                <a:sym typeface="+mn-ea"/>
              </a:rPr>
              <a:t>难以</a:t>
            </a:r>
            <a:r>
              <a:rPr lang="en-US" altLang="zh-CN" sz="2400" dirty="0">
                <a:solidFill>
                  <a:schemeClr val="tx1"/>
                </a:solidFill>
                <a:latin typeface="Times New Roman" panose="02020603050405020304" charset="0"/>
                <a:ea typeface="宋体" pitchFamily="2" charset="-122"/>
                <a:cs typeface="Times New Roman" panose="02020603050405020304" charset="0"/>
                <a:sym typeface="+mn-ea"/>
              </a:rPr>
              <a:t>静态地</a:t>
            </a:r>
            <a:r>
              <a:rPr lang="zh-CN" altLang="en-US" sz="2400" dirty="0">
                <a:solidFill>
                  <a:schemeClr val="tx1"/>
                </a:solidFill>
                <a:latin typeface="Times New Roman" panose="02020603050405020304" charset="0"/>
                <a:ea typeface="宋体" pitchFamily="2" charset="-122"/>
                <a:cs typeface="Times New Roman" panose="02020603050405020304" charset="0"/>
                <a:sym typeface="+mn-ea"/>
              </a:rPr>
              <a:t>分析</a:t>
            </a:r>
            <a:r>
              <a:rPr lang="en-US" altLang="zh-CN" sz="2400" dirty="0">
                <a:solidFill>
                  <a:schemeClr val="tx1"/>
                </a:solidFill>
                <a:latin typeface="Times New Roman" panose="02020603050405020304" charset="0"/>
                <a:ea typeface="宋体" pitchFamily="2" charset="-122"/>
                <a:cs typeface="Times New Roman" panose="02020603050405020304" charset="0"/>
                <a:sym typeface="+mn-ea"/>
              </a:rPr>
              <a:t>出间接跳转或调用的可能位置, 可能会丢失间接跳转或者调用的目标代码块. </a:t>
            </a:r>
            <a:r>
              <a:rPr lang="zh-CN" altLang="en-US" sz="2400" dirty="0">
                <a:solidFill>
                  <a:schemeClr val="tx1"/>
                </a:solidFill>
                <a:latin typeface="Times New Roman" panose="02020603050405020304" charset="0"/>
                <a:ea typeface="宋体" pitchFamily="2" charset="-122"/>
                <a:cs typeface="Times New Roman" panose="02020603050405020304" charset="0"/>
                <a:sym typeface="+mn-ea"/>
              </a:rPr>
              <a:t>此时仍会面临内联数据和代码重叠的问题</a:t>
            </a:r>
            <a:r>
              <a:rPr lang="en-US" altLang="zh-CN" sz="2400" dirty="0">
                <a:solidFill>
                  <a:schemeClr val="tx1"/>
                </a:solidFill>
                <a:latin typeface="Times New Roman" panose="02020603050405020304" charset="0"/>
                <a:ea typeface="宋体" pitchFamily="2" charset="-122"/>
                <a:cs typeface="Times New Roman" panose="02020603050405020304" charset="0"/>
                <a:sym typeface="+mn-ea"/>
              </a:rPr>
              <a:t>.</a:t>
            </a:r>
            <a:endParaRPr lang="en-US" altLang="zh-CN" sz="2400" dirty="0">
              <a:solidFill>
                <a:schemeClr val="tx1"/>
              </a:solidFill>
              <a:latin typeface="Times New Roman" panose="02020603050405020304" charset="0"/>
              <a:ea typeface="宋体" pitchFamily="2" charset="-122"/>
              <a:cs typeface="Times New Roman" panose="02020603050405020304" charset="0"/>
              <a:sym typeface="+mn-ea"/>
            </a:endParaRPr>
          </a:p>
        </p:txBody>
      </p:sp>
      <p:sp>
        <p:nvSpPr>
          <p:cNvPr id="2" name="文本框 1"/>
          <p:cNvSpPr txBox="1"/>
          <p:nvPr/>
        </p:nvSpPr>
        <p:spPr>
          <a:xfrm>
            <a:off x="521970" y="5508625"/>
            <a:ext cx="11173460" cy="922020"/>
          </a:xfrm>
          <a:prstGeom prst="rect">
            <a:avLst/>
          </a:prstGeom>
          <a:noFill/>
        </p:spPr>
        <p:txBody>
          <a:bodyPr wrap="square" rtlCol="0" anchor="t">
            <a:spAutoFit/>
          </a:bodyPr>
          <a:p>
            <a:pPr marL="285750" indent="-285750">
              <a:buFont typeface="Arial" panose="020B0604020202020204" pitchFamily="34" charset="0"/>
              <a:buChar char="•"/>
            </a:pPr>
            <a:r>
              <a:rPr lang="zh-CN" dirty="0">
                <a:solidFill>
                  <a:schemeClr val="bg1">
                    <a:lumMod val="50000"/>
                  </a:schemeClr>
                </a:solidFill>
                <a:latin typeface="Times New Roman" panose="02020603050405020304" charset="0"/>
                <a:ea typeface="宋体" pitchFamily="2" charset="-122"/>
                <a:cs typeface="Times New Roman" panose="02020603050405020304" charset="0"/>
                <a:sym typeface="+mn-ea"/>
              </a:rPr>
              <a:t>事实上, 递归反汇编是许多逆向工程工具的标准</a:t>
            </a:r>
            <a:r>
              <a:rPr lang="en-US" altLang="zh-CN" dirty="0">
                <a:solidFill>
                  <a:schemeClr val="bg1">
                    <a:lumMod val="50000"/>
                  </a:schemeClr>
                </a:solidFill>
                <a:latin typeface="Times New Roman" panose="02020603050405020304" charset="0"/>
                <a:ea typeface="宋体" pitchFamily="2" charset="-122"/>
                <a:cs typeface="Times New Roman" panose="02020603050405020304" charset="0"/>
                <a:sym typeface="+mn-ea"/>
              </a:rPr>
              <a:t>. </a:t>
            </a:r>
            <a:r>
              <a:rPr lang="zh-CN" dirty="0">
                <a:solidFill>
                  <a:schemeClr val="bg1">
                    <a:lumMod val="50000"/>
                  </a:schemeClr>
                </a:solidFill>
                <a:latin typeface="Times New Roman" panose="02020603050405020304" charset="0"/>
                <a:ea typeface="宋体" pitchFamily="2" charset="-122"/>
                <a:cs typeface="Times New Roman" panose="02020603050405020304" charset="0"/>
                <a:sym typeface="+mn-ea"/>
              </a:rPr>
              <a:t>如目前最流行的工具IDA Pro就使用了递归反汇编.</a:t>
            </a:r>
            <a:endParaRPr lang="zh-CN" dirty="0">
              <a:solidFill>
                <a:schemeClr val="bg1">
                  <a:lumMod val="50000"/>
                </a:schemeClr>
              </a:solidFill>
              <a:latin typeface="Times New Roman" panose="02020603050405020304" charset="0"/>
              <a:ea typeface="宋体" pitchFamily="2" charset="-122"/>
              <a:cs typeface="Times New Roman" panose="02020603050405020304" charset="0"/>
              <a:sym typeface="+mn-ea"/>
            </a:endParaRPr>
          </a:p>
          <a:p>
            <a:pPr marL="285750" indent="-285750">
              <a:buFont typeface="Arial" panose="020B0604020202020204" pitchFamily="34" charset="0"/>
              <a:buChar char="•"/>
            </a:pPr>
            <a:r>
              <a:rPr lang="zh-CN" dirty="0">
                <a:solidFill>
                  <a:schemeClr val="bg1">
                    <a:lumMod val="50000"/>
                  </a:schemeClr>
                </a:solidFill>
                <a:latin typeface="Times New Roman" panose="02020603050405020304" charset="0"/>
                <a:ea typeface="宋体" pitchFamily="2" charset="-122"/>
                <a:cs typeface="Times New Roman" panose="02020603050405020304" charset="0"/>
                <a:sym typeface="+mn-ea"/>
              </a:rPr>
              <a:t>当然“一分价钱一分货”</a:t>
            </a:r>
            <a:r>
              <a:rPr lang="en-US" altLang="zh-CN" dirty="0">
                <a:solidFill>
                  <a:schemeClr val="bg1">
                    <a:lumMod val="50000"/>
                  </a:schemeClr>
                </a:solidFill>
                <a:latin typeface="Times New Roman" panose="02020603050405020304" charset="0"/>
                <a:ea typeface="宋体" pitchFamily="2" charset="-122"/>
                <a:cs typeface="Times New Roman" panose="02020603050405020304" charset="0"/>
                <a:sym typeface="+mn-ea"/>
              </a:rPr>
              <a:t>, </a:t>
            </a:r>
            <a:r>
              <a:rPr lang="zh-CN" dirty="0">
                <a:solidFill>
                  <a:schemeClr val="bg1">
                    <a:lumMod val="50000"/>
                  </a:schemeClr>
                </a:solidFill>
                <a:latin typeface="Times New Roman" panose="02020603050405020304" charset="0"/>
                <a:ea typeface="宋体" pitchFamily="2" charset="-122"/>
                <a:cs typeface="Times New Roman" panose="02020603050405020304" charset="0"/>
                <a:sym typeface="+mn-ea"/>
              </a:rPr>
              <a:t>IDA Starter</a:t>
            </a:r>
            <a:r>
              <a:rPr lang="en-US" altLang="zh-CN" dirty="0">
                <a:solidFill>
                  <a:schemeClr val="bg1">
                    <a:lumMod val="50000"/>
                  </a:schemeClr>
                </a:solidFill>
                <a:latin typeface="Times New Roman" panose="02020603050405020304" charset="0"/>
                <a:ea typeface="宋体" pitchFamily="2" charset="-122"/>
                <a:cs typeface="Times New Roman" panose="02020603050405020304" charset="0"/>
                <a:sym typeface="+mn-ea"/>
              </a:rPr>
              <a:t>(</a:t>
            </a:r>
            <a:r>
              <a:rPr lang="zh-CN" dirty="0">
                <a:solidFill>
                  <a:schemeClr val="bg1">
                    <a:lumMod val="50000"/>
                  </a:schemeClr>
                </a:solidFill>
                <a:latin typeface="Times New Roman" panose="02020603050405020304" charset="0"/>
                <a:ea typeface="宋体" pitchFamily="2" charset="-122"/>
                <a:cs typeface="Times New Roman" panose="02020603050405020304" charset="0"/>
                <a:sym typeface="+mn-ea"/>
              </a:rPr>
              <a:t>IDA Pro简化版</a:t>
            </a:r>
            <a:r>
              <a:rPr lang="en-US" altLang="zh-CN" dirty="0">
                <a:solidFill>
                  <a:schemeClr val="bg1">
                    <a:lumMod val="50000"/>
                  </a:schemeClr>
                </a:solidFill>
                <a:latin typeface="Times New Roman" panose="02020603050405020304" charset="0"/>
                <a:ea typeface="宋体" pitchFamily="2" charset="-122"/>
                <a:cs typeface="Times New Roman" panose="02020603050405020304" charset="0"/>
                <a:sym typeface="+mn-ea"/>
              </a:rPr>
              <a:t>)</a:t>
            </a:r>
            <a:r>
              <a:rPr lang="zh-CN" dirty="0">
                <a:solidFill>
                  <a:schemeClr val="bg1">
                    <a:lumMod val="50000"/>
                  </a:schemeClr>
                </a:solidFill>
                <a:latin typeface="Times New Roman" panose="02020603050405020304" charset="0"/>
                <a:ea typeface="宋体" pitchFamily="2" charset="-122"/>
                <a:cs typeface="Times New Roman" panose="02020603050405020304" charset="0"/>
                <a:sym typeface="+mn-ea"/>
              </a:rPr>
              <a:t>的售价为739美元</a:t>
            </a:r>
            <a:r>
              <a:rPr lang="en-US" altLang="zh-CN" dirty="0">
                <a:solidFill>
                  <a:schemeClr val="bg1">
                    <a:lumMod val="50000"/>
                  </a:schemeClr>
                </a:solidFill>
                <a:latin typeface="Times New Roman" panose="02020603050405020304" charset="0"/>
                <a:ea typeface="宋体" pitchFamily="2" charset="-122"/>
                <a:cs typeface="Times New Roman" panose="02020603050405020304" charset="0"/>
                <a:sym typeface="+mn-ea"/>
              </a:rPr>
              <a:t>(/</a:t>
            </a:r>
            <a:r>
              <a:rPr lang="zh-CN" altLang="en-US" dirty="0">
                <a:solidFill>
                  <a:schemeClr val="bg1">
                    <a:lumMod val="50000"/>
                  </a:schemeClr>
                </a:solidFill>
                <a:latin typeface="Times New Roman" panose="02020603050405020304" charset="0"/>
                <a:ea typeface="宋体" pitchFamily="2" charset="-122"/>
                <a:cs typeface="Times New Roman" panose="02020603050405020304" charset="0"/>
                <a:sym typeface="+mn-ea"/>
              </a:rPr>
              <a:t>年</a:t>
            </a:r>
            <a:r>
              <a:rPr lang="en-US" altLang="zh-CN" dirty="0">
                <a:solidFill>
                  <a:schemeClr val="bg1">
                    <a:lumMod val="50000"/>
                  </a:schemeClr>
                </a:solidFill>
                <a:latin typeface="Times New Roman" panose="02020603050405020304" charset="0"/>
                <a:ea typeface="宋体" pitchFamily="2" charset="-122"/>
                <a:cs typeface="Times New Roman" panose="02020603050405020304" charset="0"/>
                <a:sym typeface="+mn-ea"/>
              </a:rPr>
              <a:t>), </a:t>
            </a:r>
            <a:r>
              <a:rPr lang="zh-CN" dirty="0">
                <a:solidFill>
                  <a:schemeClr val="bg1">
                    <a:lumMod val="50000"/>
                  </a:schemeClr>
                </a:solidFill>
                <a:latin typeface="Times New Roman" panose="02020603050405020304" charset="0"/>
                <a:ea typeface="宋体" pitchFamily="2" charset="-122"/>
                <a:cs typeface="Times New Roman" panose="02020603050405020304" charset="0"/>
                <a:sym typeface="+mn-ea"/>
              </a:rPr>
              <a:t>而全功能的IDA Professional的售价在1409美元</a:t>
            </a:r>
            <a:r>
              <a:rPr lang="en-US" altLang="zh-CN" dirty="0">
                <a:solidFill>
                  <a:schemeClr val="bg1">
                    <a:lumMod val="50000"/>
                  </a:schemeClr>
                </a:solidFill>
                <a:latin typeface="Times New Roman" panose="02020603050405020304" charset="0"/>
                <a:ea typeface="宋体" pitchFamily="2" charset="-122"/>
                <a:cs typeface="Times New Roman" panose="02020603050405020304" charset="0"/>
                <a:sym typeface="+mn-ea"/>
              </a:rPr>
              <a:t>(/</a:t>
            </a:r>
            <a:r>
              <a:rPr lang="zh-CN" altLang="en-US" dirty="0">
                <a:solidFill>
                  <a:schemeClr val="bg1">
                    <a:lumMod val="50000"/>
                  </a:schemeClr>
                </a:solidFill>
                <a:latin typeface="Times New Roman" panose="02020603050405020304" charset="0"/>
                <a:ea typeface="宋体" pitchFamily="2" charset="-122"/>
                <a:cs typeface="Times New Roman" panose="02020603050405020304" charset="0"/>
                <a:sym typeface="+mn-ea"/>
              </a:rPr>
              <a:t>年</a:t>
            </a:r>
            <a:r>
              <a:rPr lang="en-US" altLang="zh-CN" dirty="0">
                <a:solidFill>
                  <a:schemeClr val="bg1">
                    <a:lumMod val="50000"/>
                  </a:schemeClr>
                </a:solidFill>
                <a:latin typeface="Times New Roman" panose="02020603050405020304" charset="0"/>
                <a:ea typeface="宋体" pitchFamily="2" charset="-122"/>
                <a:cs typeface="Times New Roman" panose="02020603050405020304" charset="0"/>
                <a:sym typeface="+mn-ea"/>
              </a:rPr>
              <a:t>)</a:t>
            </a:r>
            <a:r>
              <a:rPr lang="zh-CN" dirty="0">
                <a:solidFill>
                  <a:schemeClr val="bg1">
                    <a:lumMod val="50000"/>
                  </a:schemeClr>
                </a:solidFill>
                <a:latin typeface="Times New Roman" panose="02020603050405020304" charset="0"/>
                <a:ea typeface="宋体" pitchFamily="2" charset="-122"/>
                <a:cs typeface="Times New Roman" panose="02020603050405020304" charset="0"/>
                <a:sym typeface="+mn-ea"/>
              </a:rPr>
              <a:t>以上</a:t>
            </a:r>
            <a:r>
              <a:rPr lang="en-US" altLang="zh-CN" dirty="0">
                <a:solidFill>
                  <a:schemeClr val="bg1">
                    <a:lumMod val="50000"/>
                  </a:schemeClr>
                </a:solidFill>
                <a:latin typeface="Times New Roman" panose="02020603050405020304" charset="0"/>
                <a:ea typeface="宋体" pitchFamily="2" charset="-122"/>
                <a:cs typeface="Times New Roman" panose="02020603050405020304" charset="0"/>
                <a:sym typeface="+mn-ea"/>
              </a:rPr>
              <a:t>.</a:t>
            </a:r>
            <a:endParaRPr lang="en-US" altLang="zh-CN" dirty="0">
              <a:solidFill>
                <a:schemeClr val="bg1">
                  <a:lumMod val="50000"/>
                </a:schemeClr>
              </a:solidFill>
              <a:latin typeface="Times New Roman" panose="02020603050405020304" charset="0"/>
              <a:ea typeface="宋体" pitchFamily="2" charset="-122"/>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en-US" altLang="zh-CN" dirty="0">
                <a:cs typeface="Segoe UI Light" panose="020B0502040204020203" pitchFamily="34" charset="0"/>
              </a:rPr>
              <a:t>1 x86-64</a:t>
            </a:r>
            <a:r>
              <a:rPr lang="zh-CN" altLang="en-US" dirty="0">
                <a:cs typeface="Segoe UI Light" panose="020B0502040204020203" pitchFamily="34" charset="0"/>
              </a:rPr>
              <a:t>汇编简介</a:t>
            </a:r>
            <a:endParaRPr lang="zh-CN" altLang="en-US" dirty="0">
              <a:cs typeface="Segoe UI Light" panose="020B0502040204020203" pitchFamily="34" charset="0"/>
            </a:endParaRPr>
          </a:p>
        </p:txBody>
      </p:sp>
      <p:sp>
        <p:nvSpPr>
          <p:cNvPr id="6" name="文本框 5"/>
          <p:cNvSpPr txBox="1"/>
          <p:nvPr/>
        </p:nvSpPr>
        <p:spPr>
          <a:xfrm>
            <a:off x="521335" y="1278890"/>
            <a:ext cx="3677920" cy="1568450"/>
          </a:xfrm>
          <a:prstGeom prst="rect">
            <a:avLst/>
          </a:prstGeom>
          <a:noFill/>
          <a:ln>
            <a:solidFill>
              <a:schemeClr val="tx1"/>
            </a:solidFill>
          </a:ln>
        </p:spPr>
        <p:txBody>
          <a:bodyPr wrap="square" rtlCol="0" anchor="t">
            <a:spAutoFit/>
          </a:bodyPr>
          <a:p>
            <a:r>
              <a:rPr lang="zh-CN" altLang="en-US" sz="1600">
                <a:latin typeface="Times New Roman" panose="02020603050405020304" charset="0"/>
                <a:cs typeface="Times New Roman" panose="02020603050405020304" charset="0"/>
              </a:rPr>
              <a:t>#include &lt;stdio.h&gt;</a:t>
            </a:r>
            <a:endParaRPr lang="zh-CN" altLang="en-US" sz="1600">
              <a:latin typeface="Times New Roman" panose="02020603050405020304" charset="0"/>
              <a:cs typeface="Times New Roman" panose="02020603050405020304" charset="0"/>
            </a:endParaRPr>
          </a:p>
          <a:p>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int main() {</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printf("Hello World!\n");</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return 0;</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a:t>
            </a:r>
            <a:endParaRPr lang="zh-CN" altLang="en-US" sz="1600">
              <a:latin typeface="Times New Roman" panose="02020603050405020304" charset="0"/>
              <a:cs typeface="Times New Roman" panose="02020603050405020304" charset="0"/>
            </a:endParaRPr>
          </a:p>
        </p:txBody>
      </p:sp>
      <p:sp>
        <p:nvSpPr>
          <p:cNvPr id="7" name="文本框 6"/>
          <p:cNvSpPr txBox="1"/>
          <p:nvPr/>
        </p:nvSpPr>
        <p:spPr>
          <a:xfrm>
            <a:off x="6655435" y="1274445"/>
            <a:ext cx="4879975" cy="5262245"/>
          </a:xfrm>
          <a:prstGeom prst="rect">
            <a:avLst/>
          </a:prstGeom>
          <a:noFill/>
          <a:ln>
            <a:solidFill>
              <a:schemeClr val="tx1"/>
            </a:solidFill>
          </a:ln>
        </p:spPr>
        <p:txBody>
          <a:bodyPr wrap="square" rtlCol="0" anchor="t">
            <a:spAutoFit/>
          </a:bodyPr>
          <a:p>
            <a:r>
              <a:rPr lang="zh-CN" altLang="en-US" sz="1600">
                <a:latin typeface="Times New Roman" panose="02020603050405020304" charset="0"/>
                <a:cs typeface="Times New Roman" panose="02020603050405020304" charset="0"/>
              </a:rPr>
              <a:t>	.file	"test.c"</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.text</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.section	.rodata.str1.1,"aMS",@progbits,1</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.LC0:</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.string	"Hello World!"</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.text</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.globl	main</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.type	main, @function</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main:</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.LFB11:</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.cfi_startproc</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subq	$8, %rsp</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.cfi_def_cfa_offset 16</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movl	$.LC0, %edi</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call	puts</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movl	$0, %eax</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addq	$8, %rsp</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.cfi_def_cfa_offset 8</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ret</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.cfi_endproc</a:t>
            </a:r>
            <a:endParaRPr lang="zh-CN" altLang="en-US" sz="1600">
              <a:latin typeface="Times New Roman" panose="02020603050405020304" charset="0"/>
              <a:cs typeface="Times New Roman" panose="02020603050405020304" charset="0"/>
            </a:endParaRPr>
          </a:p>
          <a:p>
            <a:r>
              <a:rPr lang="en-US" altLang="zh-CN" sz="1600">
                <a:latin typeface="Times New Roman" panose="02020603050405020304" charset="0"/>
                <a:cs typeface="Times New Roman" panose="02020603050405020304" charset="0"/>
              </a:rPr>
              <a:t>...</a:t>
            </a:r>
            <a:endParaRPr lang="en-US" altLang="zh-CN" sz="1600">
              <a:latin typeface="Times New Roman" panose="02020603050405020304" charset="0"/>
              <a:cs typeface="Times New Roman" panose="02020603050405020304" charset="0"/>
            </a:endParaRPr>
          </a:p>
        </p:txBody>
      </p:sp>
      <p:cxnSp>
        <p:nvCxnSpPr>
          <p:cNvPr id="9" name="直接箭头连接符 8"/>
          <p:cNvCxnSpPr>
            <a:stCxn id="6" idx="3"/>
          </p:cNvCxnSpPr>
          <p:nvPr/>
        </p:nvCxnSpPr>
        <p:spPr>
          <a:xfrm>
            <a:off x="4199255" y="2063115"/>
            <a:ext cx="2449195" cy="381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273550" y="1653540"/>
            <a:ext cx="2306955" cy="337185"/>
          </a:xfrm>
          <a:prstGeom prst="rect">
            <a:avLst/>
          </a:prstGeom>
          <a:noFill/>
        </p:spPr>
        <p:txBody>
          <a:bodyPr wrap="square" rtlCol="0" anchor="t">
            <a:spAutoFit/>
          </a:bodyPr>
          <a:p>
            <a:r>
              <a:rPr lang="zh-CN" altLang="en-US" sz="1600">
                <a:latin typeface="Times New Roman" panose="02020603050405020304" charset="0"/>
                <a:cs typeface="Times New Roman" panose="02020603050405020304" charset="0"/>
              </a:rPr>
              <a:t>gcc -Og -S -o test.s test.c</a:t>
            </a:r>
            <a:endParaRPr lang="zh-CN" altLang="en-US" sz="1600">
              <a:latin typeface="Times New Roman" panose="02020603050405020304" charset="0"/>
              <a:cs typeface="Times New Roman" panose="02020603050405020304" charset="0"/>
            </a:endParaRPr>
          </a:p>
        </p:txBody>
      </p:sp>
      <p:sp>
        <p:nvSpPr>
          <p:cNvPr id="11" name="文本框 10"/>
          <p:cNvSpPr txBox="1"/>
          <p:nvPr/>
        </p:nvSpPr>
        <p:spPr>
          <a:xfrm>
            <a:off x="520065" y="3037840"/>
            <a:ext cx="6060440" cy="1938020"/>
          </a:xfrm>
          <a:prstGeom prst="rect">
            <a:avLst/>
          </a:prstGeom>
          <a:noFill/>
        </p:spPr>
        <p:txBody>
          <a:bodyPr wrap="square" rtlCol="0" anchor="t">
            <a:spAutoFit/>
          </a:bodyPr>
          <a:p>
            <a:r>
              <a:rPr lang="en-US" altLang="zh-CN" sz="2400">
                <a:latin typeface="Times New Roman" panose="02020603050405020304" charset="0"/>
                <a:cs typeface="Times New Roman" panose="02020603050405020304" charset="0"/>
              </a:rPr>
              <a:t>x86-64</a:t>
            </a:r>
            <a:r>
              <a:rPr lang="zh-CN" altLang="en-US" sz="2400">
                <a:latin typeface="Times New Roman" panose="02020603050405020304" charset="0"/>
                <a:cs typeface="Times New Roman" panose="02020603050405020304" charset="0"/>
              </a:rPr>
              <a:t>汇编程序由4种类型的组件组成</a:t>
            </a:r>
            <a:r>
              <a:rPr lang="en-US" altLang="zh-CN" sz="2400">
                <a:latin typeface="Times New Roman" panose="02020603050405020304" charset="0"/>
                <a:cs typeface="Times New Roman" panose="02020603050405020304" charset="0"/>
              </a:rPr>
              <a:t>:</a:t>
            </a:r>
            <a:endParaRPr lang="zh-CN" altLang="en-US" sz="2400">
              <a:latin typeface="Times New Roman" panose="02020603050405020304" charset="0"/>
              <a:cs typeface="Times New Roman" panose="02020603050405020304" charset="0"/>
            </a:endParaRPr>
          </a:p>
          <a:p>
            <a:pPr marL="457200" indent="-457200">
              <a:buFont typeface="+mj-ea"/>
              <a:buAutoNum type="circleNumDbPlain"/>
            </a:pPr>
            <a:r>
              <a:rPr lang="zh-CN" altLang="en-US" sz="2400">
                <a:latin typeface="Times New Roman" panose="02020603050405020304" charset="0"/>
                <a:cs typeface="Times New Roman" panose="02020603050405020304" charset="0"/>
              </a:rPr>
              <a:t>指令</a:t>
            </a:r>
            <a:r>
              <a:rPr lang="en-US" altLang="zh-CN" sz="2400">
                <a:latin typeface="Times New Roman" panose="02020603050405020304" charset="0"/>
                <a:cs typeface="Times New Roman" panose="02020603050405020304" charset="0"/>
              </a:rPr>
              <a:t>(</a:t>
            </a:r>
            <a:r>
              <a:rPr lang="zh-CN" altLang="en-US" sz="2400">
                <a:latin typeface="Times New Roman" panose="02020603050405020304" charset="0"/>
                <a:cs typeface="Times New Roman" panose="02020603050405020304" charset="0"/>
              </a:rPr>
              <a:t>instruction</a:t>
            </a:r>
            <a:r>
              <a:rPr lang="en-US" altLang="zh-CN" sz="2400">
                <a:latin typeface="Times New Roman" panose="02020603050405020304" charset="0"/>
                <a:cs typeface="Times New Roman" panose="02020603050405020304" charset="0"/>
              </a:rPr>
              <a:t>)</a:t>
            </a:r>
            <a:endParaRPr lang="zh-CN" altLang="en-US" sz="2400">
              <a:latin typeface="Times New Roman" panose="02020603050405020304" charset="0"/>
              <a:cs typeface="Times New Roman" panose="02020603050405020304" charset="0"/>
            </a:endParaRPr>
          </a:p>
          <a:p>
            <a:pPr marL="457200" indent="-457200">
              <a:buFont typeface="+mj-ea"/>
              <a:buAutoNum type="circleNumDbPlain"/>
            </a:pPr>
            <a:r>
              <a:rPr lang="zh-CN" altLang="en-US" sz="2400">
                <a:latin typeface="Times New Roman" panose="02020603050405020304" charset="0"/>
                <a:cs typeface="Times New Roman" panose="02020603050405020304" charset="0"/>
              </a:rPr>
              <a:t>伪指令</a:t>
            </a:r>
            <a:r>
              <a:rPr lang="en-US" altLang="zh-CN" sz="2400">
                <a:latin typeface="Times New Roman" panose="02020603050405020304" charset="0"/>
                <a:cs typeface="Times New Roman" panose="02020603050405020304" charset="0"/>
              </a:rPr>
              <a:t>(</a:t>
            </a:r>
            <a:r>
              <a:rPr lang="zh-CN" altLang="en-US" sz="2400">
                <a:latin typeface="Times New Roman" panose="02020603050405020304" charset="0"/>
                <a:cs typeface="Times New Roman" panose="02020603050405020304" charset="0"/>
              </a:rPr>
              <a:t>directive</a:t>
            </a:r>
            <a:r>
              <a:rPr lang="en-US" altLang="zh-CN" sz="2400">
                <a:latin typeface="Times New Roman" panose="02020603050405020304" charset="0"/>
                <a:cs typeface="Times New Roman" panose="02020603050405020304" charset="0"/>
              </a:rPr>
              <a:t>)</a:t>
            </a:r>
            <a:endParaRPr lang="zh-CN" altLang="en-US" sz="2400">
              <a:latin typeface="Times New Roman" panose="02020603050405020304" charset="0"/>
              <a:cs typeface="Times New Roman" panose="02020603050405020304" charset="0"/>
            </a:endParaRPr>
          </a:p>
          <a:p>
            <a:pPr marL="457200" indent="-457200">
              <a:buFont typeface="+mj-ea"/>
              <a:buAutoNum type="circleNumDbPlain"/>
            </a:pPr>
            <a:r>
              <a:rPr lang="zh-CN" altLang="en-US" sz="2400">
                <a:latin typeface="Times New Roman" panose="02020603050405020304" charset="0"/>
                <a:cs typeface="Times New Roman" panose="02020603050405020304" charset="0"/>
              </a:rPr>
              <a:t>标号</a:t>
            </a:r>
            <a:r>
              <a:rPr lang="en-US" altLang="zh-CN" sz="2400">
                <a:latin typeface="Times New Roman" panose="02020603050405020304" charset="0"/>
                <a:cs typeface="Times New Roman" panose="02020603050405020304" charset="0"/>
              </a:rPr>
              <a:t>(</a:t>
            </a:r>
            <a:r>
              <a:rPr lang="zh-CN" altLang="en-US" sz="2400">
                <a:latin typeface="Times New Roman" panose="02020603050405020304" charset="0"/>
                <a:cs typeface="Times New Roman" panose="02020603050405020304" charset="0"/>
              </a:rPr>
              <a:t>label</a:t>
            </a:r>
            <a:r>
              <a:rPr lang="en-US" altLang="zh-CN" sz="2400">
                <a:latin typeface="Times New Roman" panose="02020603050405020304" charset="0"/>
                <a:cs typeface="Times New Roman" panose="02020603050405020304" charset="0"/>
              </a:rPr>
              <a:t>)</a:t>
            </a:r>
            <a:endParaRPr lang="zh-CN" altLang="en-US" sz="2400">
              <a:latin typeface="Times New Roman" panose="02020603050405020304" charset="0"/>
              <a:cs typeface="Times New Roman" panose="02020603050405020304" charset="0"/>
            </a:endParaRPr>
          </a:p>
          <a:p>
            <a:pPr marL="457200" indent="-457200">
              <a:buFont typeface="+mj-ea"/>
              <a:buAutoNum type="circleNumDbPlain"/>
            </a:pPr>
            <a:r>
              <a:rPr lang="zh-CN" altLang="en-US" sz="2400">
                <a:latin typeface="Times New Roman" panose="02020603050405020304" charset="0"/>
                <a:cs typeface="Times New Roman" panose="02020603050405020304" charset="0"/>
              </a:rPr>
              <a:t>注释</a:t>
            </a:r>
            <a:r>
              <a:rPr lang="en-US" altLang="zh-CN" sz="2400">
                <a:latin typeface="Times New Roman" panose="02020603050405020304" charset="0"/>
                <a:cs typeface="Times New Roman" panose="02020603050405020304" charset="0"/>
              </a:rPr>
              <a:t>(</a:t>
            </a:r>
            <a:r>
              <a:rPr lang="zh-CN" altLang="en-US" sz="2400">
                <a:latin typeface="Times New Roman" panose="02020603050405020304" charset="0"/>
                <a:cs typeface="Times New Roman" panose="02020603050405020304" charset="0"/>
              </a:rPr>
              <a:t>comment</a:t>
            </a:r>
            <a:r>
              <a:rPr lang="en-US" altLang="zh-CN" sz="2400">
                <a:latin typeface="Times New Roman" panose="02020603050405020304" charset="0"/>
                <a:cs typeface="Times New Roman" panose="02020603050405020304" charset="0"/>
              </a:rPr>
              <a:t>), e.g. # </a:t>
            </a:r>
            <a:r>
              <a:rPr lang="zh-CN" altLang="en-US" sz="2400">
                <a:latin typeface="Times New Roman" panose="02020603050405020304" charset="0"/>
                <a:ea typeface="宋体" pitchFamily="2" charset="-122"/>
                <a:cs typeface="Times New Roman" panose="02020603050405020304" charset="0"/>
              </a:rPr>
              <a:t>这是注释</a:t>
            </a:r>
            <a:endParaRPr lang="zh-CN" altLang="en-US" sz="2400">
              <a:latin typeface="Times New Roman" panose="02020603050405020304" charset="0"/>
              <a:ea typeface="宋体" pitchFamily="2" charset="-122"/>
              <a:cs typeface="Times New Roman" panose="02020603050405020304" charset="0"/>
            </a:endParaRPr>
          </a:p>
        </p:txBody>
      </p:sp>
      <p:sp>
        <p:nvSpPr>
          <p:cNvPr id="13" name="矩形 12"/>
          <p:cNvSpPr/>
          <p:nvPr/>
        </p:nvSpPr>
        <p:spPr>
          <a:xfrm>
            <a:off x="7627620" y="4981575"/>
            <a:ext cx="1744980" cy="24447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9445625" y="4935220"/>
            <a:ext cx="386080" cy="337185"/>
          </a:xfrm>
          <a:prstGeom prst="rect">
            <a:avLst/>
          </a:prstGeom>
          <a:noFill/>
        </p:spPr>
        <p:txBody>
          <a:bodyPr wrap="none" rtlCol="0">
            <a:spAutoFit/>
          </a:bodyPr>
          <a:p>
            <a:r>
              <a:rPr lang="zh-CN" altLang="en-US" sz="1600">
                <a:solidFill>
                  <a:srgbClr val="FF0000"/>
                </a:solidFill>
                <a:latin typeface="东文宋体" charset="0"/>
                <a:ea typeface="东文宋体" charset="0"/>
              </a:rPr>
              <a:t>①</a:t>
            </a:r>
            <a:endParaRPr lang="zh-CN" altLang="en-US" sz="1600">
              <a:solidFill>
                <a:srgbClr val="FF0000"/>
              </a:solidFill>
              <a:latin typeface="东文宋体" charset="0"/>
              <a:ea typeface="东文宋体" charset="0"/>
            </a:endParaRPr>
          </a:p>
        </p:txBody>
      </p:sp>
      <p:sp>
        <p:nvSpPr>
          <p:cNvPr id="15" name="矩形 14"/>
          <p:cNvSpPr/>
          <p:nvPr/>
        </p:nvSpPr>
        <p:spPr>
          <a:xfrm>
            <a:off x="7627620" y="1586865"/>
            <a:ext cx="1744980" cy="244475"/>
          </a:xfrm>
          <a:prstGeom prst="rect">
            <a:avLst/>
          </a:prstGeom>
          <a:noFill/>
          <a:ln w="19050">
            <a:solidFill>
              <a:srgbClr val="00B05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00B050"/>
              </a:solidFill>
            </a:endParaRPr>
          </a:p>
        </p:txBody>
      </p:sp>
      <p:sp>
        <p:nvSpPr>
          <p:cNvPr id="16" name="文本框 15"/>
          <p:cNvSpPr txBox="1"/>
          <p:nvPr/>
        </p:nvSpPr>
        <p:spPr>
          <a:xfrm>
            <a:off x="9446260" y="1540510"/>
            <a:ext cx="386080" cy="337185"/>
          </a:xfrm>
          <a:prstGeom prst="rect">
            <a:avLst/>
          </a:prstGeom>
          <a:noFill/>
        </p:spPr>
        <p:txBody>
          <a:bodyPr wrap="none" rtlCol="0">
            <a:spAutoFit/>
          </a:bodyPr>
          <a:p>
            <a:r>
              <a:rPr lang="zh-CN" altLang="en-US" sz="1600">
                <a:solidFill>
                  <a:srgbClr val="00B050"/>
                </a:solidFill>
                <a:latin typeface="东文宋体" charset="0"/>
                <a:ea typeface="东文宋体" charset="0"/>
              </a:rPr>
              <a:t>②</a:t>
            </a:r>
            <a:endParaRPr lang="zh-CN" altLang="en-US" sz="1600">
              <a:solidFill>
                <a:srgbClr val="00B050"/>
              </a:solidFill>
              <a:latin typeface="东文宋体" charset="0"/>
              <a:ea typeface="东文宋体" charset="0"/>
            </a:endParaRPr>
          </a:p>
        </p:txBody>
      </p:sp>
      <p:sp>
        <p:nvSpPr>
          <p:cNvPr id="17" name="矩形 16"/>
          <p:cNvSpPr/>
          <p:nvPr/>
        </p:nvSpPr>
        <p:spPr>
          <a:xfrm>
            <a:off x="7627620" y="2309495"/>
            <a:ext cx="2204085" cy="244475"/>
          </a:xfrm>
          <a:prstGeom prst="rect">
            <a:avLst/>
          </a:prstGeom>
          <a:noFill/>
          <a:ln w="19050">
            <a:solidFill>
              <a:srgbClr val="00B05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00B050"/>
              </a:solidFill>
            </a:endParaRPr>
          </a:p>
        </p:txBody>
      </p:sp>
      <p:sp>
        <p:nvSpPr>
          <p:cNvPr id="18" name="文本框 17"/>
          <p:cNvSpPr txBox="1"/>
          <p:nvPr/>
        </p:nvSpPr>
        <p:spPr>
          <a:xfrm>
            <a:off x="9904095" y="2263140"/>
            <a:ext cx="386080" cy="337185"/>
          </a:xfrm>
          <a:prstGeom prst="rect">
            <a:avLst/>
          </a:prstGeom>
          <a:noFill/>
        </p:spPr>
        <p:txBody>
          <a:bodyPr wrap="none" rtlCol="0">
            <a:spAutoFit/>
          </a:bodyPr>
          <a:p>
            <a:r>
              <a:rPr lang="zh-CN" altLang="en-US" sz="1600">
                <a:solidFill>
                  <a:srgbClr val="00B050"/>
                </a:solidFill>
                <a:latin typeface="东文宋体" charset="0"/>
                <a:ea typeface="东文宋体" charset="0"/>
              </a:rPr>
              <a:t>②</a:t>
            </a:r>
            <a:endParaRPr lang="zh-CN" altLang="en-US" sz="1600">
              <a:solidFill>
                <a:srgbClr val="00B050"/>
              </a:solidFill>
              <a:latin typeface="东文宋体" charset="0"/>
              <a:ea typeface="东文宋体" charset="0"/>
            </a:endParaRPr>
          </a:p>
        </p:txBody>
      </p:sp>
      <p:sp>
        <p:nvSpPr>
          <p:cNvPr id="19" name="矩形 18"/>
          <p:cNvSpPr/>
          <p:nvPr/>
        </p:nvSpPr>
        <p:spPr>
          <a:xfrm>
            <a:off x="6712585" y="2028825"/>
            <a:ext cx="565150" cy="244475"/>
          </a:xfrm>
          <a:prstGeom prst="rect">
            <a:avLst/>
          </a:prstGeom>
          <a:noFill/>
          <a:ln w="19050">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7341870" y="1982470"/>
            <a:ext cx="386080" cy="337185"/>
          </a:xfrm>
          <a:prstGeom prst="rect">
            <a:avLst/>
          </a:prstGeom>
          <a:noFill/>
        </p:spPr>
        <p:txBody>
          <a:bodyPr wrap="none" rtlCol="0">
            <a:spAutoFit/>
          </a:bodyPr>
          <a:p>
            <a:r>
              <a:rPr lang="zh-CN" altLang="en-US" sz="1600">
                <a:solidFill>
                  <a:srgbClr val="0070C0"/>
                </a:solidFill>
                <a:latin typeface="东文宋体" charset="0"/>
                <a:ea typeface="东文宋体" charset="0"/>
              </a:rPr>
              <a:t>③</a:t>
            </a:r>
            <a:endParaRPr lang="zh-CN" altLang="en-US" sz="1600">
              <a:solidFill>
                <a:srgbClr val="0070C0"/>
              </a:solidFill>
              <a:latin typeface="东文宋体" charset="0"/>
              <a:ea typeface="东文宋体" charset="0"/>
            </a:endParaRPr>
          </a:p>
        </p:txBody>
      </p:sp>
      <p:sp>
        <p:nvSpPr>
          <p:cNvPr id="21" name="矩形 20"/>
          <p:cNvSpPr/>
          <p:nvPr/>
        </p:nvSpPr>
        <p:spPr>
          <a:xfrm>
            <a:off x="8542020" y="4496435"/>
            <a:ext cx="618490" cy="244475"/>
          </a:xfrm>
          <a:prstGeom prst="rect">
            <a:avLst/>
          </a:prstGeom>
          <a:noFill/>
          <a:ln w="19050">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文本框 21"/>
          <p:cNvSpPr txBox="1"/>
          <p:nvPr/>
        </p:nvSpPr>
        <p:spPr>
          <a:xfrm>
            <a:off x="521335" y="5337810"/>
            <a:ext cx="6059805" cy="1198880"/>
          </a:xfrm>
          <a:prstGeom prst="rect">
            <a:avLst/>
          </a:prstGeom>
          <a:noFill/>
        </p:spPr>
        <p:txBody>
          <a:bodyPr wrap="square" rtlCol="0" anchor="t">
            <a:spAutoFit/>
          </a:bodyPr>
          <a:p>
            <a:r>
              <a:rPr lang="zh-CN" altLang="en-US" sz="2400">
                <a:latin typeface="Times New Roman" panose="02020603050405020304" charset="0"/>
                <a:cs typeface="Times New Roman" panose="02020603050405020304" charset="0"/>
              </a:rPr>
              <a:t>AT&amp;T</a:t>
            </a:r>
            <a:r>
              <a:rPr lang="en-US" altLang="zh-CN" sz="2400">
                <a:latin typeface="Times New Roman" panose="02020603050405020304" charset="0"/>
                <a:cs typeface="Times New Roman" panose="02020603050405020304" charset="0"/>
              </a:rPr>
              <a:t>(</a:t>
            </a:r>
            <a:r>
              <a:rPr lang="zh-CN" altLang="en-US" sz="2400">
                <a:latin typeface="Times New Roman" panose="02020603050405020304" charset="0"/>
                <a:cs typeface="Times New Roman" panose="02020603050405020304" charset="0"/>
              </a:rPr>
              <a:t>默认</a:t>
            </a:r>
            <a:r>
              <a:rPr lang="en-US" altLang="zh-CN" sz="2400">
                <a:latin typeface="Times New Roman" panose="02020603050405020304" charset="0"/>
                <a:cs typeface="Times New Roman" panose="02020603050405020304" charset="0"/>
              </a:rPr>
              <a:t>)</a:t>
            </a:r>
            <a:r>
              <a:rPr lang="zh-CN" altLang="en-US" sz="2400">
                <a:latin typeface="Times New Roman" panose="02020603050405020304" charset="0"/>
                <a:cs typeface="Times New Roman" panose="02020603050405020304" charset="0"/>
              </a:rPr>
              <a:t>和Intel语法</a:t>
            </a:r>
            <a:r>
              <a:rPr lang="en-US" altLang="zh-CN" sz="2400">
                <a:latin typeface="Times New Roman" panose="02020603050405020304" charset="0"/>
                <a:cs typeface="Times New Roman" panose="02020603050405020304" charset="0"/>
              </a:rPr>
              <a:t>:</a:t>
            </a:r>
            <a:endParaRPr lang="zh-CN" altLang="en-US" sz="2400">
              <a:latin typeface="Times New Roman" panose="02020603050405020304" charset="0"/>
              <a:cs typeface="Times New Roman" panose="02020603050405020304" charset="0"/>
            </a:endParaRPr>
          </a:p>
          <a:p>
            <a:r>
              <a:rPr lang="zh-CN" altLang="en-US" sz="2400">
                <a:latin typeface="Times New Roman" panose="02020603050405020304" charset="0"/>
                <a:cs typeface="Times New Roman" panose="02020603050405020304" charset="0"/>
                <a:sym typeface="+mn-ea"/>
              </a:rPr>
              <a:t>AT&amp;T</a:t>
            </a:r>
            <a:r>
              <a:rPr lang="en-US" altLang="zh-CN" sz="2400">
                <a:latin typeface="Times New Roman" panose="02020603050405020304" charset="0"/>
                <a:cs typeface="Times New Roman" panose="02020603050405020304" charset="0"/>
                <a:sym typeface="+mn-ea"/>
              </a:rPr>
              <a:t>: </a:t>
            </a:r>
            <a:r>
              <a:rPr lang="zh-CN" altLang="en-US" sz="2400">
                <a:latin typeface="Times New Roman" panose="02020603050405020304" charset="0"/>
                <a:cs typeface="Times New Roman" panose="02020603050405020304" charset="0"/>
              </a:rPr>
              <a:t>mov </a:t>
            </a:r>
            <a:r>
              <a:rPr lang="zh-CN" altLang="en-US" sz="2400">
                <a:solidFill>
                  <a:srgbClr val="FF0000"/>
                </a:solidFill>
                <a:latin typeface="Times New Roman" panose="02020603050405020304" charset="0"/>
                <a:cs typeface="Times New Roman" panose="02020603050405020304" charset="0"/>
              </a:rPr>
              <a:t>$</a:t>
            </a:r>
            <a:r>
              <a:rPr lang="zh-CN" altLang="en-US" sz="2400">
                <a:latin typeface="Times New Roman" panose="02020603050405020304" charset="0"/>
                <a:cs typeface="Times New Roman" panose="02020603050405020304" charset="0"/>
              </a:rPr>
              <a:t>0x6,</a:t>
            </a:r>
            <a:r>
              <a:rPr lang="en-US" altLang="zh-CN" sz="2400">
                <a:latin typeface="Times New Roman" panose="02020603050405020304" charset="0"/>
                <a:cs typeface="Times New Roman" panose="02020603050405020304" charset="0"/>
              </a:rPr>
              <a:t> </a:t>
            </a:r>
            <a:r>
              <a:rPr lang="zh-CN" altLang="en-US" sz="2400">
                <a:solidFill>
                  <a:srgbClr val="FF0000"/>
                </a:solidFill>
                <a:latin typeface="Times New Roman" panose="02020603050405020304" charset="0"/>
                <a:cs typeface="Times New Roman" panose="02020603050405020304" charset="0"/>
              </a:rPr>
              <a:t>%</a:t>
            </a:r>
            <a:r>
              <a:rPr lang="zh-CN" altLang="en-US" sz="2400">
                <a:latin typeface="Times New Roman" panose="02020603050405020304" charset="0"/>
                <a:cs typeface="Times New Roman" panose="02020603050405020304" charset="0"/>
              </a:rPr>
              <a:t>edi</a:t>
            </a:r>
            <a:endParaRPr lang="zh-CN" altLang="en-US" sz="2400">
              <a:latin typeface="Times New Roman" panose="02020603050405020304" charset="0"/>
              <a:cs typeface="Times New Roman" panose="02020603050405020304" charset="0"/>
            </a:endParaRPr>
          </a:p>
          <a:p>
            <a:r>
              <a:rPr lang="zh-CN" altLang="en-US" sz="2400">
                <a:latin typeface="Times New Roman" panose="02020603050405020304" charset="0"/>
                <a:cs typeface="Times New Roman" panose="02020603050405020304" charset="0"/>
                <a:sym typeface="+mn-ea"/>
              </a:rPr>
              <a:t>Intel</a:t>
            </a:r>
            <a:r>
              <a:rPr lang="en-US" altLang="zh-CN" sz="2400">
                <a:latin typeface="Times New Roman" panose="02020603050405020304" charset="0"/>
                <a:cs typeface="Times New Roman" panose="02020603050405020304" charset="0"/>
                <a:sym typeface="+mn-ea"/>
              </a:rPr>
              <a:t>   : </a:t>
            </a:r>
            <a:r>
              <a:rPr lang="zh-CN" altLang="en-US" sz="2400">
                <a:latin typeface="Times New Roman" panose="02020603050405020304" charset="0"/>
                <a:cs typeface="Times New Roman" panose="02020603050405020304" charset="0"/>
              </a:rPr>
              <a:t>mov edi,</a:t>
            </a:r>
            <a:r>
              <a:rPr lang="en-US" altLang="zh-CN" sz="2400">
                <a:latin typeface="Times New Roman" panose="02020603050405020304" charset="0"/>
                <a:cs typeface="Times New Roman" panose="02020603050405020304" charset="0"/>
              </a:rPr>
              <a:t> </a:t>
            </a:r>
            <a:r>
              <a:rPr lang="zh-CN" altLang="en-US" sz="2400">
                <a:latin typeface="Times New Roman" panose="02020603050405020304" charset="0"/>
                <a:cs typeface="Times New Roman" panose="02020603050405020304" charset="0"/>
              </a:rPr>
              <a:t>0x6</a:t>
            </a:r>
            <a:endParaRPr lang="zh-CN" altLang="en-US" sz="24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animBg="1"/>
      <p:bldP spid="14" grpId="1"/>
      <p:bldP spid="13" grpId="1" animBg="1"/>
      <p:bldP spid="16" grpId="0"/>
      <p:bldP spid="15" grpId="0" bldLvl="0" animBg="1"/>
      <p:bldP spid="16" grpId="1"/>
      <p:bldP spid="15" grpId="1" animBg="1"/>
      <p:bldP spid="18" grpId="0"/>
      <p:bldP spid="17" grpId="0" bldLvl="0" animBg="1"/>
      <p:bldP spid="18" grpId="1"/>
      <p:bldP spid="17" grpId="1" animBg="1"/>
      <p:bldP spid="19" grpId="0" bldLvl="0" animBg="1"/>
      <p:bldP spid="19" grpId="1" animBg="1"/>
      <p:bldP spid="20" grpId="0"/>
      <p:bldP spid="20" grpId="1"/>
      <p:bldP spid="21" grpId="0" bldLvl="0" animBg="1"/>
      <p:bldP spid="21" grpId="1" animBg="1"/>
      <p:bldP spid="22" grpId="0"/>
      <p:bldP spid="22"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en-US" dirty="0">
                <a:cs typeface="Segoe UI Light" panose="020B0502040204020203" pitchFamily="34" charset="0"/>
              </a:rPr>
              <a:t>3.2 </a:t>
            </a:r>
            <a:r>
              <a:rPr lang="zh-CN" altLang="en-US" dirty="0">
                <a:cs typeface="Segoe UI Light" panose="020B0502040204020203" pitchFamily="34" charset="0"/>
              </a:rPr>
              <a:t>递归反汇编</a:t>
            </a:r>
            <a:endParaRPr lang="zh-CN" altLang="en-US" dirty="0">
              <a:cs typeface="Segoe UI Light" panose="020B0502040204020203" pitchFamily="34" charset="0"/>
            </a:endParaRPr>
          </a:p>
        </p:txBody>
      </p:sp>
      <p:sp>
        <p:nvSpPr>
          <p:cNvPr id="4" name="文本框 3"/>
          <p:cNvSpPr txBox="1"/>
          <p:nvPr/>
        </p:nvSpPr>
        <p:spPr>
          <a:xfrm>
            <a:off x="521335" y="1280160"/>
            <a:ext cx="11174095" cy="460375"/>
          </a:xfrm>
          <a:prstGeom prst="rect">
            <a:avLst/>
          </a:prstGeom>
          <a:noFill/>
        </p:spPr>
        <p:txBody>
          <a:bodyPr wrap="square" rtlCol="0" anchor="t">
            <a:spAutoFit/>
          </a:bodyPr>
          <a:p>
            <a:pPr indent="0">
              <a:buFont typeface="Arial" panose="020B0604020202020204" pitchFamily="34" charset="0"/>
              <a:buNone/>
            </a:pPr>
            <a:r>
              <a:rPr lang="zh-CN" altLang="en-US" sz="2400" dirty="0">
                <a:solidFill>
                  <a:schemeClr val="tx1"/>
                </a:solidFill>
                <a:latin typeface="Times New Roman" panose="02020603050405020304" charset="0"/>
                <a:ea typeface="宋体" pitchFamily="2" charset="-122"/>
                <a:cs typeface="Times New Roman" panose="02020603050405020304" charset="0"/>
                <a:sym typeface="+mn-ea"/>
              </a:rPr>
              <a:t>使用</a:t>
            </a:r>
            <a:r>
              <a:rPr lang="en-US" altLang="zh-CN" sz="2400" dirty="0">
                <a:solidFill>
                  <a:schemeClr val="tx1"/>
                </a:solidFill>
                <a:latin typeface="Times New Roman" panose="02020603050405020304" charset="0"/>
                <a:ea typeface="宋体" pitchFamily="2" charset="-122"/>
                <a:cs typeface="Times New Roman" panose="02020603050405020304" charset="0"/>
                <a:sym typeface="+mn-ea"/>
              </a:rPr>
              <a:t>libcapstone</a:t>
            </a:r>
            <a:r>
              <a:rPr lang="zh-CN" altLang="en-US" sz="2400" dirty="0">
                <a:solidFill>
                  <a:schemeClr val="tx1"/>
                </a:solidFill>
                <a:latin typeface="Times New Roman" panose="02020603050405020304" charset="0"/>
                <a:ea typeface="宋体" pitchFamily="2" charset="-122"/>
                <a:cs typeface="Times New Roman" panose="02020603050405020304" charset="0"/>
                <a:sym typeface="+mn-ea"/>
              </a:rPr>
              <a:t>进行递归反汇编</a:t>
            </a:r>
            <a:endParaRPr lang="zh-CN" altLang="en-US" sz="2400" dirty="0">
              <a:solidFill>
                <a:schemeClr val="tx1"/>
              </a:solidFill>
              <a:latin typeface="Times New Roman" panose="02020603050405020304" charset="0"/>
              <a:ea typeface="宋体" pitchFamily="2" charset="-122"/>
              <a:cs typeface="Times New Roman" panose="02020603050405020304" charset="0"/>
              <a:sym typeface="+mn-ea"/>
            </a:endParaRPr>
          </a:p>
        </p:txBody>
      </p:sp>
      <p:sp>
        <p:nvSpPr>
          <p:cNvPr id="3" name="文本框 2"/>
          <p:cNvSpPr txBox="1"/>
          <p:nvPr/>
        </p:nvSpPr>
        <p:spPr>
          <a:xfrm>
            <a:off x="521335" y="1740535"/>
            <a:ext cx="5889625" cy="4769485"/>
          </a:xfrm>
          <a:prstGeom prst="rect">
            <a:avLst/>
          </a:prstGeom>
          <a:noFill/>
          <a:ln>
            <a:solidFill>
              <a:schemeClr val="tx1"/>
            </a:solidFill>
          </a:ln>
        </p:spPr>
        <p:txBody>
          <a:bodyPr wrap="square" rtlCol="0" anchor="t">
            <a:spAutoFit/>
          </a:bodyPr>
          <a:p>
            <a:r>
              <a:rPr lang="zh-CN" altLang="en-US" sz="1600">
                <a:solidFill>
                  <a:srgbClr val="FF0000"/>
                </a:solidFill>
                <a:latin typeface="Times New Roman" panose="02020603050405020304" charset="0"/>
                <a:cs typeface="Times New Roman" panose="02020603050405020304" charset="0"/>
              </a:rPr>
              <a:t>target_link_libraries(libcapstonetest libelf.so libcapstone.so)</a:t>
            </a:r>
            <a:endParaRPr lang="zh-CN" altLang="en-US" sz="1600">
              <a:solidFill>
                <a:srgbClr val="FF0000"/>
              </a:solidFill>
              <a:latin typeface="Times New Roman" panose="02020603050405020304" charset="0"/>
              <a:cs typeface="Times New Roman" panose="02020603050405020304" charset="0"/>
            </a:endParaRPr>
          </a:p>
          <a:p>
            <a:r>
              <a:rPr lang="zh-CN" altLang="en-US" sz="1600">
                <a:solidFill>
                  <a:srgbClr val="FF0000"/>
                </a:solidFill>
                <a:latin typeface="Times New Roman" panose="02020603050405020304" charset="0"/>
                <a:cs typeface="Times New Roman" panose="02020603050405020304" charset="0"/>
              </a:rPr>
              <a:t>#include &lt;capstone/capstone.h&gt;</a:t>
            </a:r>
            <a:endParaRPr lang="zh-CN" altLang="en-US" sz="1600">
              <a:solidFill>
                <a:srgbClr val="FF0000"/>
              </a:solidFill>
              <a:latin typeface="Times New Roman" panose="02020603050405020304" charset="0"/>
              <a:cs typeface="Times New Roman" panose="02020603050405020304" charset="0"/>
            </a:endParaRPr>
          </a:p>
          <a:p>
            <a:r>
              <a:rPr lang="en-US" altLang="zh-CN" sz="1600">
                <a:solidFill>
                  <a:schemeClr val="accent1"/>
                </a:solidFill>
                <a:latin typeface="Times New Roman" panose="02020603050405020304" charset="0"/>
                <a:cs typeface="Times New Roman" panose="02020603050405020304" charset="0"/>
              </a:rPr>
              <a:t>cs_open</a:t>
            </a:r>
            <a:r>
              <a:rPr lang="zh-CN" altLang="en-US" sz="1600">
                <a:solidFill>
                  <a:schemeClr val="tx1"/>
                </a:solidFill>
                <a:latin typeface="Times New Roman" panose="02020603050405020304" charset="0"/>
                <a:cs typeface="Times New Roman" panose="02020603050405020304" charset="0"/>
              </a:rPr>
              <a:t>(</a:t>
            </a:r>
            <a:r>
              <a:rPr lang="en-US" altLang="zh-CN" sz="1600">
                <a:solidFill>
                  <a:schemeClr val="accent1"/>
                </a:solidFill>
                <a:latin typeface="Times New Roman" panose="02020603050405020304" charset="0"/>
                <a:cs typeface="Times New Roman" panose="02020603050405020304" charset="0"/>
              </a:rPr>
              <a:t>CS_ARCH_X86</a:t>
            </a:r>
            <a:r>
              <a:rPr lang="zh-CN" altLang="en-US" sz="1600">
                <a:solidFill>
                  <a:schemeClr val="tx1"/>
                </a:solidFill>
                <a:latin typeface="Times New Roman" panose="02020603050405020304" charset="0"/>
                <a:cs typeface="Times New Roman" panose="02020603050405020304" charset="0"/>
              </a:rPr>
              <a:t>, </a:t>
            </a:r>
            <a:r>
              <a:rPr lang="en-US" altLang="zh-CN" sz="1600">
                <a:solidFill>
                  <a:schemeClr val="accent1"/>
                </a:solidFill>
                <a:latin typeface="Times New Roman" panose="02020603050405020304" charset="0"/>
                <a:cs typeface="Times New Roman" panose="02020603050405020304" charset="0"/>
              </a:rPr>
              <a:t>CS_MODE_64</a:t>
            </a:r>
            <a:r>
              <a:rPr lang="zh-CN" altLang="en-US" sz="1600">
                <a:solidFill>
                  <a:schemeClr val="tx1"/>
                </a:solidFill>
                <a:latin typeface="Times New Roman" panose="02020603050405020304" charset="0"/>
                <a:cs typeface="Times New Roman" panose="02020603050405020304" charset="0"/>
              </a:rPr>
              <a:t>, &amp;dis)</a:t>
            </a:r>
            <a:r>
              <a:rPr lang="en-US" altLang="zh-CN" sz="1600">
                <a:solidFill>
                  <a:schemeClr val="tx1"/>
                </a:solidFill>
                <a:latin typeface="Times New Roman" panose="02020603050405020304" charset="0"/>
                <a:cs typeface="Times New Roman" panose="02020603050405020304" charset="0"/>
              </a:rPr>
              <a:t>;</a:t>
            </a:r>
            <a:endParaRPr lang="en-US" altLang="zh-CN" sz="1600">
              <a:solidFill>
                <a:schemeClr val="tx1"/>
              </a:solidFill>
              <a:latin typeface="Times New Roman" panose="02020603050405020304" charset="0"/>
              <a:cs typeface="Times New Roman" panose="02020603050405020304" charset="0"/>
            </a:endParaRPr>
          </a:p>
          <a:p>
            <a:r>
              <a:rPr lang="en-US" altLang="zh-CN" sz="1600">
                <a:solidFill>
                  <a:schemeClr val="accent1"/>
                </a:solidFill>
                <a:latin typeface="Times New Roman" panose="02020603050405020304" charset="0"/>
                <a:cs typeface="Times New Roman" panose="02020603050405020304" charset="0"/>
              </a:rPr>
              <a:t>cs_option</a:t>
            </a:r>
            <a:r>
              <a:rPr lang="en-US" altLang="zh-CN" sz="1600">
                <a:solidFill>
                  <a:schemeClr val="tx1"/>
                </a:solidFill>
                <a:latin typeface="Times New Roman" panose="02020603050405020304" charset="0"/>
                <a:cs typeface="Times New Roman" panose="02020603050405020304" charset="0"/>
              </a:rPr>
              <a:t>(dis, </a:t>
            </a:r>
            <a:r>
              <a:rPr lang="en-US" altLang="zh-CN" sz="1600">
                <a:solidFill>
                  <a:schemeClr val="accent1"/>
                </a:solidFill>
                <a:latin typeface="Times New Roman" panose="02020603050405020304" charset="0"/>
                <a:cs typeface="Times New Roman" panose="02020603050405020304" charset="0"/>
              </a:rPr>
              <a:t>CS_OPT_DETAIL</a:t>
            </a:r>
            <a:r>
              <a:rPr lang="en-US" altLang="zh-CN" sz="1600">
                <a:solidFill>
                  <a:schemeClr val="tx1"/>
                </a:solidFill>
                <a:latin typeface="Times New Roman" panose="02020603050405020304" charset="0"/>
                <a:cs typeface="Times New Roman" panose="02020603050405020304" charset="0"/>
              </a:rPr>
              <a:t>, </a:t>
            </a:r>
            <a:r>
              <a:rPr lang="en-US" altLang="zh-CN" sz="1600">
                <a:solidFill>
                  <a:schemeClr val="accent1"/>
                </a:solidFill>
                <a:latin typeface="Times New Roman" panose="02020603050405020304" charset="0"/>
                <a:cs typeface="Times New Roman" panose="02020603050405020304" charset="0"/>
              </a:rPr>
              <a:t>CS_OPT_ON</a:t>
            </a:r>
            <a:r>
              <a:rPr lang="en-US" altLang="zh-CN" sz="1600">
                <a:solidFill>
                  <a:schemeClr val="tx1"/>
                </a:solidFill>
                <a:latin typeface="Times New Roman" panose="02020603050405020304" charset="0"/>
                <a:cs typeface="Times New Roman" panose="02020603050405020304" charset="0"/>
              </a:rPr>
              <a:t>);</a:t>
            </a:r>
            <a:endParaRPr lang="en-US" altLang="zh-CN" sz="1600">
              <a:solidFill>
                <a:schemeClr val="tx1"/>
              </a:solidFill>
              <a:latin typeface="Times New Roman" panose="02020603050405020304" charset="0"/>
              <a:cs typeface="Times New Roman" panose="02020603050405020304" charset="0"/>
            </a:endParaRPr>
          </a:p>
          <a:p>
            <a:r>
              <a:rPr lang="en-US" altLang="zh-CN" sz="1600">
                <a:solidFill>
                  <a:schemeClr val="tx1"/>
                </a:solidFill>
                <a:latin typeface="Times New Roman" panose="02020603050405020304" charset="0"/>
                <a:cs typeface="Times New Roman" panose="02020603050405020304" charset="0"/>
              </a:rPr>
              <a:t>cs_ins = </a:t>
            </a:r>
            <a:r>
              <a:rPr lang="en-US" altLang="zh-CN" sz="1600">
                <a:solidFill>
                  <a:schemeClr val="accent1"/>
                </a:solidFill>
                <a:latin typeface="Times New Roman" panose="02020603050405020304" charset="0"/>
                <a:cs typeface="Times New Roman" panose="02020603050405020304" charset="0"/>
              </a:rPr>
              <a:t>cs_malloc</a:t>
            </a:r>
            <a:r>
              <a:rPr lang="en-US" altLang="zh-CN" sz="1600">
                <a:solidFill>
                  <a:schemeClr val="tx1"/>
                </a:solidFill>
                <a:latin typeface="Times New Roman" panose="02020603050405020304" charset="0"/>
                <a:cs typeface="Times New Roman" panose="02020603050405020304" charset="0"/>
              </a:rPr>
              <a:t>(dis);</a:t>
            </a:r>
            <a:endParaRPr lang="en-US" altLang="zh-CN" sz="1600">
              <a:solidFill>
                <a:schemeClr val="tx1"/>
              </a:solidFill>
              <a:latin typeface="Times New Roman" panose="02020603050405020304" charset="0"/>
              <a:cs typeface="Times New Roman" panose="02020603050405020304" charset="0"/>
            </a:endParaRPr>
          </a:p>
          <a:p>
            <a:r>
              <a:rPr lang="en-US" altLang="zh-CN" sz="1600">
                <a:solidFill>
                  <a:schemeClr val="tx1"/>
                </a:solidFill>
                <a:latin typeface="Times New Roman" panose="02020603050405020304" charset="0"/>
                <a:cs typeface="Times New Roman" panose="02020603050405020304" charset="0"/>
              </a:rPr>
              <a:t>Q.push(main_addr);</a:t>
            </a:r>
            <a:endParaRPr lang="en-US" altLang="zh-CN" sz="1600">
              <a:solidFill>
                <a:schemeClr val="tx1"/>
              </a:solidFill>
              <a:latin typeface="Times New Roman" panose="02020603050405020304" charset="0"/>
              <a:cs typeface="Times New Roman" panose="02020603050405020304" charset="0"/>
            </a:endParaRPr>
          </a:p>
          <a:p>
            <a:r>
              <a:rPr lang="en-US" altLang="zh-CN" sz="1600">
                <a:solidFill>
                  <a:schemeClr val="tx1"/>
                </a:solidFill>
                <a:latin typeface="Times New Roman" panose="02020603050405020304" charset="0"/>
                <a:cs typeface="Times New Roman" panose="02020603050405020304" charset="0"/>
              </a:rPr>
              <a:t>while (!Q.empty()) {</a:t>
            </a:r>
            <a:endParaRPr lang="en-US" altLang="zh-CN" sz="1600">
              <a:solidFill>
                <a:schemeClr val="tx1"/>
              </a:solidFill>
              <a:latin typeface="Times New Roman" panose="02020603050405020304" charset="0"/>
              <a:cs typeface="Times New Roman" panose="02020603050405020304" charset="0"/>
            </a:endParaRPr>
          </a:p>
          <a:p>
            <a:r>
              <a:rPr lang="en-US" altLang="zh-CN" sz="1600">
                <a:solidFill>
                  <a:schemeClr val="tx1"/>
                </a:solidFill>
                <a:latin typeface="Times New Roman" panose="02020603050405020304" charset="0"/>
                <a:cs typeface="Times New Roman" panose="02020603050405020304" charset="0"/>
              </a:rPr>
              <a:t>    addr = Q.front();</a:t>
            </a:r>
            <a:endParaRPr lang="en-US" altLang="zh-CN" sz="1600">
              <a:solidFill>
                <a:schemeClr val="tx1"/>
              </a:solidFill>
              <a:latin typeface="Times New Roman" panose="02020603050405020304" charset="0"/>
              <a:cs typeface="Times New Roman" panose="02020603050405020304" charset="0"/>
            </a:endParaRPr>
          </a:p>
          <a:p>
            <a:r>
              <a:rPr lang="en-US" altLang="zh-CN" sz="1600">
                <a:solidFill>
                  <a:schemeClr val="tx1"/>
                </a:solidFill>
                <a:latin typeface="Times New Roman" panose="02020603050405020304" charset="0"/>
                <a:cs typeface="Times New Roman" panose="02020603050405020304" charset="0"/>
              </a:rPr>
              <a:t>    Q.pop();</a:t>
            </a:r>
            <a:endParaRPr lang="en-US" altLang="zh-CN" sz="1600">
              <a:solidFill>
                <a:schemeClr val="tx1"/>
              </a:solidFill>
              <a:latin typeface="Times New Roman" panose="02020603050405020304" charset="0"/>
              <a:cs typeface="Times New Roman" panose="02020603050405020304" charset="0"/>
            </a:endParaRPr>
          </a:p>
          <a:p>
            <a:r>
              <a:rPr lang="en-US" altLang="zh-CN" sz="1600">
                <a:solidFill>
                  <a:schemeClr val="tx1"/>
                </a:solidFill>
                <a:latin typeface="Times New Roman" panose="02020603050405020304" charset="0"/>
                <a:cs typeface="Times New Roman" panose="02020603050405020304" charset="0"/>
              </a:rPr>
              <a:t>    if (seen[addr]) continue;</a:t>
            </a:r>
            <a:endParaRPr lang="en-US" altLang="zh-CN" sz="1600">
              <a:solidFill>
                <a:schemeClr val="tx1"/>
              </a:solidFill>
              <a:latin typeface="Times New Roman" panose="02020603050405020304" charset="0"/>
              <a:cs typeface="Times New Roman" panose="02020603050405020304" charset="0"/>
            </a:endParaRPr>
          </a:p>
          <a:p>
            <a:r>
              <a:rPr lang="en-US" altLang="zh-CN" sz="1600">
                <a:solidFill>
                  <a:schemeClr val="tx1"/>
                </a:solidFill>
                <a:latin typeface="Times New Roman" panose="02020603050405020304" charset="0"/>
                <a:cs typeface="Times New Roman" panose="02020603050405020304" charset="0"/>
              </a:rPr>
              <a:t>    ...</a:t>
            </a:r>
            <a:endParaRPr lang="en-US" altLang="zh-CN" sz="1600">
              <a:solidFill>
                <a:schemeClr val="tx1"/>
              </a:solidFill>
              <a:latin typeface="Times New Roman" panose="02020603050405020304" charset="0"/>
              <a:cs typeface="Times New Roman" panose="02020603050405020304" charset="0"/>
            </a:endParaRPr>
          </a:p>
          <a:p>
            <a:r>
              <a:rPr lang="en-US" altLang="zh-CN" sz="1600">
                <a:solidFill>
                  <a:schemeClr val="tx1"/>
                </a:solidFill>
                <a:latin typeface="Times New Roman" panose="02020603050405020304" charset="0"/>
                <a:cs typeface="Times New Roman" panose="02020603050405020304" charset="0"/>
              </a:rPr>
              <a:t>    while (</a:t>
            </a:r>
            <a:r>
              <a:rPr lang="en-US" altLang="zh-CN" sz="1600">
                <a:solidFill>
                  <a:schemeClr val="accent1"/>
                </a:solidFill>
                <a:latin typeface="Times New Roman" panose="02020603050405020304" charset="0"/>
                <a:cs typeface="Times New Roman" panose="02020603050405020304" charset="0"/>
              </a:rPr>
              <a:t>cs_disasm_iter</a:t>
            </a:r>
            <a:r>
              <a:rPr lang="en-US" altLang="zh-CN" sz="1600">
                <a:solidFill>
                  <a:schemeClr val="tx1"/>
                </a:solidFill>
                <a:latin typeface="Times New Roman" panose="02020603050405020304" charset="0"/>
                <a:cs typeface="Times New Roman" panose="02020603050405020304" charset="0"/>
              </a:rPr>
              <a:t>(dis, &amp;pc, &amp;n, &amp;addr, cs_ins)) {</a:t>
            </a:r>
            <a:endParaRPr lang="en-US" altLang="zh-CN" sz="1600">
              <a:solidFill>
                <a:schemeClr val="tx1"/>
              </a:solidFill>
              <a:latin typeface="Times New Roman" panose="02020603050405020304" charset="0"/>
              <a:cs typeface="Times New Roman" panose="02020603050405020304" charset="0"/>
            </a:endParaRPr>
          </a:p>
          <a:p>
            <a:r>
              <a:rPr lang="en-US" altLang="zh-CN" sz="1600">
                <a:solidFill>
                  <a:schemeClr val="tx1"/>
                </a:solidFill>
                <a:latin typeface="Times New Roman" panose="02020603050405020304" charset="0"/>
                <a:cs typeface="Times New Roman" panose="02020603050405020304" charset="0"/>
              </a:rPr>
              <a:t>            if (cs_ins-&gt;id == </a:t>
            </a:r>
            <a:r>
              <a:rPr lang="en-US" altLang="zh-CN" sz="1600">
                <a:solidFill>
                  <a:schemeClr val="accent1"/>
                </a:solidFill>
                <a:latin typeface="Times New Roman" panose="02020603050405020304" charset="0"/>
                <a:cs typeface="Times New Roman" panose="02020603050405020304" charset="0"/>
              </a:rPr>
              <a:t>X86_INS_INVALID</a:t>
            </a:r>
            <a:r>
              <a:rPr lang="en-US" altLang="zh-CN" sz="1600">
                <a:solidFill>
                  <a:schemeClr val="tx1"/>
                </a:solidFill>
                <a:latin typeface="Times New Roman" panose="02020603050405020304" charset="0"/>
                <a:cs typeface="Times New Roman" panose="02020603050405020304" charset="0"/>
              </a:rPr>
              <a:t> </a:t>
            </a:r>
            <a:endParaRPr lang="en-US" altLang="zh-CN" sz="1600">
              <a:solidFill>
                <a:schemeClr val="tx1"/>
              </a:solidFill>
              <a:latin typeface="Times New Roman" panose="02020603050405020304" charset="0"/>
              <a:cs typeface="Times New Roman" panose="02020603050405020304" charset="0"/>
            </a:endParaRPr>
          </a:p>
          <a:p>
            <a:r>
              <a:rPr lang="en-US" altLang="zh-CN" sz="1600">
                <a:solidFill>
                  <a:schemeClr val="tx1"/>
                </a:solidFill>
                <a:latin typeface="Times New Roman" panose="02020603050405020304" charset="0"/>
                <a:cs typeface="Times New Roman" panose="02020603050405020304" charset="0"/>
              </a:rPr>
              <a:t>	|| cs_ins-&gt;size == 0) break;</a:t>
            </a:r>
            <a:endParaRPr lang="en-US" altLang="zh-CN" sz="1600">
              <a:solidFill>
                <a:schemeClr val="tx1"/>
              </a:solidFill>
              <a:latin typeface="Times New Roman" panose="02020603050405020304" charset="0"/>
              <a:cs typeface="Times New Roman" panose="02020603050405020304" charset="0"/>
            </a:endParaRPr>
          </a:p>
          <a:p>
            <a:r>
              <a:rPr lang="en-US" altLang="zh-CN" sz="1600">
                <a:solidFill>
                  <a:schemeClr val="tx1"/>
                </a:solidFill>
                <a:latin typeface="Times New Roman" panose="02020603050405020304" charset="0"/>
                <a:cs typeface="Times New Roman" panose="02020603050405020304" charset="0"/>
              </a:rPr>
              <a:t>            seen[cs_ins-&gt;address] = true;</a:t>
            </a:r>
            <a:endParaRPr lang="en-US" altLang="zh-CN" sz="1600">
              <a:solidFill>
                <a:schemeClr val="tx1"/>
              </a:solidFill>
              <a:latin typeface="Times New Roman" panose="02020603050405020304" charset="0"/>
              <a:cs typeface="Times New Roman" panose="02020603050405020304" charset="0"/>
            </a:endParaRPr>
          </a:p>
          <a:p>
            <a:r>
              <a:rPr lang="en-US" altLang="zh-CN" sz="1600">
                <a:solidFill>
                  <a:schemeClr val="tx1"/>
                </a:solidFill>
                <a:latin typeface="Times New Roman" panose="02020603050405020304" charset="0"/>
                <a:cs typeface="Times New Roman" panose="02020603050405020304" charset="0"/>
              </a:rPr>
              <a:t>            </a:t>
            </a:r>
            <a:r>
              <a:rPr lang="en-US" altLang="zh-CN" sz="1600">
                <a:solidFill>
                  <a:schemeClr val="tx1"/>
                </a:solidFill>
                <a:latin typeface="Times New Roman" panose="02020603050405020304" charset="0"/>
                <a:cs typeface="Times New Roman" panose="02020603050405020304" charset="0"/>
              </a:rPr>
              <a:t>print_ins(cs_ins);</a:t>
            </a:r>
            <a:endParaRPr lang="en-US" altLang="zh-CN" sz="1600">
              <a:solidFill>
                <a:schemeClr val="tx1"/>
              </a:solidFill>
              <a:latin typeface="Times New Roman" panose="02020603050405020304" charset="0"/>
              <a:cs typeface="Times New Roman" panose="02020603050405020304" charset="0"/>
            </a:endParaRPr>
          </a:p>
          <a:p>
            <a:r>
              <a:rPr lang="en-US" altLang="zh-CN" sz="1600">
                <a:solidFill>
                  <a:schemeClr val="tx1"/>
                </a:solidFill>
                <a:latin typeface="Times New Roman" panose="02020603050405020304" charset="0"/>
                <a:cs typeface="Times New Roman" panose="02020603050405020304" charset="0"/>
              </a:rPr>
              <a:t>            ...</a:t>
            </a:r>
            <a:endParaRPr lang="en-US" altLang="zh-CN" sz="1600">
              <a:solidFill>
                <a:schemeClr val="tx1"/>
              </a:solidFill>
              <a:latin typeface="Times New Roman" panose="02020603050405020304" charset="0"/>
              <a:cs typeface="Times New Roman" panose="02020603050405020304" charset="0"/>
            </a:endParaRPr>
          </a:p>
          <a:p>
            <a:r>
              <a:rPr lang="en-US" altLang="zh-CN" sz="1600">
                <a:solidFill>
                  <a:schemeClr val="tx1"/>
                </a:solidFill>
                <a:latin typeface="Times New Roman" panose="02020603050405020304" charset="0"/>
                <a:cs typeface="Times New Roman" panose="02020603050405020304" charset="0"/>
              </a:rPr>
              <a:t>    }</a:t>
            </a:r>
            <a:endParaRPr lang="en-US" altLang="zh-CN" sz="1600">
              <a:solidFill>
                <a:schemeClr val="tx1"/>
              </a:solidFill>
              <a:latin typeface="Times New Roman" panose="02020603050405020304" charset="0"/>
              <a:cs typeface="Times New Roman" panose="02020603050405020304" charset="0"/>
            </a:endParaRPr>
          </a:p>
          <a:p>
            <a:r>
              <a:rPr lang="en-US" altLang="zh-CN" sz="1600">
                <a:solidFill>
                  <a:schemeClr val="tx1"/>
                </a:solidFill>
                <a:latin typeface="Times New Roman" panose="02020603050405020304" charset="0"/>
                <a:cs typeface="Times New Roman" panose="02020603050405020304" charset="0"/>
              </a:rPr>
              <a:t>}</a:t>
            </a:r>
            <a:endParaRPr lang="en-US" altLang="zh-CN" sz="1600">
              <a:solidFill>
                <a:schemeClr val="tx1"/>
              </a:solidFill>
              <a:latin typeface="Times New Roman" panose="02020603050405020304" charset="0"/>
              <a:cs typeface="Times New Roman" panose="02020603050405020304" charset="0"/>
            </a:endParaRPr>
          </a:p>
        </p:txBody>
      </p:sp>
      <p:sp>
        <p:nvSpPr>
          <p:cNvPr id="5" name="文本框 4"/>
          <p:cNvSpPr txBox="1"/>
          <p:nvPr/>
        </p:nvSpPr>
        <p:spPr>
          <a:xfrm>
            <a:off x="6645275" y="3463925"/>
            <a:ext cx="5050155" cy="3046095"/>
          </a:xfrm>
          <a:prstGeom prst="rect">
            <a:avLst/>
          </a:prstGeom>
          <a:noFill/>
          <a:ln>
            <a:solidFill>
              <a:schemeClr val="tx1"/>
            </a:solidFill>
          </a:ln>
        </p:spPr>
        <p:txBody>
          <a:bodyPr wrap="square" rtlCol="0" anchor="t">
            <a:spAutoFit/>
          </a:bodyPr>
          <a:p>
            <a:r>
              <a:rPr lang="zh-CN" altLang="en-US" sz="1600">
                <a:latin typeface="Times New Roman" panose="02020603050405020304" charset="0"/>
                <a:cs typeface="Times New Roman" panose="02020603050405020304" charset="0"/>
              </a:rPr>
              <a:t>if (</a:t>
            </a:r>
            <a:r>
              <a:rPr lang="en-US" altLang="zh-CN" sz="1600">
                <a:solidFill>
                  <a:srgbClr val="00B050"/>
                </a:solidFill>
                <a:latin typeface="Times New Roman" panose="02020603050405020304" charset="0"/>
                <a:cs typeface="Times New Roman" panose="02020603050405020304" charset="0"/>
              </a:rPr>
              <a:t>is_cs_cflow_ins</a:t>
            </a:r>
            <a:r>
              <a:rPr lang="zh-CN" altLang="en-US" sz="1600">
                <a:latin typeface="Times New Roman" panose="02020603050405020304" charset="0"/>
                <a:cs typeface="Times New Roman" panose="02020603050405020304" charset="0"/>
              </a:rPr>
              <a:t>(cs_ins)) {</a:t>
            </a:r>
            <a:endParaRPr lang="zh-CN" altLang="en-US" sz="1600">
              <a:latin typeface="Times New Roman" panose="02020603050405020304" charset="0"/>
              <a:cs typeface="Times New Roman" panose="02020603050405020304" charset="0"/>
            </a:endParaRPr>
          </a:p>
          <a:p>
            <a:r>
              <a:rPr lang="en-US" altLang="zh-CN" sz="1600">
                <a:latin typeface="Times New Roman" panose="02020603050405020304" charset="0"/>
                <a:cs typeface="Times New Roman" panose="02020603050405020304" charset="0"/>
              </a:rPr>
              <a:t>    </a:t>
            </a:r>
            <a:r>
              <a:rPr lang="zh-CN" altLang="en-US" sz="1600">
                <a:latin typeface="Times New Roman" panose="02020603050405020304" charset="0"/>
                <a:cs typeface="Times New Roman" panose="02020603050405020304" charset="0"/>
              </a:rPr>
              <a:t>target = </a:t>
            </a:r>
            <a:r>
              <a:rPr lang="zh-CN" altLang="en-US" sz="1600">
                <a:solidFill>
                  <a:srgbClr val="00B050"/>
                </a:solidFill>
                <a:latin typeface="Times New Roman" panose="02020603050405020304" charset="0"/>
                <a:cs typeface="Times New Roman" panose="02020603050405020304" charset="0"/>
              </a:rPr>
              <a:t>get_cs_ins_immediate_target</a:t>
            </a:r>
            <a:r>
              <a:rPr lang="zh-CN" altLang="en-US" sz="1600">
                <a:latin typeface="Times New Roman" panose="02020603050405020304" charset="0"/>
                <a:cs typeface="Times New Roman" panose="02020603050405020304" charset="0"/>
              </a:rPr>
              <a:t>(cs_ins);</a:t>
            </a:r>
            <a:endParaRPr lang="zh-CN" altLang="en-US" sz="1600">
              <a:latin typeface="Times New Roman" panose="02020603050405020304" charset="0"/>
              <a:cs typeface="Times New Roman" panose="02020603050405020304" charset="0"/>
            </a:endParaRPr>
          </a:p>
          <a:p>
            <a:r>
              <a:rPr lang="en-US" altLang="zh-CN" sz="1600">
                <a:latin typeface="Times New Roman" panose="02020603050405020304" charset="0"/>
                <a:cs typeface="Times New Roman" panose="02020603050405020304" charset="0"/>
              </a:rPr>
              <a:t>    </a:t>
            </a:r>
            <a:r>
              <a:rPr lang="zh-CN" altLang="en-US" sz="1600">
                <a:latin typeface="Times New Roman" panose="02020603050405020304" charset="0"/>
                <a:cs typeface="Times New Roman" panose="02020603050405020304" charset="0"/>
              </a:rPr>
              <a:t>if (target &amp;&amp; !seen[target] &amp;&amp; text-&gt;</a:t>
            </a:r>
            <a:r>
              <a:rPr lang="zh-CN" altLang="en-US" sz="1600">
                <a:solidFill>
                  <a:schemeClr val="tx1"/>
                </a:solidFill>
                <a:latin typeface="Times New Roman" panose="02020603050405020304" charset="0"/>
                <a:cs typeface="Times New Roman" panose="02020603050405020304" charset="0"/>
              </a:rPr>
              <a:t>contains</a:t>
            </a:r>
            <a:r>
              <a:rPr lang="zh-CN" altLang="en-US" sz="1600">
                <a:latin typeface="Times New Roman" panose="02020603050405020304" charset="0"/>
                <a:cs typeface="Times New Roman" panose="02020603050405020304" charset="0"/>
              </a:rPr>
              <a:t>(target)) {</a:t>
            </a:r>
            <a:endParaRPr lang="zh-CN" altLang="en-US" sz="1600">
              <a:latin typeface="Times New Roman" panose="02020603050405020304" charset="0"/>
              <a:cs typeface="Times New Roman" panose="02020603050405020304" charset="0"/>
            </a:endParaRPr>
          </a:p>
          <a:p>
            <a:r>
              <a:rPr lang="en-US" altLang="zh-CN" sz="1600">
                <a:latin typeface="Times New Roman" panose="02020603050405020304" charset="0"/>
                <a:cs typeface="Times New Roman" panose="02020603050405020304" charset="0"/>
              </a:rPr>
              <a:t>        </a:t>
            </a:r>
            <a:r>
              <a:rPr lang="zh-CN" altLang="en-US" sz="1600">
                <a:latin typeface="Times New Roman" panose="02020603050405020304" charset="0"/>
                <a:cs typeface="Times New Roman" panose="02020603050405020304" charset="0"/>
              </a:rPr>
              <a:t>Q.push(target);</a:t>
            </a:r>
            <a:endParaRPr lang="zh-CN" altLang="en-US" sz="1600">
              <a:latin typeface="Times New Roman" panose="02020603050405020304" charset="0"/>
              <a:cs typeface="Times New Roman" panose="02020603050405020304" charset="0"/>
            </a:endParaRPr>
          </a:p>
          <a:p>
            <a:r>
              <a:rPr lang="en-US" altLang="zh-CN" sz="1600">
                <a:latin typeface="Times New Roman" panose="02020603050405020304" charset="0"/>
                <a:cs typeface="Times New Roman" panose="02020603050405020304" charset="0"/>
              </a:rPr>
              <a:t>        </a:t>
            </a:r>
            <a:r>
              <a:rPr lang="zh-CN" altLang="en-US" sz="1600">
                <a:latin typeface="Times New Roman" panose="02020603050405020304" charset="0"/>
                <a:cs typeface="Times New Roman" panose="02020603050405020304" charset="0"/>
              </a:rPr>
              <a:t>printf("  -&gt; new target: 0x%016jx\n", target);</a:t>
            </a:r>
            <a:endParaRPr lang="zh-CN" altLang="en-US" sz="1600">
              <a:latin typeface="Times New Roman" panose="02020603050405020304" charset="0"/>
              <a:cs typeface="Times New Roman" panose="02020603050405020304" charset="0"/>
            </a:endParaRPr>
          </a:p>
          <a:p>
            <a:r>
              <a:rPr lang="en-US" altLang="zh-CN" sz="1600">
                <a:latin typeface="Times New Roman" panose="02020603050405020304" charset="0"/>
                <a:cs typeface="Times New Roman" panose="02020603050405020304" charset="0"/>
              </a:rPr>
              <a:t>    </a:t>
            </a:r>
            <a:r>
              <a:rPr lang="zh-CN" altLang="en-US" sz="1600">
                <a:latin typeface="Times New Roman" panose="02020603050405020304" charset="0"/>
                <a:cs typeface="Times New Roman" panose="02020603050405020304" charset="0"/>
              </a:rPr>
              <a:t>}</a:t>
            </a:r>
            <a:endParaRPr lang="zh-CN" altLang="en-US" sz="1600">
              <a:latin typeface="Times New Roman" panose="02020603050405020304" charset="0"/>
              <a:cs typeface="Times New Roman" panose="02020603050405020304" charset="0"/>
            </a:endParaRPr>
          </a:p>
          <a:p>
            <a:r>
              <a:rPr lang="en-US" altLang="zh-CN" sz="1600">
                <a:latin typeface="Times New Roman" panose="02020603050405020304" charset="0"/>
                <a:cs typeface="Times New Roman" panose="02020603050405020304" charset="0"/>
              </a:rPr>
              <a:t>    </a:t>
            </a:r>
            <a:r>
              <a:rPr lang="zh-CN" altLang="en-US" sz="1600">
                <a:latin typeface="Times New Roman" panose="02020603050405020304" charset="0"/>
                <a:cs typeface="Times New Roman" panose="02020603050405020304" charset="0"/>
              </a:rPr>
              <a:t>if (</a:t>
            </a:r>
            <a:r>
              <a:rPr lang="zh-CN" altLang="en-US" sz="1600">
                <a:solidFill>
                  <a:srgbClr val="00B050"/>
                </a:solidFill>
                <a:latin typeface="Times New Roman" panose="02020603050405020304" charset="0"/>
                <a:cs typeface="Times New Roman" panose="02020603050405020304" charset="0"/>
              </a:rPr>
              <a:t>is_cs_unconditional_cflow_ins</a:t>
            </a:r>
            <a:r>
              <a:rPr lang="zh-CN" altLang="en-US" sz="1600">
                <a:latin typeface="Times New Roman" panose="02020603050405020304" charset="0"/>
                <a:cs typeface="Times New Roman" panose="02020603050405020304" charset="0"/>
              </a:rPr>
              <a:t>(cs_ins)) {</a:t>
            </a:r>
            <a:endParaRPr lang="zh-CN" altLang="en-US" sz="1600">
              <a:latin typeface="Times New Roman" panose="02020603050405020304" charset="0"/>
              <a:cs typeface="Times New Roman" panose="02020603050405020304" charset="0"/>
            </a:endParaRPr>
          </a:p>
          <a:p>
            <a:r>
              <a:rPr lang="en-US" altLang="zh-CN" sz="1600">
                <a:latin typeface="Times New Roman" panose="02020603050405020304" charset="0"/>
                <a:cs typeface="Times New Roman" panose="02020603050405020304" charset="0"/>
              </a:rPr>
              <a:t>        </a:t>
            </a:r>
            <a:r>
              <a:rPr lang="zh-CN" altLang="en-US" sz="1600">
                <a:latin typeface="Times New Roman" panose="02020603050405020304" charset="0"/>
                <a:cs typeface="Times New Roman" panose="02020603050405020304" charset="0"/>
              </a:rPr>
              <a:t>break;</a:t>
            </a:r>
            <a:endParaRPr lang="zh-CN" altLang="en-US" sz="1600">
              <a:latin typeface="Times New Roman" panose="02020603050405020304" charset="0"/>
              <a:cs typeface="Times New Roman" panose="02020603050405020304" charset="0"/>
            </a:endParaRPr>
          </a:p>
          <a:p>
            <a:r>
              <a:rPr lang="en-US" altLang="zh-CN" sz="1600">
                <a:latin typeface="Times New Roman" panose="02020603050405020304" charset="0"/>
                <a:cs typeface="Times New Roman" panose="02020603050405020304" charset="0"/>
              </a:rPr>
              <a:t>    </a:t>
            </a:r>
            <a:r>
              <a:rPr lang="zh-CN" altLang="en-US" sz="1600">
                <a:latin typeface="Times New Roman" panose="02020603050405020304" charset="0"/>
                <a:cs typeface="Times New Roman" panose="02020603050405020304" charset="0"/>
              </a:rPr>
              <a:t>}</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else if (cs_ins-&gt;</a:t>
            </a:r>
            <a:r>
              <a:rPr lang="en-US" altLang="zh-CN" sz="1600">
                <a:solidFill>
                  <a:schemeClr val="accent1"/>
                </a:solidFill>
                <a:latin typeface="Times New Roman" panose="02020603050405020304" charset="0"/>
                <a:cs typeface="Times New Roman" panose="02020603050405020304" charset="0"/>
              </a:rPr>
              <a:t>id</a:t>
            </a:r>
            <a:r>
              <a:rPr lang="zh-CN" altLang="en-US" sz="1600">
                <a:latin typeface="Times New Roman" panose="02020603050405020304" charset="0"/>
                <a:cs typeface="Times New Roman" panose="02020603050405020304" charset="0"/>
              </a:rPr>
              <a:t> == </a:t>
            </a:r>
            <a:r>
              <a:rPr lang="en-US" altLang="zh-CN" sz="1600">
                <a:solidFill>
                  <a:schemeClr val="accent1"/>
                </a:solidFill>
                <a:latin typeface="Times New Roman" panose="02020603050405020304" charset="0"/>
                <a:cs typeface="Times New Roman" panose="02020603050405020304" charset="0"/>
              </a:rPr>
              <a:t>X86_INS_HLT</a:t>
            </a:r>
            <a:r>
              <a:rPr lang="zh-CN" altLang="en-US" sz="1600">
                <a:latin typeface="Times New Roman" panose="02020603050405020304" charset="0"/>
                <a:cs typeface="Times New Roman" panose="02020603050405020304" charset="0"/>
              </a:rPr>
              <a:t>) {</a:t>
            </a:r>
            <a:endParaRPr lang="zh-CN" altLang="en-US" sz="1600">
              <a:latin typeface="Times New Roman" panose="02020603050405020304" charset="0"/>
              <a:cs typeface="Times New Roman" panose="02020603050405020304" charset="0"/>
            </a:endParaRPr>
          </a:p>
          <a:p>
            <a:r>
              <a:rPr lang="en-US" altLang="zh-CN" sz="1600">
                <a:latin typeface="Times New Roman" panose="02020603050405020304" charset="0"/>
                <a:cs typeface="Times New Roman" panose="02020603050405020304" charset="0"/>
              </a:rPr>
              <a:t>    </a:t>
            </a:r>
            <a:r>
              <a:rPr lang="zh-CN" altLang="en-US" sz="1600">
                <a:latin typeface="Times New Roman" panose="02020603050405020304" charset="0"/>
                <a:cs typeface="Times New Roman" panose="02020603050405020304" charset="0"/>
              </a:rPr>
              <a:t>break;</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a:t>
            </a:r>
            <a:endParaRPr lang="zh-CN" altLang="en-US" sz="1600">
              <a:latin typeface="Times New Roman" panose="02020603050405020304" charset="0"/>
              <a:cs typeface="Times New Roman" panose="02020603050405020304" charset="0"/>
            </a:endParaRPr>
          </a:p>
        </p:txBody>
      </p:sp>
      <p:cxnSp>
        <p:nvCxnSpPr>
          <p:cNvPr id="6" name="直接箭头连接符 5"/>
          <p:cNvCxnSpPr/>
          <p:nvPr/>
        </p:nvCxnSpPr>
        <p:spPr>
          <a:xfrm>
            <a:off x="1403985" y="5864860"/>
            <a:ext cx="5234305"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527800" y="1740535"/>
            <a:ext cx="5284470" cy="1568450"/>
          </a:xfrm>
          <a:prstGeom prst="rect">
            <a:avLst/>
          </a:prstGeom>
          <a:noFill/>
        </p:spPr>
        <p:txBody>
          <a:bodyPr wrap="square" rtlCol="0" anchor="t">
            <a:spAutoFit/>
          </a:bodyPr>
          <a:p>
            <a:pPr marL="285750" indent="-285750">
              <a:buFont typeface="Arial" panose="020B0604020202020204" pitchFamily="34" charset="0"/>
              <a:buChar char="•"/>
            </a:pPr>
            <a:r>
              <a:rPr lang="zh-CN" altLang="en-US" sz="2400">
                <a:latin typeface="Times New Roman" panose="02020603050405020304" charset="0"/>
                <a:cs typeface="Times New Roman" panose="02020603050405020304" charset="0"/>
              </a:rPr>
              <a:t>遇到hlt指令或无条件分支指令时停止</a:t>
            </a:r>
            <a:r>
              <a:rPr lang="en-US" altLang="zh-CN" sz="2400">
                <a:latin typeface="Times New Roman" panose="02020603050405020304" charset="0"/>
                <a:cs typeface="Times New Roman" panose="02020603050405020304" charset="0"/>
              </a:rPr>
              <a:t>, </a:t>
            </a:r>
            <a:r>
              <a:rPr lang="zh-CN" altLang="en-US" sz="2400">
                <a:latin typeface="Times New Roman" panose="02020603050405020304" charset="0"/>
                <a:ea typeface="宋体" pitchFamily="2" charset="-122"/>
                <a:cs typeface="Times New Roman" panose="02020603050405020304" charset="0"/>
              </a:rPr>
              <a:t>相当于</a:t>
            </a:r>
            <a:r>
              <a:rPr lang="en-US" altLang="zh-CN" sz="2400">
                <a:latin typeface="Times New Roman" panose="02020603050405020304" charset="0"/>
                <a:ea typeface="宋体" pitchFamily="2" charset="-122"/>
                <a:cs typeface="Times New Roman" panose="02020603050405020304" charset="0"/>
              </a:rPr>
              <a:t>basic block</a:t>
            </a:r>
            <a:r>
              <a:rPr lang="zh-CN" sz="2400">
                <a:latin typeface="Times New Roman" panose="02020603050405020304" charset="0"/>
                <a:ea typeface="宋体" pitchFamily="2" charset="-122"/>
                <a:cs typeface="Times New Roman" panose="02020603050405020304" charset="0"/>
              </a:rPr>
              <a:t>的结尾</a:t>
            </a:r>
            <a:r>
              <a:rPr lang="en-US" altLang="zh-CN" sz="2400">
                <a:latin typeface="Times New Roman" panose="02020603050405020304" charset="0"/>
                <a:ea typeface="宋体" pitchFamily="2" charset="-122"/>
                <a:cs typeface="Times New Roman" panose="02020603050405020304" charset="0"/>
              </a:rPr>
              <a:t>.</a:t>
            </a:r>
            <a:endParaRPr lang="zh-CN" altLang="en-US" sz="24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zh-CN" altLang="en-US" sz="2400">
                <a:latin typeface="Times New Roman" panose="02020603050405020304" charset="0"/>
                <a:cs typeface="Times New Roman" panose="02020603050405020304" charset="0"/>
              </a:rPr>
              <a:t>对于</a:t>
            </a:r>
            <a:r>
              <a:rPr lang="zh-CN" altLang="en-US" sz="2400">
                <a:latin typeface="Times New Roman" panose="02020603050405020304" charset="0"/>
                <a:cs typeface="Times New Roman" panose="02020603050405020304" charset="0"/>
                <a:sym typeface="+mn-ea"/>
              </a:rPr>
              <a:t>有</a:t>
            </a:r>
            <a:r>
              <a:rPr lang="en-US" altLang="zh-CN" sz="2400">
                <a:latin typeface="Times New Roman" panose="02020603050405020304" charset="0"/>
                <a:cs typeface="Times New Roman" panose="02020603050405020304" charset="0"/>
                <a:sym typeface="+mn-ea"/>
              </a:rPr>
              <a:t>/</a:t>
            </a:r>
            <a:r>
              <a:rPr lang="zh-CN" altLang="en-US" sz="2400">
                <a:latin typeface="Times New Roman" panose="02020603050405020304" charset="0"/>
                <a:ea typeface="宋体" pitchFamily="2" charset="-122"/>
                <a:cs typeface="Times New Roman" panose="02020603050405020304" charset="0"/>
                <a:sym typeface="+mn-ea"/>
              </a:rPr>
              <a:t>无</a:t>
            </a:r>
            <a:r>
              <a:rPr lang="zh-CN" altLang="en-US" sz="2400">
                <a:latin typeface="Times New Roman" panose="02020603050405020304" charset="0"/>
                <a:cs typeface="Times New Roman" panose="02020603050405020304" charset="0"/>
                <a:sym typeface="+mn-ea"/>
              </a:rPr>
              <a:t>条件</a:t>
            </a:r>
            <a:r>
              <a:rPr lang="zh-CN" altLang="en-US" sz="2400">
                <a:latin typeface="Times New Roman" panose="02020603050405020304" charset="0"/>
                <a:cs typeface="Times New Roman" panose="02020603050405020304" charset="0"/>
              </a:rPr>
              <a:t>分支, 解析其直接控制流目标, 若没有访问过则加入队列</a:t>
            </a:r>
            <a:endParaRPr lang="zh-CN" altLang="en-US" sz="24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animBg="1"/>
      <p:bldP spid="7" grpId="0"/>
      <p:bldP spid="7"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en-US" dirty="0">
                <a:cs typeface="Segoe UI Light" panose="020B0502040204020203" pitchFamily="34" charset="0"/>
              </a:rPr>
              <a:t>3.2 </a:t>
            </a:r>
            <a:r>
              <a:rPr lang="zh-CN" altLang="en-US" dirty="0">
                <a:cs typeface="Segoe UI Light" panose="020B0502040204020203" pitchFamily="34" charset="0"/>
              </a:rPr>
              <a:t>递归反汇编</a:t>
            </a:r>
            <a:endParaRPr lang="zh-CN" altLang="en-US" dirty="0">
              <a:cs typeface="Segoe UI Light" panose="020B0502040204020203" pitchFamily="34" charset="0"/>
            </a:endParaRPr>
          </a:p>
        </p:txBody>
      </p:sp>
      <p:sp>
        <p:nvSpPr>
          <p:cNvPr id="2" name="文本框 1"/>
          <p:cNvSpPr txBox="1"/>
          <p:nvPr/>
        </p:nvSpPr>
        <p:spPr>
          <a:xfrm>
            <a:off x="521335" y="1293495"/>
            <a:ext cx="11173460" cy="5015865"/>
          </a:xfrm>
          <a:prstGeom prst="rect">
            <a:avLst/>
          </a:prstGeom>
          <a:noFill/>
          <a:ln>
            <a:solidFill>
              <a:schemeClr val="tx1"/>
            </a:solidFill>
          </a:ln>
        </p:spPr>
        <p:txBody>
          <a:bodyPr wrap="square" rtlCol="0" anchor="t">
            <a:spAutoFit/>
          </a:bodyPr>
          <a:p>
            <a:r>
              <a:rPr lang="zh-CN" altLang="en-US" sz="1600">
                <a:solidFill>
                  <a:schemeClr val="accent4">
                    <a:lumMod val="75000"/>
                  </a:schemeClr>
                </a:solidFill>
                <a:latin typeface="Times New Roman" panose="02020603050405020304" charset="0"/>
                <a:cs typeface="Times New Roman" panose="02020603050405020304" charset="0"/>
              </a:rPr>
              <a:t>// 是否为跳转, 函数调用, 返回或从中断中返回.</a:t>
            </a:r>
            <a:endParaRPr lang="zh-CN" altLang="en-US" sz="1600">
              <a:solidFill>
                <a:schemeClr val="accent4">
                  <a:lumMod val="75000"/>
                </a:schemeClr>
              </a:solidFill>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bool is_cs_cflow_group(uint8_t g) {</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return (g == </a:t>
            </a:r>
            <a:r>
              <a:rPr lang="en-US" altLang="zh-CN" sz="1600">
                <a:solidFill>
                  <a:schemeClr val="accent1"/>
                </a:solidFill>
                <a:latin typeface="Times New Roman" panose="02020603050405020304" charset="0"/>
                <a:cs typeface="Times New Roman" panose="02020603050405020304" charset="0"/>
              </a:rPr>
              <a:t>CS_GRP_JUMP</a:t>
            </a:r>
            <a:r>
              <a:rPr lang="zh-CN" altLang="en-US" sz="1600">
                <a:latin typeface="Times New Roman" panose="02020603050405020304" charset="0"/>
                <a:cs typeface="Times New Roman" panose="02020603050405020304" charset="0"/>
              </a:rPr>
              <a:t>) || (g == </a:t>
            </a:r>
            <a:r>
              <a:rPr lang="en-US" altLang="zh-CN" sz="1600">
                <a:solidFill>
                  <a:schemeClr val="accent1"/>
                </a:solidFill>
                <a:latin typeface="Times New Roman" panose="02020603050405020304" charset="0"/>
                <a:cs typeface="Times New Roman" panose="02020603050405020304" charset="0"/>
              </a:rPr>
              <a:t>CS_GRP_CALL</a:t>
            </a:r>
            <a:r>
              <a:rPr lang="zh-CN" altLang="en-US" sz="1600">
                <a:latin typeface="Times New Roman" panose="02020603050405020304" charset="0"/>
                <a:cs typeface="Times New Roman" panose="02020603050405020304" charset="0"/>
              </a:rPr>
              <a:t>) || (g == </a:t>
            </a:r>
            <a:r>
              <a:rPr lang="en-US" altLang="zh-CN" sz="1600">
                <a:solidFill>
                  <a:schemeClr val="accent1"/>
                </a:solidFill>
                <a:latin typeface="Times New Roman" panose="02020603050405020304" charset="0"/>
                <a:cs typeface="Times New Roman" panose="02020603050405020304" charset="0"/>
              </a:rPr>
              <a:t>CS_GRP_RET</a:t>
            </a:r>
            <a:r>
              <a:rPr lang="zh-CN" altLang="en-US" sz="1600">
                <a:latin typeface="Times New Roman" panose="02020603050405020304" charset="0"/>
                <a:cs typeface="Times New Roman" panose="02020603050405020304" charset="0"/>
              </a:rPr>
              <a:t>) || (g == </a:t>
            </a:r>
            <a:r>
              <a:rPr lang="en-US" altLang="zh-CN" sz="1600">
                <a:solidFill>
                  <a:schemeClr val="accent1"/>
                </a:solidFill>
                <a:latin typeface="Times New Roman" panose="02020603050405020304" charset="0"/>
                <a:cs typeface="Times New Roman" panose="02020603050405020304" charset="0"/>
              </a:rPr>
              <a:t>CS_GRP_IRET</a:t>
            </a:r>
            <a:r>
              <a:rPr lang="zh-CN" altLang="en-US" sz="1600">
                <a:latin typeface="Times New Roman" panose="02020603050405020304" charset="0"/>
                <a:cs typeface="Times New Roman" panose="02020603050405020304" charset="0"/>
              </a:rPr>
              <a:t>);</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a:t>
            </a:r>
            <a:endParaRPr lang="zh-CN" altLang="en-US" sz="1600">
              <a:latin typeface="Times New Roman" panose="02020603050405020304" charset="0"/>
              <a:cs typeface="Times New Roman" panose="02020603050405020304" charset="0"/>
            </a:endParaRPr>
          </a:p>
          <a:p>
            <a:r>
              <a:rPr lang="zh-CN" altLang="en-US" sz="1600">
                <a:solidFill>
                  <a:schemeClr val="accent4">
                    <a:lumMod val="75000"/>
                  </a:schemeClr>
                </a:solidFill>
                <a:latin typeface="Times New Roman" panose="02020603050405020304" charset="0"/>
                <a:cs typeface="Times New Roman" panose="02020603050405020304" charset="0"/>
              </a:rPr>
              <a:t>// 判断指令是否是控制流指令(有条件或无条件)</a:t>
            </a:r>
            <a:endParaRPr lang="zh-CN" altLang="en-US" sz="1600">
              <a:solidFill>
                <a:schemeClr val="accent4">
                  <a:lumMod val="75000"/>
                </a:schemeClr>
              </a:solidFill>
              <a:latin typeface="Times New Roman" panose="02020603050405020304" charset="0"/>
              <a:cs typeface="Times New Roman" panose="02020603050405020304" charset="0"/>
            </a:endParaRPr>
          </a:p>
          <a:p>
            <a:r>
              <a:rPr lang="zh-CN" altLang="en-US" sz="1600">
                <a:solidFill>
                  <a:schemeClr val="accent4">
                    <a:lumMod val="75000"/>
                  </a:schemeClr>
                </a:solidFill>
                <a:latin typeface="Times New Roman" panose="02020603050405020304" charset="0"/>
                <a:cs typeface="Times New Roman" panose="02020603050405020304" charset="0"/>
              </a:rPr>
              <a:t>// Capstone为我们提供了组的概念, 方便我们进行判断, 不然我们需要将ins-&gt;id与每种跳转指令进行比较, 如jmp, ja, je, jnz等</a:t>
            </a:r>
            <a:endParaRPr lang="zh-CN" altLang="en-US" sz="1600">
              <a:solidFill>
                <a:schemeClr val="accent4">
                  <a:lumMod val="75000"/>
                </a:schemeClr>
              </a:solidFill>
              <a:latin typeface="Times New Roman" panose="02020603050405020304" charset="0"/>
              <a:cs typeface="Times New Roman" panose="02020603050405020304" charset="0"/>
            </a:endParaRPr>
          </a:p>
          <a:p>
            <a:r>
              <a:rPr lang="en-US" altLang="zh-CN" sz="1600">
                <a:solidFill>
                  <a:schemeClr val="accent4">
                    <a:lumMod val="75000"/>
                  </a:schemeClr>
                </a:solidFill>
                <a:latin typeface="Times New Roman" panose="02020603050405020304" charset="0"/>
                <a:cs typeface="Times New Roman" panose="02020603050405020304" charset="0"/>
              </a:rPr>
              <a:t>// </a:t>
            </a:r>
            <a:r>
              <a:rPr lang="zh-CN" altLang="en-US" sz="1600">
                <a:solidFill>
                  <a:schemeClr val="accent4">
                    <a:lumMod val="75000"/>
                  </a:schemeClr>
                </a:solidFill>
                <a:latin typeface="Times New Roman" panose="02020603050405020304" charset="0"/>
                <a:ea typeface="宋体" pitchFamily="2" charset="-122"/>
                <a:cs typeface="Times New Roman" panose="02020603050405020304" charset="0"/>
              </a:rPr>
              <a:t>组位于</a:t>
            </a:r>
            <a:r>
              <a:rPr lang="en-US" altLang="zh-CN" sz="1600">
                <a:solidFill>
                  <a:schemeClr val="accent4">
                    <a:lumMod val="75000"/>
                  </a:schemeClr>
                </a:solidFill>
                <a:latin typeface="Times New Roman" panose="02020603050405020304" charset="0"/>
                <a:ea typeface="宋体" pitchFamily="2" charset="-122"/>
                <a:cs typeface="Times New Roman" panose="02020603050405020304" charset="0"/>
              </a:rPr>
              <a:t>ins-&gt;detail-&gt;groups, </a:t>
            </a:r>
            <a:r>
              <a:rPr lang="zh-CN" altLang="en-US" sz="1600">
                <a:solidFill>
                  <a:schemeClr val="accent4">
                    <a:lumMod val="75000"/>
                  </a:schemeClr>
                </a:solidFill>
                <a:latin typeface="Times New Roman" panose="02020603050405020304" charset="0"/>
                <a:ea typeface="宋体" pitchFamily="2" charset="-122"/>
                <a:cs typeface="Times New Roman" panose="02020603050405020304" charset="0"/>
              </a:rPr>
              <a:t>需要开启</a:t>
            </a:r>
            <a:r>
              <a:rPr lang="en-US" altLang="zh-CN" sz="1600">
                <a:solidFill>
                  <a:schemeClr val="accent4">
                    <a:lumMod val="75000"/>
                  </a:schemeClr>
                </a:solidFill>
                <a:latin typeface="Times New Roman" panose="02020603050405020304" charset="0"/>
                <a:ea typeface="宋体" pitchFamily="2" charset="-122"/>
                <a:cs typeface="Times New Roman" panose="02020603050405020304" charset="0"/>
              </a:rPr>
              <a:t>Capstone</a:t>
            </a:r>
            <a:r>
              <a:rPr lang="zh-CN" altLang="en-US" sz="1600">
                <a:solidFill>
                  <a:schemeClr val="accent4">
                    <a:lumMod val="75000"/>
                  </a:schemeClr>
                </a:solidFill>
                <a:latin typeface="Times New Roman" panose="02020603050405020304" charset="0"/>
                <a:ea typeface="宋体" pitchFamily="2" charset="-122"/>
                <a:cs typeface="Times New Roman" panose="02020603050405020304" charset="0"/>
              </a:rPr>
              <a:t>的详细反汇编模式</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bool is_cs_cflow_ins(</a:t>
            </a:r>
            <a:r>
              <a:rPr lang="en-US" altLang="zh-CN" sz="1600">
                <a:solidFill>
                  <a:schemeClr val="accent1"/>
                </a:solidFill>
                <a:latin typeface="Times New Roman" panose="02020603050405020304" charset="0"/>
                <a:cs typeface="Times New Roman" panose="02020603050405020304" charset="0"/>
              </a:rPr>
              <a:t>cs_insn</a:t>
            </a:r>
            <a:r>
              <a:rPr lang="zh-CN" altLang="en-US" sz="1600">
                <a:latin typeface="Times New Roman" panose="02020603050405020304" charset="0"/>
                <a:cs typeface="Times New Roman" panose="02020603050405020304" charset="0"/>
              </a:rPr>
              <a:t> *ins) {</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for (size_t i = 0; i &lt; ins-&gt;</a:t>
            </a:r>
            <a:r>
              <a:rPr lang="en-US" altLang="zh-CN" sz="1600">
                <a:solidFill>
                  <a:schemeClr val="accent1"/>
                </a:solidFill>
                <a:latin typeface="Times New Roman" panose="02020603050405020304" charset="0"/>
                <a:cs typeface="Times New Roman" panose="02020603050405020304" charset="0"/>
              </a:rPr>
              <a:t>detail</a:t>
            </a:r>
            <a:r>
              <a:rPr lang="zh-CN" altLang="en-US" sz="1600">
                <a:latin typeface="Times New Roman" panose="02020603050405020304" charset="0"/>
                <a:cs typeface="Times New Roman" panose="02020603050405020304" charset="0"/>
              </a:rPr>
              <a:t>-&gt;</a:t>
            </a:r>
            <a:r>
              <a:rPr lang="en-US" altLang="zh-CN" sz="1600">
                <a:solidFill>
                  <a:schemeClr val="accent1"/>
                </a:solidFill>
                <a:latin typeface="Times New Roman" panose="02020603050405020304" charset="0"/>
                <a:cs typeface="Times New Roman" panose="02020603050405020304" charset="0"/>
              </a:rPr>
              <a:t>groups_count</a:t>
            </a:r>
            <a:r>
              <a:rPr lang="zh-CN" altLang="en-US" sz="1600">
                <a:latin typeface="Times New Roman" panose="02020603050405020304" charset="0"/>
                <a:cs typeface="Times New Roman" panose="02020603050405020304" charset="0"/>
              </a:rPr>
              <a:t>; i++)</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if (is_cs_cflow_group(ins-&gt;</a:t>
            </a:r>
            <a:r>
              <a:rPr lang="en-US" altLang="zh-CN" sz="1600">
                <a:solidFill>
                  <a:schemeClr val="accent1"/>
                </a:solidFill>
                <a:latin typeface="Times New Roman" panose="02020603050405020304" charset="0"/>
                <a:cs typeface="Times New Roman" panose="02020603050405020304" charset="0"/>
              </a:rPr>
              <a:t>detail</a:t>
            </a:r>
            <a:r>
              <a:rPr lang="zh-CN" altLang="en-US" sz="1600">
                <a:latin typeface="Times New Roman" panose="02020603050405020304" charset="0"/>
                <a:cs typeface="Times New Roman" panose="02020603050405020304" charset="0"/>
              </a:rPr>
              <a:t>-&gt;</a:t>
            </a:r>
            <a:r>
              <a:rPr lang="en-US" altLang="zh-CN" sz="1600">
                <a:solidFill>
                  <a:schemeClr val="accent1"/>
                </a:solidFill>
                <a:latin typeface="Times New Roman" panose="02020603050405020304" charset="0"/>
                <a:cs typeface="Times New Roman" panose="02020603050405020304" charset="0"/>
              </a:rPr>
              <a:t>groups</a:t>
            </a:r>
            <a:r>
              <a:rPr lang="zh-CN" altLang="en-US" sz="1600">
                <a:latin typeface="Times New Roman" panose="02020603050405020304" charset="0"/>
                <a:cs typeface="Times New Roman" panose="02020603050405020304" charset="0"/>
              </a:rPr>
              <a:t>[i]))</a:t>
            </a:r>
            <a:r>
              <a:rPr lang="en-US" altLang="zh-CN" sz="1600">
                <a:latin typeface="Times New Roman" panose="02020603050405020304" charset="0"/>
                <a:cs typeface="Times New Roman" panose="02020603050405020304" charset="0"/>
              </a:rPr>
              <a:t> return true;</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return false;</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a:t>
            </a:r>
            <a:endParaRPr lang="zh-CN" altLang="en-US" sz="1600">
              <a:latin typeface="Times New Roman" panose="02020603050405020304" charset="0"/>
              <a:cs typeface="Times New Roman" panose="02020603050405020304" charset="0"/>
            </a:endParaRPr>
          </a:p>
          <a:p>
            <a:r>
              <a:rPr lang="zh-CN" altLang="en-US" sz="1600">
                <a:solidFill>
                  <a:schemeClr val="accent4">
                    <a:lumMod val="75000"/>
                  </a:schemeClr>
                </a:solidFill>
                <a:latin typeface="Times New Roman" panose="02020603050405020304" charset="0"/>
                <a:cs typeface="Times New Roman" panose="02020603050405020304" charset="0"/>
              </a:rPr>
              <a:t>// 判断是否为无条件控制流</a:t>
            </a:r>
            <a:endParaRPr lang="zh-CN" altLang="en-US" sz="1600">
              <a:solidFill>
                <a:schemeClr val="accent4">
                  <a:lumMod val="75000"/>
                </a:schemeClr>
              </a:solidFill>
              <a:latin typeface="Times New Roman" panose="02020603050405020304" charset="0"/>
              <a:cs typeface="Times New Roman" panose="02020603050405020304" charset="0"/>
            </a:endParaRPr>
          </a:p>
          <a:p>
            <a:r>
              <a:rPr lang="zh-CN" altLang="en-US" sz="1600">
                <a:solidFill>
                  <a:schemeClr val="accent4">
                    <a:lumMod val="75000"/>
                  </a:schemeClr>
                </a:solidFill>
                <a:latin typeface="Times New Roman" panose="02020603050405020304" charset="0"/>
                <a:cs typeface="Times New Roman" panose="02020603050405020304" charset="0"/>
              </a:rPr>
              <a:t>// 因为无条件控制流指令类型较少, 该函数只需要用ins-&gt;id进行比较即可.</a:t>
            </a:r>
            <a:endParaRPr lang="zh-CN" altLang="en-US" sz="1600">
              <a:solidFill>
                <a:schemeClr val="accent4">
                  <a:lumMod val="75000"/>
                </a:schemeClr>
              </a:solidFill>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bool is_cs_unconditional_cflow_ins(</a:t>
            </a:r>
            <a:r>
              <a:rPr lang="en-US" altLang="zh-CN" sz="1600">
                <a:solidFill>
                  <a:schemeClr val="accent1"/>
                </a:solidFill>
                <a:latin typeface="Times New Roman" panose="02020603050405020304" charset="0"/>
                <a:cs typeface="Times New Roman" panose="02020603050405020304" charset="0"/>
              </a:rPr>
              <a:t>cs_insn</a:t>
            </a:r>
            <a:r>
              <a:rPr lang="zh-CN" altLang="en-US" sz="1600">
                <a:latin typeface="Times New Roman" panose="02020603050405020304" charset="0"/>
                <a:cs typeface="Times New Roman" panose="02020603050405020304" charset="0"/>
              </a:rPr>
              <a:t> *ins) {</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switch (ins-&gt;</a:t>
            </a:r>
            <a:r>
              <a:rPr lang="en-US" altLang="zh-CN" sz="1600">
                <a:solidFill>
                  <a:schemeClr val="accent1"/>
                </a:solidFill>
                <a:latin typeface="Times New Roman" panose="02020603050405020304" charset="0"/>
                <a:cs typeface="Times New Roman" panose="02020603050405020304" charset="0"/>
              </a:rPr>
              <a:t>id</a:t>
            </a:r>
            <a:r>
              <a:rPr lang="zh-CN" altLang="en-US" sz="1600">
                <a:latin typeface="Times New Roman" panose="02020603050405020304" charset="0"/>
                <a:cs typeface="Times New Roman" panose="02020603050405020304" charset="0"/>
              </a:rPr>
              <a:t>) {</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case </a:t>
            </a:r>
            <a:r>
              <a:rPr lang="en-US" altLang="zh-CN" sz="1600">
                <a:solidFill>
                  <a:schemeClr val="accent1"/>
                </a:solidFill>
                <a:latin typeface="Times New Roman" panose="02020603050405020304" charset="0"/>
                <a:cs typeface="Times New Roman" panose="02020603050405020304" charset="0"/>
              </a:rPr>
              <a:t>X86_INS_JMP</a:t>
            </a:r>
            <a:r>
              <a:rPr lang="zh-CN" altLang="en-US" sz="1600">
                <a:latin typeface="Times New Roman" panose="02020603050405020304" charset="0"/>
                <a:cs typeface="Times New Roman" panose="02020603050405020304" charset="0"/>
              </a:rPr>
              <a:t>:case </a:t>
            </a:r>
            <a:r>
              <a:rPr lang="en-US" altLang="zh-CN" sz="1600">
                <a:solidFill>
                  <a:schemeClr val="accent1"/>
                </a:solidFill>
                <a:latin typeface="Times New Roman" panose="02020603050405020304" charset="0"/>
                <a:cs typeface="Times New Roman" panose="02020603050405020304" charset="0"/>
              </a:rPr>
              <a:t>X86_INS_LJMP</a:t>
            </a:r>
            <a:r>
              <a:rPr lang="zh-CN" altLang="en-US" sz="1600">
                <a:latin typeface="Times New Roman" panose="02020603050405020304" charset="0"/>
                <a:cs typeface="Times New Roman" panose="02020603050405020304" charset="0"/>
              </a:rPr>
              <a:t>:case</a:t>
            </a:r>
            <a:r>
              <a:rPr lang="en-US" altLang="zh-CN" sz="1600">
                <a:solidFill>
                  <a:schemeClr val="accent1"/>
                </a:solidFill>
                <a:latin typeface="Times New Roman" panose="02020603050405020304" charset="0"/>
                <a:cs typeface="Times New Roman" panose="02020603050405020304" charset="0"/>
              </a:rPr>
              <a:t> X86_INS_RET</a:t>
            </a:r>
            <a:r>
              <a:rPr lang="zh-CN" altLang="en-US" sz="1600">
                <a:latin typeface="Times New Roman" panose="02020603050405020304" charset="0"/>
                <a:cs typeface="Times New Roman" panose="02020603050405020304" charset="0"/>
              </a:rPr>
              <a:t>:case </a:t>
            </a:r>
            <a:r>
              <a:rPr lang="en-US" altLang="zh-CN" sz="1600">
                <a:solidFill>
                  <a:schemeClr val="accent1"/>
                </a:solidFill>
                <a:latin typeface="Times New Roman" panose="02020603050405020304" charset="0"/>
                <a:cs typeface="Times New Roman" panose="02020603050405020304" charset="0"/>
              </a:rPr>
              <a:t>X86_INS_RETF</a:t>
            </a:r>
            <a:r>
              <a:rPr lang="zh-CN" altLang="en-US" sz="1600">
                <a:latin typeface="Times New Roman" panose="02020603050405020304" charset="0"/>
                <a:cs typeface="Times New Roman" panose="02020603050405020304" charset="0"/>
              </a:rPr>
              <a:t>:case </a:t>
            </a:r>
            <a:r>
              <a:rPr lang="en-US" altLang="zh-CN" sz="1600">
                <a:solidFill>
                  <a:schemeClr val="accent1"/>
                </a:solidFill>
                <a:latin typeface="Times New Roman" panose="02020603050405020304" charset="0"/>
                <a:cs typeface="Times New Roman" panose="02020603050405020304" charset="0"/>
              </a:rPr>
              <a:t>X86_INS_RETFQ</a:t>
            </a:r>
            <a:r>
              <a:rPr lang="zh-CN" altLang="en-US" sz="1600">
                <a:latin typeface="Times New Roman" panose="02020603050405020304" charset="0"/>
                <a:cs typeface="Times New Roman" panose="02020603050405020304" charset="0"/>
              </a:rPr>
              <a:t>:</a:t>
            </a:r>
            <a:r>
              <a:rPr lang="en-US" altLang="zh-CN" sz="1600">
                <a:latin typeface="Times New Roman" panose="02020603050405020304" charset="0"/>
                <a:cs typeface="Times New Roman" panose="02020603050405020304" charset="0"/>
              </a:rPr>
              <a:t> </a:t>
            </a:r>
            <a:r>
              <a:rPr lang="zh-CN" altLang="en-US" sz="1600">
                <a:latin typeface="Times New Roman" panose="02020603050405020304" charset="0"/>
                <a:cs typeface="Times New Roman" panose="02020603050405020304" charset="0"/>
              </a:rPr>
              <a:t>return true;</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default: return false;</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a:t>
            </a:r>
            <a:endParaRPr lang="zh-CN" altLang="en-US" sz="16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en-US" dirty="0">
                <a:cs typeface="Segoe UI Light" panose="020B0502040204020203" pitchFamily="34" charset="0"/>
              </a:rPr>
              <a:t>3.2 </a:t>
            </a:r>
            <a:r>
              <a:rPr lang="zh-CN" altLang="en-US" dirty="0">
                <a:cs typeface="Segoe UI Light" panose="020B0502040204020203" pitchFamily="34" charset="0"/>
              </a:rPr>
              <a:t>递归反汇编</a:t>
            </a:r>
            <a:endParaRPr lang="zh-CN" altLang="en-US" dirty="0">
              <a:cs typeface="Segoe UI Light" panose="020B0502040204020203" pitchFamily="34" charset="0"/>
            </a:endParaRPr>
          </a:p>
        </p:txBody>
      </p:sp>
      <p:sp>
        <p:nvSpPr>
          <p:cNvPr id="3" name="文本框 2"/>
          <p:cNvSpPr txBox="1"/>
          <p:nvPr/>
        </p:nvSpPr>
        <p:spPr>
          <a:xfrm>
            <a:off x="521335" y="1315720"/>
            <a:ext cx="11093450" cy="5262245"/>
          </a:xfrm>
          <a:prstGeom prst="rect">
            <a:avLst/>
          </a:prstGeom>
          <a:noFill/>
          <a:ln>
            <a:solidFill>
              <a:schemeClr val="tx1"/>
            </a:solidFill>
          </a:ln>
        </p:spPr>
        <p:txBody>
          <a:bodyPr wrap="square" rtlCol="0" anchor="t">
            <a:spAutoFit/>
          </a:bodyPr>
          <a:p>
            <a:r>
              <a:rPr lang="zh-CN" altLang="en-US" sz="1600">
                <a:solidFill>
                  <a:schemeClr val="accent4">
                    <a:lumMod val="75000"/>
                  </a:schemeClr>
                </a:solidFill>
                <a:latin typeface="Times New Roman" panose="02020603050405020304" charset="0"/>
                <a:cs typeface="Times New Roman" panose="02020603050405020304" charset="0"/>
              </a:rPr>
              <a:t>// 解析跳转目标.</a:t>
            </a:r>
            <a:endParaRPr lang="zh-CN" altLang="en-US" sz="1600">
              <a:solidFill>
                <a:schemeClr val="accent4">
                  <a:lumMod val="75000"/>
                </a:schemeClr>
              </a:solidFill>
              <a:latin typeface="Times New Roman" panose="02020603050405020304" charset="0"/>
              <a:cs typeface="Times New Roman" panose="02020603050405020304" charset="0"/>
            </a:endParaRPr>
          </a:p>
          <a:p>
            <a:r>
              <a:rPr lang="zh-CN" altLang="en-US" sz="1600">
                <a:solidFill>
                  <a:schemeClr val="accent4">
                    <a:lumMod val="75000"/>
                  </a:schemeClr>
                </a:solidFill>
                <a:latin typeface="Times New Roman" panose="02020603050405020304" charset="0"/>
                <a:cs typeface="Times New Roman" panose="02020603050405020304" charset="0"/>
              </a:rPr>
              <a:t>// 只能解析直接控制流目标, 即在控制流指令中硬编码的目标地址. 不能解析间接控制流目标.</a:t>
            </a:r>
            <a:endParaRPr lang="zh-CN" altLang="en-US" sz="1600">
              <a:solidFill>
                <a:schemeClr val="accent4">
                  <a:lumMod val="75000"/>
                </a:schemeClr>
              </a:solidFill>
              <a:latin typeface="Times New Roman" panose="02020603050405020304" charset="0"/>
              <a:cs typeface="Times New Roman" panose="02020603050405020304" charset="0"/>
            </a:endParaRPr>
          </a:p>
          <a:p>
            <a:r>
              <a:rPr lang="zh-CN" altLang="en-US" sz="1600">
                <a:solidFill>
                  <a:schemeClr val="accent4">
                    <a:lumMod val="75000"/>
                  </a:schemeClr>
                </a:solidFill>
                <a:latin typeface="Times New Roman" panose="02020603050405020304" charset="0"/>
                <a:cs typeface="Times New Roman" panose="02020603050405020304" charset="0"/>
              </a:rPr>
              <a:t>// 要想解析间接控制流目标的话需要做</a:t>
            </a:r>
            <a:r>
              <a:rPr lang="en-US" altLang="zh-CN" sz="1600">
                <a:solidFill>
                  <a:schemeClr val="accent4">
                    <a:lumMod val="75000"/>
                  </a:schemeClr>
                </a:solidFill>
                <a:latin typeface="Times New Roman" panose="02020603050405020304" charset="0"/>
                <a:cs typeface="Times New Roman" panose="02020603050405020304" charset="0"/>
              </a:rPr>
              <a:t>value-set analysis</a:t>
            </a:r>
            <a:endParaRPr lang="zh-CN" altLang="en-US" sz="1600">
              <a:solidFill>
                <a:schemeClr val="accent4">
                  <a:lumMod val="75000"/>
                </a:schemeClr>
              </a:solidFill>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uint64_t get_cs_ins_immediate_target(cs_insn *ins) {</a:t>
            </a:r>
            <a:endParaRPr lang="zh-CN" altLang="en-US" sz="1600">
              <a:latin typeface="Times New Roman" panose="02020603050405020304" charset="0"/>
              <a:cs typeface="Times New Roman" panose="02020603050405020304" charset="0"/>
            </a:endParaRPr>
          </a:p>
          <a:p>
            <a:r>
              <a:rPr lang="zh-CN" altLang="en-US" sz="1600">
                <a:solidFill>
                  <a:schemeClr val="accent4">
                    <a:lumMod val="75000"/>
                  </a:schemeClr>
                </a:solidFill>
                <a:latin typeface="Times New Roman" panose="02020603050405020304" charset="0"/>
                <a:cs typeface="Times New Roman" panose="02020603050405020304" charset="0"/>
              </a:rPr>
              <a:t>    // 解析控制流目标地址的操作是体系结构相关的</a:t>
            </a:r>
            <a:r>
              <a:rPr lang="en-US" altLang="zh-CN" sz="1600">
                <a:solidFill>
                  <a:schemeClr val="accent4">
                    <a:lumMod val="75000"/>
                  </a:schemeClr>
                </a:solidFill>
                <a:latin typeface="Times New Roman" panose="02020603050405020304" charset="0"/>
                <a:cs typeface="Times New Roman" panose="02020603050405020304" charset="0"/>
              </a:rPr>
              <a:t>(</a:t>
            </a:r>
            <a:r>
              <a:rPr lang="zh-CN" altLang="en-US" sz="1600">
                <a:solidFill>
                  <a:schemeClr val="accent4">
                    <a:lumMod val="75000"/>
                  </a:schemeClr>
                </a:solidFill>
                <a:latin typeface="Times New Roman" panose="02020603050405020304" charset="0"/>
                <a:ea typeface="宋体" pitchFamily="2" charset="-122"/>
                <a:cs typeface="Times New Roman" panose="02020603050405020304" charset="0"/>
              </a:rPr>
              <a:t>无通用方法</a:t>
            </a:r>
            <a:r>
              <a:rPr lang="en-US" altLang="zh-CN" sz="1600">
                <a:solidFill>
                  <a:schemeClr val="accent4">
                    <a:lumMod val="75000"/>
                  </a:schemeClr>
                </a:solidFill>
                <a:latin typeface="Times New Roman" panose="02020603050405020304" charset="0"/>
                <a:cs typeface="Times New Roman" panose="02020603050405020304" charset="0"/>
              </a:rPr>
              <a:t>), </a:t>
            </a:r>
            <a:r>
              <a:rPr lang="zh-CN" altLang="en-US" sz="1600">
                <a:solidFill>
                  <a:schemeClr val="accent4">
                    <a:lumMod val="75000"/>
                  </a:schemeClr>
                </a:solidFill>
                <a:latin typeface="Times New Roman" panose="02020603050405020304" charset="0"/>
                <a:cs typeface="Times New Roman" panose="02020603050405020304" charset="0"/>
              </a:rPr>
              <a:t>需要检查指令的操作数</a:t>
            </a:r>
            <a:r>
              <a:rPr lang="en-US" altLang="zh-CN" sz="1600">
                <a:solidFill>
                  <a:schemeClr val="accent4">
                    <a:lumMod val="75000"/>
                  </a:schemeClr>
                </a:solidFill>
                <a:latin typeface="Times New Roman" panose="02020603050405020304" charset="0"/>
                <a:cs typeface="Times New Roman" panose="02020603050405020304" charset="0"/>
              </a:rPr>
              <a:t>, </a:t>
            </a:r>
            <a:endParaRPr lang="en-US" altLang="zh-CN" sz="1600">
              <a:solidFill>
                <a:schemeClr val="accent4">
                  <a:lumMod val="75000"/>
                </a:schemeClr>
              </a:solidFill>
              <a:latin typeface="Times New Roman" panose="02020603050405020304" charset="0"/>
              <a:cs typeface="Times New Roman" panose="02020603050405020304" charset="0"/>
            </a:endParaRPr>
          </a:p>
          <a:p>
            <a:r>
              <a:rPr lang="en-US" altLang="zh-CN" sz="1600">
                <a:solidFill>
                  <a:schemeClr val="accent4">
                    <a:lumMod val="75000"/>
                  </a:schemeClr>
                </a:solidFill>
                <a:latin typeface="Times New Roman" panose="02020603050405020304" charset="0"/>
                <a:cs typeface="Times New Roman" panose="02020603050405020304" charset="0"/>
              </a:rPr>
              <a:t>    // </a:t>
            </a:r>
            <a:r>
              <a:rPr lang="zh-CN" altLang="en-US" sz="1600">
                <a:solidFill>
                  <a:schemeClr val="accent4">
                    <a:lumMod val="75000"/>
                  </a:schemeClr>
                </a:solidFill>
                <a:latin typeface="Times New Roman" panose="02020603050405020304" charset="0"/>
                <a:cs typeface="Times New Roman" panose="02020603050405020304" charset="0"/>
              </a:rPr>
              <a:t>可以通过ins-&gt;detail-&gt;x86.operands获取指令的操作数,</a:t>
            </a:r>
            <a:endParaRPr lang="zh-CN" altLang="en-US" sz="1600">
              <a:solidFill>
                <a:schemeClr val="accent4">
                  <a:lumMod val="75000"/>
                </a:schemeClr>
              </a:solidFill>
              <a:latin typeface="Times New Roman" panose="02020603050405020304" charset="0"/>
              <a:cs typeface="Times New Roman" panose="02020603050405020304" charset="0"/>
            </a:endParaRPr>
          </a:p>
          <a:p>
            <a:r>
              <a:rPr lang="zh-CN" altLang="en-US" sz="1600">
                <a:solidFill>
                  <a:schemeClr val="accent4">
                    <a:lumMod val="75000"/>
                  </a:schemeClr>
                </a:solidFill>
                <a:latin typeface="Times New Roman" panose="02020603050405020304" charset="0"/>
                <a:cs typeface="Times New Roman" panose="02020603050405020304" charset="0"/>
              </a:rPr>
              <a:t>    // 该结构包含一个union变量: 寄存器(reg), 立即数(imm), 内存(mem).</a:t>
            </a:r>
            <a:r>
              <a:rPr lang="en-US" altLang="zh-CN" sz="1600">
                <a:solidFill>
                  <a:schemeClr val="accent4">
                    <a:lumMod val="75000"/>
                  </a:schemeClr>
                </a:solidFill>
                <a:latin typeface="Times New Roman" panose="02020603050405020304" charset="0"/>
                <a:cs typeface="Times New Roman" panose="02020603050405020304" charset="0"/>
              </a:rPr>
              <a:t> </a:t>
            </a:r>
            <a:r>
              <a:rPr lang="zh-CN" altLang="en-US" sz="1600">
                <a:solidFill>
                  <a:schemeClr val="accent4">
                    <a:lumMod val="75000"/>
                  </a:schemeClr>
                </a:solidFill>
                <a:latin typeface="Times New Roman" panose="02020603050405020304" charset="0"/>
                <a:ea typeface="宋体" pitchFamily="2" charset="-122"/>
                <a:cs typeface="Times New Roman" panose="02020603050405020304" charset="0"/>
              </a:rPr>
              <a:t>可以根据</a:t>
            </a:r>
            <a:r>
              <a:rPr lang="en-US" altLang="zh-CN" sz="1600">
                <a:solidFill>
                  <a:schemeClr val="accent4">
                    <a:lumMod val="75000"/>
                  </a:schemeClr>
                </a:solidFill>
                <a:latin typeface="Times New Roman" panose="02020603050405020304" charset="0"/>
                <a:ea typeface="宋体" pitchFamily="2" charset="-122"/>
                <a:cs typeface="Times New Roman" panose="02020603050405020304" charset="0"/>
              </a:rPr>
              <a:t>type</a:t>
            </a:r>
            <a:r>
              <a:rPr lang="zh-CN" altLang="en-US" sz="1600">
                <a:solidFill>
                  <a:schemeClr val="accent4">
                    <a:lumMod val="75000"/>
                  </a:schemeClr>
                </a:solidFill>
                <a:latin typeface="Times New Roman" panose="02020603050405020304" charset="0"/>
                <a:ea typeface="宋体" pitchFamily="2" charset="-122"/>
                <a:cs typeface="Times New Roman" panose="02020603050405020304" charset="0"/>
              </a:rPr>
              <a:t>字段来决定使用那种变量</a:t>
            </a:r>
            <a:r>
              <a:rPr lang="en-US" altLang="zh-CN" sz="1600">
                <a:solidFill>
                  <a:schemeClr val="accent4">
                    <a:lumMod val="75000"/>
                  </a:schemeClr>
                </a:solidFill>
                <a:latin typeface="Times New Roman" panose="02020603050405020304" charset="0"/>
                <a:ea typeface="宋体" pitchFamily="2" charset="-122"/>
                <a:cs typeface="Times New Roman" panose="02020603050405020304" charset="0"/>
              </a:rPr>
              <a:t>.</a:t>
            </a:r>
            <a:endParaRPr lang="en-US" altLang="zh-CN" sz="1600">
              <a:solidFill>
                <a:schemeClr val="accent4">
                  <a:lumMod val="75000"/>
                </a:schemeClr>
              </a:solidFill>
              <a:latin typeface="Times New Roman" panose="02020603050405020304" charset="0"/>
              <a:ea typeface="宋体" pitchFamily="2" charset="-122"/>
              <a:cs typeface="Times New Roman" panose="02020603050405020304" charset="0"/>
            </a:endParaRPr>
          </a:p>
          <a:p>
            <a:r>
              <a:rPr lang="zh-CN" altLang="en-US" sz="1600">
                <a:solidFill>
                  <a:schemeClr val="accent4">
                    <a:lumMod val="75000"/>
                  </a:schemeClr>
                </a:solidFill>
                <a:latin typeface="Times New Roman" panose="02020603050405020304" charset="0"/>
                <a:cs typeface="Times New Roman" panose="02020603050405020304" charset="0"/>
              </a:rPr>
              <a:t>    // 注意我们这里只解析直接控制流目标地址, 因此只检查X86_OP_IMM类型的操作数并返回相应的目标地址.</a:t>
            </a:r>
            <a:endParaRPr lang="zh-CN" altLang="en-US" sz="1600">
              <a:solidFill>
                <a:schemeClr val="accent4">
                  <a:lumMod val="75000"/>
                </a:schemeClr>
              </a:solidFill>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a:t>
            </a:r>
            <a:r>
              <a:rPr lang="zh-CN" altLang="en-US" sz="1600">
                <a:solidFill>
                  <a:srgbClr val="0070C0"/>
                </a:solidFill>
                <a:latin typeface="Times New Roman" panose="02020603050405020304" charset="0"/>
                <a:cs typeface="Times New Roman" panose="02020603050405020304" charset="0"/>
              </a:rPr>
              <a:t>cs_x86_op</a:t>
            </a:r>
            <a:r>
              <a:rPr lang="zh-CN" altLang="en-US" sz="1600">
                <a:latin typeface="Times New Roman" panose="02020603050405020304" charset="0"/>
                <a:cs typeface="Times New Roman" panose="02020603050405020304" charset="0"/>
              </a:rPr>
              <a:t> *cs_op;</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for (size_t i = 0; i &lt; ins-&gt;</a:t>
            </a:r>
            <a:r>
              <a:rPr lang="en-US" altLang="zh-CN" sz="1600">
                <a:solidFill>
                  <a:schemeClr val="accent1"/>
                </a:solidFill>
                <a:latin typeface="Times New Roman" panose="02020603050405020304" charset="0"/>
                <a:cs typeface="Times New Roman" panose="02020603050405020304" charset="0"/>
              </a:rPr>
              <a:t>detail-&gt;groups_count</a:t>
            </a:r>
            <a:r>
              <a:rPr lang="zh-CN" altLang="en-US" sz="1600">
                <a:latin typeface="Times New Roman" panose="02020603050405020304" charset="0"/>
                <a:cs typeface="Times New Roman" panose="02020603050405020304" charset="0"/>
              </a:rPr>
              <a:t>; i++) {</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if (is_cs_cflow_group(ins-&gt;</a:t>
            </a:r>
            <a:r>
              <a:rPr lang="en-US" altLang="zh-CN" sz="1600">
                <a:solidFill>
                  <a:schemeClr val="accent1"/>
                </a:solidFill>
                <a:latin typeface="Times New Roman" panose="02020603050405020304" charset="0"/>
                <a:cs typeface="Times New Roman" panose="02020603050405020304" charset="0"/>
              </a:rPr>
              <a:t>detail-&gt;groups</a:t>
            </a:r>
            <a:r>
              <a:rPr lang="zh-CN" altLang="en-US" sz="1600">
                <a:latin typeface="Times New Roman" panose="02020603050405020304" charset="0"/>
                <a:cs typeface="Times New Roman" panose="02020603050405020304" charset="0"/>
              </a:rPr>
              <a:t>[i])) {</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for (size_t j = 0; j &lt; ins-&gt;</a:t>
            </a:r>
            <a:r>
              <a:rPr lang="en-US" altLang="zh-CN" sz="1600">
                <a:solidFill>
                  <a:schemeClr val="accent1"/>
                </a:solidFill>
                <a:latin typeface="Times New Roman" panose="02020603050405020304" charset="0"/>
                <a:cs typeface="Times New Roman" panose="02020603050405020304" charset="0"/>
              </a:rPr>
              <a:t>detail-&gt;x86.op_count</a:t>
            </a:r>
            <a:r>
              <a:rPr lang="zh-CN" altLang="en-US" sz="1600">
                <a:latin typeface="Times New Roman" panose="02020603050405020304" charset="0"/>
                <a:cs typeface="Times New Roman" panose="02020603050405020304" charset="0"/>
              </a:rPr>
              <a:t>; j++) {</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cs_op = &amp;ins-&gt;detail-&gt;</a:t>
            </a:r>
            <a:r>
              <a:rPr lang="en-US" altLang="zh-CN" sz="1600">
                <a:solidFill>
                  <a:schemeClr val="accent1"/>
                </a:solidFill>
                <a:latin typeface="Times New Roman" panose="02020603050405020304" charset="0"/>
                <a:cs typeface="Times New Roman" panose="02020603050405020304" charset="0"/>
              </a:rPr>
              <a:t>x86.operands</a:t>
            </a:r>
            <a:r>
              <a:rPr lang="zh-CN" altLang="en-US" sz="1600">
                <a:latin typeface="Times New Roman" panose="02020603050405020304" charset="0"/>
                <a:cs typeface="Times New Roman" panose="02020603050405020304" charset="0"/>
              </a:rPr>
              <a:t>[j];</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if (cs_op-&gt;</a:t>
            </a:r>
            <a:r>
              <a:rPr lang="en-US" altLang="zh-CN" sz="1600">
                <a:solidFill>
                  <a:schemeClr val="accent1"/>
                </a:solidFill>
                <a:latin typeface="Times New Roman" panose="02020603050405020304" charset="0"/>
                <a:cs typeface="Times New Roman" panose="02020603050405020304" charset="0"/>
              </a:rPr>
              <a:t>type</a:t>
            </a:r>
            <a:r>
              <a:rPr lang="zh-CN" altLang="en-US" sz="1600">
                <a:latin typeface="Times New Roman" panose="02020603050405020304" charset="0"/>
                <a:cs typeface="Times New Roman" panose="02020603050405020304" charset="0"/>
              </a:rPr>
              <a:t> == </a:t>
            </a:r>
            <a:r>
              <a:rPr lang="zh-CN" altLang="en-US" sz="1600">
                <a:solidFill>
                  <a:srgbClr val="0070C0"/>
                </a:solidFill>
                <a:latin typeface="Times New Roman" panose="02020603050405020304" charset="0"/>
                <a:cs typeface="Times New Roman" panose="02020603050405020304" charset="0"/>
              </a:rPr>
              <a:t>X86_OP_IMM</a:t>
            </a:r>
            <a:r>
              <a:rPr lang="zh-CN" altLang="en-US" sz="1600">
                <a:latin typeface="Times New Roman" panose="02020603050405020304" charset="0"/>
                <a:cs typeface="Times New Roman" panose="02020603050405020304" charset="0"/>
              </a:rPr>
              <a:t>) {</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return cs_op-&gt;</a:t>
            </a:r>
            <a:r>
              <a:rPr lang="en-US" altLang="zh-CN" sz="1600">
                <a:solidFill>
                  <a:schemeClr val="accent1"/>
                </a:solidFill>
                <a:latin typeface="Times New Roman" panose="02020603050405020304" charset="0"/>
                <a:cs typeface="Times New Roman" panose="02020603050405020304" charset="0"/>
              </a:rPr>
              <a:t>imm</a:t>
            </a:r>
            <a:r>
              <a:rPr lang="zh-CN" altLang="en-US" sz="1600">
                <a:latin typeface="Times New Roman" panose="02020603050405020304" charset="0"/>
                <a:cs typeface="Times New Roman" panose="02020603050405020304" charset="0"/>
              </a:rPr>
              <a:t>;</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return 0;</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a:t>
            </a:r>
            <a:endParaRPr lang="zh-CN" altLang="en-US" sz="16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en-US" dirty="0">
                <a:cs typeface="Segoe UI Light" panose="020B0502040204020203" pitchFamily="34" charset="0"/>
              </a:rPr>
              <a:t>3.2 </a:t>
            </a:r>
            <a:r>
              <a:rPr lang="zh-CN" altLang="en-US" dirty="0">
                <a:cs typeface="Segoe UI Light" panose="020B0502040204020203" pitchFamily="34" charset="0"/>
              </a:rPr>
              <a:t>递归反汇编</a:t>
            </a:r>
            <a:endParaRPr lang="zh-CN" altLang="en-US" dirty="0">
              <a:cs typeface="Segoe UI Light" panose="020B0502040204020203" pitchFamily="34" charset="0"/>
            </a:endParaRPr>
          </a:p>
        </p:txBody>
      </p:sp>
      <p:sp>
        <p:nvSpPr>
          <p:cNvPr id="2" name="文本框 1"/>
          <p:cNvSpPr txBox="1"/>
          <p:nvPr/>
        </p:nvSpPr>
        <p:spPr>
          <a:xfrm>
            <a:off x="577850" y="1290320"/>
            <a:ext cx="11036300" cy="4769485"/>
          </a:xfrm>
          <a:prstGeom prst="rect">
            <a:avLst/>
          </a:prstGeom>
          <a:noFill/>
          <a:ln>
            <a:solidFill>
              <a:schemeClr val="tx1"/>
            </a:solidFill>
          </a:ln>
        </p:spPr>
        <p:txBody>
          <a:bodyPr wrap="square" rtlCol="0" anchor="t">
            <a:spAutoFit/>
          </a:bodyPr>
          <a:p>
            <a:r>
              <a:rPr lang="zh-CN" altLang="en-US" sz="1600">
                <a:latin typeface="Times New Roman" panose="02020603050405020304" charset="0"/>
                <a:cs typeface="Times New Roman" panose="02020603050405020304" charset="0"/>
              </a:rPr>
              <a:t>./libcapstonetest test 0x401166</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0x0000000000401166: 48 83 ec 18</a:t>
            </a:r>
            <a:r>
              <a:rPr lang="en-US" altLang="zh-CN" sz="1600">
                <a:latin typeface="Times New Roman" panose="02020603050405020304" charset="0"/>
                <a:cs typeface="Times New Roman" panose="02020603050405020304" charset="0"/>
              </a:rPr>
              <a:t>		</a:t>
            </a:r>
            <a:r>
              <a:rPr lang="zh-CN" altLang="en-US" sz="1600">
                <a:latin typeface="Times New Roman" panose="02020603050405020304" charset="0"/>
                <a:cs typeface="Times New Roman" panose="02020603050405020304" charset="0"/>
              </a:rPr>
              <a:t>sub          rsp, 0x18</a:t>
            </a:r>
            <a:endParaRPr lang="zh-CN" altLang="en-US" sz="1600">
              <a:latin typeface="Times New Roman" panose="02020603050405020304" charset="0"/>
              <a:cs typeface="Times New Roman" panose="02020603050405020304" charset="0"/>
            </a:endParaRPr>
          </a:p>
          <a:p>
            <a:r>
              <a:rPr lang="en-US" altLang="zh-CN" sz="1600">
                <a:latin typeface="Times New Roman" panose="02020603050405020304" charset="0"/>
                <a:cs typeface="Times New Roman" panose="02020603050405020304" charset="0"/>
              </a:rPr>
              <a:t>...</a:t>
            </a:r>
            <a:endParaRPr lang="en-US" altLang="zh-CN"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0x0000000000401179: 74 14</a:t>
            </a:r>
            <a:r>
              <a:rPr lang="en-US" altLang="zh-CN" sz="1600">
                <a:latin typeface="Times New Roman" panose="02020603050405020304" charset="0"/>
                <a:cs typeface="Times New Roman" panose="02020603050405020304" charset="0"/>
              </a:rPr>
              <a:t>			</a:t>
            </a:r>
            <a:r>
              <a:rPr lang="zh-CN" altLang="en-US" sz="1600">
                <a:latin typeface="Times New Roman" panose="02020603050405020304" charset="0"/>
                <a:cs typeface="Times New Roman" panose="02020603050405020304" charset="0"/>
              </a:rPr>
              <a:t>je           0x40118f</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-&gt; new target: 0x000000000040118f</a:t>
            </a:r>
            <a:endParaRPr lang="zh-CN" altLang="en-US" sz="1600">
              <a:latin typeface="Times New Roman" panose="02020603050405020304" charset="0"/>
              <a:cs typeface="Times New Roman" panose="02020603050405020304" charset="0"/>
            </a:endParaRPr>
          </a:p>
          <a:p>
            <a:r>
              <a:rPr lang="en-US" altLang="zh-CN" sz="1600">
                <a:latin typeface="Times New Roman" panose="02020603050405020304" charset="0"/>
                <a:cs typeface="Times New Roman" panose="02020603050405020304" charset="0"/>
              </a:rPr>
              <a:t>...</a:t>
            </a:r>
            <a:endParaRPr lang="en-US" altLang="zh-CN"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0x000000000040118e: c3</a:t>
            </a:r>
            <a:r>
              <a:rPr lang="en-US" altLang="zh-CN" sz="1600">
                <a:latin typeface="Times New Roman" panose="02020603050405020304" charset="0"/>
                <a:cs typeface="Times New Roman" panose="02020603050405020304" charset="0"/>
              </a:rPr>
              <a:t>			</a:t>
            </a:r>
            <a:r>
              <a:rPr lang="zh-CN" altLang="en-US" sz="1600">
                <a:latin typeface="Times New Roman" panose="02020603050405020304" charset="0"/>
                <a:cs typeface="Times New Roman" panose="02020603050405020304" charset="0"/>
              </a:rPr>
              <a:t>ret          </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0x000000000040118f: 48 83 ec 08</a:t>
            </a:r>
            <a:r>
              <a:rPr lang="en-US" altLang="zh-CN" sz="1600">
                <a:latin typeface="Times New Roman" panose="02020603050405020304" charset="0"/>
                <a:cs typeface="Times New Roman" panose="02020603050405020304" charset="0"/>
              </a:rPr>
              <a:t>		</a:t>
            </a:r>
            <a:r>
              <a:rPr lang="zh-CN" altLang="en-US" sz="1600">
                <a:latin typeface="Times New Roman" panose="02020603050405020304" charset="0"/>
                <a:cs typeface="Times New Roman" panose="02020603050405020304" charset="0"/>
              </a:rPr>
              <a:t>sub          rsp, 8</a:t>
            </a:r>
            <a:endParaRPr lang="zh-CN" altLang="en-US" sz="1600">
              <a:latin typeface="Times New Roman" panose="02020603050405020304" charset="0"/>
              <a:cs typeface="Times New Roman" panose="02020603050405020304" charset="0"/>
            </a:endParaRPr>
          </a:p>
          <a:p>
            <a:r>
              <a:rPr lang="en-US" altLang="zh-CN" sz="1600">
                <a:latin typeface="Times New Roman" panose="02020603050405020304" charset="0"/>
                <a:cs typeface="Times New Roman" panose="02020603050405020304" charset="0"/>
              </a:rPr>
              <a:t>...</a:t>
            </a:r>
            <a:endParaRPr lang="en-US" altLang="zh-CN"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0x00000000004011bd: e8 70 ff ff ff</a:t>
            </a:r>
            <a:r>
              <a:rPr lang="en-US" altLang="zh-CN" sz="1600">
                <a:latin typeface="Times New Roman" panose="02020603050405020304" charset="0"/>
                <a:cs typeface="Times New Roman" panose="02020603050405020304" charset="0"/>
              </a:rPr>
              <a:t>		</a:t>
            </a:r>
            <a:r>
              <a:rPr lang="zh-CN" altLang="en-US" sz="1600">
                <a:latin typeface="Times New Roman" panose="02020603050405020304" charset="0"/>
                <a:cs typeface="Times New Roman" panose="02020603050405020304" charset="0"/>
              </a:rPr>
              <a:t>call         0x401132</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-&gt; new target: 0x0000000000401132</a:t>
            </a:r>
            <a:endParaRPr lang="zh-CN" altLang="en-US" sz="1600">
              <a:latin typeface="Times New Roman" panose="02020603050405020304" charset="0"/>
              <a:cs typeface="Times New Roman" panose="02020603050405020304" charset="0"/>
            </a:endParaRPr>
          </a:p>
          <a:p>
            <a:r>
              <a:rPr lang="en-US" altLang="zh-CN" sz="1600">
                <a:latin typeface="Times New Roman" panose="02020603050405020304" charset="0"/>
                <a:cs typeface="Times New Roman" panose="02020603050405020304" charset="0"/>
              </a:rPr>
              <a:t>...</a:t>
            </a:r>
            <a:endParaRPr lang="en-US" altLang="zh-CN"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0x00000000004011ca: eb b9</a:t>
            </a:r>
            <a:r>
              <a:rPr lang="en-US" altLang="zh-CN" sz="1600">
                <a:latin typeface="Times New Roman" panose="02020603050405020304" charset="0"/>
                <a:cs typeface="Times New Roman" panose="02020603050405020304" charset="0"/>
              </a:rPr>
              <a:t>			</a:t>
            </a:r>
            <a:r>
              <a:rPr lang="zh-CN" altLang="en-US" sz="1600">
                <a:latin typeface="Times New Roman" panose="02020603050405020304" charset="0"/>
                <a:cs typeface="Times New Roman" panose="02020603050405020304" charset="0"/>
              </a:rPr>
              <a:t>jmp          0x401185</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0x0000000000401132: 48 83 ec 08</a:t>
            </a:r>
            <a:r>
              <a:rPr lang="en-US" altLang="zh-CN" sz="1600">
                <a:latin typeface="Times New Roman" panose="02020603050405020304" charset="0"/>
                <a:cs typeface="Times New Roman" panose="02020603050405020304" charset="0"/>
              </a:rPr>
              <a:t>		</a:t>
            </a:r>
            <a:r>
              <a:rPr lang="zh-CN" altLang="en-US" sz="1600">
                <a:latin typeface="Times New Roman" panose="02020603050405020304" charset="0"/>
                <a:cs typeface="Times New Roman" panose="02020603050405020304" charset="0"/>
              </a:rPr>
              <a:t>sub          rsp, 8</a:t>
            </a:r>
            <a:endParaRPr lang="zh-CN" altLang="en-US" sz="1600">
              <a:latin typeface="Times New Roman" panose="02020603050405020304" charset="0"/>
              <a:cs typeface="Times New Roman" panose="02020603050405020304" charset="0"/>
            </a:endParaRPr>
          </a:p>
          <a:p>
            <a:r>
              <a:rPr lang="en-US" altLang="zh-CN" sz="1600">
                <a:latin typeface="Times New Roman" panose="02020603050405020304" charset="0"/>
                <a:cs typeface="Times New Roman" panose="02020603050405020304" charset="0"/>
              </a:rPr>
              <a:t>...</a:t>
            </a:r>
            <a:endParaRPr lang="en-US" altLang="zh-CN"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0x0000000000401165: c3</a:t>
            </a:r>
            <a:r>
              <a:rPr lang="en-US" altLang="zh-CN" sz="1600">
                <a:latin typeface="Times New Roman" panose="02020603050405020304" charset="0"/>
                <a:cs typeface="Times New Roman" panose="02020603050405020304" charset="0"/>
              </a:rPr>
              <a:t>			</a:t>
            </a:r>
            <a:r>
              <a:rPr lang="zh-CN" altLang="en-US" sz="1600">
                <a:latin typeface="Times New Roman" panose="02020603050405020304" charset="0"/>
                <a:cs typeface="Times New Roman" panose="02020603050405020304" charset="0"/>
              </a:rPr>
              <a:t>ret          </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a:t>
            </a:r>
            <a:endParaRPr lang="zh-CN" altLang="en-US" sz="16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en-US" dirty="0">
                <a:cs typeface="Segoe UI Light" panose="020B0502040204020203" pitchFamily="34" charset="0"/>
              </a:rPr>
              <a:t>3.3 </a:t>
            </a:r>
            <a:r>
              <a:rPr lang="zh-CN" altLang="en-US" dirty="0">
                <a:cs typeface="Segoe UI Light" panose="020B0502040204020203" pitchFamily="34" charset="0"/>
              </a:rPr>
              <a:t>中间语言</a:t>
            </a:r>
            <a:endParaRPr lang="zh-CN" altLang="en-US" dirty="0">
              <a:cs typeface="Segoe UI Light" panose="020B0502040204020203" pitchFamily="34" charset="0"/>
            </a:endParaRPr>
          </a:p>
        </p:txBody>
      </p:sp>
      <p:sp>
        <p:nvSpPr>
          <p:cNvPr id="4" name="文本框 3"/>
          <p:cNvSpPr txBox="1"/>
          <p:nvPr/>
        </p:nvSpPr>
        <p:spPr>
          <a:xfrm>
            <a:off x="521335" y="1503680"/>
            <a:ext cx="11174095" cy="1938020"/>
          </a:xfrm>
          <a:prstGeom prst="rect">
            <a:avLst/>
          </a:prstGeom>
          <a:noFill/>
        </p:spPr>
        <p:txBody>
          <a:bodyPr wrap="square" rtlCol="0" anchor="t">
            <a:spAutoFit/>
          </a:bodyPr>
          <a:p>
            <a:pPr marL="342900" indent="-342900">
              <a:buFont typeface="Arial" panose="020B0604020202020204" pitchFamily="34" charset="0"/>
              <a:buChar char="•"/>
            </a:pPr>
            <a:r>
              <a:rPr lang="zh-CN" altLang="en-US" sz="2400" dirty="0">
                <a:solidFill>
                  <a:schemeClr val="tx1"/>
                </a:solidFill>
                <a:latin typeface="Times New Roman" panose="02020603050405020304" charset="0"/>
                <a:ea typeface="宋体" pitchFamily="2" charset="-122"/>
                <a:cs typeface="Times New Roman" panose="02020603050405020304" charset="0"/>
                <a:sym typeface="+mn-ea"/>
              </a:rPr>
              <a:t>诸如x86</a:t>
            </a:r>
            <a:r>
              <a:rPr lang="en-US" altLang="zh-CN" sz="2400" dirty="0">
                <a:solidFill>
                  <a:schemeClr val="tx1"/>
                </a:solidFill>
                <a:latin typeface="Times New Roman" panose="02020603050405020304" charset="0"/>
                <a:ea typeface="宋体" pitchFamily="2" charset="-122"/>
                <a:cs typeface="Times New Roman" panose="02020603050405020304" charset="0"/>
                <a:sym typeface="+mn-ea"/>
              </a:rPr>
              <a:t>-64</a:t>
            </a:r>
            <a:r>
              <a:rPr lang="zh-CN" altLang="en-US" sz="2400" dirty="0">
                <a:solidFill>
                  <a:schemeClr val="tx1"/>
                </a:solidFill>
                <a:latin typeface="Times New Roman" panose="02020603050405020304" charset="0"/>
                <a:ea typeface="宋体" pitchFamily="2" charset="-122"/>
                <a:cs typeface="Times New Roman" panose="02020603050405020304" charset="0"/>
                <a:sym typeface="+mn-ea"/>
              </a:rPr>
              <a:t>和ARM之类的指令集包含许多具有复杂语义的不同指令</a:t>
            </a:r>
            <a:r>
              <a:rPr lang="en-US" altLang="zh-CN" sz="2400" dirty="0">
                <a:solidFill>
                  <a:schemeClr val="tx1"/>
                </a:solidFill>
                <a:latin typeface="Times New Roman" panose="02020603050405020304" charset="0"/>
                <a:ea typeface="宋体" pitchFamily="2" charset="-122"/>
                <a:cs typeface="Times New Roman" panose="02020603050405020304" charset="0"/>
                <a:sym typeface="+mn-ea"/>
              </a:rPr>
              <a:t>. </a:t>
            </a:r>
            <a:r>
              <a:rPr lang="zh-CN" altLang="en-US" sz="2400" dirty="0">
                <a:solidFill>
                  <a:schemeClr val="tx1"/>
                </a:solidFill>
                <a:latin typeface="Times New Roman" panose="02020603050405020304" charset="0"/>
                <a:ea typeface="宋体" pitchFamily="2" charset="-122"/>
                <a:cs typeface="Times New Roman" panose="02020603050405020304" charset="0"/>
                <a:sym typeface="+mn-ea"/>
              </a:rPr>
              <a:t>在x86</a:t>
            </a:r>
            <a:r>
              <a:rPr lang="en-US" altLang="zh-CN" sz="2400" dirty="0">
                <a:solidFill>
                  <a:schemeClr val="tx1"/>
                </a:solidFill>
                <a:latin typeface="Times New Roman" panose="02020603050405020304" charset="0"/>
                <a:ea typeface="宋体" pitchFamily="2" charset="-122"/>
                <a:cs typeface="Times New Roman" panose="02020603050405020304" charset="0"/>
                <a:sym typeface="+mn-ea"/>
              </a:rPr>
              <a:t>-64</a:t>
            </a:r>
            <a:r>
              <a:rPr lang="zh-CN" altLang="en-US" sz="2400" dirty="0">
                <a:solidFill>
                  <a:schemeClr val="tx1"/>
                </a:solidFill>
                <a:latin typeface="Times New Roman" panose="02020603050405020304" charset="0"/>
                <a:ea typeface="宋体" pitchFamily="2" charset="-122"/>
                <a:cs typeface="Times New Roman" panose="02020603050405020304" charset="0"/>
                <a:sym typeface="+mn-ea"/>
              </a:rPr>
              <a:t>上</a:t>
            </a:r>
            <a:r>
              <a:rPr lang="en-US" altLang="zh-CN" sz="2400" dirty="0">
                <a:solidFill>
                  <a:schemeClr val="tx1"/>
                </a:solidFill>
                <a:latin typeface="Times New Roman" panose="02020603050405020304" charset="0"/>
                <a:ea typeface="宋体" pitchFamily="2" charset="-122"/>
                <a:cs typeface="Times New Roman" panose="02020603050405020304" charset="0"/>
                <a:sym typeface="+mn-ea"/>
              </a:rPr>
              <a:t>, </a:t>
            </a:r>
            <a:r>
              <a:rPr lang="zh-CN" altLang="en-US" sz="2400" dirty="0">
                <a:solidFill>
                  <a:schemeClr val="tx1"/>
                </a:solidFill>
                <a:latin typeface="Times New Roman" panose="02020603050405020304" charset="0"/>
                <a:ea typeface="宋体" pitchFamily="2" charset="-122"/>
                <a:cs typeface="Times New Roman" panose="02020603050405020304" charset="0"/>
                <a:sym typeface="+mn-ea"/>
              </a:rPr>
              <a:t>看似简单的指令</a:t>
            </a:r>
            <a:r>
              <a:rPr lang="en-US" altLang="zh-CN" sz="2400" dirty="0">
                <a:solidFill>
                  <a:schemeClr val="tx1"/>
                </a:solidFill>
                <a:latin typeface="Times New Roman" panose="02020603050405020304" charset="0"/>
                <a:ea typeface="宋体" pitchFamily="2" charset="-122"/>
                <a:cs typeface="Times New Roman" panose="02020603050405020304" charset="0"/>
                <a:sym typeface="+mn-ea"/>
              </a:rPr>
              <a:t>(</a:t>
            </a:r>
            <a:r>
              <a:rPr lang="zh-CN" altLang="en-US" sz="2400" dirty="0">
                <a:solidFill>
                  <a:schemeClr val="tx1"/>
                </a:solidFill>
                <a:latin typeface="Times New Roman" panose="02020603050405020304" charset="0"/>
                <a:ea typeface="宋体" pitchFamily="2" charset="-122"/>
                <a:cs typeface="Times New Roman" panose="02020603050405020304" charset="0"/>
                <a:sym typeface="+mn-ea"/>
              </a:rPr>
              <a:t>如add</a:t>
            </a:r>
            <a:r>
              <a:rPr lang="en-US" altLang="zh-CN" sz="2400" dirty="0">
                <a:solidFill>
                  <a:schemeClr val="tx1"/>
                </a:solidFill>
                <a:latin typeface="Times New Roman" panose="02020603050405020304" charset="0"/>
                <a:ea typeface="宋体" pitchFamily="2" charset="-122"/>
                <a:cs typeface="Times New Roman" panose="02020603050405020304" charset="0"/>
                <a:sym typeface="+mn-ea"/>
              </a:rPr>
              <a:t>)</a:t>
            </a:r>
            <a:r>
              <a:rPr lang="zh-CN" altLang="en-US" sz="2400" dirty="0">
                <a:solidFill>
                  <a:schemeClr val="tx1"/>
                </a:solidFill>
                <a:latin typeface="Times New Roman" panose="02020603050405020304" charset="0"/>
                <a:ea typeface="宋体" pitchFamily="2" charset="-122"/>
                <a:cs typeface="Times New Roman" panose="02020603050405020304" charset="0"/>
                <a:sym typeface="+mn-ea"/>
              </a:rPr>
              <a:t>也会产生副作用</a:t>
            </a:r>
            <a:r>
              <a:rPr lang="en-US" altLang="zh-CN" sz="2400" dirty="0">
                <a:solidFill>
                  <a:schemeClr val="tx1"/>
                </a:solidFill>
                <a:latin typeface="Times New Roman" panose="02020603050405020304" charset="0"/>
                <a:ea typeface="宋体" pitchFamily="2" charset="-122"/>
                <a:cs typeface="Times New Roman" panose="02020603050405020304" charset="0"/>
                <a:sym typeface="+mn-ea"/>
              </a:rPr>
              <a:t>, </a:t>
            </a:r>
            <a:r>
              <a:rPr lang="zh-CN" altLang="en-US" sz="2400" dirty="0">
                <a:solidFill>
                  <a:schemeClr val="tx1"/>
                </a:solidFill>
                <a:latin typeface="Times New Roman" panose="02020603050405020304" charset="0"/>
                <a:ea typeface="宋体" pitchFamily="2" charset="-122"/>
                <a:cs typeface="Times New Roman" panose="02020603050405020304" charset="0"/>
                <a:sym typeface="+mn-ea"/>
              </a:rPr>
              <a:t>如在eflags寄存器中设置状态标志</a:t>
            </a:r>
            <a:r>
              <a:rPr lang="en-US" altLang="zh-CN" sz="2400" dirty="0">
                <a:solidFill>
                  <a:schemeClr val="tx1"/>
                </a:solidFill>
                <a:latin typeface="Times New Roman" panose="02020603050405020304" charset="0"/>
                <a:ea typeface="宋体" pitchFamily="2" charset="-122"/>
                <a:cs typeface="Times New Roman" panose="02020603050405020304" charset="0"/>
                <a:sym typeface="+mn-ea"/>
              </a:rPr>
              <a:t>, </a:t>
            </a:r>
            <a:r>
              <a:rPr lang="zh-CN" altLang="en-US" sz="2400" dirty="0">
                <a:solidFill>
                  <a:schemeClr val="tx1"/>
                </a:solidFill>
                <a:latin typeface="Times New Roman" panose="02020603050405020304" charset="0"/>
                <a:ea typeface="宋体" pitchFamily="2" charset="-122"/>
                <a:cs typeface="Times New Roman" panose="02020603050405020304" charset="0"/>
                <a:sym typeface="+mn-ea"/>
              </a:rPr>
              <a:t>大量的指令及其产生的副作用使得二进制程序很难实现自动化分析</a:t>
            </a:r>
            <a:r>
              <a:rPr lang="en-US" altLang="zh-CN" sz="2400" dirty="0">
                <a:solidFill>
                  <a:schemeClr val="tx1"/>
                </a:solidFill>
                <a:latin typeface="Times New Roman" panose="02020603050405020304" charset="0"/>
                <a:ea typeface="宋体" pitchFamily="2" charset="-122"/>
                <a:cs typeface="Times New Roman" panose="02020603050405020304" charset="0"/>
                <a:sym typeface="+mn-ea"/>
              </a:rPr>
              <a:t>.</a:t>
            </a:r>
            <a:endParaRPr lang="en-US" altLang="zh-CN" sz="2400" dirty="0">
              <a:solidFill>
                <a:schemeClr val="tx1"/>
              </a:solidFill>
              <a:latin typeface="Times New Roman" panose="02020603050405020304" charset="0"/>
              <a:ea typeface="宋体" pitchFamily="2" charset="-122"/>
              <a:cs typeface="Times New Roman" panose="02020603050405020304" charset="0"/>
              <a:sym typeface="+mn-ea"/>
            </a:endParaRPr>
          </a:p>
          <a:p>
            <a:pPr marL="342900" indent="-342900">
              <a:buFont typeface="Arial" panose="020B0604020202020204" pitchFamily="34" charset="0"/>
              <a:buChar char="•"/>
            </a:pPr>
            <a:r>
              <a:rPr lang="zh-CN" altLang="en-US" sz="2400" dirty="0">
                <a:solidFill>
                  <a:schemeClr val="tx1"/>
                </a:solidFill>
                <a:latin typeface="Times New Roman" panose="02020603050405020304" charset="0"/>
                <a:ea typeface="宋体" pitchFamily="2" charset="-122"/>
                <a:cs typeface="Times New Roman" panose="02020603050405020304" charset="0"/>
                <a:sym typeface="+mn-ea"/>
              </a:rPr>
              <a:t>中间语言旨在减轻由此带来的负担</a:t>
            </a:r>
            <a:r>
              <a:rPr lang="en-US" altLang="zh-CN" sz="2400" dirty="0">
                <a:solidFill>
                  <a:schemeClr val="tx1"/>
                </a:solidFill>
                <a:latin typeface="Times New Roman" panose="02020603050405020304" charset="0"/>
                <a:ea typeface="宋体" pitchFamily="2" charset="-122"/>
                <a:cs typeface="Times New Roman" panose="02020603050405020304" charset="0"/>
                <a:sym typeface="+mn-ea"/>
              </a:rPr>
              <a:t>. </a:t>
            </a:r>
            <a:r>
              <a:rPr lang="zh-CN" altLang="en-US" sz="2400" dirty="0">
                <a:solidFill>
                  <a:schemeClr val="tx1"/>
                </a:solidFill>
                <a:latin typeface="Times New Roman" panose="02020603050405020304" charset="0"/>
                <a:ea typeface="宋体" pitchFamily="2" charset="-122"/>
                <a:cs typeface="Times New Roman" panose="02020603050405020304" charset="0"/>
                <a:sym typeface="+mn-ea"/>
              </a:rPr>
              <a:t>目前流行的IR包括</a:t>
            </a:r>
            <a:r>
              <a:rPr lang="zh-CN" altLang="en-US" sz="2400" dirty="0">
                <a:latin typeface="Times New Roman" panose="02020603050405020304" charset="0"/>
                <a:ea typeface="宋体" pitchFamily="2" charset="-122"/>
                <a:cs typeface="Times New Roman" panose="02020603050405020304" charset="0"/>
                <a:sym typeface="+mn-ea"/>
              </a:rPr>
              <a:t>REIL</a:t>
            </a:r>
            <a:r>
              <a:rPr lang="zh-CN" altLang="en-US" sz="2400" dirty="0">
                <a:solidFill>
                  <a:schemeClr val="tx1"/>
                </a:solidFill>
                <a:latin typeface="Times New Roman" panose="02020603050405020304" charset="0"/>
                <a:ea typeface="宋体" pitchFamily="2" charset="-122"/>
                <a:cs typeface="Times New Roman" panose="02020603050405020304" charset="0"/>
                <a:sym typeface="+mn-ea"/>
              </a:rPr>
              <a:t>和VEX</a:t>
            </a:r>
            <a:r>
              <a:rPr lang="en-US" altLang="zh-CN" sz="2400" dirty="0">
                <a:solidFill>
                  <a:schemeClr val="tx1"/>
                </a:solidFill>
                <a:latin typeface="Times New Roman" panose="02020603050405020304" charset="0"/>
                <a:ea typeface="宋体" pitchFamily="2" charset="-122"/>
                <a:cs typeface="Times New Roman" panose="02020603050405020304" charset="0"/>
                <a:sym typeface="+mn-ea"/>
              </a:rPr>
              <a:t>. </a:t>
            </a:r>
            <a:r>
              <a:rPr lang="zh-CN" altLang="en-US" sz="2400" dirty="0">
                <a:solidFill>
                  <a:schemeClr val="tx1"/>
                </a:solidFill>
                <a:latin typeface="Times New Roman" panose="02020603050405020304" charset="0"/>
                <a:ea typeface="宋体" pitchFamily="2" charset="-122"/>
                <a:cs typeface="Times New Roman" panose="02020603050405020304" charset="0"/>
                <a:sym typeface="+mn-ea"/>
              </a:rPr>
              <a:t>另外</a:t>
            </a:r>
            <a:r>
              <a:rPr lang="en-US" altLang="zh-CN" sz="2400" dirty="0">
                <a:solidFill>
                  <a:schemeClr val="tx1"/>
                </a:solidFill>
                <a:latin typeface="Times New Roman" panose="02020603050405020304" charset="0"/>
                <a:ea typeface="宋体" pitchFamily="2" charset="-122"/>
                <a:cs typeface="Times New Roman" panose="02020603050405020304" charset="0"/>
                <a:sym typeface="+mn-ea"/>
              </a:rPr>
              <a:t>, l</a:t>
            </a:r>
            <a:r>
              <a:rPr lang="zh-CN" altLang="en-US" sz="2400" dirty="0">
                <a:solidFill>
                  <a:schemeClr val="tx1"/>
                </a:solidFill>
                <a:latin typeface="Times New Roman" panose="02020603050405020304" charset="0"/>
                <a:ea typeface="宋体" pitchFamily="2" charset="-122"/>
                <a:cs typeface="Times New Roman" panose="02020603050405020304" charset="0"/>
                <a:sym typeface="+mn-ea"/>
              </a:rPr>
              <a:t>lvm-mctoll</a:t>
            </a:r>
            <a:r>
              <a:rPr lang="en-US" altLang="zh-CN" sz="2400" dirty="0">
                <a:solidFill>
                  <a:schemeClr val="tx1"/>
                </a:solidFill>
                <a:latin typeface="Times New Roman" panose="02020603050405020304" charset="0"/>
                <a:ea typeface="宋体" pitchFamily="2" charset="-122"/>
                <a:cs typeface="Times New Roman" panose="02020603050405020304" charset="0"/>
                <a:sym typeface="+mn-ea"/>
              </a:rPr>
              <a:t>, Remill , </a:t>
            </a:r>
            <a:r>
              <a:rPr lang="zh-CN" altLang="en-US" sz="2400" dirty="0">
                <a:solidFill>
                  <a:schemeClr val="tx1"/>
                </a:solidFill>
                <a:latin typeface="Times New Roman" panose="02020603050405020304" charset="0"/>
                <a:ea typeface="宋体" pitchFamily="2" charset="-122"/>
                <a:cs typeface="Times New Roman" panose="02020603050405020304" charset="0"/>
                <a:sym typeface="+mn-ea"/>
              </a:rPr>
              <a:t>McSema等工具还可以将二进制文件转换为LLVM</a:t>
            </a:r>
            <a:r>
              <a:rPr lang="en-US" altLang="zh-CN" sz="2400" dirty="0">
                <a:solidFill>
                  <a:schemeClr val="tx1"/>
                </a:solidFill>
                <a:latin typeface="Times New Roman" panose="02020603050405020304" charset="0"/>
                <a:ea typeface="宋体" pitchFamily="2" charset="-122"/>
                <a:cs typeface="Times New Roman" panose="02020603050405020304" charset="0"/>
                <a:sym typeface="+mn-ea"/>
              </a:rPr>
              <a:t> IR. </a:t>
            </a:r>
            <a:endParaRPr lang="zh-CN" altLang="en-US" sz="2400" dirty="0">
              <a:solidFill>
                <a:schemeClr val="tx1"/>
              </a:solidFill>
              <a:latin typeface="Times New Roman" panose="02020603050405020304" charset="0"/>
              <a:ea typeface="宋体" pitchFamily="2" charset="-122"/>
              <a:cs typeface="Times New Roman" panose="02020603050405020304" charset="0"/>
              <a:sym typeface="+mn-ea"/>
            </a:endParaRPr>
          </a:p>
        </p:txBody>
      </p:sp>
      <p:sp>
        <p:nvSpPr>
          <p:cNvPr id="3" name="文本框 2"/>
          <p:cNvSpPr txBox="1"/>
          <p:nvPr/>
        </p:nvSpPr>
        <p:spPr>
          <a:xfrm>
            <a:off x="521335" y="5851525"/>
            <a:ext cx="10702290" cy="645160"/>
          </a:xfrm>
          <a:prstGeom prst="rect">
            <a:avLst/>
          </a:prstGeom>
          <a:noFill/>
        </p:spPr>
        <p:txBody>
          <a:bodyPr wrap="none" rtlCol="0" anchor="t">
            <a:spAutoFit/>
          </a:bodyPr>
          <a:p>
            <a:pPr marL="342900" indent="-342900">
              <a:buFont typeface="Arial" panose="020B0604020202020204" pitchFamily="34" charset="0"/>
              <a:buChar char="•"/>
            </a:pPr>
            <a:r>
              <a:rPr lang="zh-CN" dirty="0">
                <a:solidFill>
                  <a:schemeClr val="bg1">
                    <a:lumMod val="50000"/>
                  </a:schemeClr>
                </a:solidFill>
                <a:latin typeface="Times New Roman" panose="02020603050405020304" charset="0"/>
                <a:ea typeface="宋体" pitchFamily="2" charset="-122"/>
                <a:cs typeface="Times New Roman" panose="02020603050405020304" charset="0"/>
                <a:sym typeface="+mn-ea"/>
              </a:rPr>
              <a:t>在IR上做静态分析会简单地多, 例如REIL仅包含17条不同的指令, 而x86则包含数百条指令. </a:t>
            </a:r>
            <a:endParaRPr lang="zh-CN" dirty="0">
              <a:solidFill>
                <a:schemeClr val="bg1">
                  <a:lumMod val="50000"/>
                </a:schemeClr>
              </a:solidFill>
              <a:latin typeface="Times New Roman" panose="02020603050405020304" charset="0"/>
              <a:ea typeface="宋体" pitchFamily="2" charset="-122"/>
              <a:cs typeface="Times New Roman" panose="02020603050405020304" charset="0"/>
              <a:sym typeface="+mn-ea"/>
            </a:endParaRPr>
          </a:p>
          <a:p>
            <a:pPr marL="342900" indent="-342900">
              <a:buFont typeface="Arial" panose="020B0604020202020204" pitchFamily="34" charset="0"/>
              <a:buChar char="•"/>
            </a:pPr>
            <a:r>
              <a:rPr lang="zh-CN" dirty="0">
                <a:solidFill>
                  <a:schemeClr val="bg1">
                    <a:lumMod val="50000"/>
                  </a:schemeClr>
                </a:solidFill>
                <a:latin typeface="Times New Roman" panose="02020603050405020304" charset="0"/>
                <a:ea typeface="宋体" pitchFamily="2" charset="-122"/>
                <a:cs typeface="Times New Roman" panose="02020603050405020304" charset="0"/>
                <a:sym typeface="+mn-ea"/>
              </a:rPr>
              <a:t>另外, 诸如REIL、VEX和LLVM IR之类的语言可以明确表达所有指令操作, 不会产生明显的指令副作用.</a:t>
            </a:r>
            <a:endParaRPr lang="zh-CN" dirty="0">
              <a:solidFill>
                <a:schemeClr val="bg1">
                  <a:lumMod val="50000"/>
                </a:schemeClr>
              </a:solidFill>
              <a:latin typeface="Times New Roman" panose="02020603050405020304" charset="0"/>
              <a:ea typeface="宋体"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en-US" dirty="0">
                <a:cs typeface="Segoe UI Light" panose="020B0502040204020203" pitchFamily="34" charset="0"/>
              </a:rPr>
              <a:t>3.3 </a:t>
            </a:r>
            <a:r>
              <a:rPr lang="zh-CN" altLang="en-US" dirty="0">
                <a:cs typeface="Segoe UI Light" panose="020B0502040204020203" pitchFamily="34" charset="0"/>
              </a:rPr>
              <a:t>中间语言</a:t>
            </a:r>
            <a:endParaRPr lang="zh-CN" altLang="en-US" dirty="0">
              <a:cs typeface="Segoe UI Light" panose="020B0502040204020203" pitchFamily="34" charset="0"/>
            </a:endParaRPr>
          </a:p>
        </p:txBody>
      </p:sp>
      <p:sp>
        <p:nvSpPr>
          <p:cNvPr id="4" name="文本框 3"/>
          <p:cNvSpPr txBox="1"/>
          <p:nvPr/>
        </p:nvSpPr>
        <p:spPr>
          <a:xfrm>
            <a:off x="508635" y="1492885"/>
            <a:ext cx="11174095" cy="460375"/>
          </a:xfrm>
          <a:prstGeom prst="rect">
            <a:avLst/>
          </a:prstGeom>
          <a:noFill/>
        </p:spPr>
        <p:txBody>
          <a:bodyPr wrap="square" rtlCol="0" anchor="t">
            <a:spAutoFit/>
          </a:bodyPr>
          <a:p>
            <a:pPr indent="0">
              <a:buFont typeface="Arial" panose="020B0604020202020204" pitchFamily="34" charset="0"/>
              <a:buNone/>
            </a:pPr>
            <a:r>
              <a:rPr lang="en-US" altLang="zh-CN" sz="2400" dirty="0">
                <a:solidFill>
                  <a:schemeClr val="tx1"/>
                </a:solidFill>
                <a:latin typeface="Times New Roman" panose="02020603050405020304" charset="0"/>
                <a:ea typeface="宋体" pitchFamily="2" charset="-122"/>
                <a:cs typeface="Times New Roman" panose="02020603050405020304" charset="0"/>
                <a:sym typeface="+mn-ea"/>
              </a:rPr>
              <a:t>add rdx,rax</a:t>
            </a:r>
            <a:r>
              <a:rPr lang="zh-CN" altLang="en-US" sz="2400" dirty="0">
                <a:solidFill>
                  <a:schemeClr val="tx1"/>
                </a:solidFill>
                <a:latin typeface="Times New Roman" panose="02020603050405020304" charset="0"/>
                <a:ea typeface="宋体" pitchFamily="2" charset="-122"/>
                <a:cs typeface="Times New Roman" panose="02020603050405020304" charset="0"/>
                <a:sym typeface="+mn-ea"/>
              </a:rPr>
              <a:t>对应的</a:t>
            </a:r>
            <a:r>
              <a:rPr lang="en-US" altLang="zh-CN" sz="2400" dirty="0">
                <a:solidFill>
                  <a:schemeClr val="tx1"/>
                </a:solidFill>
                <a:latin typeface="Times New Roman" panose="02020603050405020304" charset="0"/>
                <a:ea typeface="宋体" pitchFamily="2" charset="-122"/>
                <a:cs typeface="Times New Roman" panose="02020603050405020304" charset="0"/>
                <a:sym typeface="+mn-ea"/>
              </a:rPr>
              <a:t>VEX IR:</a:t>
            </a:r>
            <a:endParaRPr lang="zh-CN" altLang="en-US" sz="2400" dirty="0">
              <a:solidFill>
                <a:schemeClr val="tx1"/>
              </a:solidFill>
              <a:latin typeface="Times New Roman" panose="02020603050405020304" charset="0"/>
              <a:ea typeface="宋体" pitchFamily="2" charset="-122"/>
              <a:cs typeface="Times New Roman" panose="02020603050405020304" charset="0"/>
              <a:sym typeface="+mn-ea"/>
            </a:endParaRPr>
          </a:p>
        </p:txBody>
      </p:sp>
      <p:sp>
        <p:nvSpPr>
          <p:cNvPr id="5" name="文本框 4"/>
          <p:cNvSpPr txBox="1"/>
          <p:nvPr/>
        </p:nvSpPr>
        <p:spPr>
          <a:xfrm>
            <a:off x="508635" y="2027555"/>
            <a:ext cx="5076825" cy="3969385"/>
          </a:xfrm>
          <a:prstGeom prst="rect">
            <a:avLst/>
          </a:prstGeom>
          <a:noFill/>
          <a:ln>
            <a:solidFill>
              <a:schemeClr val="tx1"/>
            </a:solidFill>
          </a:ln>
        </p:spPr>
        <p:txBody>
          <a:bodyPr wrap="square" rtlCol="0" anchor="t">
            <a:spAutoFit/>
          </a:bodyPr>
          <a:p>
            <a:r>
              <a:rPr lang="zh-CN" altLang="en-US">
                <a:latin typeface="Times New Roman" panose="02020603050405020304" charset="0"/>
                <a:cs typeface="Times New Roman" panose="02020603050405020304" charset="0"/>
              </a:rPr>
              <a:t>IRSB {</a:t>
            </a:r>
            <a:endParaRPr lang="zh-CN" altLang="en-US">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a:t>
            </a:r>
            <a:r>
              <a:rPr lang="zh-CN" altLang="en-US">
                <a:latin typeface="Times New Roman" panose="02020603050405020304" charset="0"/>
                <a:cs typeface="Times New Roman" panose="02020603050405020304" charset="0"/>
              </a:rPr>
              <a:t>t0:Ity_I64 t1:Ity_I64 t2:Ity_I64 t3:Ity_I64</a:t>
            </a:r>
            <a:endParaRPr lang="zh-CN" altLang="en-US">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a:t>
            </a:r>
            <a:r>
              <a:rPr lang="zh-CN" altLang="en-US">
                <a:latin typeface="Times New Roman" panose="02020603050405020304" charset="0"/>
                <a:cs typeface="Times New Roman" panose="02020603050405020304" charset="0"/>
              </a:rPr>
              <a:t>00 | ------ IMark(0x40339f, 3, 0) ------</a:t>
            </a:r>
            <a:endParaRPr lang="zh-CN" altLang="en-US">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a:t>
            </a:r>
            <a:r>
              <a:rPr lang="zh-CN" altLang="en-US">
                <a:latin typeface="Times New Roman" panose="02020603050405020304" charset="0"/>
                <a:cs typeface="Times New Roman" panose="02020603050405020304" charset="0"/>
              </a:rPr>
              <a:t>01 | t2 = GET:I64(rax)</a:t>
            </a:r>
            <a:endParaRPr lang="zh-CN" altLang="en-US">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a:t>
            </a:r>
            <a:r>
              <a:rPr lang="zh-CN" altLang="en-US">
                <a:latin typeface="Times New Roman" panose="02020603050405020304" charset="0"/>
                <a:cs typeface="Times New Roman" panose="02020603050405020304" charset="0"/>
              </a:rPr>
              <a:t>02 | t1 = GET:I64(rdx)</a:t>
            </a:r>
            <a:endParaRPr lang="zh-CN" altLang="en-US">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a:t>
            </a:r>
            <a:r>
              <a:rPr lang="zh-CN" altLang="en-US">
                <a:latin typeface="Times New Roman" panose="02020603050405020304" charset="0"/>
                <a:cs typeface="Times New Roman" panose="02020603050405020304" charset="0"/>
              </a:rPr>
              <a:t>03 | t0 = Add64(t2,t1)</a:t>
            </a:r>
            <a:endParaRPr lang="zh-CN" altLang="en-US">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a:t>
            </a:r>
            <a:r>
              <a:rPr lang="zh-CN" altLang="en-US">
                <a:latin typeface="Times New Roman" panose="02020603050405020304" charset="0"/>
                <a:cs typeface="Times New Roman" panose="02020603050405020304" charset="0"/>
              </a:rPr>
              <a:t>04 | PUT(cc_op) = 0x0000000000000004</a:t>
            </a:r>
            <a:endParaRPr lang="zh-CN" altLang="en-US">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a:t>
            </a:r>
            <a:r>
              <a:rPr lang="zh-CN" altLang="en-US">
                <a:latin typeface="Times New Roman" panose="02020603050405020304" charset="0"/>
                <a:cs typeface="Times New Roman" panose="02020603050405020304" charset="0"/>
              </a:rPr>
              <a:t>05 | PUT(cc_dep1) = t2</a:t>
            </a:r>
            <a:endParaRPr lang="zh-CN" altLang="en-US">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a:t>
            </a:r>
            <a:r>
              <a:rPr lang="zh-CN" altLang="en-US">
                <a:latin typeface="Times New Roman" panose="02020603050405020304" charset="0"/>
                <a:cs typeface="Times New Roman" panose="02020603050405020304" charset="0"/>
              </a:rPr>
              <a:t>06 | PUT(cc_dep2) = t1</a:t>
            </a:r>
            <a:endParaRPr lang="zh-CN" altLang="en-US">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a:t>
            </a:r>
            <a:r>
              <a:rPr lang="zh-CN" altLang="en-US">
                <a:latin typeface="Times New Roman" panose="02020603050405020304" charset="0"/>
                <a:cs typeface="Times New Roman" panose="02020603050405020304" charset="0"/>
              </a:rPr>
              <a:t>07 | PUT(rax) = t0</a:t>
            </a:r>
            <a:endParaRPr lang="zh-CN" altLang="en-US">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a:t>
            </a:r>
            <a:r>
              <a:rPr lang="zh-CN" altLang="en-US">
                <a:latin typeface="Times New Roman" panose="02020603050405020304" charset="0"/>
                <a:cs typeface="Times New Roman" panose="02020603050405020304" charset="0"/>
              </a:rPr>
              <a:t>08 | PUT(pc) = 0x00000000004033a2</a:t>
            </a:r>
            <a:endParaRPr lang="zh-CN" altLang="en-US">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a:t>
            </a:r>
            <a:r>
              <a:rPr lang="zh-CN" altLang="en-US">
                <a:latin typeface="Times New Roman" panose="02020603050405020304" charset="0"/>
                <a:cs typeface="Times New Roman" panose="02020603050405020304" charset="0"/>
              </a:rPr>
              <a:t>09 | t3 = GET:I64(pc)</a:t>
            </a:r>
            <a:endParaRPr lang="zh-CN" altLang="en-US">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a:t>
            </a:r>
            <a:r>
              <a:rPr lang="zh-CN" altLang="en-US">
                <a:latin typeface="Times New Roman" panose="02020603050405020304" charset="0"/>
                <a:cs typeface="Times New Roman" panose="02020603050405020304" charset="0"/>
              </a:rPr>
              <a:t>NEXT: PUT(rip) = t3; Ijk_Boring</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 }</a:t>
            </a:r>
            <a:endParaRPr lang="zh-CN" altLang="en-US">
              <a:latin typeface="Times New Roman" panose="02020603050405020304" charset="0"/>
              <a:cs typeface="Times New Roman" panose="02020603050405020304" charset="0"/>
            </a:endParaRPr>
          </a:p>
        </p:txBody>
      </p:sp>
      <p:sp>
        <p:nvSpPr>
          <p:cNvPr id="6" name="矩形 5"/>
          <p:cNvSpPr/>
          <p:nvPr/>
        </p:nvSpPr>
        <p:spPr>
          <a:xfrm>
            <a:off x="521335" y="2098040"/>
            <a:ext cx="972185" cy="23304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sp>
        <p:nvSpPr>
          <p:cNvPr id="9" name="文本框 8"/>
          <p:cNvSpPr txBox="1"/>
          <p:nvPr/>
        </p:nvSpPr>
        <p:spPr>
          <a:xfrm>
            <a:off x="1585595" y="2030730"/>
            <a:ext cx="1548130" cy="368300"/>
          </a:xfrm>
          <a:prstGeom prst="rect">
            <a:avLst/>
          </a:prstGeom>
          <a:noFill/>
        </p:spPr>
        <p:txBody>
          <a:bodyPr wrap="none" rtlCol="0">
            <a:spAutoFit/>
          </a:bodyPr>
          <a:p>
            <a:r>
              <a:rPr lang="en-US" altLang="zh-CN">
                <a:solidFill>
                  <a:srgbClr val="FF0000"/>
                </a:solidFill>
                <a:latin typeface="Times New Roman" panose="02020603050405020304" charset="0"/>
                <a:cs typeface="Times New Roman" panose="02020603050405020304" charset="0"/>
              </a:rPr>
              <a:t>IR SuperBlock</a:t>
            </a:r>
            <a:endParaRPr lang="en-US" altLang="zh-CN">
              <a:solidFill>
                <a:srgbClr val="FF0000"/>
              </a:solidFill>
              <a:latin typeface="Times New Roman" panose="02020603050405020304" charset="0"/>
              <a:cs typeface="Times New Roman" panose="02020603050405020304" charset="0"/>
            </a:endParaRPr>
          </a:p>
        </p:txBody>
      </p:sp>
      <p:sp>
        <p:nvSpPr>
          <p:cNvPr id="13" name="矩形 12"/>
          <p:cNvSpPr/>
          <p:nvPr/>
        </p:nvSpPr>
        <p:spPr>
          <a:xfrm>
            <a:off x="1493520" y="2357755"/>
            <a:ext cx="3982720" cy="30670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sp>
        <p:nvSpPr>
          <p:cNvPr id="15" name="文本框 14"/>
          <p:cNvSpPr txBox="1"/>
          <p:nvPr/>
        </p:nvSpPr>
        <p:spPr>
          <a:xfrm>
            <a:off x="5584825" y="2296160"/>
            <a:ext cx="1440180" cy="368300"/>
          </a:xfrm>
          <a:prstGeom prst="rect">
            <a:avLst/>
          </a:prstGeom>
          <a:noFill/>
        </p:spPr>
        <p:txBody>
          <a:bodyPr wrap="none" rtlCol="0">
            <a:spAutoFit/>
          </a:bodyPr>
          <a:p>
            <a:r>
              <a:rPr lang="en-US" altLang="zh-CN">
                <a:solidFill>
                  <a:srgbClr val="FF0000"/>
                </a:solidFill>
                <a:latin typeface="Times New Roman" panose="02020603050405020304" charset="0"/>
                <a:cs typeface="Times New Roman" panose="02020603050405020304" charset="0"/>
              </a:rPr>
              <a:t>4</a:t>
            </a:r>
            <a:r>
              <a:rPr lang="zh-CN" altLang="en-US">
                <a:solidFill>
                  <a:srgbClr val="FF0000"/>
                </a:solidFill>
                <a:latin typeface="Times New Roman" panose="02020603050405020304" charset="0"/>
                <a:ea typeface="宋体" pitchFamily="2" charset="-122"/>
                <a:cs typeface="Times New Roman" panose="02020603050405020304" charset="0"/>
              </a:rPr>
              <a:t>个临时变量</a:t>
            </a:r>
            <a:endParaRPr lang="zh-CN" altLang="en-US">
              <a:solidFill>
                <a:srgbClr val="FF0000"/>
              </a:solidFill>
              <a:latin typeface="Times New Roman" panose="02020603050405020304" charset="0"/>
              <a:ea typeface="宋体" pitchFamily="2" charset="-122"/>
              <a:cs typeface="Times New Roman" panose="02020603050405020304" charset="0"/>
            </a:endParaRPr>
          </a:p>
        </p:txBody>
      </p:sp>
      <p:sp>
        <p:nvSpPr>
          <p:cNvPr id="16" name="矩形 15"/>
          <p:cNvSpPr/>
          <p:nvPr/>
        </p:nvSpPr>
        <p:spPr>
          <a:xfrm>
            <a:off x="1493520" y="2663825"/>
            <a:ext cx="3982720" cy="243840"/>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sp>
        <p:nvSpPr>
          <p:cNvPr id="17" name="文本框 16"/>
          <p:cNvSpPr txBox="1"/>
          <p:nvPr/>
        </p:nvSpPr>
        <p:spPr>
          <a:xfrm>
            <a:off x="5584825" y="2602865"/>
            <a:ext cx="2240280" cy="368300"/>
          </a:xfrm>
          <a:prstGeom prst="rect">
            <a:avLst/>
          </a:prstGeom>
          <a:noFill/>
        </p:spPr>
        <p:txBody>
          <a:bodyPr wrap="none" rtlCol="0">
            <a:spAutoFit/>
          </a:bodyPr>
          <a:p>
            <a:r>
              <a:rPr lang="zh-CN" altLang="en-US">
                <a:solidFill>
                  <a:srgbClr val="FF0000"/>
                </a:solidFill>
                <a:latin typeface="Times New Roman" panose="02020603050405020304" charset="0"/>
                <a:ea typeface="宋体" pitchFamily="2" charset="-122"/>
                <a:cs typeface="Times New Roman" panose="02020603050405020304" charset="0"/>
              </a:rPr>
              <a:t>原指令的地址和长度</a:t>
            </a:r>
            <a:endParaRPr lang="zh-CN" altLang="en-US">
              <a:solidFill>
                <a:srgbClr val="FF0000"/>
              </a:solidFill>
              <a:latin typeface="Times New Roman" panose="02020603050405020304" charset="0"/>
              <a:ea typeface="宋体" pitchFamily="2" charset="-122"/>
              <a:cs typeface="Times New Roman" panose="02020603050405020304" charset="0"/>
            </a:endParaRPr>
          </a:p>
        </p:txBody>
      </p:sp>
      <p:sp>
        <p:nvSpPr>
          <p:cNvPr id="18" name="矩形 17"/>
          <p:cNvSpPr/>
          <p:nvPr/>
        </p:nvSpPr>
        <p:spPr>
          <a:xfrm>
            <a:off x="1493520" y="2907665"/>
            <a:ext cx="3982720" cy="78549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sp>
        <p:nvSpPr>
          <p:cNvPr id="19" name="文本框 18"/>
          <p:cNvSpPr txBox="1"/>
          <p:nvPr/>
        </p:nvSpPr>
        <p:spPr>
          <a:xfrm>
            <a:off x="5585460" y="2978785"/>
            <a:ext cx="1151890" cy="368300"/>
          </a:xfrm>
          <a:prstGeom prst="rect">
            <a:avLst/>
          </a:prstGeom>
          <a:noFill/>
        </p:spPr>
        <p:txBody>
          <a:bodyPr wrap="none" rtlCol="0">
            <a:spAutoFit/>
          </a:bodyPr>
          <a:p>
            <a:r>
              <a:rPr lang="en-US" altLang="zh-CN">
                <a:solidFill>
                  <a:srgbClr val="FF0000"/>
                </a:solidFill>
                <a:latin typeface="Times New Roman" panose="02020603050405020304" charset="0"/>
                <a:ea typeface="宋体" pitchFamily="2" charset="-122"/>
                <a:cs typeface="Times New Roman" panose="02020603050405020304" charset="0"/>
              </a:rPr>
              <a:t>rax += rdx</a:t>
            </a:r>
            <a:endParaRPr lang="en-US" altLang="zh-CN">
              <a:solidFill>
                <a:srgbClr val="FF0000"/>
              </a:solidFill>
              <a:latin typeface="Times New Roman" panose="02020603050405020304" charset="0"/>
              <a:ea typeface="宋体" pitchFamily="2" charset="-122"/>
              <a:cs typeface="Times New Roman" panose="02020603050405020304" charset="0"/>
            </a:endParaRPr>
          </a:p>
        </p:txBody>
      </p:sp>
      <p:sp>
        <p:nvSpPr>
          <p:cNvPr id="20" name="矩形 19"/>
          <p:cNvSpPr/>
          <p:nvPr/>
        </p:nvSpPr>
        <p:spPr>
          <a:xfrm>
            <a:off x="1493520" y="4566285"/>
            <a:ext cx="3982720" cy="275590"/>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sp>
        <p:nvSpPr>
          <p:cNvPr id="21" name="矩形 20"/>
          <p:cNvSpPr/>
          <p:nvPr/>
        </p:nvSpPr>
        <p:spPr>
          <a:xfrm>
            <a:off x="1493520" y="3736975"/>
            <a:ext cx="3982720" cy="78549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sp>
        <p:nvSpPr>
          <p:cNvPr id="22" name="文本框 21"/>
          <p:cNvSpPr txBox="1"/>
          <p:nvPr/>
        </p:nvSpPr>
        <p:spPr>
          <a:xfrm>
            <a:off x="5585460" y="3736975"/>
            <a:ext cx="2354580" cy="368300"/>
          </a:xfrm>
          <a:prstGeom prst="rect">
            <a:avLst/>
          </a:prstGeom>
          <a:noFill/>
        </p:spPr>
        <p:txBody>
          <a:bodyPr wrap="none" rtlCol="0">
            <a:spAutoFit/>
          </a:bodyPr>
          <a:p>
            <a:r>
              <a:rPr lang="zh-CN" altLang="en-US">
                <a:solidFill>
                  <a:srgbClr val="FF0000"/>
                </a:solidFill>
                <a:latin typeface="Times New Roman" panose="02020603050405020304" charset="0"/>
                <a:ea typeface="宋体" pitchFamily="2" charset="-122"/>
                <a:cs typeface="Times New Roman" panose="02020603050405020304" charset="0"/>
              </a:rPr>
              <a:t>副作用</a:t>
            </a:r>
            <a:r>
              <a:rPr lang="en-US" altLang="zh-CN">
                <a:solidFill>
                  <a:srgbClr val="FF0000"/>
                </a:solidFill>
                <a:latin typeface="Times New Roman" panose="02020603050405020304" charset="0"/>
                <a:ea typeface="宋体" pitchFamily="2" charset="-122"/>
                <a:cs typeface="Times New Roman" panose="02020603050405020304" charset="0"/>
              </a:rPr>
              <a:t>, </a:t>
            </a:r>
            <a:r>
              <a:rPr lang="zh-CN" altLang="en-US">
                <a:solidFill>
                  <a:srgbClr val="FF0000"/>
                </a:solidFill>
                <a:latin typeface="Times New Roman" panose="02020603050405020304" charset="0"/>
                <a:ea typeface="宋体" pitchFamily="2" charset="-122"/>
                <a:cs typeface="Times New Roman" panose="02020603050405020304" charset="0"/>
              </a:rPr>
              <a:t>如更新标志位</a:t>
            </a:r>
            <a:endParaRPr lang="zh-CN" altLang="en-US">
              <a:solidFill>
                <a:srgbClr val="FF0000"/>
              </a:solidFill>
              <a:latin typeface="Times New Roman" panose="02020603050405020304" charset="0"/>
              <a:ea typeface="宋体" pitchFamily="2" charset="-122"/>
              <a:cs typeface="Times New Roman" panose="02020603050405020304" charset="0"/>
            </a:endParaRPr>
          </a:p>
        </p:txBody>
      </p:sp>
      <p:sp>
        <p:nvSpPr>
          <p:cNvPr id="23" name="矩形 22"/>
          <p:cNvSpPr/>
          <p:nvPr/>
        </p:nvSpPr>
        <p:spPr>
          <a:xfrm>
            <a:off x="1493520" y="4853305"/>
            <a:ext cx="3982720" cy="78676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sp>
        <p:nvSpPr>
          <p:cNvPr id="24" name="文本框 23"/>
          <p:cNvSpPr txBox="1"/>
          <p:nvPr/>
        </p:nvSpPr>
        <p:spPr>
          <a:xfrm>
            <a:off x="5585460" y="4853305"/>
            <a:ext cx="4030980" cy="645160"/>
          </a:xfrm>
          <a:prstGeom prst="rect">
            <a:avLst/>
          </a:prstGeom>
          <a:noFill/>
        </p:spPr>
        <p:txBody>
          <a:bodyPr wrap="none" rtlCol="0">
            <a:spAutoFit/>
          </a:bodyPr>
          <a:p>
            <a:pPr algn="l"/>
            <a:r>
              <a:rPr lang="zh-CN" altLang="en-US">
                <a:solidFill>
                  <a:srgbClr val="FF0000"/>
                </a:solidFill>
                <a:latin typeface="Times New Roman" panose="02020603050405020304" charset="0"/>
                <a:ea typeface="宋体" pitchFamily="2" charset="-122"/>
                <a:cs typeface="Times New Roman" panose="02020603050405020304" charset="0"/>
              </a:rPr>
              <a:t>更新</a:t>
            </a:r>
            <a:r>
              <a:rPr lang="en-US" altLang="zh-CN">
                <a:solidFill>
                  <a:srgbClr val="FF0000"/>
                </a:solidFill>
                <a:latin typeface="Times New Roman" panose="02020603050405020304" charset="0"/>
                <a:ea typeface="宋体" pitchFamily="2" charset="-122"/>
                <a:cs typeface="Times New Roman" panose="02020603050405020304" charset="0"/>
              </a:rPr>
              <a:t>rip</a:t>
            </a:r>
            <a:r>
              <a:rPr lang="zh-CN" altLang="en-US">
                <a:solidFill>
                  <a:srgbClr val="FF0000"/>
                </a:solidFill>
                <a:latin typeface="Times New Roman" panose="02020603050405020304" charset="0"/>
                <a:ea typeface="宋体" pitchFamily="2" charset="-122"/>
                <a:cs typeface="Times New Roman" panose="02020603050405020304" charset="0"/>
              </a:rPr>
              <a:t>为下一条指令</a:t>
            </a:r>
            <a:r>
              <a:rPr lang="en-US" altLang="zh-CN">
                <a:solidFill>
                  <a:srgbClr val="FF0000"/>
                </a:solidFill>
                <a:latin typeface="Times New Roman" panose="02020603050405020304" charset="0"/>
                <a:ea typeface="宋体" pitchFamily="2" charset="-122"/>
                <a:cs typeface="Times New Roman" panose="02020603050405020304" charset="0"/>
              </a:rPr>
              <a:t>.</a:t>
            </a:r>
            <a:endParaRPr lang="en-US" altLang="zh-CN">
              <a:solidFill>
                <a:srgbClr val="FF0000"/>
              </a:solidFill>
              <a:latin typeface="Times New Roman" panose="02020603050405020304" charset="0"/>
              <a:ea typeface="宋体" pitchFamily="2" charset="-122"/>
              <a:cs typeface="Times New Roman" panose="02020603050405020304" charset="0"/>
            </a:endParaRPr>
          </a:p>
          <a:p>
            <a:pPr algn="l"/>
            <a:r>
              <a:rPr lang="en-US" altLang="zh-CN">
                <a:solidFill>
                  <a:srgbClr val="FF0000"/>
                </a:solidFill>
                <a:latin typeface="Times New Roman" panose="02020603050405020304" charset="0"/>
                <a:ea typeface="宋体" pitchFamily="2" charset="-122"/>
                <a:cs typeface="Times New Roman" panose="02020603050405020304" charset="0"/>
              </a:rPr>
              <a:t>Ijk_Boring表示add指令不会影响控制流</a:t>
            </a:r>
            <a:endParaRPr lang="en-US" altLang="zh-CN">
              <a:solidFill>
                <a:srgbClr val="FF0000"/>
              </a:solidFill>
              <a:latin typeface="Times New Roman" panose="02020603050405020304" charset="0"/>
              <a:ea typeface="宋体" pitchFamily="2" charset="-122"/>
              <a:cs typeface="Times New Roman" panose="02020603050405020304" charset="0"/>
            </a:endParaRPr>
          </a:p>
        </p:txBody>
      </p:sp>
      <p:sp>
        <p:nvSpPr>
          <p:cNvPr id="25" name="文本框 24"/>
          <p:cNvSpPr txBox="1"/>
          <p:nvPr/>
        </p:nvSpPr>
        <p:spPr>
          <a:xfrm>
            <a:off x="521335" y="6071235"/>
            <a:ext cx="9676130" cy="368300"/>
          </a:xfrm>
          <a:prstGeom prst="rect">
            <a:avLst/>
          </a:prstGeom>
          <a:noFill/>
        </p:spPr>
        <p:txBody>
          <a:bodyPr wrap="none" rtlCol="0" anchor="t">
            <a:spAutoFit/>
          </a:bodyPr>
          <a:p>
            <a:pPr indent="0" algn="l">
              <a:buClrTx/>
              <a:buSzTx/>
              <a:buFont typeface="Arial" panose="020B0604020202020204" pitchFamily="34" charset="0"/>
              <a:buNone/>
            </a:pPr>
            <a:r>
              <a:rPr lang="zh-CN" dirty="0">
                <a:solidFill>
                  <a:schemeClr val="bg1">
                    <a:lumMod val="50000"/>
                  </a:schemeClr>
                </a:solidFill>
                <a:latin typeface="Times New Roman" panose="02020603050405020304" charset="0"/>
                <a:ea typeface="宋体" pitchFamily="2" charset="-122"/>
                <a:cs typeface="Times New Roman" panose="02020603050405020304" charset="0"/>
                <a:sym typeface="+mn-ea"/>
              </a:rPr>
              <a:t>相反</a:t>
            </a:r>
            <a:r>
              <a:rPr lang="en-US" altLang="zh-CN" dirty="0">
                <a:solidFill>
                  <a:schemeClr val="bg1">
                    <a:lumMod val="50000"/>
                  </a:schemeClr>
                </a:solidFill>
                <a:latin typeface="Times New Roman" panose="02020603050405020304" charset="0"/>
                <a:ea typeface="宋体" pitchFamily="2" charset="-122"/>
                <a:cs typeface="Times New Roman" panose="02020603050405020304" charset="0"/>
                <a:sym typeface="+mn-ea"/>
              </a:rPr>
              <a:t>, </a:t>
            </a:r>
            <a:r>
              <a:rPr lang="zh-CN" dirty="0">
                <a:solidFill>
                  <a:schemeClr val="bg1">
                    <a:lumMod val="50000"/>
                  </a:schemeClr>
                </a:solidFill>
                <a:latin typeface="Times New Roman" panose="02020603050405020304" charset="0"/>
                <a:ea typeface="宋体" pitchFamily="2" charset="-122"/>
                <a:cs typeface="Times New Roman" panose="02020603050405020304" charset="0"/>
                <a:sym typeface="+mn-ea"/>
              </a:rPr>
              <a:t>分支指令可以使用诸如Ijk_Call或Ijk_Ret之类的提示标记</a:t>
            </a:r>
            <a:r>
              <a:rPr lang="en-US" altLang="zh-CN" dirty="0">
                <a:solidFill>
                  <a:schemeClr val="bg1">
                    <a:lumMod val="50000"/>
                  </a:schemeClr>
                </a:solidFill>
                <a:latin typeface="Times New Roman" panose="02020603050405020304" charset="0"/>
                <a:ea typeface="宋体" pitchFamily="2" charset="-122"/>
                <a:cs typeface="Times New Roman" panose="02020603050405020304" charset="0"/>
                <a:sym typeface="+mn-ea"/>
              </a:rPr>
              <a:t>, </a:t>
            </a:r>
            <a:r>
              <a:rPr lang="zh-CN" dirty="0">
                <a:solidFill>
                  <a:schemeClr val="bg1">
                    <a:lumMod val="50000"/>
                  </a:schemeClr>
                </a:solidFill>
                <a:latin typeface="Times New Roman" panose="02020603050405020304" charset="0"/>
                <a:ea typeface="宋体" pitchFamily="2" charset="-122"/>
                <a:cs typeface="Times New Roman" panose="02020603050405020304" charset="0"/>
                <a:sym typeface="+mn-ea"/>
              </a:rPr>
              <a:t>来通知分析正在发生调用或返回</a:t>
            </a:r>
            <a:r>
              <a:rPr lang="en-US" altLang="zh-CN" dirty="0">
                <a:solidFill>
                  <a:schemeClr val="bg1">
                    <a:lumMod val="50000"/>
                  </a:schemeClr>
                </a:solidFill>
                <a:latin typeface="Times New Roman" panose="02020603050405020304" charset="0"/>
                <a:ea typeface="宋体" pitchFamily="2" charset="-122"/>
                <a:cs typeface="Times New Roman" panose="02020603050405020304" charset="0"/>
                <a:sym typeface="+mn-ea"/>
              </a:rPr>
              <a:t>.</a:t>
            </a:r>
            <a:endParaRPr lang="en-US" altLang="zh-CN" dirty="0">
              <a:solidFill>
                <a:schemeClr val="bg1">
                  <a:lumMod val="50000"/>
                </a:schemeClr>
              </a:solidFill>
              <a:latin typeface="Times New Roman" panose="02020603050405020304" charset="0"/>
              <a:ea typeface="宋体" pitchFamily="2" charset="-122"/>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2" nodeType="clickEffect">
                                  <p:stCondLst>
                                    <p:cond delay="0"/>
                                  </p:stCondLst>
                                  <p:childTnLst>
                                    <p:set>
                                      <p:cBhvr>
                                        <p:cTn id="12" dur="1" fill="hold">
                                          <p:stCondLst>
                                            <p:cond delay="0"/>
                                          </p:stCondLst>
                                        </p:cTn>
                                        <p:tgtEl>
                                          <p:spTgt spid="6"/>
                                        </p:tgtEl>
                                        <p:attrNameLst>
                                          <p:attrName>style.visibility</p:attrName>
                                        </p:attrNameLst>
                                      </p:cBhvr>
                                      <p:to>
                                        <p:strVal val="hidden"/>
                                      </p:to>
                                    </p:set>
                                  </p:childTnLst>
                                </p:cTn>
                              </p:par>
                              <p:par>
                                <p:cTn id="13" presetID="1" presetClass="exit" presetSubtype="0" fill="hold" grpId="2" nodeType="withEffect">
                                  <p:stCondLst>
                                    <p:cond delay="0"/>
                                  </p:stCondLst>
                                  <p:childTnLst>
                                    <p:set>
                                      <p:cBhvr>
                                        <p:cTn id="14" dur="1" fill="hold">
                                          <p:stCondLst>
                                            <p:cond delay="0"/>
                                          </p:stCondLst>
                                        </p:cTn>
                                        <p:tgtEl>
                                          <p:spTgt spid="9"/>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2" nodeType="clickEffect">
                                  <p:stCondLst>
                                    <p:cond delay="0"/>
                                  </p:stCondLst>
                                  <p:childTnLst>
                                    <p:set>
                                      <p:cBhvr>
                                        <p:cTn id="22" dur="1" fill="hold">
                                          <p:stCondLst>
                                            <p:cond delay="0"/>
                                          </p:stCondLst>
                                        </p:cTn>
                                        <p:tgtEl>
                                          <p:spTgt spid="13"/>
                                        </p:tgtEl>
                                        <p:attrNameLst>
                                          <p:attrName>style.visibility</p:attrName>
                                        </p:attrNameLst>
                                      </p:cBhvr>
                                      <p:to>
                                        <p:strVal val="hidden"/>
                                      </p:to>
                                    </p:set>
                                  </p:childTnLst>
                                </p:cTn>
                              </p:par>
                              <p:par>
                                <p:cTn id="23" presetID="1" presetClass="exit" presetSubtype="0" fill="hold" grpId="2" nodeType="withEffect">
                                  <p:stCondLst>
                                    <p:cond delay="0"/>
                                  </p:stCondLst>
                                  <p:childTnLst>
                                    <p:set>
                                      <p:cBhvr>
                                        <p:cTn id="24" dur="1" fill="hold">
                                          <p:stCondLst>
                                            <p:cond delay="0"/>
                                          </p:stCondLst>
                                        </p:cTn>
                                        <p:tgtEl>
                                          <p:spTgt spid="15"/>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2" nodeType="clickEffect">
                                  <p:stCondLst>
                                    <p:cond delay="0"/>
                                  </p:stCondLst>
                                  <p:childTnLst>
                                    <p:set>
                                      <p:cBhvr>
                                        <p:cTn id="32" dur="1" fill="hold">
                                          <p:stCondLst>
                                            <p:cond delay="0"/>
                                          </p:stCondLst>
                                        </p:cTn>
                                        <p:tgtEl>
                                          <p:spTgt spid="16"/>
                                        </p:tgtEl>
                                        <p:attrNameLst>
                                          <p:attrName>style.visibility</p:attrName>
                                        </p:attrNameLst>
                                      </p:cBhvr>
                                      <p:to>
                                        <p:strVal val="hidden"/>
                                      </p:to>
                                    </p:set>
                                  </p:childTnLst>
                                </p:cTn>
                              </p:par>
                              <p:par>
                                <p:cTn id="33" presetID="1" presetClass="exit" presetSubtype="0" fill="hold" grpId="2" nodeType="withEffect">
                                  <p:stCondLst>
                                    <p:cond delay="0"/>
                                  </p:stCondLst>
                                  <p:childTnLst>
                                    <p:set>
                                      <p:cBhvr>
                                        <p:cTn id="34" dur="1" fill="hold">
                                          <p:stCondLst>
                                            <p:cond delay="0"/>
                                          </p:stCondLst>
                                        </p:cTn>
                                        <p:tgtEl>
                                          <p:spTgt spid="17"/>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2" nodeType="clickEffect">
                                  <p:stCondLst>
                                    <p:cond delay="0"/>
                                  </p:stCondLst>
                                  <p:childTnLst>
                                    <p:set>
                                      <p:cBhvr>
                                        <p:cTn id="44" dur="1" fill="hold">
                                          <p:stCondLst>
                                            <p:cond delay="0"/>
                                          </p:stCondLst>
                                        </p:cTn>
                                        <p:tgtEl>
                                          <p:spTgt spid="18"/>
                                        </p:tgtEl>
                                        <p:attrNameLst>
                                          <p:attrName>style.visibility</p:attrName>
                                        </p:attrNameLst>
                                      </p:cBhvr>
                                      <p:to>
                                        <p:strVal val="hidden"/>
                                      </p:to>
                                    </p:set>
                                  </p:childTnLst>
                                </p:cTn>
                              </p:par>
                              <p:par>
                                <p:cTn id="45" presetID="1" presetClass="exit" presetSubtype="0" fill="hold" grpId="2" nodeType="withEffect">
                                  <p:stCondLst>
                                    <p:cond delay="0"/>
                                  </p:stCondLst>
                                  <p:childTnLst>
                                    <p:set>
                                      <p:cBhvr>
                                        <p:cTn id="46" dur="1" fill="hold">
                                          <p:stCondLst>
                                            <p:cond delay="0"/>
                                          </p:stCondLst>
                                        </p:cTn>
                                        <p:tgtEl>
                                          <p:spTgt spid="19"/>
                                        </p:tgtEl>
                                        <p:attrNameLst>
                                          <p:attrName>style.visibility</p:attrName>
                                        </p:attrNameLst>
                                      </p:cBhvr>
                                      <p:to>
                                        <p:strVal val="hidden"/>
                                      </p:to>
                                    </p:set>
                                  </p:childTnLst>
                                </p:cTn>
                              </p:par>
                              <p:par>
                                <p:cTn id="47" presetID="1" presetClass="exit" presetSubtype="0" fill="hold" grpId="2" nodeType="withEffect">
                                  <p:stCondLst>
                                    <p:cond delay="0"/>
                                  </p:stCondLst>
                                  <p:childTnLst>
                                    <p:set>
                                      <p:cBhvr>
                                        <p:cTn id="48" dur="1" fill="hold">
                                          <p:stCondLst>
                                            <p:cond delay="0"/>
                                          </p:stCondLst>
                                        </p:cTn>
                                        <p:tgtEl>
                                          <p:spTgt spid="20"/>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2" nodeType="clickEffect">
                                  <p:stCondLst>
                                    <p:cond delay="0"/>
                                  </p:stCondLst>
                                  <p:childTnLst>
                                    <p:set>
                                      <p:cBhvr>
                                        <p:cTn id="56" dur="1" fill="hold">
                                          <p:stCondLst>
                                            <p:cond delay="0"/>
                                          </p:stCondLst>
                                        </p:cTn>
                                        <p:tgtEl>
                                          <p:spTgt spid="21"/>
                                        </p:tgtEl>
                                        <p:attrNameLst>
                                          <p:attrName>style.visibility</p:attrName>
                                        </p:attrNameLst>
                                      </p:cBhvr>
                                      <p:to>
                                        <p:strVal val="hidden"/>
                                      </p:to>
                                    </p:set>
                                  </p:childTnLst>
                                </p:cTn>
                              </p:par>
                              <p:par>
                                <p:cTn id="57" presetID="1" presetClass="exit" presetSubtype="0" fill="hold" grpId="2" nodeType="withEffect">
                                  <p:stCondLst>
                                    <p:cond delay="0"/>
                                  </p:stCondLst>
                                  <p:childTnLst>
                                    <p:set>
                                      <p:cBhvr>
                                        <p:cTn id="58" dur="1" fill="hold">
                                          <p:stCondLst>
                                            <p:cond delay="0"/>
                                          </p:stCondLst>
                                        </p:cTn>
                                        <p:tgtEl>
                                          <p:spTgt spid="22"/>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animBg="1"/>
      <p:bldP spid="9" grpId="1"/>
      <p:bldP spid="6" grpId="1" animBg="1"/>
      <p:bldP spid="6" grpId="2" animBg="1"/>
      <p:bldP spid="9" grpId="2"/>
      <p:bldP spid="13" grpId="0" bldLvl="0" animBg="1"/>
      <p:bldP spid="13" grpId="1" animBg="1"/>
      <p:bldP spid="13" grpId="2" bldLvl="0" animBg="1"/>
      <p:bldP spid="15" grpId="0"/>
      <p:bldP spid="15" grpId="1"/>
      <p:bldP spid="15" grpId="2"/>
      <p:bldP spid="16" grpId="0" bldLvl="0" animBg="1"/>
      <p:bldP spid="16" grpId="1" animBg="1"/>
      <p:bldP spid="16" grpId="2" bldLvl="0" animBg="1"/>
      <p:bldP spid="17" grpId="0"/>
      <p:bldP spid="17" grpId="1"/>
      <p:bldP spid="17" grpId="2"/>
      <p:bldP spid="18" grpId="0" bldLvl="0" animBg="1"/>
      <p:bldP spid="18" grpId="1" animBg="1"/>
      <p:bldP spid="18" grpId="2" bldLvl="0" animBg="1"/>
      <p:bldP spid="19" grpId="0"/>
      <p:bldP spid="19" grpId="1"/>
      <p:bldP spid="19" grpId="2"/>
      <p:bldP spid="20" grpId="0" bldLvl="0" animBg="1"/>
      <p:bldP spid="20" grpId="1" animBg="1"/>
      <p:bldP spid="20" grpId="2" bldLvl="0" animBg="1"/>
      <p:bldP spid="21" grpId="0" bldLvl="0" animBg="1"/>
      <p:bldP spid="21" grpId="1" animBg="1"/>
      <p:bldP spid="21" grpId="2" bldLvl="0" animBg="1"/>
      <p:bldP spid="22" grpId="0"/>
      <p:bldP spid="22" grpId="1"/>
      <p:bldP spid="22" grpId="2"/>
      <p:bldP spid="23" grpId="0" bldLvl="0" animBg="1"/>
      <p:bldP spid="23" grpId="1" animBg="1"/>
      <p:bldP spid="24" grpId="0"/>
      <p:bldP spid="24" grpId="1"/>
      <p:bldP spid="25" grpId="0"/>
      <p:bldP spid="25"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en-US" dirty="0">
                <a:cs typeface="Segoe UI Light" panose="020B0502040204020203" pitchFamily="34" charset="0"/>
              </a:rPr>
              <a:t>3.4 </a:t>
            </a:r>
            <a:r>
              <a:rPr lang="zh-CN" altLang="en-US" dirty="0">
                <a:cs typeface="Segoe UI Light" panose="020B0502040204020203" pitchFamily="34" charset="0"/>
              </a:rPr>
              <a:t>编译优化对逆向工程的影响</a:t>
            </a:r>
            <a:endParaRPr lang="zh-CN" altLang="en-US" dirty="0">
              <a:cs typeface="Segoe UI Light" panose="020B0502040204020203" pitchFamily="34" charset="0"/>
            </a:endParaRPr>
          </a:p>
        </p:txBody>
      </p:sp>
      <p:sp>
        <p:nvSpPr>
          <p:cNvPr id="3" name="文本框 2"/>
          <p:cNvSpPr txBox="1"/>
          <p:nvPr/>
        </p:nvSpPr>
        <p:spPr>
          <a:xfrm>
            <a:off x="520700" y="1335405"/>
            <a:ext cx="11139805" cy="3014980"/>
          </a:xfrm>
          <a:prstGeom prst="rect">
            <a:avLst/>
          </a:prstGeom>
          <a:noFill/>
        </p:spPr>
        <p:txBody>
          <a:bodyPr wrap="square" rtlCol="0" anchor="t">
            <a:spAutoFit/>
          </a:bodyPr>
          <a:p>
            <a:r>
              <a:rPr lang="zh-CN" altLang="en-US" sz="2000">
                <a:latin typeface="Times New Roman" panose="02020603050405020304" charset="0"/>
                <a:cs typeface="Times New Roman" panose="02020603050405020304" charset="0"/>
              </a:rPr>
              <a:t>优化后的代码通常难以准确地用于逆向工程分析</a:t>
            </a:r>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ea typeface="宋体" pitchFamily="2" charset="-122"/>
                <a:cs typeface="Times New Roman" panose="02020603050405020304" charset="0"/>
              </a:rPr>
              <a:t>原因如下</a:t>
            </a:r>
            <a:r>
              <a:rPr lang="en-US" altLang="zh-CN" sz="2000">
                <a:latin typeface="Times New Roman" panose="02020603050405020304" charset="0"/>
                <a:ea typeface="宋体" pitchFamily="2" charset="-122"/>
                <a:cs typeface="Times New Roman" panose="02020603050405020304" charset="0"/>
              </a:rPr>
              <a:t>:</a:t>
            </a:r>
            <a:endParaRPr lang="zh-CN" altLang="en-US" sz="20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zh-CN" altLang="en-US" sz="2000">
                <a:latin typeface="Times New Roman" panose="02020603050405020304" charset="0"/>
                <a:cs typeface="Times New Roman" panose="02020603050405020304" charset="0"/>
              </a:rPr>
              <a:t>优化后的代码与原始代码的对应关系不再紧密</a:t>
            </a:r>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ea typeface="宋体" pitchFamily="2" charset="-122"/>
                <a:cs typeface="Times New Roman" panose="02020603050405020304" charset="0"/>
              </a:rPr>
              <a:t>使得逆向工程师难以理解其真实含义</a:t>
            </a:r>
            <a:r>
              <a:rPr lang="en-US" altLang="zh-CN" sz="2000">
                <a:latin typeface="Times New Roman" panose="02020603050405020304" charset="0"/>
                <a:ea typeface="宋体" pitchFamily="2" charset="-122"/>
                <a:cs typeface="Times New Roman" panose="02020603050405020304" charset="0"/>
              </a:rPr>
              <a:t>.</a:t>
            </a:r>
            <a:endParaRPr lang="en-US" altLang="zh-CN" sz="2000">
              <a:latin typeface="Times New Roman" panose="02020603050405020304" charset="0"/>
              <a:cs typeface="Times New Roman" panose="02020603050405020304" charset="0"/>
            </a:endParaRPr>
          </a:p>
          <a:p>
            <a:pPr marL="742950" lvl="1" indent="-285750">
              <a:buFont typeface="Arial" panose="020B0604020202020204" pitchFamily="34" charset="0"/>
              <a:buChar char="•"/>
            </a:pPr>
            <a:r>
              <a:rPr lang="zh-CN" dirty="0">
                <a:solidFill>
                  <a:schemeClr val="bg1">
                    <a:lumMod val="50000"/>
                  </a:schemeClr>
                </a:solidFill>
                <a:latin typeface="Times New Roman" panose="02020603050405020304" charset="0"/>
                <a:ea typeface="宋体" pitchFamily="2" charset="-122"/>
                <a:cs typeface="Times New Roman" panose="02020603050405020304" charset="0"/>
              </a:rPr>
              <a:t>优化算术代码时, 编译器使用加法和移位操作替换乘除法操作</a:t>
            </a:r>
            <a:endParaRPr lang="zh-CN" dirty="0">
              <a:solidFill>
                <a:schemeClr val="bg1">
                  <a:lumMod val="50000"/>
                </a:schemeClr>
              </a:solidFill>
              <a:latin typeface="Times New Roman" panose="02020603050405020304" charset="0"/>
              <a:ea typeface="宋体" pitchFamily="2" charset="-122"/>
              <a:cs typeface="Times New Roman" panose="02020603050405020304" charset="0"/>
            </a:endParaRPr>
          </a:p>
          <a:p>
            <a:pPr marL="742950" lvl="1" indent="-285750">
              <a:buFont typeface="Arial" panose="020B0604020202020204" pitchFamily="34" charset="0"/>
              <a:buChar char="•"/>
            </a:pPr>
            <a:r>
              <a:rPr lang="zh-CN" dirty="0">
                <a:solidFill>
                  <a:schemeClr val="bg1">
                    <a:lumMod val="50000"/>
                  </a:schemeClr>
                </a:solidFill>
                <a:latin typeface="Times New Roman" panose="02020603050405020304" charset="0"/>
                <a:ea typeface="宋体" pitchFamily="2" charset="-122"/>
                <a:cs typeface="Times New Roman" panose="02020603050405020304" charset="0"/>
              </a:rPr>
              <a:t>编译器会通过函数内联</a:t>
            </a:r>
            <a:r>
              <a:rPr lang="en-US" altLang="zh-CN" dirty="0">
                <a:solidFill>
                  <a:schemeClr val="bg1">
                    <a:lumMod val="50000"/>
                  </a:schemeClr>
                </a:solidFill>
                <a:latin typeface="Times New Roman" panose="02020603050405020304" charset="0"/>
                <a:ea typeface="宋体" pitchFamily="2" charset="-122"/>
                <a:cs typeface="Times New Roman" panose="02020603050405020304" charset="0"/>
              </a:rPr>
              <a:t>, </a:t>
            </a:r>
            <a:r>
              <a:rPr lang="zh-CN" altLang="en-US" dirty="0">
                <a:solidFill>
                  <a:schemeClr val="bg1">
                    <a:lumMod val="50000"/>
                  </a:schemeClr>
                </a:solidFill>
                <a:latin typeface="Times New Roman" panose="02020603050405020304" charset="0"/>
                <a:ea typeface="宋体" pitchFamily="2" charset="-122"/>
                <a:cs typeface="Times New Roman" panose="02020603050405020304" charset="0"/>
              </a:rPr>
              <a:t>尾部调用等优化减少函数</a:t>
            </a:r>
            <a:r>
              <a:rPr lang="zh-CN" dirty="0">
                <a:solidFill>
                  <a:schemeClr val="bg1">
                    <a:lumMod val="50000"/>
                  </a:schemeClr>
                </a:solidFill>
                <a:latin typeface="Times New Roman" panose="02020603050405020304" charset="0"/>
                <a:ea typeface="宋体" pitchFamily="2" charset="-122"/>
                <a:cs typeface="Times New Roman" panose="02020603050405020304" charset="0"/>
              </a:rPr>
              <a:t>调用开销</a:t>
            </a:r>
            <a:r>
              <a:rPr lang="en-US" altLang="zh-CN" dirty="0">
                <a:solidFill>
                  <a:schemeClr val="bg1">
                    <a:lumMod val="50000"/>
                  </a:schemeClr>
                </a:solidFill>
                <a:latin typeface="Times New Roman" panose="02020603050405020304" charset="0"/>
                <a:ea typeface="宋体" pitchFamily="2" charset="-122"/>
                <a:cs typeface="Times New Roman" panose="02020603050405020304" charset="0"/>
              </a:rPr>
              <a:t>, </a:t>
            </a:r>
            <a:r>
              <a:rPr lang="zh-CN" altLang="en-US" dirty="0">
                <a:solidFill>
                  <a:schemeClr val="bg1">
                    <a:lumMod val="50000"/>
                  </a:schemeClr>
                </a:solidFill>
                <a:latin typeface="Times New Roman" panose="02020603050405020304" charset="0"/>
                <a:ea typeface="宋体" pitchFamily="2" charset="-122"/>
                <a:cs typeface="Times New Roman" panose="02020603050405020304" charset="0"/>
              </a:rPr>
              <a:t>使得源码中的函数与二进制文件中的函数无法一一对应</a:t>
            </a:r>
            <a:r>
              <a:rPr lang="en-US" altLang="zh-CN" dirty="0">
                <a:solidFill>
                  <a:schemeClr val="bg1">
                    <a:lumMod val="50000"/>
                  </a:schemeClr>
                </a:solidFill>
                <a:latin typeface="Times New Roman" panose="02020603050405020304" charset="0"/>
                <a:ea typeface="宋体" pitchFamily="2" charset="-122"/>
                <a:cs typeface="Times New Roman" panose="02020603050405020304" charset="0"/>
              </a:rPr>
              <a:t>.</a:t>
            </a:r>
            <a:endParaRPr lang="en-US" altLang="zh-CN" dirty="0">
              <a:solidFill>
                <a:schemeClr val="bg1">
                  <a:lumMod val="50000"/>
                </a:schemeClr>
              </a:solidFill>
              <a:latin typeface="Times New Roman" panose="02020603050405020304" charset="0"/>
              <a:ea typeface="宋体" pitchFamily="2" charset="-122"/>
              <a:cs typeface="Times New Roman" panose="02020603050405020304" charset="0"/>
            </a:endParaRPr>
          </a:p>
          <a:p>
            <a:pPr marL="742950" lvl="1" indent="-285750">
              <a:buFont typeface="Arial" panose="020B0604020202020204" pitchFamily="34" charset="0"/>
              <a:buChar char="•"/>
            </a:pPr>
            <a:r>
              <a:rPr lang="zh-CN" altLang="en-US" dirty="0">
                <a:solidFill>
                  <a:schemeClr val="bg1">
                    <a:lumMod val="50000"/>
                  </a:schemeClr>
                </a:solidFill>
                <a:latin typeface="Times New Roman" panose="02020603050405020304" charset="0"/>
                <a:ea typeface="宋体" pitchFamily="2" charset="-122"/>
                <a:cs typeface="Times New Roman" panose="02020603050405020304" charset="0"/>
              </a:rPr>
              <a:t>编译优化还可能影响数据结构的检测</a:t>
            </a:r>
            <a:r>
              <a:rPr lang="en-US" altLang="zh-CN" dirty="0">
                <a:solidFill>
                  <a:schemeClr val="bg1">
                    <a:lumMod val="50000"/>
                  </a:schemeClr>
                </a:solidFill>
                <a:latin typeface="Times New Roman" panose="02020603050405020304" charset="0"/>
                <a:ea typeface="宋体" pitchFamily="2" charset="-122"/>
                <a:cs typeface="Times New Roman" panose="02020603050405020304" charset="0"/>
              </a:rPr>
              <a:t>. </a:t>
            </a:r>
            <a:r>
              <a:rPr lang="zh-CN" altLang="en-US" dirty="0">
                <a:solidFill>
                  <a:schemeClr val="bg1">
                    <a:lumMod val="50000"/>
                  </a:schemeClr>
                </a:solidFill>
                <a:latin typeface="Times New Roman" panose="02020603050405020304" charset="0"/>
                <a:ea typeface="宋体" pitchFamily="2" charset="-122"/>
                <a:cs typeface="Times New Roman" panose="02020603050405020304" charset="0"/>
              </a:rPr>
              <a:t>如</a:t>
            </a:r>
            <a:r>
              <a:rPr lang="zh-CN" altLang="en-US" dirty="0">
                <a:solidFill>
                  <a:schemeClr val="bg1">
                    <a:lumMod val="50000"/>
                  </a:schemeClr>
                </a:solidFill>
                <a:latin typeface="Times New Roman" panose="02020603050405020304" charset="0"/>
                <a:ea typeface="宋体" pitchFamily="2" charset="-122"/>
                <a:cs typeface="Times New Roman" panose="02020603050405020304" charset="0"/>
                <a:sym typeface="+mn-ea"/>
              </a:rPr>
              <a:t>优化后的代码可能使用相同的基址寄存器来索引不同的数组, 从而难以将它们识别为单独的数据结构.</a:t>
            </a:r>
            <a:endParaRPr lang="zh-CN" dirty="0">
              <a:solidFill>
                <a:schemeClr val="bg1">
                  <a:lumMod val="50000"/>
                </a:schemeClr>
              </a:solidFill>
              <a:latin typeface="Times New Roman" panose="02020603050405020304" charset="0"/>
              <a:ea typeface="宋体" pitchFamily="2" charset="-122"/>
              <a:cs typeface="Times New Roman" panose="02020603050405020304" charset="0"/>
            </a:endParaRPr>
          </a:p>
          <a:p>
            <a:pPr marL="285750" indent="-285750">
              <a:buFont typeface="Arial" panose="020B0604020202020204" pitchFamily="34" charset="0"/>
              <a:buChar char="•"/>
            </a:pPr>
            <a:r>
              <a:rPr lang="zh-CN" altLang="en-US" sz="2000">
                <a:latin typeface="Times New Roman" panose="02020603050405020304" charset="0"/>
                <a:cs typeface="Times New Roman" panose="02020603050405020304" charset="0"/>
              </a:rPr>
              <a:t>在更高的优化级别上</a:t>
            </a:r>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编译器通常会在函数或基本块之间进行字节填充</a:t>
            </a:r>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使它们的内存地址对齐</a:t>
            </a:r>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ea typeface="宋体" pitchFamily="2" charset="-122"/>
                <a:cs typeface="Times New Roman" panose="02020603050405020304" charset="0"/>
              </a:rPr>
              <a:t>从而提高内存访问效率</a:t>
            </a:r>
            <a:r>
              <a:rPr lang="en-US" altLang="zh-CN" sz="2000">
                <a:latin typeface="Times New Roman" panose="02020603050405020304" charset="0"/>
                <a:ea typeface="宋体" pitchFamily="2" charset="-122"/>
                <a:cs typeface="Times New Roman" panose="02020603050405020304" charset="0"/>
              </a:rPr>
              <a:t>. </a:t>
            </a:r>
            <a:r>
              <a:rPr lang="zh-CN" altLang="en-US" sz="2000">
                <a:latin typeface="Times New Roman" panose="02020603050405020304" charset="0"/>
                <a:ea typeface="宋体" pitchFamily="2" charset="-122"/>
                <a:cs typeface="Times New Roman" panose="02020603050405020304" charset="0"/>
              </a:rPr>
              <a:t>这些填充的字节可能导致反汇编出错</a:t>
            </a:r>
            <a:r>
              <a:rPr lang="en-US" altLang="zh-CN" sz="2000">
                <a:latin typeface="Times New Roman" panose="02020603050405020304" charset="0"/>
                <a:ea typeface="宋体" pitchFamily="2" charset="-122"/>
                <a:cs typeface="Times New Roman" panose="02020603050405020304" charset="0"/>
              </a:rPr>
              <a:t>. </a:t>
            </a:r>
            <a:endParaRPr lang="en-US" altLang="zh-CN" sz="2000">
              <a:latin typeface="Times New Roman" panose="02020603050405020304" charset="0"/>
              <a:ea typeface="宋体" pitchFamily="2" charset="-122"/>
              <a:cs typeface="Times New Roman" panose="02020603050405020304" charset="0"/>
            </a:endParaRPr>
          </a:p>
          <a:p>
            <a:pPr marL="285750" indent="-285750">
              <a:buFont typeface="Arial" panose="020B0604020202020204" pitchFamily="34" charset="0"/>
              <a:buChar char="•"/>
            </a:pPr>
            <a:r>
              <a:rPr lang="zh-CN" altLang="en-US" sz="2000">
                <a:latin typeface="Times New Roman" panose="02020603050405020304" charset="0"/>
                <a:cs typeface="Times New Roman" panose="02020603050405020304" charset="0"/>
                <a:sym typeface="+mn-ea"/>
              </a:rPr>
              <a:t>如今链接时优化越来越流行</a:t>
            </a:r>
            <a:r>
              <a:rPr lang="en-US" altLang="zh-CN" sz="2000">
                <a:latin typeface="Times New Roman" panose="02020603050405020304" charset="0"/>
                <a:cs typeface="Times New Roman" panose="02020603050405020304" charset="0"/>
                <a:sym typeface="+mn-ea"/>
              </a:rPr>
              <a:t>, </a:t>
            </a:r>
            <a:r>
              <a:rPr lang="zh-CN" altLang="en-US" sz="2000">
                <a:latin typeface="Times New Roman" panose="02020603050405020304" charset="0"/>
                <a:cs typeface="Times New Roman" panose="02020603050405020304" charset="0"/>
                <a:sym typeface="+mn-ea"/>
              </a:rPr>
              <a:t>全局的优化会扩大上述问题的影响</a:t>
            </a:r>
            <a:r>
              <a:rPr lang="en-US" altLang="zh-CN" sz="2000">
                <a:latin typeface="Times New Roman" panose="02020603050405020304" charset="0"/>
                <a:cs typeface="Times New Roman" panose="02020603050405020304" charset="0"/>
                <a:sym typeface="+mn-ea"/>
              </a:rPr>
              <a:t>. </a:t>
            </a:r>
            <a:endParaRPr lang="zh-CN" altLang="en-US">
              <a:latin typeface="Times New Roman" panose="02020603050405020304" charset="0"/>
              <a:cs typeface="Times New Roman" panose="02020603050405020304" charset="0"/>
            </a:endParaRPr>
          </a:p>
        </p:txBody>
      </p:sp>
      <p:sp>
        <p:nvSpPr>
          <p:cNvPr id="4" name="文本框 3"/>
          <p:cNvSpPr txBox="1"/>
          <p:nvPr/>
        </p:nvSpPr>
        <p:spPr>
          <a:xfrm>
            <a:off x="521335" y="4436110"/>
            <a:ext cx="11138535" cy="922020"/>
          </a:xfrm>
          <a:prstGeom prst="rect">
            <a:avLst/>
          </a:prstGeom>
          <a:noFill/>
        </p:spPr>
        <p:txBody>
          <a:bodyPr wrap="square" rtlCol="0" anchor="t">
            <a:spAutoFit/>
          </a:bodyPr>
          <a:p>
            <a:pPr indent="0">
              <a:buFont typeface="Arial" panose="020B0604020202020204" pitchFamily="34" charset="0"/>
              <a:buNone/>
            </a:pPr>
            <a:r>
              <a:rPr lang="zh-CN" altLang="en-US">
                <a:solidFill>
                  <a:srgbClr val="FF0000"/>
                </a:solidFill>
                <a:latin typeface="Times New Roman" panose="02020603050405020304" charset="0"/>
                <a:cs typeface="Times New Roman" panose="02020603050405020304" charset="0"/>
                <a:sym typeface="+mn-ea"/>
              </a:rPr>
              <a:t>此外</a:t>
            </a:r>
            <a:r>
              <a:rPr lang="en-US" altLang="zh-CN">
                <a:solidFill>
                  <a:srgbClr val="FF0000"/>
                </a:solidFill>
                <a:latin typeface="Times New Roman" panose="02020603050405020304" charset="0"/>
                <a:cs typeface="Times New Roman" panose="02020603050405020304" charset="0"/>
                <a:sym typeface="+mn-ea"/>
              </a:rPr>
              <a:t>, </a:t>
            </a:r>
            <a:r>
              <a:rPr lang="zh-CN" altLang="en-US">
                <a:solidFill>
                  <a:srgbClr val="FF0000"/>
                </a:solidFill>
                <a:latin typeface="Times New Roman" panose="02020603050405020304" charset="0"/>
                <a:cs typeface="Times New Roman" panose="02020603050405020304" charset="0"/>
                <a:sym typeface="+mn-ea"/>
              </a:rPr>
              <a:t>二进制文件越来越多地被编译为位置无关代码</a:t>
            </a:r>
            <a:r>
              <a:rPr lang="en-US" altLang="zh-CN">
                <a:solidFill>
                  <a:srgbClr val="FF0000"/>
                </a:solidFill>
                <a:latin typeface="Times New Roman" panose="02020603050405020304" charset="0"/>
                <a:cs typeface="Times New Roman" panose="02020603050405020304" charset="0"/>
                <a:sym typeface="+mn-ea"/>
              </a:rPr>
              <a:t>(</a:t>
            </a:r>
            <a:r>
              <a:rPr lang="zh-CN" altLang="en-US">
                <a:solidFill>
                  <a:srgbClr val="FF0000"/>
                </a:solidFill>
                <a:latin typeface="Times New Roman" panose="02020603050405020304" charset="0"/>
                <a:cs typeface="Times New Roman" panose="02020603050405020304" charset="0"/>
                <a:sym typeface="+mn-ea"/>
              </a:rPr>
              <a:t>Position-Independent Code</a:t>
            </a:r>
            <a:r>
              <a:rPr lang="en-US" altLang="zh-CN">
                <a:solidFill>
                  <a:srgbClr val="FF0000"/>
                </a:solidFill>
                <a:latin typeface="Times New Roman" panose="02020603050405020304" charset="0"/>
                <a:cs typeface="Times New Roman" panose="02020603050405020304" charset="0"/>
                <a:sym typeface="+mn-ea"/>
              </a:rPr>
              <a:t>, </a:t>
            </a:r>
            <a:r>
              <a:rPr lang="zh-CN" altLang="en-US">
                <a:solidFill>
                  <a:srgbClr val="FF0000"/>
                </a:solidFill>
                <a:latin typeface="Times New Roman" panose="02020603050405020304" charset="0"/>
                <a:cs typeface="Times New Roman" panose="02020603050405020304" charset="0"/>
                <a:sym typeface="+mn-ea"/>
              </a:rPr>
              <a:t>PIC</a:t>
            </a:r>
            <a:r>
              <a:rPr lang="en-US" altLang="zh-CN">
                <a:solidFill>
                  <a:srgbClr val="FF0000"/>
                </a:solidFill>
                <a:latin typeface="Times New Roman" panose="02020603050405020304" charset="0"/>
                <a:cs typeface="Times New Roman" panose="02020603050405020304" charset="0"/>
                <a:sym typeface="+mn-ea"/>
              </a:rPr>
              <a:t>),  </a:t>
            </a:r>
            <a:r>
              <a:rPr lang="zh-CN" altLang="en-US">
                <a:solidFill>
                  <a:srgbClr val="FF0000"/>
                </a:solidFill>
                <a:latin typeface="Times New Roman" panose="02020603050405020304" charset="0"/>
                <a:cs typeface="Times New Roman" panose="02020603050405020304" charset="0"/>
                <a:sym typeface="+mn-ea"/>
              </a:rPr>
              <a:t>以适应像地址空间布局随机化</a:t>
            </a:r>
            <a:r>
              <a:rPr lang="en-US" altLang="zh-CN">
                <a:solidFill>
                  <a:srgbClr val="FF0000"/>
                </a:solidFill>
                <a:latin typeface="Times New Roman" panose="02020603050405020304" charset="0"/>
                <a:cs typeface="Times New Roman" panose="02020603050405020304" charset="0"/>
                <a:sym typeface="+mn-ea"/>
              </a:rPr>
              <a:t>(</a:t>
            </a:r>
            <a:r>
              <a:rPr lang="zh-CN" altLang="en-US">
                <a:solidFill>
                  <a:srgbClr val="FF0000"/>
                </a:solidFill>
                <a:latin typeface="Times New Roman" panose="02020603050405020304" charset="0"/>
                <a:cs typeface="Times New Roman" panose="02020603050405020304" charset="0"/>
                <a:sym typeface="+mn-ea"/>
              </a:rPr>
              <a:t>Address-Space Layout Randomization</a:t>
            </a:r>
            <a:r>
              <a:rPr lang="en-US" altLang="zh-CN">
                <a:solidFill>
                  <a:srgbClr val="FF0000"/>
                </a:solidFill>
                <a:latin typeface="Times New Roman" panose="02020603050405020304" charset="0"/>
                <a:cs typeface="Times New Roman" panose="02020603050405020304" charset="0"/>
                <a:sym typeface="+mn-ea"/>
              </a:rPr>
              <a:t>, </a:t>
            </a:r>
            <a:r>
              <a:rPr lang="zh-CN" altLang="en-US">
                <a:solidFill>
                  <a:srgbClr val="FF0000"/>
                </a:solidFill>
                <a:latin typeface="Times New Roman" panose="02020603050405020304" charset="0"/>
                <a:cs typeface="Times New Roman" panose="02020603050405020304" charset="0"/>
                <a:sym typeface="+mn-ea"/>
              </a:rPr>
              <a:t>ASLR</a:t>
            </a:r>
            <a:r>
              <a:rPr lang="en-US" altLang="zh-CN">
                <a:solidFill>
                  <a:srgbClr val="FF0000"/>
                </a:solidFill>
                <a:latin typeface="Times New Roman" panose="02020603050405020304" charset="0"/>
                <a:cs typeface="Times New Roman" panose="02020603050405020304" charset="0"/>
                <a:sym typeface="+mn-ea"/>
              </a:rPr>
              <a:t>)</a:t>
            </a:r>
            <a:r>
              <a:rPr lang="zh-CN" altLang="en-US">
                <a:solidFill>
                  <a:srgbClr val="FF0000"/>
                </a:solidFill>
                <a:latin typeface="Times New Roman" panose="02020603050405020304" charset="0"/>
                <a:cs typeface="Times New Roman" panose="02020603050405020304" charset="0"/>
                <a:sym typeface="+mn-ea"/>
              </a:rPr>
              <a:t>之类的安全功能</a:t>
            </a:r>
            <a:r>
              <a:rPr lang="en-US" altLang="zh-CN">
                <a:solidFill>
                  <a:srgbClr val="FF0000"/>
                </a:solidFill>
                <a:latin typeface="Times New Roman" panose="02020603050405020304" charset="0"/>
                <a:cs typeface="Times New Roman" panose="02020603050405020304" charset="0"/>
                <a:sym typeface="+mn-ea"/>
              </a:rPr>
              <a:t>.</a:t>
            </a:r>
            <a:endParaRPr lang="en-US" altLang="zh-CN">
              <a:solidFill>
                <a:srgbClr val="FF0000"/>
              </a:solidFill>
              <a:latin typeface="Times New Roman" panose="02020603050405020304" charset="0"/>
              <a:cs typeface="Times New Roman" panose="02020603050405020304" charset="0"/>
              <a:sym typeface="+mn-ea"/>
            </a:endParaRPr>
          </a:p>
          <a:p>
            <a:pPr indent="0">
              <a:buFont typeface="Arial" panose="020B0604020202020204" pitchFamily="34" charset="0"/>
              <a:buNone/>
            </a:pPr>
            <a:r>
              <a:rPr lang="zh-CN" altLang="en-US">
                <a:solidFill>
                  <a:srgbClr val="FF0000"/>
                </a:solidFill>
                <a:latin typeface="Times New Roman" panose="02020603050405020304" charset="0"/>
                <a:cs typeface="Times New Roman" panose="02020603050405020304" charset="0"/>
                <a:sym typeface="+mn-ea"/>
              </a:rPr>
              <a:t>PIC不使用绝对地址来引用代码和数据</a:t>
            </a:r>
            <a:r>
              <a:rPr lang="en-US" altLang="zh-CN">
                <a:solidFill>
                  <a:srgbClr val="FF0000"/>
                </a:solidFill>
                <a:latin typeface="Times New Roman" panose="02020603050405020304" charset="0"/>
                <a:cs typeface="Times New Roman" panose="02020603050405020304" charset="0"/>
                <a:sym typeface="+mn-ea"/>
              </a:rPr>
              <a:t>, </a:t>
            </a:r>
            <a:r>
              <a:rPr lang="zh-CN" altLang="en-US">
                <a:solidFill>
                  <a:srgbClr val="FF0000"/>
                </a:solidFill>
                <a:latin typeface="Times New Roman" panose="02020603050405020304" charset="0"/>
                <a:cs typeface="Times New Roman" panose="02020603050405020304" charset="0"/>
                <a:sym typeface="+mn-ea"/>
              </a:rPr>
              <a:t>而是使用相对于程序计数器的引用</a:t>
            </a:r>
            <a:r>
              <a:rPr lang="en-US" altLang="zh-CN">
                <a:solidFill>
                  <a:srgbClr val="FF0000"/>
                </a:solidFill>
                <a:latin typeface="Times New Roman" panose="02020603050405020304" charset="0"/>
                <a:cs typeface="Times New Roman" panose="02020603050405020304" charset="0"/>
                <a:sym typeface="+mn-ea"/>
              </a:rPr>
              <a:t>, </a:t>
            </a:r>
            <a:r>
              <a:rPr lang="zh-CN" altLang="en-US">
                <a:solidFill>
                  <a:srgbClr val="FF0000"/>
                </a:solidFill>
                <a:latin typeface="Times New Roman" panose="02020603050405020304" charset="0"/>
                <a:ea typeface="宋体" pitchFamily="2" charset="-122"/>
                <a:cs typeface="Times New Roman" panose="02020603050405020304" charset="0"/>
                <a:sym typeface="+mn-ea"/>
              </a:rPr>
              <a:t>给递归反汇编带来了挑战</a:t>
            </a:r>
            <a:r>
              <a:rPr lang="en-US" altLang="zh-CN">
                <a:solidFill>
                  <a:srgbClr val="FF0000"/>
                </a:solidFill>
                <a:latin typeface="Times New Roman" panose="02020603050405020304" charset="0"/>
                <a:ea typeface="宋体" pitchFamily="2" charset="-122"/>
                <a:cs typeface="Times New Roman" panose="02020603050405020304" charset="0"/>
                <a:sym typeface="+mn-ea"/>
              </a:rPr>
              <a:t>.</a:t>
            </a:r>
            <a:endParaRPr lang="en-US" altLang="zh-CN">
              <a:solidFill>
                <a:srgbClr val="FF0000"/>
              </a:solidFill>
              <a:latin typeface="Times New Roman" panose="02020603050405020304" charset="0"/>
              <a:ea typeface="宋体" pitchFamily="2" charset="-122"/>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zh-CN" altLang="en-US" dirty="0">
                <a:cs typeface="Segoe UI Light" panose="020B0502040204020203" pitchFamily="34" charset="0"/>
              </a:rPr>
              <a:t>目录</a:t>
            </a:r>
            <a:endParaRPr lang="zh-CN" altLang="en-US" dirty="0">
              <a:cs typeface="Segoe UI Light" panose="020B0502040204020203" pitchFamily="34" charset="0"/>
            </a:endParaRPr>
          </a:p>
        </p:txBody>
      </p:sp>
      <p:sp>
        <p:nvSpPr>
          <p:cNvPr id="4" name="文本框 3"/>
          <p:cNvSpPr txBox="1"/>
          <p:nvPr/>
        </p:nvSpPr>
        <p:spPr>
          <a:xfrm>
            <a:off x="521335" y="1704340"/>
            <a:ext cx="11070590" cy="2553335"/>
          </a:xfrm>
          <a:prstGeom prst="rect">
            <a:avLst/>
          </a:prstGeom>
          <a:noFill/>
        </p:spPr>
        <p:txBody>
          <a:bodyPr wrap="square">
            <a:spAutoFit/>
          </a:bodyPr>
          <a:p>
            <a:pPr marL="514350" indent="-514350">
              <a:buFont typeface="+mj-lt"/>
              <a:buAutoNum type="arabicPeriod"/>
            </a:pPr>
            <a:r>
              <a:rPr lang="en-US" altLang="zh-CN" sz="3200" dirty="0">
                <a:solidFill>
                  <a:schemeClr val="tx1"/>
                </a:solidFill>
                <a:latin typeface="Times New Roman" panose="02020603050405020304" charset="0"/>
                <a:ea typeface="宋体" pitchFamily="2" charset="-122"/>
                <a:cs typeface="Times New Roman" panose="02020603050405020304" charset="0"/>
              </a:rPr>
              <a:t>x86-64</a:t>
            </a:r>
            <a:r>
              <a:rPr lang="zh-CN" altLang="en-US" sz="3200" dirty="0">
                <a:solidFill>
                  <a:schemeClr val="tx1"/>
                </a:solidFill>
                <a:latin typeface="Times New Roman" panose="02020603050405020304" charset="0"/>
                <a:ea typeface="宋体" pitchFamily="2" charset="-122"/>
                <a:cs typeface="Times New Roman" panose="02020603050405020304" charset="0"/>
              </a:rPr>
              <a:t>汇编简介</a:t>
            </a:r>
            <a:endParaRPr lang="zh-CN" altLang="en-US" sz="3200" dirty="0">
              <a:solidFill>
                <a:schemeClr val="tx1"/>
              </a:solidFill>
              <a:latin typeface="Times New Roman" panose="02020603050405020304" charset="0"/>
              <a:ea typeface="宋体" pitchFamily="2" charset="-122"/>
              <a:cs typeface="Times New Roman" panose="02020603050405020304" charset="0"/>
            </a:endParaRPr>
          </a:p>
          <a:p>
            <a:pPr marL="514350" indent="-514350">
              <a:buFont typeface="+mj-lt"/>
              <a:buAutoNum type="arabicPeriod"/>
            </a:pPr>
            <a:r>
              <a:rPr lang="zh-CN" altLang="en-US" sz="3200" dirty="0">
                <a:solidFill>
                  <a:schemeClr val="tx1"/>
                </a:solidFill>
                <a:latin typeface="Times New Roman" panose="02020603050405020304" charset="0"/>
                <a:ea typeface="宋体" pitchFamily="2" charset="-122"/>
                <a:cs typeface="Times New Roman" panose="02020603050405020304" charset="0"/>
              </a:rPr>
              <a:t>二进制文件格式</a:t>
            </a:r>
            <a:endParaRPr lang="zh-CN" altLang="en-US" sz="3200" dirty="0">
              <a:solidFill>
                <a:schemeClr val="tx1"/>
              </a:solidFill>
              <a:latin typeface="Times New Roman" panose="02020603050405020304" charset="0"/>
              <a:ea typeface="宋体" pitchFamily="2" charset="-122"/>
              <a:cs typeface="Times New Roman" panose="02020603050405020304" charset="0"/>
            </a:endParaRPr>
          </a:p>
          <a:p>
            <a:pPr marL="514350" indent="-514350">
              <a:buFont typeface="+mj-lt"/>
              <a:buAutoNum type="arabicPeriod"/>
            </a:pPr>
            <a:r>
              <a:rPr lang="zh-CN" altLang="en-US" sz="3200" dirty="0">
                <a:solidFill>
                  <a:schemeClr val="tx1"/>
                </a:solidFill>
                <a:latin typeface="Times New Roman" panose="02020603050405020304" charset="0"/>
                <a:ea typeface="宋体" pitchFamily="2" charset="-122"/>
                <a:cs typeface="Times New Roman" panose="02020603050405020304" charset="0"/>
              </a:rPr>
              <a:t>反汇编</a:t>
            </a:r>
            <a:endParaRPr lang="zh-CN" altLang="en-US" sz="3200" dirty="0">
              <a:solidFill>
                <a:schemeClr val="tx1"/>
              </a:solidFill>
              <a:latin typeface="Times New Roman" panose="02020603050405020304" charset="0"/>
              <a:ea typeface="宋体" pitchFamily="2" charset="-122"/>
              <a:cs typeface="Times New Roman" panose="02020603050405020304" charset="0"/>
            </a:endParaRPr>
          </a:p>
          <a:p>
            <a:pPr marL="514350" indent="-514350">
              <a:buFont typeface="+mj-lt"/>
              <a:buAutoNum type="arabicPeriod"/>
            </a:pPr>
            <a:r>
              <a:rPr lang="zh-CN" altLang="en-US" sz="3200" dirty="0">
                <a:solidFill>
                  <a:srgbClr val="FF0000"/>
                </a:solidFill>
                <a:latin typeface="Times New Roman" panose="02020603050405020304" charset="0"/>
                <a:ea typeface="宋体" pitchFamily="2" charset="-122"/>
                <a:cs typeface="Times New Roman" panose="02020603050405020304" charset="0"/>
              </a:rPr>
              <a:t>二进制插桩</a:t>
            </a:r>
            <a:endParaRPr lang="zh-CN" altLang="en-US" sz="3200" dirty="0">
              <a:solidFill>
                <a:srgbClr val="FF0000"/>
              </a:solidFill>
              <a:latin typeface="Times New Roman" panose="02020603050405020304" charset="0"/>
              <a:ea typeface="宋体" pitchFamily="2" charset="-122"/>
              <a:cs typeface="Times New Roman" panose="02020603050405020304" charset="0"/>
            </a:endParaRPr>
          </a:p>
          <a:p>
            <a:pPr marL="514350" indent="-514350">
              <a:buFont typeface="+mj-lt"/>
              <a:buAutoNum type="arabicPeriod"/>
            </a:pPr>
            <a:r>
              <a:rPr lang="zh-CN" altLang="en-US" sz="3200" dirty="0">
                <a:latin typeface="Times New Roman" panose="02020603050405020304" charset="0"/>
                <a:ea typeface="宋体" pitchFamily="2" charset="-122"/>
                <a:cs typeface="Times New Roman" panose="02020603050405020304" charset="0"/>
                <a:sym typeface="+mn-ea"/>
              </a:rPr>
              <a:t>程序的链接与加载</a:t>
            </a:r>
            <a:endParaRPr lang="zh-CN" altLang="en-US" sz="3200" dirty="0">
              <a:solidFill>
                <a:schemeClr val="tx1"/>
              </a:solidFill>
              <a:latin typeface="Times New Roman" panose="02020603050405020304" charset="0"/>
              <a:ea typeface="宋体"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en-US" altLang="zh-CN" dirty="0">
                <a:cs typeface="Segoe UI Light" panose="020B0502040204020203" pitchFamily="34" charset="0"/>
              </a:rPr>
              <a:t>4 </a:t>
            </a:r>
            <a:r>
              <a:rPr lang="zh-CN" altLang="en-US" dirty="0">
                <a:cs typeface="Segoe UI Light" panose="020B0502040204020203" pitchFamily="34" charset="0"/>
              </a:rPr>
              <a:t>二进制插桩</a:t>
            </a:r>
            <a:endParaRPr lang="zh-CN" altLang="en-US" dirty="0">
              <a:cs typeface="Segoe UI Light" panose="020B0502040204020203" pitchFamily="34" charset="0"/>
            </a:endParaRPr>
          </a:p>
        </p:txBody>
      </p:sp>
      <p:sp>
        <p:nvSpPr>
          <p:cNvPr id="3" name="文本框 2"/>
          <p:cNvSpPr txBox="1"/>
          <p:nvPr/>
        </p:nvSpPr>
        <p:spPr>
          <a:xfrm>
            <a:off x="521335" y="1385570"/>
            <a:ext cx="11070590" cy="1568450"/>
          </a:xfrm>
          <a:prstGeom prst="rect">
            <a:avLst/>
          </a:prstGeom>
          <a:noFill/>
        </p:spPr>
        <p:txBody>
          <a:bodyPr wrap="square">
            <a:spAutoFit/>
          </a:bodyPr>
          <a:lstStyle/>
          <a:p>
            <a:r>
              <a:rPr lang="zh-CN" altLang="en-US" sz="2400" dirty="0">
                <a:latin typeface="Times New Roman" panose="02020603050405020304" charset="0"/>
                <a:ea typeface="宋体" pitchFamily="2" charset="-122"/>
                <a:cs typeface="Times New Roman" panose="02020603050405020304" charset="0"/>
              </a:rPr>
              <a:t>分为静态二进制插桩</a:t>
            </a:r>
            <a:r>
              <a:rPr lang="en-US" altLang="zh-CN" sz="2400" dirty="0">
                <a:latin typeface="Times New Roman" panose="02020603050405020304" charset="0"/>
                <a:ea typeface="宋体" pitchFamily="2" charset="-122"/>
                <a:cs typeface="Times New Roman" panose="02020603050405020304" charset="0"/>
              </a:rPr>
              <a:t>(Static Binary Instrumentation, SBI)</a:t>
            </a:r>
            <a:r>
              <a:rPr lang="zh-CN" altLang="en-US" sz="2400" dirty="0">
                <a:latin typeface="Times New Roman" panose="02020603050405020304" charset="0"/>
                <a:ea typeface="宋体" pitchFamily="2" charset="-122"/>
                <a:cs typeface="Times New Roman" panose="02020603050405020304" charset="0"/>
              </a:rPr>
              <a:t>与动态二进制插桩</a:t>
            </a:r>
            <a:r>
              <a:rPr lang="en-US" altLang="zh-CN" sz="2400" dirty="0">
                <a:latin typeface="Times New Roman" panose="02020603050405020304" charset="0"/>
                <a:ea typeface="宋体" pitchFamily="2" charset="-122"/>
                <a:cs typeface="Times New Roman" panose="02020603050405020304" charset="0"/>
              </a:rPr>
              <a:t>(Dynamic Binary Instrumentation, DBI)</a:t>
            </a:r>
            <a:r>
              <a:rPr lang="zh-CN" altLang="en-US" sz="2400" dirty="0">
                <a:latin typeface="Times New Roman" panose="02020603050405020304" charset="0"/>
                <a:ea typeface="宋体" pitchFamily="2" charset="-122"/>
                <a:cs typeface="Times New Roman" panose="02020603050405020304" charset="0"/>
              </a:rPr>
              <a:t>两类</a:t>
            </a:r>
            <a:r>
              <a:rPr lang="en-US" altLang="zh-CN" sz="2400" dirty="0">
                <a:latin typeface="Times New Roman" panose="02020603050405020304" charset="0"/>
                <a:ea typeface="宋体" pitchFamily="2" charset="-122"/>
                <a:cs typeface="Times New Roman" panose="02020603050405020304" charset="0"/>
              </a:rPr>
              <a:t>.</a:t>
            </a:r>
            <a:endParaRPr lang="en-US" altLang="zh-CN" sz="2400" dirty="0">
              <a:latin typeface="Times New Roman" panose="02020603050405020304" charset="0"/>
              <a:ea typeface="宋体" pitchFamily="2" charset="-122"/>
              <a:cs typeface="Times New Roman" panose="02020603050405020304" charset="0"/>
            </a:endParaRPr>
          </a:p>
          <a:p>
            <a:r>
              <a:rPr lang="zh-CN" altLang="en-US" sz="2400" dirty="0">
                <a:solidFill>
                  <a:srgbClr val="FF0000"/>
                </a:solidFill>
                <a:latin typeface="Times New Roman" panose="02020603050405020304" charset="0"/>
                <a:ea typeface="宋体" pitchFamily="2" charset="-122"/>
                <a:cs typeface="Times New Roman" panose="02020603050405020304" charset="0"/>
              </a:rPr>
              <a:t>注意</a:t>
            </a:r>
            <a:r>
              <a:rPr lang="en-US" altLang="zh-CN" sz="2400" dirty="0">
                <a:solidFill>
                  <a:srgbClr val="FF0000"/>
                </a:solidFill>
                <a:latin typeface="Times New Roman" panose="02020603050405020304" charset="0"/>
                <a:ea typeface="宋体" pitchFamily="2" charset="-122"/>
                <a:cs typeface="Times New Roman" panose="02020603050405020304" charset="0"/>
              </a:rPr>
              <a:t>, 目前没有一种既高效又可靠的SBI技术, </a:t>
            </a:r>
            <a:r>
              <a:rPr lang="zh-CN" altLang="en-US" sz="2400" dirty="0">
                <a:solidFill>
                  <a:srgbClr val="FF0000"/>
                </a:solidFill>
                <a:latin typeface="Times New Roman" panose="02020603050405020304" charset="0"/>
                <a:ea typeface="宋体" pitchFamily="2" charset="-122"/>
                <a:cs typeface="Times New Roman" panose="02020603050405020304" charset="0"/>
              </a:rPr>
              <a:t>使得</a:t>
            </a:r>
            <a:r>
              <a:rPr lang="en-US" altLang="zh-CN" sz="2400" dirty="0">
                <a:solidFill>
                  <a:srgbClr val="FF0000"/>
                </a:solidFill>
                <a:latin typeface="Times New Roman" panose="02020603050405020304" charset="0"/>
                <a:ea typeface="宋体" pitchFamily="2" charset="-122"/>
                <a:cs typeface="Times New Roman" panose="02020603050405020304" charset="0"/>
              </a:rPr>
              <a:t>SBI在商业二进制程序上的使用有很大的风险. </a:t>
            </a:r>
            <a:r>
              <a:rPr lang="zh-CN" altLang="en-US" sz="2400" dirty="0">
                <a:solidFill>
                  <a:srgbClr val="FF0000"/>
                </a:solidFill>
                <a:latin typeface="Times New Roman" panose="02020603050405020304" charset="0"/>
                <a:ea typeface="宋体" pitchFamily="2" charset="-122"/>
                <a:cs typeface="Times New Roman" panose="02020603050405020304" charset="0"/>
              </a:rPr>
              <a:t>多数情况下</a:t>
            </a:r>
            <a:r>
              <a:rPr lang="en-US" altLang="zh-CN" sz="2400" dirty="0">
                <a:solidFill>
                  <a:srgbClr val="FF0000"/>
                </a:solidFill>
                <a:latin typeface="Times New Roman" panose="02020603050405020304" charset="0"/>
                <a:ea typeface="宋体" pitchFamily="2" charset="-122"/>
                <a:cs typeface="Times New Roman" panose="02020603050405020304" charset="0"/>
              </a:rPr>
              <a:t>DBI</a:t>
            </a:r>
            <a:r>
              <a:rPr lang="zh-CN" altLang="en-US" sz="2400" dirty="0">
                <a:solidFill>
                  <a:srgbClr val="FF0000"/>
                </a:solidFill>
                <a:latin typeface="Times New Roman" panose="02020603050405020304" charset="0"/>
                <a:ea typeface="宋体" pitchFamily="2" charset="-122"/>
                <a:cs typeface="Times New Roman" panose="02020603050405020304" charset="0"/>
              </a:rPr>
              <a:t>更可取</a:t>
            </a:r>
            <a:r>
              <a:rPr lang="en-US" altLang="zh-CN" sz="2400" dirty="0">
                <a:solidFill>
                  <a:srgbClr val="FF0000"/>
                </a:solidFill>
                <a:latin typeface="Times New Roman" panose="02020603050405020304" charset="0"/>
                <a:ea typeface="宋体" pitchFamily="2" charset="-122"/>
                <a:cs typeface="Times New Roman" panose="02020603050405020304" charset="0"/>
              </a:rPr>
              <a:t>, </a:t>
            </a:r>
            <a:r>
              <a:rPr lang="zh-CN" altLang="en-US" sz="2400" dirty="0">
                <a:solidFill>
                  <a:srgbClr val="FF0000"/>
                </a:solidFill>
                <a:latin typeface="Times New Roman" panose="02020603050405020304" charset="0"/>
                <a:ea typeface="宋体" pitchFamily="2" charset="-122"/>
                <a:cs typeface="Times New Roman" panose="02020603050405020304" charset="0"/>
              </a:rPr>
              <a:t>尽管效率较低</a:t>
            </a:r>
            <a:r>
              <a:rPr lang="en-US" altLang="zh-CN" sz="2400" dirty="0">
                <a:solidFill>
                  <a:srgbClr val="FF0000"/>
                </a:solidFill>
                <a:latin typeface="Times New Roman" panose="02020603050405020304" charset="0"/>
                <a:ea typeface="宋体" pitchFamily="2" charset="-122"/>
                <a:cs typeface="Times New Roman" panose="02020603050405020304" charset="0"/>
              </a:rPr>
              <a:t>, </a:t>
            </a:r>
            <a:r>
              <a:rPr lang="zh-CN" altLang="en-US" sz="2400" dirty="0">
                <a:solidFill>
                  <a:srgbClr val="FF0000"/>
                </a:solidFill>
                <a:latin typeface="Times New Roman" panose="02020603050405020304" charset="0"/>
                <a:ea typeface="宋体" pitchFamily="2" charset="-122"/>
                <a:cs typeface="Times New Roman" panose="02020603050405020304" charset="0"/>
              </a:rPr>
              <a:t>但具备可靠性</a:t>
            </a:r>
            <a:r>
              <a:rPr lang="en-US" altLang="zh-CN" sz="2400" dirty="0">
                <a:solidFill>
                  <a:srgbClr val="FF0000"/>
                </a:solidFill>
                <a:latin typeface="Times New Roman" panose="02020603050405020304" charset="0"/>
                <a:ea typeface="宋体" pitchFamily="2" charset="-122"/>
                <a:cs typeface="Times New Roman" panose="02020603050405020304" charset="0"/>
              </a:rPr>
              <a:t>.</a:t>
            </a:r>
            <a:endParaRPr lang="en-US" altLang="zh-CN" sz="2400" dirty="0">
              <a:solidFill>
                <a:srgbClr val="FF0000"/>
              </a:solidFill>
              <a:latin typeface="Times New Roman" panose="02020603050405020304" charset="0"/>
              <a:ea typeface="宋体" pitchFamily="2" charset="-122"/>
              <a:cs typeface="Times New Roman" panose="02020603050405020304" charset="0"/>
            </a:endParaRPr>
          </a:p>
        </p:txBody>
      </p:sp>
      <p:graphicFrame>
        <p:nvGraphicFramePr>
          <p:cNvPr id="2" name="表格 1"/>
          <p:cNvGraphicFramePr/>
          <p:nvPr/>
        </p:nvGraphicFramePr>
        <p:xfrm>
          <a:off x="521335" y="2954020"/>
          <a:ext cx="8534400" cy="3418205"/>
        </p:xfrm>
        <a:graphic>
          <a:graphicData uri="http://schemas.openxmlformats.org/drawingml/2006/table">
            <a:tbl>
              <a:tblPr firstRow="1" bandRow="1">
                <a:tableStyleId>{5C22544A-7EE6-4342-B048-85BDC9FD1C3A}</a:tableStyleId>
              </a:tblPr>
              <a:tblGrid>
                <a:gridCol w="4267200"/>
                <a:gridCol w="4267200"/>
              </a:tblGrid>
              <a:tr h="370205">
                <a:tc>
                  <a:txBody>
                    <a:bodyPr/>
                    <a:p>
                      <a:pPr indent="0" algn="ctr">
                        <a:buNone/>
                      </a:pPr>
                      <a:r>
                        <a:rPr lang="en-US" sz="1600" b="1">
                          <a:solidFill>
                            <a:schemeClr val="bg1"/>
                          </a:solidFill>
                          <a:latin typeface="Times New Roman" panose="02020603050405020304" charset="0"/>
                          <a:ea typeface="宋体" pitchFamily="2" charset="-122"/>
                        </a:rPr>
                        <a:t>动态二进制插桩</a:t>
                      </a:r>
                      <a:endParaRPr lang="en-US" altLang="en-US" sz="1600" b="1">
                        <a:solidFill>
                          <a:schemeClr val="bg1"/>
                        </a:solidFill>
                        <a:latin typeface="Times New Roman" panose="02020603050405020304" charset="0"/>
                        <a:ea typeface="宋体" pitchFamily="2" charset="-122"/>
                      </a:endParaRPr>
                    </a:p>
                  </a:txBody>
                  <a:tcPr marL="99060" marR="99060" vert="horz" anchor="ctr" anchorCtr="0"/>
                </a:tc>
                <a:tc>
                  <a:txBody>
                    <a:bodyPr/>
                    <a:p>
                      <a:pPr indent="0" algn="ctr">
                        <a:buNone/>
                      </a:pPr>
                      <a:r>
                        <a:rPr lang="en-US" sz="1600" b="1">
                          <a:solidFill>
                            <a:schemeClr val="bg1"/>
                          </a:solidFill>
                          <a:latin typeface="Times New Roman" panose="02020603050405020304" charset="0"/>
                          <a:ea typeface="宋体" pitchFamily="2" charset="-122"/>
                        </a:rPr>
                        <a:t>静态二进制插桩</a:t>
                      </a:r>
                      <a:endParaRPr lang="en-US" altLang="en-US" sz="1600" b="1">
                        <a:solidFill>
                          <a:schemeClr val="bg1"/>
                        </a:solidFill>
                        <a:latin typeface="Times New Roman" panose="02020603050405020304" charset="0"/>
                        <a:ea typeface="宋体" pitchFamily="2" charset="-122"/>
                      </a:endParaRPr>
                    </a:p>
                  </a:txBody>
                  <a:tcPr marL="99060" marR="99060" vert="horz" anchor="ctr" anchorCtr="0"/>
                </a:tc>
              </a:tr>
              <a:tr h="381000">
                <a:tc>
                  <a:txBody>
                    <a:bodyPr/>
                    <a:p>
                      <a:pPr indent="0">
                        <a:buNone/>
                      </a:pPr>
                      <a:r>
                        <a:rPr lang="en-US" sz="1600" b="0">
                          <a:solidFill>
                            <a:srgbClr val="333333"/>
                          </a:solidFill>
                          <a:latin typeface="Times New Roman" panose="02020603050405020304" charset="0"/>
                          <a:ea typeface="宋体" pitchFamily="2" charset="-122"/>
                          <a:cs typeface="Times New Roman" panose="02020603050405020304" charset="0"/>
                        </a:rPr>
                        <a:t>-相对较慢(4倍甚至更多)</a:t>
                      </a:r>
                      <a:endParaRPr lang="en-US" altLang="en-US" sz="1600" b="0">
                        <a:solidFill>
                          <a:srgbClr val="333333"/>
                        </a:solidFill>
                        <a:latin typeface="Times New Roman" panose="02020603050405020304" charset="0"/>
                        <a:ea typeface="宋体" pitchFamily="2" charset="-122"/>
                        <a:cs typeface="Times New Roman" panose="02020603050405020304" charset="0"/>
                      </a:endParaRPr>
                    </a:p>
                  </a:txBody>
                  <a:tcPr marL="99060" marR="99060" vert="horz" anchor="ctr" anchorCtr="0"/>
                </a:tc>
                <a:tc>
                  <a:txBody>
                    <a:bodyPr/>
                    <a:p>
                      <a:pPr indent="0">
                        <a:buNone/>
                      </a:pPr>
                      <a:r>
                        <a:rPr lang="en-US" sz="1600" b="0">
                          <a:solidFill>
                            <a:srgbClr val="333333"/>
                          </a:solidFill>
                          <a:latin typeface="Times New Roman" panose="02020603050405020304" charset="0"/>
                          <a:ea typeface="宋体" pitchFamily="2" charset="-122"/>
                          <a:cs typeface="Times New Roman" panose="02020603050405020304" charset="0"/>
                        </a:rPr>
                        <a:t>+相对较快(10%至2倍)</a:t>
                      </a:r>
                      <a:endParaRPr lang="en-US" altLang="en-US" sz="1600" b="0">
                        <a:solidFill>
                          <a:srgbClr val="333333"/>
                        </a:solidFill>
                        <a:latin typeface="Times New Roman" panose="02020603050405020304" charset="0"/>
                        <a:ea typeface="宋体" pitchFamily="2" charset="-122"/>
                        <a:cs typeface="Times New Roman" panose="02020603050405020304" charset="0"/>
                      </a:endParaRPr>
                    </a:p>
                  </a:txBody>
                  <a:tcPr marL="99060" marR="99060" vert="horz" anchor="ctr" anchorCtr="0"/>
                </a:tc>
              </a:tr>
              <a:tr h="381000">
                <a:tc>
                  <a:txBody>
                    <a:bodyPr/>
                    <a:p>
                      <a:pPr indent="0">
                        <a:buNone/>
                      </a:pPr>
                      <a:r>
                        <a:rPr lang="en-US" sz="1600" b="0">
                          <a:solidFill>
                            <a:srgbClr val="333333"/>
                          </a:solidFill>
                          <a:latin typeface="Times New Roman" panose="02020603050405020304" charset="0"/>
                          <a:ea typeface="宋体" pitchFamily="2" charset="-122"/>
                          <a:cs typeface="Times New Roman" panose="02020603050405020304" charset="0"/>
                        </a:rPr>
                        <a:t>-依赖DBI库和工具</a:t>
                      </a:r>
                      <a:endParaRPr lang="en-US" altLang="en-US" sz="1600" b="0">
                        <a:solidFill>
                          <a:srgbClr val="333333"/>
                        </a:solidFill>
                        <a:latin typeface="Times New Roman" panose="02020603050405020304" charset="0"/>
                        <a:ea typeface="宋体" pitchFamily="2" charset="-122"/>
                        <a:cs typeface="Times New Roman" panose="02020603050405020304" charset="0"/>
                      </a:endParaRPr>
                    </a:p>
                  </a:txBody>
                  <a:tcPr marL="99060" marR="99060" vert="horz" anchor="ctr" anchorCtr="0"/>
                </a:tc>
                <a:tc>
                  <a:txBody>
                    <a:bodyPr/>
                    <a:p>
                      <a:pPr indent="0">
                        <a:buNone/>
                      </a:pPr>
                      <a:r>
                        <a:rPr lang="en-US" sz="1600" b="0">
                          <a:solidFill>
                            <a:srgbClr val="333333"/>
                          </a:solidFill>
                          <a:latin typeface="Times New Roman" panose="02020603050405020304" charset="0"/>
                          <a:ea typeface="宋体" pitchFamily="2" charset="-122"/>
                          <a:cs typeface="Times New Roman" panose="02020603050405020304" charset="0"/>
                        </a:rPr>
                        <a:t>+独立的二进制程序</a:t>
                      </a:r>
                      <a:endParaRPr lang="en-US" altLang="en-US" sz="1600" b="0">
                        <a:solidFill>
                          <a:srgbClr val="333333"/>
                        </a:solidFill>
                        <a:latin typeface="Times New Roman" panose="02020603050405020304" charset="0"/>
                        <a:ea typeface="宋体" pitchFamily="2" charset="-122"/>
                        <a:cs typeface="Times New Roman" panose="02020603050405020304" charset="0"/>
                      </a:endParaRPr>
                    </a:p>
                  </a:txBody>
                  <a:tcPr marL="99060" marR="99060" vert="horz" anchor="ctr" anchorCtr="0"/>
                </a:tc>
              </a:tr>
              <a:tr h="381000">
                <a:tc>
                  <a:txBody>
                    <a:bodyPr/>
                    <a:p>
                      <a:pPr indent="0">
                        <a:buNone/>
                      </a:pPr>
                      <a:r>
                        <a:rPr lang="en-US" sz="1600" b="0">
                          <a:solidFill>
                            <a:srgbClr val="333333"/>
                          </a:solidFill>
                          <a:latin typeface="Times New Roman" panose="02020603050405020304" charset="0"/>
                          <a:ea typeface="宋体" pitchFamily="2" charset="-122"/>
                          <a:cs typeface="Times New Roman" panose="02020603050405020304" charset="0"/>
                        </a:rPr>
                        <a:t>+不需要指定要插桩的库</a:t>
                      </a:r>
                      <a:endParaRPr lang="en-US" altLang="en-US" sz="1600" b="0">
                        <a:solidFill>
                          <a:srgbClr val="333333"/>
                        </a:solidFill>
                        <a:latin typeface="Times New Roman" panose="02020603050405020304" charset="0"/>
                        <a:ea typeface="宋体" pitchFamily="2" charset="-122"/>
                        <a:cs typeface="Times New Roman" panose="02020603050405020304" charset="0"/>
                      </a:endParaRPr>
                    </a:p>
                  </a:txBody>
                  <a:tcPr marL="99060" marR="99060" vert="horz" anchor="ctr" anchorCtr="0"/>
                </a:tc>
                <a:tc>
                  <a:txBody>
                    <a:bodyPr/>
                    <a:p>
                      <a:pPr indent="0">
                        <a:buNone/>
                      </a:pPr>
                      <a:r>
                        <a:rPr lang="en-US" sz="1600" b="0">
                          <a:solidFill>
                            <a:srgbClr val="333333"/>
                          </a:solidFill>
                          <a:latin typeface="Times New Roman" panose="02020603050405020304" charset="0"/>
                          <a:ea typeface="宋体" pitchFamily="2" charset="-122"/>
                          <a:cs typeface="Times New Roman" panose="02020603050405020304" charset="0"/>
                        </a:rPr>
                        <a:t>-需要明确指定要插桩的库</a:t>
                      </a:r>
                      <a:endParaRPr lang="en-US" altLang="en-US" sz="1600" b="0">
                        <a:solidFill>
                          <a:srgbClr val="333333"/>
                        </a:solidFill>
                        <a:latin typeface="Times New Roman" panose="02020603050405020304" charset="0"/>
                        <a:ea typeface="宋体" pitchFamily="2" charset="-122"/>
                        <a:cs typeface="Times New Roman" panose="02020603050405020304" charset="0"/>
                      </a:endParaRPr>
                    </a:p>
                  </a:txBody>
                  <a:tcPr marL="99060" marR="99060" vert="horz" anchor="ctr" anchorCtr="0"/>
                </a:tc>
              </a:tr>
              <a:tr h="381000">
                <a:tc>
                  <a:txBody>
                    <a:bodyPr/>
                    <a:p>
                      <a:pPr indent="0">
                        <a:buNone/>
                      </a:pPr>
                      <a:r>
                        <a:rPr lang="en-US" sz="1600" b="0">
                          <a:solidFill>
                            <a:srgbClr val="333333"/>
                          </a:solidFill>
                          <a:latin typeface="Times New Roman" panose="02020603050405020304" charset="0"/>
                          <a:ea typeface="宋体" pitchFamily="2" charset="-122"/>
                          <a:cs typeface="Times New Roman" panose="02020603050405020304" charset="0"/>
                        </a:rPr>
                        <a:t>+可处理动态生成的代码</a:t>
                      </a:r>
                      <a:endParaRPr lang="en-US" altLang="en-US" sz="1600" b="0">
                        <a:solidFill>
                          <a:srgbClr val="333333"/>
                        </a:solidFill>
                        <a:latin typeface="Times New Roman" panose="02020603050405020304" charset="0"/>
                        <a:ea typeface="宋体" pitchFamily="2" charset="-122"/>
                        <a:cs typeface="Times New Roman" panose="02020603050405020304" charset="0"/>
                      </a:endParaRPr>
                    </a:p>
                  </a:txBody>
                  <a:tcPr marL="99060" marR="99060" vert="horz" anchor="ctr" anchorCtr="0"/>
                </a:tc>
                <a:tc>
                  <a:txBody>
                    <a:bodyPr/>
                    <a:p>
                      <a:pPr indent="0">
                        <a:buNone/>
                      </a:pPr>
                      <a:r>
                        <a:rPr lang="en-US" sz="1600" b="0">
                          <a:solidFill>
                            <a:srgbClr val="333333"/>
                          </a:solidFill>
                          <a:latin typeface="Times New Roman" panose="02020603050405020304" charset="0"/>
                          <a:ea typeface="宋体" pitchFamily="2" charset="-122"/>
                          <a:cs typeface="Times New Roman" panose="02020603050405020304" charset="0"/>
                        </a:rPr>
                        <a:t>-不支持动态生成的代码</a:t>
                      </a:r>
                      <a:endParaRPr lang="en-US" altLang="en-US" sz="1600" b="0">
                        <a:solidFill>
                          <a:srgbClr val="333333"/>
                        </a:solidFill>
                        <a:latin typeface="Times New Roman" panose="02020603050405020304" charset="0"/>
                        <a:ea typeface="宋体" pitchFamily="2" charset="-122"/>
                        <a:cs typeface="Times New Roman" panose="02020603050405020304" charset="0"/>
                      </a:endParaRPr>
                    </a:p>
                  </a:txBody>
                  <a:tcPr marL="99060" marR="99060" vert="horz" anchor="ctr" anchorCtr="0"/>
                </a:tc>
              </a:tr>
              <a:tr h="381000">
                <a:tc>
                  <a:txBody>
                    <a:bodyPr/>
                    <a:p>
                      <a:pPr indent="0">
                        <a:buNone/>
                      </a:pPr>
                      <a:r>
                        <a:rPr lang="en-US" sz="1600" b="0">
                          <a:solidFill>
                            <a:srgbClr val="333333"/>
                          </a:solidFill>
                          <a:latin typeface="Times New Roman" panose="02020603050405020304" charset="0"/>
                          <a:ea typeface="宋体" pitchFamily="2" charset="-122"/>
                          <a:cs typeface="Times New Roman" panose="02020603050405020304" charset="0"/>
                        </a:rPr>
                        <a:t>+可动态附加和分离</a:t>
                      </a:r>
                      <a:endParaRPr lang="en-US" altLang="en-US" sz="1600" b="0">
                        <a:solidFill>
                          <a:srgbClr val="333333"/>
                        </a:solidFill>
                        <a:latin typeface="Times New Roman" panose="02020603050405020304" charset="0"/>
                        <a:ea typeface="宋体" pitchFamily="2" charset="-122"/>
                        <a:cs typeface="Times New Roman" panose="02020603050405020304" charset="0"/>
                      </a:endParaRPr>
                    </a:p>
                  </a:txBody>
                  <a:tcPr marL="99060" marR="99060" vert="horz" anchor="ctr" anchorCtr="0"/>
                </a:tc>
                <a:tc>
                  <a:txBody>
                    <a:bodyPr/>
                    <a:p>
                      <a:pPr indent="0">
                        <a:buNone/>
                      </a:pPr>
                      <a:r>
                        <a:rPr lang="en-US" sz="1600" b="0">
                          <a:solidFill>
                            <a:srgbClr val="333333"/>
                          </a:solidFill>
                          <a:latin typeface="Times New Roman" panose="02020603050405020304" charset="0"/>
                          <a:ea typeface="宋体" pitchFamily="2" charset="-122"/>
                          <a:cs typeface="Times New Roman" panose="02020603050405020304" charset="0"/>
                        </a:rPr>
                        <a:t>-对整个执行过程插桩</a:t>
                      </a:r>
                      <a:endParaRPr lang="en-US" altLang="en-US" sz="1600" b="0">
                        <a:solidFill>
                          <a:srgbClr val="333333"/>
                        </a:solidFill>
                        <a:latin typeface="Times New Roman" panose="02020603050405020304" charset="0"/>
                        <a:ea typeface="宋体" pitchFamily="2" charset="-122"/>
                        <a:cs typeface="Times New Roman" panose="02020603050405020304" charset="0"/>
                      </a:endParaRPr>
                    </a:p>
                  </a:txBody>
                  <a:tcPr marL="99060" marR="99060" vert="horz" anchor="ctr" anchorCtr="0"/>
                </a:tc>
              </a:tr>
              <a:tr h="381000">
                <a:tc>
                  <a:txBody>
                    <a:bodyPr/>
                    <a:p>
                      <a:pPr indent="0">
                        <a:buNone/>
                      </a:pPr>
                      <a:r>
                        <a:rPr lang="en-US" sz="1600" b="0">
                          <a:solidFill>
                            <a:srgbClr val="333333"/>
                          </a:solidFill>
                          <a:latin typeface="Times New Roman" panose="02020603050405020304" charset="0"/>
                          <a:ea typeface="宋体" pitchFamily="2" charset="-122"/>
                          <a:cs typeface="Times New Roman" panose="02020603050405020304" charset="0"/>
                        </a:rPr>
                        <a:t>+不需要反汇编</a:t>
                      </a:r>
                      <a:endParaRPr lang="en-US" altLang="en-US" sz="1600" b="0">
                        <a:solidFill>
                          <a:srgbClr val="333333"/>
                        </a:solidFill>
                        <a:latin typeface="Times New Roman" panose="02020603050405020304" charset="0"/>
                        <a:ea typeface="宋体" pitchFamily="2" charset="-122"/>
                        <a:cs typeface="Times New Roman" panose="02020603050405020304" charset="0"/>
                      </a:endParaRPr>
                    </a:p>
                  </a:txBody>
                  <a:tcPr marL="99060" marR="99060" vert="horz" anchor="ctr" anchorCtr="0"/>
                </a:tc>
                <a:tc>
                  <a:txBody>
                    <a:bodyPr/>
                    <a:p>
                      <a:pPr indent="0">
                        <a:buNone/>
                      </a:pPr>
                      <a:r>
                        <a:rPr lang="en-US" sz="1600" b="0">
                          <a:solidFill>
                            <a:srgbClr val="333333"/>
                          </a:solidFill>
                          <a:latin typeface="Times New Roman" panose="02020603050405020304" charset="0"/>
                          <a:ea typeface="宋体" pitchFamily="2" charset="-122"/>
                          <a:cs typeface="Times New Roman" panose="02020603050405020304" charset="0"/>
                        </a:rPr>
                        <a:t>-容易出现反汇编错误</a:t>
                      </a:r>
                      <a:endParaRPr lang="en-US" altLang="en-US" sz="1600" b="0">
                        <a:solidFill>
                          <a:srgbClr val="333333"/>
                        </a:solidFill>
                        <a:latin typeface="Times New Roman" panose="02020603050405020304" charset="0"/>
                        <a:ea typeface="宋体" pitchFamily="2" charset="-122"/>
                        <a:cs typeface="Times New Roman" panose="02020603050405020304" charset="0"/>
                      </a:endParaRPr>
                    </a:p>
                  </a:txBody>
                  <a:tcPr marL="99060" marR="99060" vert="horz" anchor="ctr" anchorCtr="0"/>
                </a:tc>
              </a:tr>
              <a:tr h="381000">
                <a:tc>
                  <a:txBody>
                    <a:bodyPr/>
                    <a:p>
                      <a:pPr indent="0">
                        <a:buNone/>
                      </a:pPr>
                      <a:r>
                        <a:rPr lang="en-US" sz="1600" b="0">
                          <a:solidFill>
                            <a:srgbClr val="333333"/>
                          </a:solidFill>
                          <a:latin typeface="Times New Roman" panose="02020603050405020304" charset="0"/>
                          <a:ea typeface="宋体" pitchFamily="2" charset="-122"/>
                          <a:cs typeface="Times New Roman" panose="02020603050405020304" charset="0"/>
                        </a:rPr>
                        <a:t>+不需要修改二进制程序</a:t>
                      </a:r>
                      <a:endParaRPr lang="en-US" altLang="en-US" sz="1600" b="0">
                        <a:solidFill>
                          <a:srgbClr val="333333"/>
                        </a:solidFill>
                        <a:latin typeface="Times New Roman" panose="02020603050405020304" charset="0"/>
                        <a:ea typeface="宋体" pitchFamily="2" charset="-122"/>
                        <a:cs typeface="Times New Roman" panose="02020603050405020304" charset="0"/>
                      </a:endParaRPr>
                    </a:p>
                  </a:txBody>
                  <a:tcPr marL="99060" marR="99060" vert="horz" anchor="ctr" anchorCtr="0"/>
                </a:tc>
                <a:tc>
                  <a:txBody>
                    <a:bodyPr/>
                    <a:p>
                      <a:pPr indent="0">
                        <a:buNone/>
                      </a:pPr>
                      <a:r>
                        <a:rPr lang="en-US" sz="1600" b="0">
                          <a:solidFill>
                            <a:srgbClr val="333333"/>
                          </a:solidFill>
                          <a:latin typeface="Times New Roman" panose="02020603050405020304" charset="0"/>
                          <a:ea typeface="宋体" pitchFamily="2" charset="-122"/>
                          <a:cs typeface="Times New Roman" panose="02020603050405020304" charset="0"/>
                        </a:rPr>
                        <a:t>-需要重写二进制程序且容易出错</a:t>
                      </a:r>
                      <a:endParaRPr lang="en-US" altLang="en-US" sz="1600" b="0">
                        <a:solidFill>
                          <a:srgbClr val="333333"/>
                        </a:solidFill>
                        <a:latin typeface="Times New Roman" panose="02020603050405020304" charset="0"/>
                        <a:ea typeface="宋体" pitchFamily="2" charset="-122"/>
                        <a:cs typeface="Times New Roman" panose="02020603050405020304" charset="0"/>
                      </a:endParaRPr>
                    </a:p>
                  </a:txBody>
                  <a:tcPr marL="99060" marR="99060" vert="horz" anchor="ctr" anchorCtr="0"/>
                </a:tc>
              </a:tr>
              <a:tr h="381000">
                <a:tc>
                  <a:txBody>
                    <a:bodyPr/>
                    <a:p>
                      <a:pPr indent="0">
                        <a:buNone/>
                      </a:pPr>
                      <a:r>
                        <a:rPr lang="en-US" sz="1600" b="0">
                          <a:solidFill>
                            <a:srgbClr val="333333"/>
                          </a:solidFill>
                          <a:latin typeface="Times New Roman" panose="02020603050405020304" charset="0"/>
                          <a:ea typeface="宋体" pitchFamily="2" charset="-122"/>
                          <a:cs typeface="Times New Roman" panose="02020603050405020304" charset="0"/>
                        </a:rPr>
                        <a:t>+不需要符号信息</a:t>
                      </a:r>
                      <a:endParaRPr lang="en-US" altLang="en-US" sz="1600" b="0">
                        <a:solidFill>
                          <a:srgbClr val="333333"/>
                        </a:solidFill>
                        <a:latin typeface="Times New Roman" panose="02020603050405020304" charset="0"/>
                        <a:ea typeface="宋体" pitchFamily="2" charset="-122"/>
                        <a:cs typeface="Times New Roman" panose="02020603050405020304" charset="0"/>
                      </a:endParaRPr>
                    </a:p>
                  </a:txBody>
                  <a:tcPr marL="99060" marR="99060" vert="horz" anchor="ctr" anchorCtr="0"/>
                </a:tc>
                <a:tc>
                  <a:txBody>
                    <a:bodyPr/>
                    <a:p>
                      <a:pPr indent="0">
                        <a:buNone/>
                      </a:pPr>
                      <a:r>
                        <a:rPr lang="en-US" sz="1600" b="0">
                          <a:solidFill>
                            <a:srgbClr val="333333"/>
                          </a:solidFill>
                          <a:latin typeface="Times New Roman" panose="02020603050405020304" charset="0"/>
                          <a:ea typeface="宋体" pitchFamily="2" charset="-122"/>
                          <a:cs typeface="Times New Roman" panose="02020603050405020304" charset="0"/>
                        </a:rPr>
                        <a:t>-需要符号信息来减少错误</a:t>
                      </a:r>
                      <a:endParaRPr lang="en-US" altLang="en-US" sz="1600" b="0">
                        <a:solidFill>
                          <a:srgbClr val="333333"/>
                        </a:solidFill>
                        <a:latin typeface="Times New Roman" panose="02020603050405020304" charset="0"/>
                        <a:ea typeface="宋体" pitchFamily="2" charset="-122"/>
                        <a:cs typeface="Times New Roman" panose="02020603050405020304" charset="0"/>
                      </a:endParaRPr>
                    </a:p>
                  </a:txBody>
                  <a:tcPr marL="99060" marR="99060" vert="horz" anchor="ctr" anchorCtr="0"/>
                </a:tc>
              </a:tr>
            </a:tbl>
          </a:graphicData>
        </a:graphic>
      </p:graphicFrame>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en-US" altLang="zh-CN" dirty="0">
                <a:cs typeface="Segoe UI Light" panose="020B0502040204020203" pitchFamily="34" charset="0"/>
              </a:rPr>
              <a:t>4.1 </a:t>
            </a:r>
            <a:r>
              <a:rPr lang="zh-CN" altLang="en-US" dirty="0">
                <a:cs typeface="Segoe UI Light" panose="020B0502040204020203" pitchFamily="34" charset="0"/>
              </a:rPr>
              <a:t>静态二进制插桩</a:t>
            </a:r>
            <a:endParaRPr lang="zh-CN" altLang="en-US" dirty="0">
              <a:cs typeface="Segoe UI Light" panose="020B0502040204020203" pitchFamily="34" charset="0"/>
            </a:endParaRPr>
          </a:p>
        </p:txBody>
      </p:sp>
      <p:sp>
        <p:nvSpPr>
          <p:cNvPr id="4" name="文本框 3"/>
          <p:cNvSpPr txBox="1"/>
          <p:nvPr/>
        </p:nvSpPr>
        <p:spPr>
          <a:xfrm>
            <a:off x="521335" y="1327785"/>
            <a:ext cx="11196320" cy="922020"/>
          </a:xfrm>
          <a:prstGeom prst="rect">
            <a:avLst/>
          </a:prstGeom>
          <a:noFill/>
        </p:spPr>
        <p:txBody>
          <a:bodyPr wrap="square" rtlCol="0" anchor="t">
            <a:spAutoFit/>
          </a:bodyPr>
          <a:p>
            <a:r>
              <a:rPr lang="zh-CN" altLang="en-US">
                <a:latin typeface="Times New Roman" panose="02020603050405020304" charset="0"/>
                <a:cs typeface="Times New Roman" panose="02020603050405020304" charset="0"/>
              </a:rPr>
              <a:t>鉴于不可能修复所有对重定位代码的引用, SBI不能将插桩代码内联存储在现有代码段中. </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SBI方法需要将插桩代码存放在一个独立的位置, 如一个新的代码段或共享库. 当程序执行到插桩点时, 程序以某种方式将控制流转移到插桩代码. 如下:</a:t>
            </a:r>
            <a:endParaRPr lang="zh-CN" altLang="en-US">
              <a:latin typeface="Times New Roman" panose="02020603050405020304" charset="0"/>
              <a:cs typeface="Times New Roman" panose="02020603050405020304" charset="0"/>
            </a:endParaRPr>
          </a:p>
        </p:txBody>
      </p:sp>
      <p:sp>
        <p:nvSpPr>
          <p:cNvPr id="5" name="文本框 4"/>
          <p:cNvSpPr txBox="1"/>
          <p:nvPr/>
        </p:nvSpPr>
        <p:spPr>
          <a:xfrm>
            <a:off x="521335" y="2630805"/>
            <a:ext cx="1986280" cy="922020"/>
          </a:xfrm>
          <a:prstGeom prst="rect">
            <a:avLst/>
          </a:prstGeom>
          <a:noFill/>
          <a:ln>
            <a:solidFill>
              <a:schemeClr val="tx1"/>
            </a:solidFill>
          </a:ln>
        </p:spPr>
        <p:txBody>
          <a:bodyPr wrap="none" rtlCol="0">
            <a:spAutoFit/>
          </a:bodyPr>
          <a:p>
            <a:r>
              <a:rPr lang="en-US" altLang="zh-CN">
                <a:latin typeface="Times New Roman" panose="02020603050405020304" charset="0"/>
                <a:cs typeface="Times New Roman" panose="02020603050405020304" charset="0"/>
              </a:rPr>
              <a:t>mov	0x42, ecx</a:t>
            </a:r>
            <a:endParaRPr lang="en-US" altLang="zh-CN">
              <a:latin typeface="Times New Roman" panose="02020603050405020304" charset="0"/>
              <a:cs typeface="Times New Roman" panose="02020603050405020304" charset="0"/>
            </a:endParaRPr>
          </a:p>
          <a:p>
            <a:r>
              <a:rPr lang="en-US" altLang="zh-CN">
                <a:solidFill>
                  <a:srgbClr val="FF0000"/>
                </a:solidFill>
                <a:latin typeface="Times New Roman" panose="02020603050405020304" charset="0"/>
                <a:cs typeface="Times New Roman" panose="02020603050405020304" charset="0"/>
              </a:rPr>
              <a:t>mov	0x1, edx</a:t>
            </a:r>
            <a:endParaRPr lang="en-US" altLang="zh-CN">
              <a:solidFill>
                <a:srgbClr val="FF0000"/>
              </a:solidFill>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add	rbp, 0x8</a:t>
            </a:r>
            <a:endParaRPr lang="en-US" altLang="zh-CN">
              <a:latin typeface="Times New Roman" panose="02020603050405020304" charset="0"/>
              <a:cs typeface="Times New Roman" panose="02020603050405020304" charset="0"/>
            </a:endParaRPr>
          </a:p>
        </p:txBody>
      </p:sp>
      <p:sp>
        <p:nvSpPr>
          <p:cNvPr id="6" name="文本框 5"/>
          <p:cNvSpPr txBox="1"/>
          <p:nvPr/>
        </p:nvSpPr>
        <p:spPr>
          <a:xfrm>
            <a:off x="965835" y="3659505"/>
            <a:ext cx="1097280" cy="368300"/>
          </a:xfrm>
          <a:prstGeom prst="rect">
            <a:avLst/>
          </a:prstGeom>
          <a:noFill/>
        </p:spPr>
        <p:txBody>
          <a:bodyPr wrap="none" rtlCol="0" anchor="t">
            <a:spAutoFit/>
          </a:bodyPr>
          <a:p>
            <a:r>
              <a:rPr lang="zh-CN" altLang="en-US">
                <a:latin typeface="Times New Roman" panose="02020603050405020304" charset="0"/>
                <a:ea typeface="宋体" pitchFamily="2" charset="-122"/>
                <a:cs typeface="Times New Roman" panose="02020603050405020304" charset="0"/>
                <a:sym typeface="+mn-ea"/>
              </a:rPr>
              <a:t>原始代码</a:t>
            </a:r>
            <a:endParaRPr lang="zh-CN" altLang="en-US">
              <a:latin typeface="Times New Roman" panose="02020603050405020304" charset="0"/>
              <a:ea typeface="宋体" pitchFamily="2" charset="-122"/>
              <a:cs typeface="Times New Roman" panose="02020603050405020304" charset="0"/>
              <a:sym typeface="+mn-ea"/>
            </a:endParaRPr>
          </a:p>
        </p:txBody>
      </p:sp>
      <p:sp>
        <p:nvSpPr>
          <p:cNvPr id="7" name="文本框 6"/>
          <p:cNvSpPr txBox="1"/>
          <p:nvPr/>
        </p:nvSpPr>
        <p:spPr>
          <a:xfrm>
            <a:off x="3137535" y="2628900"/>
            <a:ext cx="1986280" cy="922020"/>
          </a:xfrm>
          <a:prstGeom prst="rect">
            <a:avLst/>
          </a:prstGeom>
          <a:noFill/>
          <a:ln>
            <a:solidFill>
              <a:schemeClr val="tx1"/>
            </a:solidFill>
          </a:ln>
        </p:spPr>
        <p:txBody>
          <a:bodyPr wrap="none" rtlCol="0">
            <a:spAutoFit/>
          </a:bodyPr>
          <a:p>
            <a:r>
              <a:rPr lang="en-US" altLang="zh-CN">
                <a:latin typeface="Times New Roman" panose="02020603050405020304" charset="0"/>
                <a:cs typeface="Times New Roman" panose="02020603050405020304" charset="0"/>
              </a:rPr>
              <a:t>mov	0x42, ecx</a:t>
            </a:r>
            <a:endParaRPr lang="en-US" altLang="zh-CN">
              <a:latin typeface="Times New Roman" panose="02020603050405020304" charset="0"/>
              <a:cs typeface="Times New Roman" panose="02020603050405020304" charset="0"/>
            </a:endParaRPr>
          </a:p>
          <a:p>
            <a:r>
              <a:rPr lang="en-US" altLang="zh-CN">
                <a:solidFill>
                  <a:srgbClr val="FF0000"/>
                </a:solidFill>
                <a:latin typeface="Times New Roman" panose="02020603050405020304" charset="0"/>
                <a:cs typeface="Times New Roman" panose="02020603050405020304" charset="0"/>
              </a:rPr>
              <a:t>jmp	instrum</a:t>
            </a:r>
            <a:endParaRPr lang="en-US" altLang="zh-CN">
              <a:solidFill>
                <a:srgbClr val="FF0000"/>
              </a:solidFill>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add	rbp, 0x8</a:t>
            </a:r>
            <a:endParaRPr lang="en-US" altLang="zh-CN">
              <a:latin typeface="Times New Roman" panose="02020603050405020304" charset="0"/>
              <a:cs typeface="Times New Roman" panose="02020603050405020304" charset="0"/>
            </a:endParaRPr>
          </a:p>
        </p:txBody>
      </p:sp>
      <p:sp>
        <p:nvSpPr>
          <p:cNvPr id="9" name="文本框 8"/>
          <p:cNvSpPr txBox="1"/>
          <p:nvPr/>
        </p:nvSpPr>
        <p:spPr>
          <a:xfrm>
            <a:off x="3467735" y="3659505"/>
            <a:ext cx="1325880" cy="368300"/>
          </a:xfrm>
          <a:prstGeom prst="rect">
            <a:avLst/>
          </a:prstGeom>
          <a:noFill/>
        </p:spPr>
        <p:txBody>
          <a:bodyPr wrap="none" rtlCol="0" anchor="t">
            <a:spAutoFit/>
          </a:bodyPr>
          <a:p>
            <a:r>
              <a:rPr lang="zh-CN" altLang="en-US">
                <a:latin typeface="Times New Roman" panose="02020603050405020304" charset="0"/>
                <a:ea typeface="宋体" pitchFamily="2" charset="-122"/>
                <a:cs typeface="Times New Roman" panose="02020603050405020304" charset="0"/>
                <a:sym typeface="+mn-ea"/>
              </a:rPr>
              <a:t>插桩后代码</a:t>
            </a:r>
            <a:endParaRPr lang="zh-CN" altLang="en-US">
              <a:latin typeface="Times New Roman" panose="02020603050405020304" charset="0"/>
              <a:ea typeface="宋体" pitchFamily="2" charset="-122"/>
              <a:cs typeface="Times New Roman" panose="02020603050405020304" charset="0"/>
              <a:sym typeface="+mn-ea"/>
            </a:endParaRPr>
          </a:p>
        </p:txBody>
      </p:sp>
      <p:sp>
        <p:nvSpPr>
          <p:cNvPr id="10" name="文本框 9"/>
          <p:cNvSpPr txBox="1"/>
          <p:nvPr/>
        </p:nvSpPr>
        <p:spPr>
          <a:xfrm>
            <a:off x="5824855" y="2350770"/>
            <a:ext cx="2227580" cy="1198880"/>
          </a:xfrm>
          <a:prstGeom prst="rect">
            <a:avLst/>
          </a:prstGeom>
          <a:noFill/>
          <a:ln>
            <a:solidFill>
              <a:schemeClr val="tx1"/>
            </a:solidFill>
          </a:ln>
        </p:spPr>
        <p:txBody>
          <a:bodyPr wrap="none" rtlCol="0">
            <a:spAutoFit/>
          </a:bodyPr>
          <a:p>
            <a:pPr algn="l"/>
            <a:r>
              <a:rPr lang="en-US" altLang="zh-CN">
                <a:solidFill>
                  <a:srgbClr val="0070C0"/>
                </a:solidFill>
                <a:latin typeface="Times New Roman" panose="02020603050405020304" charset="0"/>
                <a:cs typeface="Times New Roman" panose="02020603050405020304" charset="0"/>
              </a:rPr>
              <a:t>pre instrum...</a:t>
            </a:r>
            <a:endParaRPr lang="en-US" altLang="zh-CN">
              <a:solidFill>
                <a:srgbClr val="0070C0"/>
              </a:solidFill>
              <a:latin typeface="Times New Roman" panose="02020603050405020304" charset="0"/>
              <a:cs typeface="Times New Roman" panose="02020603050405020304" charset="0"/>
            </a:endParaRPr>
          </a:p>
          <a:p>
            <a:pPr algn="l"/>
            <a:r>
              <a:rPr lang="en-US" altLang="zh-CN">
                <a:solidFill>
                  <a:srgbClr val="FF0000"/>
                </a:solidFill>
                <a:latin typeface="Times New Roman" panose="02020603050405020304" charset="0"/>
                <a:cs typeface="Times New Roman" panose="02020603050405020304" charset="0"/>
                <a:sym typeface="+mn-ea"/>
              </a:rPr>
              <a:t>mov	0x1, edx</a:t>
            </a:r>
            <a:endParaRPr lang="en-US" altLang="zh-CN">
              <a:solidFill>
                <a:srgbClr val="FF0000"/>
              </a:solidFill>
              <a:latin typeface="Times New Roman" panose="02020603050405020304" charset="0"/>
              <a:cs typeface="Times New Roman" panose="02020603050405020304" charset="0"/>
            </a:endParaRPr>
          </a:p>
          <a:p>
            <a:pPr algn="l"/>
            <a:r>
              <a:rPr lang="en-US" altLang="zh-CN">
                <a:solidFill>
                  <a:srgbClr val="0070C0"/>
                </a:solidFill>
                <a:latin typeface="Times New Roman" panose="02020603050405020304" charset="0"/>
                <a:cs typeface="Times New Roman" panose="02020603050405020304" charset="0"/>
              </a:rPr>
              <a:t>post instrum...</a:t>
            </a:r>
            <a:endParaRPr lang="en-US" altLang="zh-CN">
              <a:solidFill>
                <a:srgbClr val="0070C0"/>
              </a:solidFill>
              <a:latin typeface="Times New Roman" panose="02020603050405020304" charset="0"/>
              <a:cs typeface="Times New Roman" panose="02020603050405020304" charset="0"/>
            </a:endParaRPr>
          </a:p>
          <a:p>
            <a:pPr algn="l"/>
            <a:r>
              <a:rPr lang="en-US" altLang="zh-CN">
                <a:latin typeface="Times New Roman" panose="02020603050405020304" charset="0"/>
                <a:cs typeface="Times New Roman" panose="02020603050405020304" charset="0"/>
              </a:rPr>
              <a:t>jmp 	instrum_site</a:t>
            </a:r>
            <a:endParaRPr lang="en-US" altLang="zh-CN">
              <a:latin typeface="Times New Roman" panose="02020603050405020304" charset="0"/>
              <a:cs typeface="Times New Roman" panose="02020603050405020304" charset="0"/>
            </a:endParaRPr>
          </a:p>
        </p:txBody>
      </p:sp>
      <p:sp>
        <p:nvSpPr>
          <p:cNvPr id="11" name="文本框 10"/>
          <p:cNvSpPr txBox="1"/>
          <p:nvPr/>
        </p:nvSpPr>
        <p:spPr>
          <a:xfrm>
            <a:off x="6339205" y="3650615"/>
            <a:ext cx="1097280" cy="368300"/>
          </a:xfrm>
          <a:prstGeom prst="rect">
            <a:avLst/>
          </a:prstGeom>
          <a:noFill/>
        </p:spPr>
        <p:txBody>
          <a:bodyPr wrap="none" rtlCol="0" anchor="t">
            <a:spAutoFit/>
          </a:bodyPr>
          <a:p>
            <a:r>
              <a:rPr lang="zh-CN" altLang="en-US">
                <a:latin typeface="Times New Roman" panose="02020603050405020304" charset="0"/>
                <a:ea typeface="宋体" pitchFamily="2" charset="-122"/>
                <a:cs typeface="Times New Roman" panose="02020603050405020304" charset="0"/>
                <a:sym typeface="+mn-ea"/>
              </a:rPr>
              <a:t>插桩代码</a:t>
            </a:r>
            <a:endParaRPr lang="zh-CN" altLang="en-US">
              <a:latin typeface="Times New Roman" panose="02020603050405020304" charset="0"/>
              <a:ea typeface="宋体" pitchFamily="2" charset="-122"/>
              <a:cs typeface="Times New Roman" panose="02020603050405020304" charset="0"/>
              <a:sym typeface="+mn-ea"/>
            </a:endParaRPr>
          </a:p>
        </p:txBody>
      </p:sp>
      <p:cxnSp>
        <p:nvCxnSpPr>
          <p:cNvPr id="12" name="直接箭头连接符 11"/>
          <p:cNvCxnSpPr>
            <a:stCxn id="5" idx="3"/>
          </p:cNvCxnSpPr>
          <p:nvPr/>
        </p:nvCxnSpPr>
        <p:spPr>
          <a:xfrm flipV="1">
            <a:off x="2507615" y="3088005"/>
            <a:ext cx="629920" cy="381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7" idx="3"/>
          </p:cNvCxnSpPr>
          <p:nvPr/>
        </p:nvCxnSpPr>
        <p:spPr>
          <a:xfrm flipV="1">
            <a:off x="5123815" y="3088005"/>
            <a:ext cx="727075" cy="1905"/>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649460" y="2736850"/>
            <a:ext cx="712470" cy="3511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矩形 17"/>
          <p:cNvSpPr/>
          <p:nvPr/>
        </p:nvSpPr>
        <p:spPr>
          <a:xfrm>
            <a:off x="10361930" y="2736850"/>
            <a:ext cx="712470" cy="3511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矩形 18"/>
          <p:cNvSpPr/>
          <p:nvPr/>
        </p:nvSpPr>
        <p:spPr>
          <a:xfrm>
            <a:off x="11074400" y="2736850"/>
            <a:ext cx="712470" cy="3511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矩形 19"/>
          <p:cNvSpPr/>
          <p:nvPr/>
        </p:nvSpPr>
        <p:spPr>
          <a:xfrm>
            <a:off x="9649460" y="3088005"/>
            <a:ext cx="712470" cy="3511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矩形 20"/>
          <p:cNvSpPr/>
          <p:nvPr/>
        </p:nvSpPr>
        <p:spPr>
          <a:xfrm>
            <a:off x="10361930" y="3088005"/>
            <a:ext cx="712470" cy="3511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矩形 21"/>
          <p:cNvSpPr/>
          <p:nvPr/>
        </p:nvSpPr>
        <p:spPr>
          <a:xfrm>
            <a:off x="11074400" y="3088005"/>
            <a:ext cx="712470" cy="3511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文本框 24"/>
          <p:cNvSpPr txBox="1"/>
          <p:nvPr/>
        </p:nvSpPr>
        <p:spPr>
          <a:xfrm>
            <a:off x="8227695" y="2728595"/>
            <a:ext cx="1496695" cy="368300"/>
          </a:xfrm>
          <a:prstGeom prst="rect">
            <a:avLst/>
          </a:prstGeom>
          <a:noFill/>
        </p:spPr>
        <p:txBody>
          <a:bodyPr wrap="square" rtlCol="0" anchor="t">
            <a:spAutoFit/>
          </a:bodyPr>
          <a:p>
            <a:r>
              <a:rPr lang="en-US" altLang="zh-CN">
                <a:solidFill>
                  <a:schemeClr val="tx1"/>
                </a:solidFill>
                <a:latin typeface="Times New Roman" panose="02020603050405020304" charset="0"/>
                <a:cs typeface="Times New Roman" panose="02020603050405020304" charset="0"/>
                <a:sym typeface="+mn-ea"/>
              </a:rPr>
              <a:t>mov 0x1, edx</a:t>
            </a:r>
            <a:endParaRPr lang="en-US" altLang="zh-CN">
              <a:solidFill>
                <a:schemeClr val="tx1"/>
              </a:solidFill>
              <a:latin typeface="Times New Roman" panose="02020603050405020304" charset="0"/>
              <a:cs typeface="Times New Roman" panose="02020603050405020304" charset="0"/>
              <a:sym typeface="+mn-ea"/>
            </a:endParaRPr>
          </a:p>
        </p:txBody>
      </p:sp>
      <p:sp>
        <p:nvSpPr>
          <p:cNvPr id="26" name="文本框 25"/>
          <p:cNvSpPr txBox="1"/>
          <p:nvPr/>
        </p:nvSpPr>
        <p:spPr>
          <a:xfrm>
            <a:off x="8227695" y="3088005"/>
            <a:ext cx="1496695" cy="368300"/>
          </a:xfrm>
          <a:prstGeom prst="rect">
            <a:avLst/>
          </a:prstGeom>
          <a:noFill/>
        </p:spPr>
        <p:txBody>
          <a:bodyPr wrap="square" rtlCol="0" anchor="t">
            <a:spAutoFit/>
          </a:bodyPr>
          <a:p>
            <a:r>
              <a:rPr lang="en-US" altLang="zh-CN">
                <a:latin typeface="Times New Roman" panose="02020603050405020304" charset="0"/>
                <a:cs typeface="Times New Roman" panose="02020603050405020304" charset="0"/>
                <a:sym typeface="+mn-ea"/>
              </a:rPr>
              <a:t>add  rbp,  0x8</a:t>
            </a:r>
            <a:endParaRPr lang="zh-CN" altLang="en-US"/>
          </a:p>
        </p:txBody>
      </p:sp>
      <p:sp>
        <p:nvSpPr>
          <p:cNvPr id="27" name="矩形 26"/>
          <p:cNvSpPr/>
          <p:nvPr/>
        </p:nvSpPr>
        <p:spPr>
          <a:xfrm>
            <a:off x="9649460" y="2736850"/>
            <a:ext cx="712470" cy="351155"/>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矩形 27"/>
          <p:cNvSpPr/>
          <p:nvPr/>
        </p:nvSpPr>
        <p:spPr>
          <a:xfrm>
            <a:off x="10361930" y="2735580"/>
            <a:ext cx="712470" cy="351155"/>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矩形 28"/>
          <p:cNvSpPr/>
          <p:nvPr/>
        </p:nvSpPr>
        <p:spPr>
          <a:xfrm>
            <a:off x="11074400" y="2735580"/>
            <a:ext cx="712470" cy="351155"/>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矩形 29"/>
          <p:cNvSpPr/>
          <p:nvPr/>
        </p:nvSpPr>
        <p:spPr>
          <a:xfrm>
            <a:off x="9649460" y="3084830"/>
            <a:ext cx="712470" cy="351155"/>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矩形 30"/>
          <p:cNvSpPr/>
          <p:nvPr/>
        </p:nvSpPr>
        <p:spPr>
          <a:xfrm>
            <a:off x="10361930" y="3084830"/>
            <a:ext cx="712470" cy="351155"/>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文本框 31"/>
          <p:cNvSpPr txBox="1"/>
          <p:nvPr/>
        </p:nvSpPr>
        <p:spPr>
          <a:xfrm>
            <a:off x="9649460" y="2308860"/>
            <a:ext cx="1294130" cy="368300"/>
          </a:xfrm>
          <a:prstGeom prst="rect">
            <a:avLst/>
          </a:prstGeom>
          <a:noFill/>
        </p:spPr>
        <p:txBody>
          <a:bodyPr wrap="none" rtlCol="0" anchor="t">
            <a:spAutoFit/>
          </a:bodyPr>
          <a:p>
            <a:r>
              <a:rPr lang="en-US" altLang="zh-CN">
                <a:solidFill>
                  <a:srgbClr val="FF0000"/>
                </a:solidFill>
                <a:latin typeface="Times New Roman" panose="02020603050405020304" charset="0"/>
                <a:cs typeface="Times New Roman" panose="02020603050405020304" charset="0"/>
                <a:sym typeface="+mn-ea"/>
              </a:rPr>
              <a:t>jmp instrum</a:t>
            </a:r>
            <a:endParaRPr lang="zh-CN" altLang="en-US"/>
          </a:p>
        </p:txBody>
      </p:sp>
      <p:sp>
        <p:nvSpPr>
          <p:cNvPr id="33" name="文本框 32"/>
          <p:cNvSpPr txBox="1"/>
          <p:nvPr/>
        </p:nvSpPr>
        <p:spPr>
          <a:xfrm>
            <a:off x="521335" y="4119880"/>
            <a:ext cx="11196955" cy="1476375"/>
          </a:xfrm>
          <a:prstGeom prst="rect">
            <a:avLst/>
          </a:prstGeom>
          <a:noFill/>
        </p:spPr>
        <p:txBody>
          <a:bodyPr wrap="square" rtlCol="0" anchor="t">
            <a:spAutoFit/>
          </a:bodyPr>
          <a:p>
            <a:r>
              <a:rPr lang="en-US" altLang="zh-CN">
                <a:latin typeface="Times New Roman" panose="02020603050405020304" charset="0"/>
                <a:cs typeface="Times New Roman" panose="02020603050405020304" charset="0"/>
              </a:rPr>
              <a:t>int3</a:t>
            </a:r>
            <a:r>
              <a:rPr lang="zh-CN" altLang="en-US">
                <a:latin typeface="Times New Roman" panose="02020603050405020304" charset="0"/>
                <a:ea typeface="宋体" pitchFamily="2" charset="-122"/>
                <a:cs typeface="Times New Roman" panose="02020603050405020304" charset="0"/>
              </a:rPr>
              <a:t>方法</a:t>
            </a:r>
            <a:r>
              <a:rPr lang="en-US" altLang="zh-CN">
                <a:latin typeface="Times New Roman" panose="02020603050405020304" charset="0"/>
                <a:ea typeface="宋体" pitchFamily="2" charset="-122"/>
                <a:cs typeface="Times New Roman" panose="02020603050405020304" charset="0"/>
              </a:rPr>
              <a:t>: </a:t>
            </a:r>
            <a:r>
              <a:rPr lang="zh-CN" altLang="en-US">
                <a:latin typeface="Times New Roman" panose="02020603050405020304" charset="0"/>
                <a:cs typeface="Times New Roman" panose="02020603050405020304" charset="0"/>
              </a:rPr>
              <a:t>在x86</a:t>
            </a:r>
            <a:r>
              <a:rPr lang="en-US" altLang="zh-CN">
                <a:latin typeface="Times New Roman" panose="02020603050405020304" charset="0"/>
                <a:cs typeface="Times New Roman" panose="02020603050405020304" charset="0"/>
              </a:rPr>
              <a:t>-64</a:t>
            </a:r>
            <a:r>
              <a:rPr lang="zh-CN" altLang="en-US">
                <a:latin typeface="Times New Roman" panose="02020603050405020304" charset="0"/>
                <a:cs typeface="Times New Roman" panose="02020603050405020304" charset="0"/>
              </a:rPr>
              <a:t>架构中</a:t>
            </a:r>
            <a:r>
              <a:rPr lang="en-US" altLang="zh-CN">
                <a:latin typeface="Times New Roman" panose="02020603050405020304" charset="0"/>
                <a:cs typeface="Times New Roman" panose="02020603050405020304" charset="0"/>
              </a:rPr>
              <a:t>, </a:t>
            </a:r>
            <a:r>
              <a:rPr lang="zh-CN" altLang="en-US">
                <a:latin typeface="Times New Roman" panose="02020603050405020304" charset="0"/>
                <a:cs typeface="Times New Roman" panose="02020603050405020304" charset="0"/>
              </a:rPr>
              <a:t>int 3指令会生成一个软中断</a:t>
            </a:r>
            <a:r>
              <a:rPr lang="en-US" altLang="zh-CN">
                <a:latin typeface="Times New Roman" panose="02020603050405020304" charset="0"/>
                <a:cs typeface="Times New Roman" panose="02020603050405020304" charset="0"/>
              </a:rPr>
              <a:t>, </a:t>
            </a:r>
            <a:r>
              <a:rPr lang="zh-CN" altLang="en-US">
                <a:latin typeface="Times New Roman" panose="02020603050405020304" charset="0"/>
                <a:cs typeface="Times New Roman" panose="02020603050405020304" charset="0"/>
              </a:rPr>
              <a:t>用户空间的程序可通过SIGTRAP信号捕获该中断</a:t>
            </a:r>
            <a:r>
              <a:rPr lang="en-US" altLang="zh-CN">
                <a:latin typeface="Times New Roman" panose="02020603050405020304" charset="0"/>
                <a:cs typeface="Times New Roman" panose="02020603050405020304" charset="0"/>
              </a:rPr>
              <a:t>. </a:t>
            </a:r>
            <a:r>
              <a:rPr lang="zh-CN" altLang="en-US">
                <a:solidFill>
                  <a:srgbClr val="FF0000"/>
                </a:solidFill>
                <a:latin typeface="Times New Roman" panose="02020603050405020304" charset="0"/>
                <a:cs typeface="Times New Roman" panose="02020603050405020304" charset="0"/>
              </a:rPr>
              <a:t>int 3的长度只有1字节</a:t>
            </a:r>
            <a:r>
              <a:rPr lang="en-US" altLang="zh-CN">
                <a:solidFill>
                  <a:srgbClr val="FF0000"/>
                </a:solidFill>
                <a:latin typeface="Times New Roman" panose="02020603050405020304" charset="0"/>
                <a:cs typeface="Times New Roman" panose="02020603050405020304" charset="0"/>
              </a:rPr>
              <a:t>, </a:t>
            </a:r>
            <a:r>
              <a:rPr lang="zh-CN" altLang="en-US">
                <a:solidFill>
                  <a:srgbClr val="FF0000"/>
                </a:solidFill>
                <a:latin typeface="Times New Roman" panose="02020603050405020304" charset="0"/>
                <a:ea typeface="宋体" pitchFamily="2" charset="-122"/>
                <a:cs typeface="Times New Roman" panose="02020603050405020304" charset="0"/>
              </a:rPr>
              <a:t>可用来安全地覆盖</a:t>
            </a:r>
            <a:r>
              <a:rPr lang="zh-CN" altLang="en-US">
                <a:solidFill>
                  <a:srgbClr val="FF0000"/>
                </a:solidFill>
                <a:latin typeface="Times New Roman" panose="02020603050405020304" charset="0"/>
                <a:cs typeface="Times New Roman" panose="02020603050405020304" charset="0"/>
              </a:rPr>
              <a:t>任何指令</a:t>
            </a:r>
            <a:r>
              <a:rPr lang="en-US" altLang="zh-CN">
                <a:latin typeface="Times New Roman" panose="02020603050405020304" charset="0"/>
                <a:cs typeface="Times New Roman" panose="02020603050405020304" charset="0"/>
              </a:rPr>
              <a:t>. </a:t>
            </a:r>
            <a:r>
              <a:rPr lang="zh-CN" altLang="en-US">
                <a:latin typeface="Times New Roman" panose="02020603050405020304" charset="0"/>
                <a:ea typeface="宋体" pitchFamily="2" charset="-122"/>
                <a:cs typeface="Times New Roman" panose="02020603050405020304" charset="0"/>
              </a:rPr>
              <a:t>当</a:t>
            </a:r>
            <a:r>
              <a:rPr lang="en-US" altLang="zh-CN">
                <a:latin typeface="Times New Roman" panose="02020603050405020304" charset="0"/>
                <a:ea typeface="宋体" pitchFamily="2" charset="-122"/>
                <a:cs typeface="Times New Roman" panose="02020603050405020304" charset="0"/>
              </a:rPr>
              <a:t>SIGTRAP</a:t>
            </a:r>
            <a:r>
              <a:rPr lang="zh-CN" altLang="en-US">
                <a:latin typeface="Times New Roman" panose="02020603050405020304" charset="0"/>
                <a:ea typeface="宋体" pitchFamily="2" charset="-122"/>
                <a:cs typeface="Times New Roman" panose="02020603050405020304" charset="0"/>
              </a:rPr>
              <a:t>信号产生时</a:t>
            </a:r>
            <a:r>
              <a:rPr lang="en-US" altLang="zh-CN">
                <a:latin typeface="Times New Roman" panose="02020603050405020304" charset="0"/>
                <a:ea typeface="宋体" pitchFamily="2" charset="-122"/>
                <a:cs typeface="Times New Roman" panose="02020603050405020304" charset="0"/>
              </a:rPr>
              <a:t>, </a:t>
            </a:r>
            <a:r>
              <a:rPr lang="zh-CN" altLang="en-US">
                <a:latin typeface="Times New Roman" panose="02020603050405020304" charset="0"/>
                <a:ea typeface="宋体" pitchFamily="2" charset="-122"/>
                <a:cs typeface="Times New Roman" panose="02020603050405020304" charset="0"/>
              </a:rPr>
              <a:t>可通过</a:t>
            </a:r>
            <a:r>
              <a:rPr lang="en-US" altLang="zh-CN">
                <a:latin typeface="Times New Roman" panose="02020603050405020304" charset="0"/>
                <a:ea typeface="宋体" pitchFamily="2" charset="-122"/>
                <a:cs typeface="Times New Roman" panose="02020603050405020304" charset="0"/>
              </a:rPr>
              <a:t>ptrace</a:t>
            </a:r>
            <a:r>
              <a:rPr lang="zh-CN" altLang="en-US">
                <a:latin typeface="Times New Roman" panose="02020603050405020304" charset="0"/>
                <a:ea typeface="宋体" pitchFamily="2" charset="-122"/>
                <a:cs typeface="Times New Roman" panose="02020603050405020304" charset="0"/>
              </a:rPr>
              <a:t>找出中断发生地址</a:t>
            </a:r>
            <a:r>
              <a:rPr lang="en-US" altLang="zh-CN">
                <a:latin typeface="Times New Roman" panose="02020603050405020304" charset="0"/>
                <a:ea typeface="宋体" pitchFamily="2" charset="-122"/>
                <a:cs typeface="Times New Roman" panose="02020603050405020304" charset="0"/>
              </a:rPr>
              <a:t>, </a:t>
            </a:r>
            <a:r>
              <a:rPr lang="zh-CN" altLang="en-US">
                <a:latin typeface="Times New Roman" panose="02020603050405020304" charset="0"/>
                <a:ea typeface="宋体" pitchFamily="2" charset="-122"/>
                <a:cs typeface="Times New Roman" panose="02020603050405020304" charset="0"/>
              </a:rPr>
              <a:t>从而调用相应的插桩代码</a:t>
            </a:r>
            <a:r>
              <a:rPr lang="en-US" altLang="zh-CN">
                <a:latin typeface="Times New Roman" panose="02020603050405020304" charset="0"/>
                <a:ea typeface="宋体" pitchFamily="2" charset="-122"/>
                <a:cs typeface="Times New Roman" panose="02020603050405020304" charset="0"/>
              </a:rPr>
              <a:t>.</a:t>
            </a:r>
            <a:endParaRPr lang="en-US" altLang="zh-CN">
              <a:latin typeface="Times New Roman" panose="02020603050405020304" charset="0"/>
              <a:cs typeface="Times New Roman" panose="02020603050405020304" charset="0"/>
            </a:endParaRPr>
          </a:p>
          <a:p>
            <a:r>
              <a:rPr lang="zh-CN" altLang="en-US">
                <a:solidFill>
                  <a:srgbClr val="FF0000"/>
                </a:solidFill>
                <a:latin typeface="Times New Roman" panose="02020603050405020304" charset="0"/>
                <a:ea typeface="宋体" pitchFamily="2" charset="-122"/>
                <a:cs typeface="Times New Roman" panose="02020603050405020304" charset="0"/>
              </a:rPr>
              <a:t>问题</a:t>
            </a:r>
            <a:r>
              <a:rPr lang="en-US" altLang="zh-CN">
                <a:solidFill>
                  <a:srgbClr val="FF0000"/>
                </a:solidFill>
                <a:latin typeface="Times New Roman" panose="02020603050405020304" charset="0"/>
                <a:ea typeface="宋体" pitchFamily="2" charset="-122"/>
                <a:cs typeface="Times New Roman" panose="02020603050405020304" charset="0"/>
              </a:rPr>
              <a:t>1</a:t>
            </a:r>
            <a:r>
              <a:rPr lang="en-US" altLang="zh-CN">
                <a:latin typeface="Times New Roman" panose="02020603050405020304" charset="0"/>
                <a:ea typeface="宋体" pitchFamily="2" charset="-122"/>
                <a:cs typeface="Times New Roman" panose="02020603050405020304" charset="0"/>
              </a:rPr>
              <a:t>: </a:t>
            </a:r>
            <a:r>
              <a:rPr lang="zh-CN" altLang="en-US">
                <a:latin typeface="Times New Roman" panose="02020603050405020304" charset="0"/>
                <a:ea typeface="宋体" pitchFamily="2" charset="-122"/>
                <a:cs typeface="Times New Roman" panose="02020603050405020304" charset="0"/>
              </a:rPr>
              <a:t>开销巨大</a:t>
            </a:r>
            <a:r>
              <a:rPr lang="en-US" altLang="zh-CN">
                <a:latin typeface="Times New Roman" panose="02020603050405020304" charset="0"/>
                <a:ea typeface="宋体" pitchFamily="2" charset="-122"/>
                <a:cs typeface="Times New Roman" panose="02020603050405020304" charset="0"/>
              </a:rPr>
              <a:t>.</a:t>
            </a:r>
            <a:endParaRPr lang="en-US" altLang="zh-CN">
              <a:latin typeface="Times New Roman" panose="02020603050405020304" charset="0"/>
              <a:ea typeface="宋体" pitchFamily="2" charset="-122"/>
              <a:cs typeface="Times New Roman" panose="02020603050405020304" charset="0"/>
            </a:endParaRPr>
          </a:p>
          <a:p>
            <a:r>
              <a:rPr lang="zh-CN" altLang="en-US">
                <a:solidFill>
                  <a:srgbClr val="FF0000"/>
                </a:solidFill>
                <a:latin typeface="Times New Roman" panose="02020603050405020304" charset="0"/>
                <a:ea typeface="宋体" pitchFamily="2" charset="-122"/>
                <a:cs typeface="Times New Roman" panose="02020603050405020304" charset="0"/>
              </a:rPr>
              <a:t>问题</a:t>
            </a:r>
            <a:r>
              <a:rPr lang="en-US" altLang="zh-CN">
                <a:solidFill>
                  <a:srgbClr val="FF0000"/>
                </a:solidFill>
                <a:latin typeface="Times New Roman" panose="02020603050405020304" charset="0"/>
                <a:ea typeface="宋体" pitchFamily="2" charset="-122"/>
                <a:cs typeface="Times New Roman" panose="02020603050405020304" charset="0"/>
              </a:rPr>
              <a:t>2</a:t>
            </a:r>
            <a:r>
              <a:rPr lang="en-US" altLang="zh-CN">
                <a:latin typeface="Times New Roman" panose="02020603050405020304" charset="0"/>
                <a:ea typeface="宋体" pitchFamily="2" charset="-122"/>
                <a:cs typeface="Times New Roman" panose="02020603050405020304" charset="0"/>
              </a:rPr>
              <a:t>: int 3方法与正在将int 3作为断点调试的程序不兼容.</a:t>
            </a:r>
            <a:endParaRPr lang="en-US" altLang="zh-CN">
              <a:latin typeface="Times New Roman" panose="02020603050405020304" charset="0"/>
              <a:ea typeface="宋体" pitchFamily="2" charset="-122"/>
              <a:cs typeface="Times New Roman" panose="02020603050405020304" charset="0"/>
            </a:endParaRPr>
          </a:p>
        </p:txBody>
      </p:sp>
      <p:sp>
        <p:nvSpPr>
          <p:cNvPr id="34" name="文本框 33"/>
          <p:cNvSpPr txBox="1"/>
          <p:nvPr/>
        </p:nvSpPr>
        <p:spPr>
          <a:xfrm>
            <a:off x="521335" y="5772150"/>
            <a:ext cx="9568180" cy="645160"/>
          </a:xfrm>
          <a:prstGeom prst="rect">
            <a:avLst/>
          </a:prstGeom>
          <a:noFill/>
        </p:spPr>
        <p:txBody>
          <a:bodyPr wrap="none" rtlCol="0" anchor="t">
            <a:spAutoFit/>
          </a:bodyPr>
          <a:p>
            <a:pPr marL="285750" lvl="0" indent="-285750" algn="l">
              <a:buClrTx/>
              <a:buSzTx/>
              <a:buFont typeface="Arial" panose="020B0604020202020204" pitchFamily="34" charset="0"/>
              <a:buChar char="•"/>
            </a:pPr>
            <a:r>
              <a:rPr lang="zh-CN" dirty="0">
                <a:solidFill>
                  <a:schemeClr val="bg1">
                    <a:lumMod val="50000"/>
                  </a:schemeClr>
                </a:solidFill>
                <a:latin typeface="Times New Roman" panose="02020603050405020304" charset="0"/>
                <a:ea typeface="宋体" pitchFamily="2" charset="-122"/>
                <a:cs typeface="Times New Roman" panose="02020603050405020304" charset="0"/>
                <a:sym typeface="+mn-ea"/>
              </a:rPr>
              <a:t>实际上还有另外一种名为跳板的SBI方法, 但很难完美处理指令覆盖的问题, 这里不进行讨论.</a:t>
            </a:r>
            <a:endParaRPr lang="zh-CN" dirty="0">
              <a:solidFill>
                <a:schemeClr val="bg1">
                  <a:lumMod val="50000"/>
                </a:schemeClr>
              </a:solidFill>
              <a:latin typeface="Times New Roman" panose="02020603050405020304" charset="0"/>
              <a:ea typeface="宋体" pitchFamily="2" charset="-122"/>
              <a:cs typeface="Times New Roman" panose="02020603050405020304" charset="0"/>
              <a:sym typeface="+mn-ea"/>
            </a:endParaRPr>
          </a:p>
          <a:p>
            <a:pPr marL="285750" lvl="0" indent="-285750" algn="l">
              <a:buClrTx/>
              <a:buSzTx/>
              <a:buFont typeface="Arial" panose="020B0604020202020204" pitchFamily="34" charset="0"/>
              <a:buChar char="•"/>
            </a:pPr>
            <a:r>
              <a:rPr lang="zh-CN" altLang="en-US" dirty="0">
                <a:solidFill>
                  <a:schemeClr val="bg1">
                    <a:lumMod val="50000"/>
                  </a:schemeClr>
                </a:solidFill>
                <a:latin typeface="Times New Roman" panose="02020603050405020304" charset="0"/>
                <a:ea typeface="宋体" pitchFamily="2" charset="-122"/>
                <a:cs typeface="Times New Roman" panose="02020603050405020304" charset="0"/>
                <a:sym typeface="+mn-ea"/>
              </a:rPr>
              <a:t>另外</a:t>
            </a:r>
            <a:r>
              <a:rPr lang="en-US" altLang="zh-CN" dirty="0">
                <a:solidFill>
                  <a:schemeClr val="bg1">
                    <a:lumMod val="50000"/>
                  </a:schemeClr>
                </a:solidFill>
                <a:latin typeface="Times New Roman" panose="02020603050405020304" charset="0"/>
                <a:ea typeface="宋体" pitchFamily="2" charset="-122"/>
                <a:cs typeface="Times New Roman" panose="02020603050405020304" charset="0"/>
                <a:sym typeface="+mn-ea"/>
              </a:rPr>
              <a:t>, SBI</a:t>
            </a:r>
            <a:r>
              <a:rPr lang="zh-CN" altLang="en-US" dirty="0">
                <a:solidFill>
                  <a:schemeClr val="bg1">
                    <a:lumMod val="50000"/>
                  </a:schemeClr>
                </a:solidFill>
                <a:latin typeface="Times New Roman" panose="02020603050405020304" charset="0"/>
                <a:ea typeface="宋体" pitchFamily="2" charset="-122"/>
                <a:cs typeface="Times New Roman" panose="02020603050405020304" charset="0"/>
                <a:sym typeface="+mn-ea"/>
              </a:rPr>
              <a:t>还受反汇编正确性的影响</a:t>
            </a:r>
            <a:r>
              <a:rPr lang="en-US" altLang="zh-CN" dirty="0">
                <a:solidFill>
                  <a:schemeClr val="bg1">
                    <a:lumMod val="50000"/>
                  </a:schemeClr>
                </a:solidFill>
                <a:latin typeface="Times New Roman" panose="02020603050405020304" charset="0"/>
                <a:ea typeface="宋体" pitchFamily="2" charset="-122"/>
                <a:cs typeface="Times New Roman" panose="02020603050405020304" charset="0"/>
                <a:sym typeface="+mn-ea"/>
              </a:rPr>
              <a:t>, </a:t>
            </a:r>
            <a:r>
              <a:rPr lang="zh-CN" altLang="en-US" dirty="0">
                <a:solidFill>
                  <a:schemeClr val="bg1">
                    <a:lumMod val="50000"/>
                  </a:schemeClr>
                </a:solidFill>
                <a:latin typeface="Times New Roman" panose="02020603050405020304" charset="0"/>
                <a:ea typeface="宋体" pitchFamily="2" charset="-122"/>
                <a:cs typeface="Times New Roman" panose="02020603050405020304" charset="0"/>
                <a:sym typeface="+mn-ea"/>
              </a:rPr>
              <a:t>整体而言不如</a:t>
            </a:r>
            <a:r>
              <a:rPr lang="en-US" altLang="zh-CN" dirty="0">
                <a:solidFill>
                  <a:schemeClr val="bg1">
                    <a:lumMod val="50000"/>
                  </a:schemeClr>
                </a:solidFill>
                <a:latin typeface="Times New Roman" panose="02020603050405020304" charset="0"/>
                <a:ea typeface="宋体" pitchFamily="2" charset="-122"/>
                <a:cs typeface="Times New Roman" panose="02020603050405020304" charset="0"/>
                <a:sym typeface="+mn-ea"/>
              </a:rPr>
              <a:t>DBI</a:t>
            </a:r>
            <a:r>
              <a:rPr lang="zh-CN" altLang="en-US" dirty="0">
                <a:solidFill>
                  <a:schemeClr val="bg1">
                    <a:lumMod val="50000"/>
                  </a:schemeClr>
                </a:solidFill>
                <a:latin typeface="Times New Roman" panose="02020603050405020304" charset="0"/>
                <a:ea typeface="宋体" pitchFamily="2" charset="-122"/>
                <a:cs typeface="Times New Roman" panose="02020603050405020304" charset="0"/>
                <a:sym typeface="+mn-ea"/>
              </a:rPr>
              <a:t>可靠</a:t>
            </a:r>
            <a:r>
              <a:rPr lang="en-US" altLang="zh-CN" dirty="0">
                <a:solidFill>
                  <a:schemeClr val="bg1">
                    <a:lumMod val="50000"/>
                  </a:schemeClr>
                </a:solidFill>
                <a:latin typeface="Times New Roman" panose="02020603050405020304" charset="0"/>
                <a:ea typeface="宋体" pitchFamily="2" charset="-122"/>
                <a:cs typeface="Times New Roman" panose="02020603050405020304" charset="0"/>
                <a:sym typeface="+mn-ea"/>
              </a:rPr>
              <a:t>.</a:t>
            </a:r>
            <a:endParaRPr lang="en-US" altLang="zh-CN" dirty="0">
              <a:solidFill>
                <a:schemeClr val="bg1">
                  <a:lumMod val="50000"/>
                </a:schemeClr>
              </a:solidFill>
              <a:latin typeface="Times New Roman" panose="02020603050405020304" charset="0"/>
              <a:ea typeface="宋体" pitchFamily="2" charset="-122"/>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9" grpId="0"/>
      <p:bldP spid="7" grpId="1" animBg="1"/>
      <p:bldP spid="9" grpId="1"/>
      <p:bldP spid="10" grpId="0" bldLvl="0" animBg="1"/>
      <p:bldP spid="11" grpId="0"/>
      <p:bldP spid="10" grpId="1" animBg="1"/>
      <p:bldP spid="11" grpId="1"/>
      <p:bldP spid="16" grpId="0" animBg="1"/>
      <p:bldP spid="18" grpId="0" animBg="1"/>
      <p:bldP spid="19" grpId="0" animBg="1"/>
      <p:bldP spid="20" grpId="0" animBg="1"/>
      <p:bldP spid="21" grpId="0" animBg="1"/>
      <p:bldP spid="22" grpId="0" animBg="1"/>
      <p:bldP spid="25" grpId="0"/>
      <p:bldP spid="26" grpId="0"/>
      <p:bldP spid="16" grpId="1" animBg="1"/>
      <p:bldP spid="18" grpId="1" animBg="1"/>
      <p:bldP spid="19" grpId="1" animBg="1"/>
      <p:bldP spid="20" grpId="1" animBg="1"/>
      <p:bldP spid="21" grpId="1" animBg="1"/>
      <p:bldP spid="22" grpId="1" animBg="1"/>
      <p:bldP spid="25" grpId="1"/>
      <p:bldP spid="26" grpId="1"/>
      <p:bldP spid="27" grpId="0" bldLvl="0" animBg="1"/>
      <p:bldP spid="27" grpId="1" animBg="1"/>
      <p:bldP spid="28" grpId="0" bldLvl="0" animBg="1"/>
      <p:bldP spid="28" grpId="1" animBg="1"/>
      <p:bldP spid="29" grpId="0" bldLvl="0" animBg="1"/>
      <p:bldP spid="29" grpId="1" animBg="1"/>
      <p:bldP spid="30" grpId="0" bldLvl="0" animBg="1"/>
      <p:bldP spid="30" grpId="1" animBg="1"/>
      <p:bldP spid="31" grpId="0" bldLvl="0" animBg="1"/>
      <p:bldP spid="31" grpId="1" animBg="1"/>
      <p:bldP spid="32" grpId="0"/>
      <p:bldP spid="32" grpId="1"/>
      <p:bldP spid="33" grpId="0"/>
      <p:bldP spid="33" grpId="1"/>
      <p:bldP spid="34" grpId="0"/>
      <p:bldP spid="34"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en-US" dirty="0">
                <a:cs typeface="Segoe UI Light" panose="020B0502040204020203" pitchFamily="34" charset="0"/>
              </a:rPr>
              <a:t>1.1 x86-64</a:t>
            </a:r>
            <a:r>
              <a:rPr lang="zh-CN" altLang="en-US" dirty="0">
                <a:cs typeface="Segoe UI Light" panose="020B0502040204020203" pitchFamily="34" charset="0"/>
              </a:rPr>
              <a:t>操作数</a:t>
            </a:r>
            <a:endParaRPr lang="zh-CN" altLang="en-US" dirty="0">
              <a:cs typeface="Segoe UI Light" panose="020B0502040204020203" pitchFamily="34" charset="0"/>
            </a:endParaRPr>
          </a:p>
        </p:txBody>
      </p:sp>
      <p:sp>
        <p:nvSpPr>
          <p:cNvPr id="3" name="文本框 2"/>
          <p:cNvSpPr txBox="1"/>
          <p:nvPr/>
        </p:nvSpPr>
        <p:spPr>
          <a:xfrm>
            <a:off x="521335" y="1313815"/>
            <a:ext cx="11167745" cy="2306955"/>
          </a:xfrm>
          <a:prstGeom prst="rect">
            <a:avLst/>
          </a:prstGeom>
          <a:noFill/>
        </p:spPr>
        <p:txBody>
          <a:bodyPr wrap="square">
            <a:spAutoFit/>
          </a:bodyPr>
          <a:p>
            <a:r>
              <a:rPr lang="zh-CN" sz="2400" dirty="0">
                <a:latin typeface="Times New Roman" panose="02020603050405020304" charset="0"/>
                <a:ea typeface="宋体" pitchFamily="2" charset="-122"/>
                <a:cs typeface="Times New Roman" panose="02020603050405020304" charset="0"/>
              </a:rPr>
              <a:t>操作数分为</a:t>
            </a:r>
            <a:r>
              <a:rPr lang="en-US" altLang="zh-CN" sz="2400" dirty="0">
                <a:latin typeface="Times New Roman" panose="02020603050405020304" charset="0"/>
                <a:ea typeface="宋体" pitchFamily="2" charset="-122"/>
                <a:cs typeface="Times New Roman" panose="02020603050405020304" charset="0"/>
              </a:rPr>
              <a:t>3</a:t>
            </a:r>
            <a:r>
              <a:rPr lang="zh-CN" altLang="en-US" sz="2400" dirty="0">
                <a:latin typeface="Times New Roman" panose="02020603050405020304" charset="0"/>
                <a:ea typeface="宋体" pitchFamily="2" charset="-122"/>
                <a:cs typeface="Times New Roman" panose="02020603050405020304" charset="0"/>
              </a:rPr>
              <a:t>类</a:t>
            </a:r>
            <a:r>
              <a:rPr lang="en-US" altLang="zh-CN" sz="2400" dirty="0">
                <a:latin typeface="Times New Roman" panose="02020603050405020304" charset="0"/>
                <a:ea typeface="宋体" pitchFamily="2" charset="-122"/>
                <a:cs typeface="Times New Roman" panose="02020603050405020304" charset="0"/>
              </a:rPr>
              <a:t>, </a:t>
            </a:r>
            <a:r>
              <a:rPr lang="zh-CN" altLang="en-US" sz="2400" dirty="0">
                <a:latin typeface="Times New Roman" panose="02020603050405020304" charset="0"/>
                <a:ea typeface="宋体" pitchFamily="2" charset="-122"/>
                <a:cs typeface="Times New Roman" panose="02020603050405020304" charset="0"/>
              </a:rPr>
              <a:t>分别为</a:t>
            </a:r>
            <a:r>
              <a:rPr lang="zh-CN" sz="2400" dirty="0">
                <a:latin typeface="Times New Roman" panose="02020603050405020304" charset="0"/>
                <a:ea typeface="宋体" pitchFamily="2" charset="-122"/>
                <a:cs typeface="Times New Roman" panose="02020603050405020304" charset="0"/>
              </a:rPr>
              <a:t>立即数</a:t>
            </a:r>
            <a:r>
              <a:rPr lang="zh-CN" altLang="en-US" sz="2400" dirty="0">
                <a:latin typeface="Times New Roman" panose="02020603050405020304" charset="0"/>
                <a:ea typeface="宋体" pitchFamily="2" charset="-122"/>
                <a:cs typeface="Times New Roman" panose="02020603050405020304" charset="0"/>
              </a:rPr>
              <a:t>、</a:t>
            </a:r>
            <a:r>
              <a:rPr lang="zh-CN" sz="2400" dirty="0">
                <a:latin typeface="Times New Roman" panose="02020603050405020304" charset="0"/>
                <a:ea typeface="宋体" pitchFamily="2" charset="-122"/>
                <a:cs typeface="Times New Roman" panose="02020603050405020304" charset="0"/>
              </a:rPr>
              <a:t>寄存器操作数与内存操作数</a:t>
            </a:r>
            <a:r>
              <a:rPr lang="en-US" altLang="zh-CN" sz="2400" dirty="0">
                <a:latin typeface="Times New Roman" panose="02020603050405020304" charset="0"/>
                <a:ea typeface="宋体" pitchFamily="2" charset="-122"/>
                <a:cs typeface="Times New Roman" panose="02020603050405020304" charset="0"/>
              </a:rPr>
              <a:t>.</a:t>
            </a:r>
            <a:endParaRPr lang="en-US" altLang="zh-CN" sz="2400" dirty="0">
              <a:latin typeface="Times New Roman" panose="02020603050405020304" charset="0"/>
              <a:ea typeface="宋体" pitchFamily="2" charset="-122"/>
              <a:cs typeface="Times New Roman" panose="02020603050405020304" charset="0"/>
            </a:endParaRPr>
          </a:p>
          <a:p>
            <a:r>
              <a:rPr lang="en-US" altLang="zh-CN" sz="2400" dirty="0">
                <a:latin typeface="Times New Roman" panose="02020603050405020304" charset="0"/>
                <a:ea typeface="宋体" pitchFamily="2" charset="-122"/>
                <a:cs typeface="Times New Roman" panose="02020603050405020304" charset="0"/>
              </a:rPr>
              <a:t>大多数GCC生成的汇编代码指令都有一个字符后缀, 表明操作数的大小.例如:</a:t>
            </a:r>
            <a:endParaRPr lang="en-US" altLang="zh-CN" sz="2400" dirty="0">
              <a:latin typeface="Times New Roman" panose="02020603050405020304" charset="0"/>
              <a:ea typeface="宋体" pitchFamily="2" charset="-122"/>
              <a:cs typeface="Times New Roman" panose="02020603050405020304" charset="0"/>
            </a:endParaRPr>
          </a:p>
          <a:p>
            <a:pPr marL="342900" indent="-342900">
              <a:buFont typeface="Arial" panose="020B0604020202020204" pitchFamily="34" charset="0"/>
              <a:buChar char="•"/>
            </a:pPr>
            <a:r>
              <a:rPr lang="en-US" altLang="zh-CN" sz="2400" dirty="0">
                <a:latin typeface="Times New Roman" panose="02020603050405020304" charset="0"/>
                <a:ea typeface="宋体" pitchFamily="2" charset="-122"/>
                <a:cs typeface="Times New Roman" panose="02020603050405020304" charset="0"/>
              </a:rPr>
              <a:t>movb: </a:t>
            </a:r>
            <a:r>
              <a:rPr lang="en-US" altLang="zh-CN" sz="2400" dirty="0">
                <a:latin typeface="Times New Roman" panose="02020603050405020304" charset="0"/>
                <a:ea typeface="宋体" pitchFamily="2" charset="-122"/>
                <a:cs typeface="Times New Roman" panose="02020603050405020304" charset="0"/>
              </a:rPr>
              <a:t>传送字节</a:t>
            </a:r>
            <a:endParaRPr lang="en-US" altLang="zh-CN" sz="2400" dirty="0">
              <a:latin typeface="Times New Roman" panose="02020603050405020304" charset="0"/>
              <a:ea typeface="宋体" pitchFamily="2" charset="-122"/>
              <a:cs typeface="Times New Roman" panose="02020603050405020304" charset="0"/>
            </a:endParaRPr>
          </a:p>
          <a:p>
            <a:pPr marL="342900" indent="-342900">
              <a:buFont typeface="Arial" panose="020B0604020202020204" pitchFamily="34" charset="0"/>
              <a:buChar char="•"/>
            </a:pPr>
            <a:r>
              <a:rPr lang="en-US" altLang="zh-CN" sz="2400" dirty="0">
                <a:latin typeface="Times New Roman" panose="02020603050405020304" charset="0"/>
                <a:ea typeface="宋体" pitchFamily="2" charset="-122"/>
                <a:cs typeface="Times New Roman" panose="02020603050405020304" charset="0"/>
              </a:rPr>
              <a:t>movw: 传送字</a:t>
            </a:r>
            <a:endParaRPr lang="en-US" altLang="zh-CN" sz="2400" dirty="0">
              <a:latin typeface="Times New Roman" panose="02020603050405020304" charset="0"/>
              <a:ea typeface="宋体" pitchFamily="2" charset="-122"/>
              <a:cs typeface="Times New Roman" panose="02020603050405020304" charset="0"/>
            </a:endParaRPr>
          </a:p>
          <a:p>
            <a:pPr marL="342900" indent="-342900">
              <a:buFont typeface="Arial" panose="020B0604020202020204" pitchFamily="34" charset="0"/>
              <a:buChar char="•"/>
            </a:pPr>
            <a:r>
              <a:rPr lang="en-US" altLang="zh-CN" sz="2400" dirty="0">
                <a:latin typeface="Times New Roman" panose="02020603050405020304" charset="0"/>
                <a:ea typeface="宋体" pitchFamily="2" charset="-122"/>
                <a:cs typeface="Times New Roman" panose="02020603050405020304" charset="0"/>
              </a:rPr>
              <a:t>movl: 传送双字</a:t>
            </a:r>
            <a:endParaRPr lang="en-US" altLang="zh-CN" sz="2400" dirty="0">
              <a:latin typeface="Times New Roman" panose="02020603050405020304" charset="0"/>
              <a:ea typeface="宋体" pitchFamily="2" charset="-122"/>
              <a:cs typeface="Times New Roman" panose="02020603050405020304" charset="0"/>
            </a:endParaRPr>
          </a:p>
          <a:p>
            <a:pPr marL="342900" indent="-342900">
              <a:buFont typeface="Arial" panose="020B0604020202020204" pitchFamily="34" charset="0"/>
              <a:buChar char="•"/>
            </a:pPr>
            <a:r>
              <a:rPr lang="en-US" altLang="zh-CN" sz="2400" dirty="0">
                <a:latin typeface="Times New Roman" panose="02020603050405020304" charset="0"/>
                <a:ea typeface="宋体" pitchFamily="2" charset="-122"/>
                <a:cs typeface="Times New Roman" panose="02020603050405020304" charset="0"/>
              </a:rPr>
              <a:t>movq: 传送四字</a:t>
            </a:r>
            <a:endParaRPr lang="zh-CN" altLang="en-US" sz="2400" dirty="0">
              <a:latin typeface="Times New Roman" panose="02020603050405020304" charset="0"/>
              <a:ea typeface="宋体" pitchFamily="2" charset="-122"/>
              <a:cs typeface="Times New Roman" panose="02020603050405020304" charset="0"/>
            </a:endParaRPr>
          </a:p>
        </p:txBody>
      </p:sp>
      <p:graphicFrame>
        <p:nvGraphicFramePr>
          <p:cNvPr id="7" name="表格 6"/>
          <p:cNvGraphicFramePr/>
          <p:nvPr/>
        </p:nvGraphicFramePr>
        <p:xfrm>
          <a:off x="521335" y="3554095"/>
          <a:ext cx="8534400" cy="3048000"/>
        </p:xfrm>
        <a:graphic>
          <a:graphicData uri="http://schemas.openxmlformats.org/drawingml/2006/table">
            <a:tbl>
              <a:tblPr firstRow="1" bandRow="1">
                <a:tableStyleId>{5C22544A-7EE6-4342-B048-85BDC9FD1C3A}</a:tableStyleId>
              </a:tblPr>
              <a:tblGrid>
                <a:gridCol w="2133600"/>
                <a:gridCol w="2133600"/>
                <a:gridCol w="2133600"/>
                <a:gridCol w="2133600"/>
              </a:tblGrid>
              <a:tr h="381000">
                <a:tc>
                  <a:txBody>
                    <a:bodyPr/>
                    <a:p>
                      <a:pPr indent="0" algn="ctr">
                        <a:buNone/>
                      </a:pPr>
                      <a:r>
                        <a:rPr lang="en-US" sz="1600" b="1">
                          <a:latin typeface="Times New Roman" panose="02020603050405020304" charset="0"/>
                          <a:ea typeface="宋体" pitchFamily="2" charset="-122"/>
                          <a:cs typeface="Times New Roman" panose="02020603050405020304" charset="0"/>
                        </a:rPr>
                        <a:t>C 声明</a:t>
                      </a:r>
                      <a:endParaRPr lang="en-US" altLang="en-US" sz="1600" b="1">
                        <a:latin typeface="Times New Roman" panose="02020603050405020304" charset="0"/>
                        <a:ea typeface="宋体" pitchFamily="2" charset="-122"/>
                        <a:cs typeface="Times New Roman" panose="02020603050405020304" charset="0"/>
                      </a:endParaRPr>
                    </a:p>
                  </a:txBody>
                  <a:tcPr marL="99060" marR="99060" vert="horz" anchor="ctr" anchorCtr="0"/>
                </a:tc>
                <a:tc>
                  <a:txBody>
                    <a:bodyPr/>
                    <a:p>
                      <a:pPr indent="0" algn="ctr">
                        <a:buNone/>
                      </a:pPr>
                      <a:r>
                        <a:rPr lang="en-US" sz="1600" b="1">
                          <a:latin typeface="Times New Roman" panose="02020603050405020304" charset="0"/>
                          <a:ea typeface="宋体" pitchFamily="2" charset="-122"/>
                          <a:cs typeface="Times New Roman" panose="02020603050405020304" charset="0"/>
                        </a:rPr>
                        <a:t>Intel 数据类型</a:t>
                      </a:r>
                      <a:endParaRPr lang="en-US" altLang="en-US" sz="1600" b="1">
                        <a:latin typeface="Times New Roman" panose="02020603050405020304" charset="0"/>
                        <a:ea typeface="宋体" pitchFamily="2" charset="-122"/>
                        <a:cs typeface="Times New Roman" panose="02020603050405020304" charset="0"/>
                      </a:endParaRPr>
                    </a:p>
                  </a:txBody>
                  <a:tcPr marL="99060" marR="99060" vert="horz" anchor="ctr" anchorCtr="0"/>
                </a:tc>
                <a:tc>
                  <a:txBody>
                    <a:bodyPr/>
                    <a:p>
                      <a:pPr indent="0" algn="ctr">
                        <a:buNone/>
                      </a:pPr>
                      <a:r>
                        <a:rPr lang="en-US" sz="1600" b="1">
                          <a:latin typeface="Times New Roman" panose="02020603050405020304" charset="0"/>
                          <a:ea typeface="宋体" pitchFamily="2" charset="-122"/>
                        </a:rPr>
                        <a:t>汇编代码后缀</a:t>
                      </a:r>
                      <a:endParaRPr lang="en-US" altLang="en-US" sz="1600" b="1">
                        <a:latin typeface="Times New Roman" panose="02020603050405020304" charset="0"/>
                        <a:ea typeface="宋体" pitchFamily="2" charset="-122"/>
                      </a:endParaRPr>
                    </a:p>
                  </a:txBody>
                  <a:tcPr marL="99060" marR="99060" vert="horz" anchor="ctr" anchorCtr="0"/>
                </a:tc>
                <a:tc>
                  <a:txBody>
                    <a:bodyPr/>
                    <a:p>
                      <a:pPr indent="0" algn="ctr">
                        <a:buNone/>
                      </a:pPr>
                      <a:r>
                        <a:rPr lang="en-US" sz="1600" b="1">
                          <a:latin typeface="Times New Roman" panose="02020603050405020304" charset="0"/>
                          <a:ea typeface="宋体" pitchFamily="2" charset="-122"/>
                          <a:cs typeface="Times New Roman" panose="02020603050405020304" charset="0"/>
                        </a:rPr>
                        <a:t>大小(字节)</a:t>
                      </a:r>
                      <a:endParaRPr lang="en-US" altLang="en-US" sz="1600" b="1">
                        <a:latin typeface="Times New Roman" panose="02020603050405020304" charset="0"/>
                        <a:ea typeface="宋体" pitchFamily="2" charset="-122"/>
                        <a:cs typeface="Times New Roman" panose="02020603050405020304" charset="0"/>
                      </a:endParaRPr>
                    </a:p>
                  </a:txBody>
                  <a:tcPr marL="99060" marR="99060" vert="horz" anchor="ctr" anchorCtr="0"/>
                </a:tc>
              </a:tr>
              <a:tr h="381000">
                <a:tc>
                  <a:txBody>
                    <a:bodyPr/>
                    <a:p>
                      <a:pPr indent="0">
                        <a:buNone/>
                      </a:pPr>
                      <a:r>
                        <a:rPr lang="en-US" sz="1600" b="0">
                          <a:latin typeface="Times New Roman" panose="02020603050405020304" charset="0"/>
                          <a:ea typeface="宋体" pitchFamily="2" charset="-122"/>
                          <a:cs typeface="Times New Roman" panose="02020603050405020304" charset="0"/>
                        </a:rPr>
                        <a:t>char</a:t>
                      </a:r>
                      <a:endParaRPr lang="en-US" altLang="en-US" sz="1600" b="0">
                        <a:latin typeface="Times New Roman" panose="02020603050405020304" charset="0"/>
                        <a:ea typeface="宋体" pitchFamily="2" charset="-122"/>
                        <a:cs typeface="Times New Roman" panose="02020603050405020304" charset="0"/>
                      </a:endParaRPr>
                    </a:p>
                  </a:txBody>
                  <a:tcPr marL="99060" marR="99060" vert="horz" anchor="ctr" anchorCtr="0"/>
                </a:tc>
                <a:tc>
                  <a:txBody>
                    <a:bodyPr/>
                    <a:p>
                      <a:pPr indent="0">
                        <a:buNone/>
                      </a:pPr>
                      <a:r>
                        <a:rPr lang="en-US" sz="1600" b="0">
                          <a:latin typeface="Times New Roman" panose="02020603050405020304" charset="0"/>
                          <a:ea typeface="宋体" pitchFamily="2" charset="-122"/>
                        </a:rPr>
                        <a:t>字节</a:t>
                      </a:r>
                      <a:endParaRPr lang="en-US" altLang="en-US" sz="1600" b="0">
                        <a:latin typeface="Times New Roman" panose="02020603050405020304" charset="0"/>
                        <a:ea typeface="宋体" pitchFamily="2" charset="-122"/>
                      </a:endParaRPr>
                    </a:p>
                  </a:txBody>
                  <a:tcPr marL="99060" marR="99060" vert="horz" anchor="ctr" anchorCtr="0"/>
                </a:tc>
                <a:tc>
                  <a:txBody>
                    <a:bodyPr/>
                    <a:p>
                      <a:pPr indent="0">
                        <a:buNone/>
                      </a:pPr>
                      <a:r>
                        <a:rPr lang="en-US" sz="1600" b="0">
                          <a:latin typeface="Times New Roman" panose="02020603050405020304" charset="0"/>
                          <a:ea typeface="宋体" pitchFamily="2" charset="-122"/>
                          <a:cs typeface="Times New Roman" panose="02020603050405020304" charset="0"/>
                        </a:rPr>
                        <a:t>b</a:t>
                      </a:r>
                      <a:endParaRPr lang="en-US" altLang="en-US" sz="1600" b="0">
                        <a:latin typeface="Times New Roman" panose="02020603050405020304" charset="0"/>
                        <a:ea typeface="宋体" pitchFamily="2" charset="-122"/>
                        <a:cs typeface="Times New Roman" panose="02020603050405020304" charset="0"/>
                      </a:endParaRPr>
                    </a:p>
                  </a:txBody>
                  <a:tcPr marL="99060" marR="99060" vert="horz" anchor="ctr" anchorCtr="0"/>
                </a:tc>
                <a:tc>
                  <a:txBody>
                    <a:bodyPr/>
                    <a:p>
                      <a:pPr indent="0">
                        <a:buNone/>
                      </a:pPr>
                      <a:r>
                        <a:rPr lang="en-US" sz="1600" b="0">
                          <a:latin typeface="Times New Roman" panose="02020603050405020304" charset="0"/>
                          <a:ea typeface="宋体" pitchFamily="2" charset="-122"/>
                          <a:cs typeface="Times New Roman" panose="02020603050405020304" charset="0"/>
                        </a:rPr>
                        <a:t>1</a:t>
                      </a:r>
                      <a:endParaRPr lang="en-US" altLang="en-US" sz="1600" b="0">
                        <a:latin typeface="Times New Roman" panose="02020603050405020304" charset="0"/>
                        <a:ea typeface="宋体" pitchFamily="2" charset="-122"/>
                        <a:cs typeface="Times New Roman" panose="02020603050405020304" charset="0"/>
                      </a:endParaRPr>
                    </a:p>
                  </a:txBody>
                  <a:tcPr marL="99060" marR="99060" vert="horz" anchor="ctr" anchorCtr="0"/>
                </a:tc>
              </a:tr>
              <a:tr h="381000">
                <a:tc>
                  <a:txBody>
                    <a:bodyPr/>
                    <a:p>
                      <a:pPr indent="0">
                        <a:buNone/>
                      </a:pPr>
                      <a:r>
                        <a:rPr lang="en-US" sz="1600" b="0">
                          <a:latin typeface="Times New Roman" panose="02020603050405020304" charset="0"/>
                          <a:ea typeface="宋体" pitchFamily="2" charset="-122"/>
                          <a:cs typeface="Times New Roman" panose="02020603050405020304" charset="0"/>
                        </a:rPr>
                        <a:t>short</a:t>
                      </a:r>
                      <a:endParaRPr lang="en-US" altLang="en-US" sz="1600" b="0">
                        <a:latin typeface="Times New Roman" panose="02020603050405020304" charset="0"/>
                        <a:ea typeface="宋体" pitchFamily="2" charset="-122"/>
                        <a:cs typeface="Times New Roman" panose="02020603050405020304" charset="0"/>
                      </a:endParaRPr>
                    </a:p>
                  </a:txBody>
                  <a:tcPr marL="99060" marR="99060" vert="horz" anchor="ctr" anchorCtr="0"/>
                </a:tc>
                <a:tc>
                  <a:txBody>
                    <a:bodyPr/>
                    <a:p>
                      <a:pPr indent="0">
                        <a:buNone/>
                      </a:pPr>
                      <a:r>
                        <a:rPr lang="en-US" sz="1600" b="0">
                          <a:latin typeface="Times New Roman" panose="02020603050405020304" charset="0"/>
                          <a:ea typeface="宋体" pitchFamily="2" charset="-122"/>
                        </a:rPr>
                        <a:t>字</a:t>
                      </a:r>
                      <a:endParaRPr lang="en-US" altLang="en-US" sz="1600" b="0">
                        <a:latin typeface="Times New Roman" panose="02020603050405020304" charset="0"/>
                        <a:ea typeface="宋体" pitchFamily="2" charset="-122"/>
                      </a:endParaRPr>
                    </a:p>
                  </a:txBody>
                  <a:tcPr marL="99060" marR="99060" vert="horz" anchor="ctr" anchorCtr="0"/>
                </a:tc>
                <a:tc>
                  <a:txBody>
                    <a:bodyPr/>
                    <a:p>
                      <a:pPr indent="0">
                        <a:buNone/>
                      </a:pPr>
                      <a:r>
                        <a:rPr lang="en-US" sz="1600" b="0">
                          <a:latin typeface="Times New Roman" panose="02020603050405020304" charset="0"/>
                          <a:ea typeface="宋体" pitchFamily="2" charset="-122"/>
                          <a:cs typeface="Times New Roman" panose="02020603050405020304" charset="0"/>
                        </a:rPr>
                        <a:t>w</a:t>
                      </a:r>
                      <a:endParaRPr lang="en-US" altLang="en-US" sz="1600" b="0">
                        <a:latin typeface="Times New Roman" panose="02020603050405020304" charset="0"/>
                        <a:ea typeface="宋体" pitchFamily="2" charset="-122"/>
                        <a:cs typeface="Times New Roman" panose="02020603050405020304" charset="0"/>
                      </a:endParaRPr>
                    </a:p>
                  </a:txBody>
                  <a:tcPr marL="99060" marR="99060" vert="horz" anchor="ctr" anchorCtr="0"/>
                </a:tc>
                <a:tc>
                  <a:txBody>
                    <a:bodyPr/>
                    <a:p>
                      <a:pPr indent="0">
                        <a:buNone/>
                      </a:pPr>
                      <a:r>
                        <a:rPr lang="en-US" sz="1600" b="0">
                          <a:latin typeface="Times New Roman" panose="02020603050405020304" charset="0"/>
                          <a:ea typeface="宋体" pitchFamily="2" charset="-122"/>
                          <a:cs typeface="Times New Roman" panose="02020603050405020304" charset="0"/>
                        </a:rPr>
                        <a:t>2</a:t>
                      </a:r>
                      <a:endParaRPr lang="en-US" altLang="en-US" sz="1600" b="0">
                        <a:latin typeface="Times New Roman" panose="02020603050405020304" charset="0"/>
                        <a:ea typeface="宋体" pitchFamily="2" charset="-122"/>
                        <a:cs typeface="Times New Roman" panose="02020603050405020304" charset="0"/>
                      </a:endParaRPr>
                    </a:p>
                  </a:txBody>
                  <a:tcPr marL="99060" marR="99060" vert="horz" anchor="ctr" anchorCtr="0"/>
                </a:tc>
              </a:tr>
              <a:tr h="381000">
                <a:tc>
                  <a:txBody>
                    <a:bodyPr/>
                    <a:p>
                      <a:pPr indent="0">
                        <a:buNone/>
                      </a:pPr>
                      <a:r>
                        <a:rPr lang="en-US" sz="1600" b="0">
                          <a:latin typeface="Times New Roman" panose="02020603050405020304" charset="0"/>
                          <a:ea typeface="宋体" pitchFamily="2" charset="-122"/>
                          <a:cs typeface="Times New Roman" panose="02020603050405020304" charset="0"/>
                        </a:rPr>
                        <a:t>int</a:t>
                      </a:r>
                      <a:endParaRPr lang="en-US" altLang="en-US" sz="1600" b="0">
                        <a:latin typeface="Times New Roman" panose="02020603050405020304" charset="0"/>
                        <a:ea typeface="宋体" pitchFamily="2" charset="-122"/>
                        <a:cs typeface="Times New Roman" panose="02020603050405020304" charset="0"/>
                      </a:endParaRPr>
                    </a:p>
                  </a:txBody>
                  <a:tcPr marL="99060" marR="99060" vert="horz" anchor="ctr" anchorCtr="0"/>
                </a:tc>
                <a:tc>
                  <a:txBody>
                    <a:bodyPr/>
                    <a:p>
                      <a:pPr indent="0">
                        <a:buNone/>
                      </a:pPr>
                      <a:r>
                        <a:rPr lang="en-US" sz="1600" b="0">
                          <a:latin typeface="Times New Roman" panose="02020603050405020304" charset="0"/>
                          <a:ea typeface="宋体" pitchFamily="2" charset="-122"/>
                        </a:rPr>
                        <a:t>双字</a:t>
                      </a:r>
                      <a:endParaRPr lang="en-US" altLang="en-US" sz="1600" b="0">
                        <a:latin typeface="Times New Roman" panose="02020603050405020304" charset="0"/>
                        <a:ea typeface="宋体" pitchFamily="2" charset="-122"/>
                      </a:endParaRPr>
                    </a:p>
                  </a:txBody>
                  <a:tcPr marL="99060" marR="99060" vert="horz" anchor="ctr" anchorCtr="0"/>
                </a:tc>
                <a:tc>
                  <a:txBody>
                    <a:bodyPr/>
                    <a:p>
                      <a:pPr indent="0">
                        <a:buNone/>
                      </a:pPr>
                      <a:r>
                        <a:rPr lang="en-US" sz="1600" b="0">
                          <a:latin typeface="Times New Roman" panose="02020603050405020304" charset="0"/>
                          <a:ea typeface="宋体" pitchFamily="2" charset="-122"/>
                          <a:cs typeface="Times New Roman" panose="02020603050405020304" charset="0"/>
                        </a:rPr>
                        <a:t>l</a:t>
                      </a:r>
                      <a:endParaRPr lang="en-US" altLang="en-US" sz="1600" b="0">
                        <a:latin typeface="Times New Roman" panose="02020603050405020304" charset="0"/>
                        <a:ea typeface="宋体" pitchFamily="2" charset="-122"/>
                        <a:cs typeface="Times New Roman" panose="02020603050405020304" charset="0"/>
                      </a:endParaRPr>
                    </a:p>
                  </a:txBody>
                  <a:tcPr marL="99060" marR="99060" vert="horz" anchor="ctr" anchorCtr="0"/>
                </a:tc>
                <a:tc>
                  <a:txBody>
                    <a:bodyPr/>
                    <a:p>
                      <a:pPr indent="0">
                        <a:buNone/>
                      </a:pPr>
                      <a:r>
                        <a:rPr lang="en-US" sz="1600" b="0">
                          <a:latin typeface="Times New Roman" panose="02020603050405020304" charset="0"/>
                          <a:ea typeface="宋体" pitchFamily="2" charset="-122"/>
                          <a:cs typeface="Times New Roman" panose="02020603050405020304" charset="0"/>
                        </a:rPr>
                        <a:t>4</a:t>
                      </a:r>
                      <a:endParaRPr lang="en-US" altLang="en-US" sz="1600" b="0">
                        <a:latin typeface="Times New Roman" panose="02020603050405020304" charset="0"/>
                        <a:ea typeface="宋体" pitchFamily="2" charset="-122"/>
                        <a:cs typeface="Times New Roman" panose="02020603050405020304" charset="0"/>
                      </a:endParaRPr>
                    </a:p>
                  </a:txBody>
                  <a:tcPr marL="99060" marR="99060" vert="horz" anchor="ctr" anchorCtr="0"/>
                </a:tc>
              </a:tr>
              <a:tr h="381000">
                <a:tc>
                  <a:txBody>
                    <a:bodyPr/>
                    <a:p>
                      <a:pPr indent="0">
                        <a:buNone/>
                      </a:pPr>
                      <a:r>
                        <a:rPr lang="en-US" sz="1600" b="0">
                          <a:latin typeface="Times New Roman" panose="02020603050405020304" charset="0"/>
                          <a:ea typeface="宋体" pitchFamily="2" charset="-122"/>
                          <a:cs typeface="Times New Roman" panose="02020603050405020304" charset="0"/>
                        </a:rPr>
                        <a:t>long</a:t>
                      </a:r>
                      <a:endParaRPr lang="en-US" altLang="en-US" sz="1600" b="0">
                        <a:latin typeface="Times New Roman" panose="02020603050405020304" charset="0"/>
                        <a:ea typeface="宋体" pitchFamily="2" charset="-122"/>
                        <a:cs typeface="Times New Roman" panose="02020603050405020304" charset="0"/>
                      </a:endParaRPr>
                    </a:p>
                  </a:txBody>
                  <a:tcPr marL="99060" marR="99060" vert="horz" anchor="ctr" anchorCtr="0"/>
                </a:tc>
                <a:tc>
                  <a:txBody>
                    <a:bodyPr/>
                    <a:p>
                      <a:pPr indent="0">
                        <a:buNone/>
                      </a:pPr>
                      <a:r>
                        <a:rPr lang="en-US" sz="1600" b="0">
                          <a:latin typeface="Times New Roman" panose="02020603050405020304" charset="0"/>
                          <a:ea typeface="宋体" pitchFamily="2" charset="-122"/>
                        </a:rPr>
                        <a:t>四字</a:t>
                      </a:r>
                      <a:endParaRPr lang="en-US" altLang="en-US" sz="1600" b="0">
                        <a:latin typeface="Times New Roman" panose="02020603050405020304" charset="0"/>
                        <a:ea typeface="宋体" pitchFamily="2" charset="-122"/>
                      </a:endParaRPr>
                    </a:p>
                  </a:txBody>
                  <a:tcPr marL="99060" marR="99060" vert="horz" anchor="ctr" anchorCtr="0"/>
                </a:tc>
                <a:tc>
                  <a:txBody>
                    <a:bodyPr/>
                    <a:p>
                      <a:pPr indent="0">
                        <a:buNone/>
                      </a:pPr>
                      <a:r>
                        <a:rPr lang="en-US" sz="1600" b="0">
                          <a:latin typeface="Times New Roman" panose="02020603050405020304" charset="0"/>
                          <a:ea typeface="宋体" pitchFamily="2" charset="-122"/>
                          <a:cs typeface="Times New Roman" panose="02020603050405020304" charset="0"/>
                        </a:rPr>
                        <a:t>q</a:t>
                      </a:r>
                      <a:endParaRPr lang="en-US" altLang="en-US" sz="1600" b="0">
                        <a:latin typeface="Times New Roman" panose="02020603050405020304" charset="0"/>
                        <a:ea typeface="宋体" pitchFamily="2" charset="-122"/>
                        <a:cs typeface="Times New Roman" panose="02020603050405020304" charset="0"/>
                      </a:endParaRPr>
                    </a:p>
                  </a:txBody>
                  <a:tcPr marL="99060" marR="99060" vert="horz" anchor="ctr" anchorCtr="0"/>
                </a:tc>
                <a:tc>
                  <a:txBody>
                    <a:bodyPr/>
                    <a:p>
                      <a:pPr indent="0">
                        <a:buNone/>
                      </a:pPr>
                      <a:r>
                        <a:rPr lang="en-US" sz="1600" b="0">
                          <a:latin typeface="Times New Roman" panose="02020603050405020304" charset="0"/>
                          <a:ea typeface="宋体" pitchFamily="2" charset="-122"/>
                          <a:cs typeface="Times New Roman" panose="02020603050405020304" charset="0"/>
                        </a:rPr>
                        <a:t>8</a:t>
                      </a:r>
                      <a:endParaRPr lang="en-US" altLang="en-US" sz="1600" b="0">
                        <a:latin typeface="Times New Roman" panose="02020603050405020304" charset="0"/>
                        <a:ea typeface="宋体" pitchFamily="2" charset="-122"/>
                        <a:cs typeface="Times New Roman" panose="02020603050405020304" charset="0"/>
                      </a:endParaRPr>
                    </a:p>
                  </a:txBody>
                  <a:tcPr marL="99060" marR="99060" vert="horz" anchor="ctr" anchorCtr="0"/>
                </a:tc>
              </a:tr>
              <a:tr h="381000">
                <a:tc>
                  <a:txBody>
                    <a:bodyPr/>
                    <a:p>
                      <a:pPr indent="0">
                        <a:buNone/>
                      </a:pPr>
                      <a:r>
                        <a:rPr lang="en-US" sz="1600" b="0">
                          <a:latin typeface="Times New Roman" panose="02020603050405020304" charset="0"/>
                          <a:ea typeface="宋体" pitchFamily="2" charset="-122"/>
                          <a:cs typeface="Times New Roman" panose="02020603050405020304" charset="0"/>
                        </a:rPr>
                        <a:t>char*</a:t>
                      </a:r>
                      <a:endParaRPr lang="en-US" altLang="en-US" sz="1600" b="0">
                        <a:latin typeface="Times New Roman" panose="02020603050405020304" charset="0"/>
                        <a:ea typeface="宋体" pitchFamily="2" charset="-122"/>
                        <a:cs typeface="Times New Roman" panose="02020603050405020304" charset="0"/>
                      </a:endParaRPr>
                    </a:p>
                  </a:txBody>
                  <a:tcPr marL="99060" marR="99060" vert="horz" anchor="ctr" anchorCtr="0"/>
                </a:tc>
                <a:tc>
                  <a:txBody>
                    <a:bodyPr/>
                    <a:p>
                      <a:pPr indent="0">
                        <a:buNone/>
                      </a:pPr>
                      <a:r>
                        <a:rPr lang="en-US" sz="1600" b="0">
                          <a:latin typeface="Times New Roman" panose="02020603050405020304" charset="0"/>
                          <a:ea typeface="宋体" pitchFamily="2" charset="-122"/>
                        </a:rPr>
                        <a:t>四字</a:t>
                      </a:r>
                      <a:endParaRPr lang="en-US" altLang="en-US" sz="1600" b="0">
                        <a:latin typeface="Times New Roman" panose="02020603050405020304" charset="0"/>
                        <a:ea typeface="宋体" pitchFamily="2" charset="-122"/>
                      </a:endParaRPr>
                    </a:p>
                  </a:txBody>
                  <a:tcPr marL="99060" marR="99060" vert="horz" anchor="ctr" anchorCtr="0"/>
                </a:tc>
                <a:tc>
                  <a:txBody>
                    <a:bodyPr/>
                    <a:p>
                      <a:pPr indent="0">
                        <a:buNone/>
                      </a:pPr>
                      <a:r>
                        <a:rPr lang="en-US" sz="1600" b="0">
                          <a:latin typeface="Times New Roman" panose="02020603050405020304" charset="0"/>
                          <a:ea typeface="宋体" pitchFamily="2" charset="-122"/>
                          <a:cs typeface="Times New Roman" panose="02020603050405020304" charset="0"/>
                        </a:rPr>
                        <a:t>q</a:t>
                      </a:r>
                      <a:endParaRPr lang="en-US" altLang="en-US" sz="1600" b="0">
                        <a:latin typeface="Times New Roman" panose="02020603050405020304" charset="0"/>
                        <a:ea typeface="宋体" pitchFamily="2" charset="-122"/>
                        <a:cs typeface="Times New Roman" panose="02020603050405020304" charset="0"/>
                      </a:endParaRPr>
                    </a:p>
                  </a:txBody>
                  <a:tcPr marL="99060" marR="99060" vert="horz" anchor="ctr" anchorCtr="0"/>
                </a:tc>
                <a:tc>
                  <a:txBody>
                    <a:bodyPr/>
                    <a:p>
                      <a:pPr indent="0">
                        <a:buNone/>
                      </a:pPr>
                      <a:r>
                        <a:rPr lang="en-US" sz="1600" b="0">
                          <a:latin typeface="Times New Roman" panose="02020603050405020304" charset="0"/>
                          <a:ea typeface="宋体" pitchFamily="2" charset="-122"/>
                          <a:cs typeface="Times New Roman" panose="02020603050405020304" charset="0"/>
                        </a:rPr>
                        <a:t>8</a:t>
                      </a:r>
                      <a:endParaRPr lang="en-US" altLang="en-US" sz="1600" b="0">
                        <a:latin typeface="Times New Roman" panose="02020603050405020304" charset="0"/>
                        <a:ea typeface="宋体" pitchFamily="2" charset="-122"/>
                        <a:cs typeface="Times New Roman" panose="02020603050405020304" charset="0"/>
                      </a:endParaRPr>
                    </a:p>
                  </a:txBody>
                  <a:tcPr marL="99060" marR="99060" vert="horz" anchor="ctr" anchorCtr="0"/>
                </a:tc>
              </a:tr>
              <a:tr h="381000">
                <a:tc>
                  <a:txBody>
                    <a:bodyPr/>
                    <a:p>
                      <a:pPr indent="0">
                        <a:buNone/>
                      </a:pPr>
                      <a:r>
                        <a:rPr lang="en-US" sz="1600" b="0">
                          <a:latin typeface="Times New Roman" panose="02020603050405020304" charset="0"/>
                          <a:ea typeface="宋体" pitchFamily="2" charset="-122"/>
                          <a:cs typeface="Times New Roman" panose="02020603050405020304" charset="0"/>
                        </a:rPr>
                        <a:t>float</a:t>
                      </a:r>
                      <a:endParaRPr lang="en-US" altLang="en-US" sz="1600" b="0">
                        <a:latin typeface="Times New Roman" panose="02020603050405020304" charset="0"/>
                        <a:ea typeface="宋体" pitchFamily="2" charset="-122"/>
                        <a:cs typeface="Times New Roman" panose="02020603050405020304" charset="0"/>
                      </a:endParaRPr>
                    </a:p>
                  </a:txBody>
                  <a:tcPr marL="99060" marR="99060" vert="horz" anchor="ctr" anchorCtr="0"/>
                </a:tc>
                <a:tc>
                  <a:txBody>
                    <a:bodyPr/>
                    <a:p>
                      <a:pPr indent="0">
                        <a:buNone/>
                      </a:pPr>
                      <a:r>
                        <a:rPr lang="en-US" sz="1600" b="0">
                          <a:latin typeface="Times New Roman" panose="02020603050405020304" charset="0"/>
                          <a:ea typeface="宋体" pitchFamily="2" charset="-122"/>
                        </a:rPr>
                        <a:t>单精度</a:t>
                      </a:r>
                      <a:endParaRPr lang="en-US" altLang="en-US" sz="1600" b="0">
                        <a:latin typeface="Times New Roman" panose="02020603050405020304" charset="0"/>
                        <a:ea typeface="宋体" pitchFamily="2" charset="-122"/>
                      </a:endParaRPr>
                    </a:p>
                  </a:txBody>
                  <a:tcPr marL="99060" marR="99060" vert="horz" anchor="ctr" anchorCtr="0"/>
                </a:tc>
                <a:tc>
                  <a:txBody>
                    <a:bodyPr/>
                    <a:p>
                      <a:pPr indent="0">
                        <a:buNone/>
                      </a:pPr>
                      <a:r>
                        <a:rPr lang="en-US" sz="1600" b="0">
                          <a:latin typeface="Times New Roman" panose="02020603050405020304" charset="0"/>
                          <a:ea typeface="宋体" pitchFamily="2" charset="-122"/>
                          <a:cs typeface="Times New Roman" panose="02020603050405020304" charset="0"/>
                        </a:rPr>
                        <a:t>s</a:t>
                      </a:r>
                      <a:endParaRPr lang="en-US" altLang="en-US" sz="1600" b="0">
                        <a:latin typeface="Times New Roman" panose="02020603050405020304" charset="0"/>
                        <a:ea typeface="宋体" pitchFamily="2" charset="-122"/>
                        <a:cs typeface="Times New Roman" panose="02020603050405020304" charset="0"/>
                      </a:endParaRPr>
                    </a:p>
                  </a:txBody>
                  <a:tcPr marL="99060" marR="99060" vert="horz" anchor="ctr" anchorCtr="0"/>
                </a:tc>
                <a:tc>
                  <a:txBody>
                    <a:bodyPr/>
                    <a:p>
                      <a:pPr indent="0">
                        <a:buNone/>
                      </a:pPr>
                      <a:r>
                        <a:rPr lang="en-US" sz="1600" b="0">
                          <a:latin typeface="Times New Roman" panose="02020603050405020304" charset="0"/>
                          <a:ea typeface="宋体" pitchFamily="2" charset="-122"/>
                          <a:cs typeface="Times New Roman" panose="02020603050405020304" charset="0"/>
                        </a:rPr>
                        <a:t>4</a:t>
                      </a:r>
                      <a:endParaRPr lang="en-US" altLang="en-US" sz="1600" b="0">
                        <a:latin typeface="Times New Roman" panose="02020603050405020304" charset="0"/>
                        <a:ea typeface="宋体" pitchFamily="2" charset="-122"/>
                        <a:cs typeface="Times New Roman" panose="02020603050405020304" charset="0"/>
                      </a:endParaRPr>
                    </a:p>
                  </a:txBody>
                  <a:tcPr marL="99060" marR="99060" vert="horz" anchor="ctr" anchorCtr="0"/>
                </a:tc>
              </a:tr>
              <a:tr h="381000">
                <a:tc>
                  <a:txBody>
                    <a:bodyPr/>
                    <a:p>
                      <a:pPr indent="0">
                        <a:buNone/>
                      </a:pPr>
                      <a:r>
                        <a:rPr lang="en-US" sz="1600" b="0">
                          <a:latin typeface="Times New Roman" panose="02020603050405020304" charset="0"/>
                          <a:ea typeface="宋体" pitchFamily="2" charset="-122"/>
                          <a:cs typeface="Times New Roman" panose="02020603050405020304" charset="0"/>
                        </a:rPr>
                        <a:t>double</a:t>
                      </a:r>
                      <a:endParaRPr lang="en-US" altLang="en-US" sz="1600" b="0">
                        <a:latin typeface="Times New Roman" panose="02020603050405020304" charset="0"/>
                        <a:ea typeface="宋体" pitchFamily="2" charset="-122"/>
                        <a:cs typeface="Times New Roman" panose="02020603050405020304" charset="0"/>
                      </a:endParaRPr>
                    </a:p>
                  </a:txBody>
                  <a:tcPr marL="99060" marR="99060" vert="horz" anchor="ctr" anchorCtr="0"/>
                </a:tc>
                <a:tc>
                  <a:txBody>
                    <a:bodyPr/>
                    <a:p>
                      <a:pPr indent="0">
                        <a:buNone/>
                      </a:pPr>
                      <a:r>
                        <a:rPr lang="en-US" sz="1600" b="0">
                          <a:latin typeface="Times New Roman" panose="02020603050405020304" charset="0"/>
                          <a:ea typeface="宋体" pitchFamily="2" charset="-122"/>
                        </a:rPr>
                        <a:t>双精度</a:t>
                      </a:r>
                      <a:endParaRPr lang="en-US" altLang="en-US" sz="1600" b="0">
                        <a:latin typeface="Times New Roman" panose="02020603050405020304" charset="0"/>
                        <a:ea typeface="宋体" pitchFamily="2" charset="-122"/>
                      </a:endParaRPr>
                    </a:p>
                  </a:txBody>
                  <a:tcPr marL="99060" marR="99060" vert="horz" anchor="ctr" anchorCtr="0"/>
                </a:tc>
                <a:tc>
                  <a:txBody>
                    <a:bodyPr/>
                    <a:p>
                      <a:pPr indent="0">
                        <a:buNone/>
                      </a:pPr>
                      <a:r>
                        <a:rPr lang="en-US" sz="1600" b="0">
                          <a:latin typeface="Times New Roman" panose="02020603050405020304" charset="0"/>
                          <a:ea typeface="宋体" pitchFamily="2" charset="-122"/>
                          <a:cs typeface="Times New Roman" panose="02020603050405020304" charset="0"/>
                        </a:rPr>
                        <a:t>l</a:t>
                      </a:r>
                      <a:endParaRPr lang="en-US" altLang="en-US" sz="1600" b="0">
                        <a:latin typeface="Times New Roman" panose="02020603050405020304" charset="0"/>
                        <a:ea typeface="宋体" pitchFamily="2" charset="-122"/>
                        <a:cs typeface="Times New Roman" panose="02020603050405020304" charset="0"/>
                      </a:endParaRPr>
                    </a:p>
                  </a:txBody>
                  <a:tcPr marL="99060" marR="99060" vert="horz" anchor="ctr" anchorCtr="0"/>
                </a:tc>
                <a:tc>
                  <a:txBody>
                    <a:bodyPr/>
                    <a:p>
                      <a:pPr indent="0">
                        <a:buNone/>
                      </a:pPr>
                      <a:r>
                        <a:rPr lang="en-US" sz="1600" b="0">
                          <a:latin typeface="Times New Roman" panose="02020603050405020304" charset="0"/>
                          <a:ea typeface="宋体" pitchFamily="2" charset="-122"/>
                          <a:cs typeface="Times New Roman" panose="02020603050405020304" charset="0"/>
                        </a:rPr>
                        <a:t>8</a:t>
                      </a:r>
                      <a:endParaRPr lang="en-US" altLang="en-US" sz="1600" b="0">
                        <a:latin typeface="Times New Roman" panose="02020603050405020304" charset="0"/>
                        <a:ea typeface="宋体" pitchFamily="2" charset="-122"/>
                        <a:cs typeface="Times New Roman" panose="02020603050405020304" charset="0"/>
                      </a:endParaRPr>
                    </a:p>
                  </a:txBody>
                  <a:tcPr marL="99060" marR="99060" vert="horz" anchor="ctr" anchorCtr="0"/>
                </a:tc>
              </a:tr>
            </a:tbl>
          </a:graphicData>
        </a:graphic>
      </p:graphicFrame>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en-US" altLang="zh-CN" dirty="0">
                <a:cs typeface="Segoe UI Light" panose="020B0502040204020203" pitchFamily="34" charset="0"/>
              </a:rPr>
              <a:t>4.2 </a:t>
            </a:r>
            <a:r>
              <a:rPr lang="zh-CN" altLang="en-US" dirty="0">
                <a:cs typeface="Segoe UI Light" panose="020B0502040204020203" pitchFamily="34" charset="0"/>
              </a:rPr>
              <a:t>动态二进制插桩</a:t>
            </a:r>
            <a:endParaRPr lang="zh-CN" altLang="en-US" dirty="0">
              <a:cs typeface="Segoe UI Light" panose="020B0502040204020203" pitchFamily="34" charset="0"/>
            </a:endParaRPr>
          </a:p>
        </p:txBody>
      </p:sp>
      <p:sp>
        <p:nvSpPr>
          <p:cNvPr id="2" name="文本框 1"/>
          <p:cNvSpPr txBox="1"/>
          <p:nvPr/>
        </p:nvSpPr>
        <p:spPr>
          <a:xfrm>
            <a:off x="521335" y="1226820"/>
            <a:ext cx="11283950" cy="3415030"/>
          </a:xfrm>
          <a:prstGeom prst="rect">
            <a:avLst/>
          </a:prstGeom>
          <a:noFill/>
        </p:spPr>
        <p:txBody>
          <a:bodyPr wrap="square" rtlCol="0" anchor="t">
            <a:spAutoFit/>
          </a:bodyPr>
          <a:p>
            <a:r>
              <a:rPr lang="en-US" altLang="zh-CN" sz="2400" b="1">
                <a:latin typeface="Times New Roman" panose="02020603050405020304" charset="0"/>
                <a:cs typeface="Times New Roman" panose="02020603050405020304" charset="0"/>
              </a:rPr>
              <a:t>Intel Pin</a:t>
            </a:r>
            <a:endParaRPr lang="en-US" altLang="zh-CN"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zh-CN" altLang="en-US" sz="2400">
                <a:latin typeface="Times New Roman" panose="02020603050405020304" charset="0"/>
                <a:cs typeface="Times New Roman" panose="02020603050405020304" charset="0"/>
              </a:rPr>
              <a:t>作为最流行的DBI平台之一</a:t>
            </a:r>
            <a:r>
              <a:rPr lang="en-US" altLang="zh-CN" sz="2400">
                <a:latin typeface="Times New Roman" panose="02020603050405020304" charset="0"/>
                <a:cs typeface="Times New Roman" panose="02020603050405020304" charset="0"/>
              </a:rPr>
              <a:t>, </a:t>
            </a:r>
            <a:r>
              <a:rPr lang="zh-CN" altLang="en-US" sz="2400">
                <a:latin typeface="Times New Roman" panose="02020603050405020304" charset="0"/>
                <a:cs typeface="Times New Roman" panose="02020603050405020304" charset="0"/>
              </a:rPr>
              <a:t>Intel Pin是一个频繁更新、</a:t>
            </a:r>
            <a:r>
              <a:rPr lang="zh-CN" altLang="en-US" sz="2400">
                <a:solidFill>
                  <a:srgbClr val="FF0000"/>
                </a:solidFill>
                <a:latin typeface="Times New Roman" panose="02020603050405020304" charset="0"/>
                <a:cs typeface="Times New Roman" panose="02020603050405020304" charset="0"/>
              </a:rPr>
              <a:t>免费使用</a:t>
            </a:r>
            <a:r>
              <a:rPr lang="en-US" altLang="zh-CN" sz="2400">
                <a:solidFill>
                  <a:srgbClr val="FF0000"/>
                </a:solidFill>
                <a:latin typeface="Times New Roman" panose="02020603050405020304" charset="0"/>
                <a:cs typeface="Times New Roman" panose="02020603050405020304" charset="0"/>
              </a:rPr>
              <a:t>(</a:t>
            </a:r>
            <a:r>
              <a:rPr lang="zh-CN" altLang="en-US" sz="2400">
                <a:solidFill>
                  <a:srgbClr val="FF0000"/>
                </a:solidFill>
                <a:latin typeface="Times New Roman" panose="02020603050405020304" charset="0"/>
                <a:cs typeface="Times New Roman" panose="02020603050405020304" charset="0"/>
              </a:rPr>
              <a:t>尽管不开放源代码</a:t>
            </a:r>
            <a:r>
              <a:rPr lang="en-US" altLang="zh-CN" sz="2400">
                <a:solidFill>
                  <a:srgbClr val="FF0000"/>
                </a:solidFill>
                <a:latin typeface="Times New Roman" panose="02020603050405020304" charset="0"/>
                <a:cs typeface="Times New Roman" panose="02020603050405020304" charset="0"/>
              </a:rPr>
              <a:t>)</a:t>
            </a:r>
            <a:r>
              <a:rPr lang="zh-CN" altLang="en-US" sz="2400">
                <a:latin typeface="Times New Roman" panose="02020603050405020304" charset="0"/>
                <a:cs typeface="Times New Roman" panose="02020603050405020304" charset="0"/>
              </a:rPr>
              <a:t>且有详细文档的平台</a:t>
            </a:r>
            <a:r>
              <a:rPr lang="en-US" altLang="zh-CN" sz="2400">
                <a:latin typeface="Times New Roman" panose="02020603050405020304" charset="0"/>
                <a:cs typeface="Times New Roman" panose="02020603050405020304" charset="0"/>
              </a:rPr>
              <a:t>, </a:t>
            </a:r>
            <a:r>
              <a:rPr lang="zh-CN" altLang="en-US" sz="2400">
                <a:latin typeface="Times New Roman" panose="02020603050405020304" charset="0"/>
                <a:cs typeface="Times New Roman" panose="02020603050405020304" charset="0"/>
              </a:rPr>
              <a:t>提供了相对容易使用的API套件.</a:t>
            </a:r>
            <a:r>
              <a:rPr lang="en-US" altLang="zh-CN" sz="2400">
                <a:latin typeface="Times New Roman" panose="02020603050405020304" charset="0"/>
                <a:cs typeface="Times New Roman" panose="02020603050405020304" charset="0"/>
              </a:rPr>
              <a:t> </a:t>
            </a:r>
            <a:r>
              <a:rPr lang="zh-CN" altLang="en-US" sz="2400">
                <a:latin typeface="Times New Roman" panose="02020603050405020304" charset="0"/>
                <a:cs typeface="Times New Roman" panose="02020603050405020304" charset="0"/>
              </a:rPr>
              <a:t>支持</a:t>
            </a:r>
            <a:r>
              <a:rPr lang="zh-CN" altLang="en-US" sz="2400">
                <a:solidFill>
                  <a:srgbClr val="FF0000"/>
                </a:solidFill>
                <a:latin typeface="Times New Roman" panose="02020603050405020304" charset="0"/>
                <a:cs typeface="Times New Roman" panose="02020603050405020304" charset="0"/>
              </a:rPr>
              <a:t>x86-64</a:t>
            </a:r>
            <a:r>
              <a:rPr lang="zh-CN" altLang="en-US" sz="2400">
                <a:latin typeface="Times New Roman" panose="02020603050405020304" charset="0"/>
                <a:cs typeface="Times New Roman" panose="02020603050405020304" charset="0"/>
              </a:rPr>
              <a:t>的</a:t>
            </a:r>
            <a:r>
              <a:rPr lang="zh-CN" altLang="en-US" sz="2400">
                <a:solidFill>
                  <a:srgbClr val="FF0000"/>
                </a:solidFill>
                <a:latin typeface="Times New Roman" panose="02020603050405020304" charset="0"/>
                <a:cs typeface="Times New Roman" panose="02020603050405020304" charset="0"/>
              </a:rPr>
              <a:t>Intel CPU</a:t>
            </a:r>
            <a:r>
              <a:rPr lang="zh-CN" altLang="en-US" sz="2400">
                <a:latin typeface="Times New Roman" panose="02020603050405020304" charset="0"/>
                <a:cs typeface="Times New Roman" panose="02020603050405020304" charset="0"/>
              </a:rPr>
              <a:t>架构</a:t>
            </a:r>
            <a:r>
              <a:rPr lang="en-US" altLang="zh-CN" sz="2400">
                <a:latin typeface="Times New Roman" panose="02020603050405020304" charset="0"/>
                <a:cs typeface="Times New Roman" panose="02020603050405020304" charset="0"/>
              </a:rPr>
              <a:t>, </a:t>
            </a:r>
            <a:r>
              <a:rPr lang="zh-CN" altLang="en-US" sz="2400">
                <a:latin typeface="Times New Roman" panose="02020603050405020304" charset="0"/>
                <a:cs typeface="Times New Roman" panose="02020603050405020304" charset="0"/>
              </a:rPr>
              <a:t>可用于</a:t>
            </a:r>
            <a:r>
              <a:rPr lang="zh-CN" altLang="en-US" sz="2400">
                <a:solidFill>
                  <a:srgbClr val="FF0000"/>
                </a:solidFill>
                <a:latin typeface="Times New Roman" panose="02020603050405020304" charset="0"/>
                <a:cs typeface="Times New Roman" panose="02020603050405020304" charset="0"/>
              </a:rPr>
              <a:t>Linux</a:t>
            </a:r>
            <a:r>
              <a:rPr lang="zh-CN" altLang="en-US" sz="2400">
                <a:latin typeface="Times New Roman" panose="02020603050405020304" charset="0"/>
                <a:cs typeface="Times New Roman" panose="02020603050405020304" charset="0"/>
              </a:rPr>
              <a:t>、</a:t>
            </a:r>
            <a:r>
              <a:rPr lang="zh-CN" altLang="en-US" sz="2400">
                <a:solidFill>
                  <a:srgbClr val="FF0000"/>
                </a:solidFill>
                <a:latin typeface="Times New Roman" panose="02020603050405020304" charset="0"/>
                <a:cs typeface="Times New Roman" panose="02020603050405020304" charset="0"/>
              </a:rPr>
              <a:t>Windows</a:t>
            </a:r>
            <a:r>
              <a:rPr lang="zh-CN" altLang="en-US" sz="2400">
                <a:latin typeface="Times New Roman" panose="02020603050405020304" charset="0"/>
                <a:cs typeface="Times New Roman" panose="02020603050405020304" charset="0"/>
              </a:rPr>
              <a:t>及</a:t>
            </a:r>
            <a:r>
              <a:rPr lang="zh-CN" altLang="en-US" sz="2400">
                <a:solidFill>
                  <a:srgbClr val="FF0000"/>
                </a:solidFill>
                <a:latin typeface="Times New Roman" panose="02020603050405020304" charset="0"/>
                <a:cs typeface="Times New Roman" panose="02020603050405020304" charset="0"/>
              </a:rPr>
              <a:t>macOS</a:t>
            </a:r>
            <a:r>
              <a:rPr lang="zh-CN" altLang="en-US" sz="2400">
                <a:latin typeface="Times New Roman" panose="02020603050405020304" charset="0"/>
                <a:cs typeface="Times New Roman" panose="02020603050405020304" charset="0"/>
              </a:rPr>
              <a:t>等操作系统</a:t>
            </a:r>
            <a:r>
              <a:rPr lang="en-US" altLang="zh-CN" sz="2400">
                <a:latin typeface="Times New Roman" panose="02020603050405020304" charset="0"/>
                <a:cs typeface="Times New Roman" panose="02020603050405020304" charset="0"/>
              </a:rPr>
              <a:t>.</a:t>
            </a:r>
            <a:endParaRPr lang="en-US" altLang="zh-CN" sz="24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zh-CN" altLang="en-US" sz="2400">
                <a:latin typeface="Times New Roman" panose="02020603050405020304" charset="0"/>
                <a:cs typeface="Times New Roman" panose="02020603050405020304" charset="0"/>
              </a:rPr>
              <a:t>Pin读取和实时编译代码的粒度为</a:t>
            </a:r>
            <a:r>
              <a:rPr lang="zh-CN" altLang="en-US" sz="2400">
                <a:solidFill>
                  <a:srgbClr val="FF0000"/>
                </a:solidFill>
                <a:latin typeface="Times New Roman" panose="02020603050405020304" charset="0"/>
                <a:cs typeface="Times New Roman" panose="02020603050405020304" charset="0"/>
              </a:rPr>
              <a:t>踪迹</a:t>
            </a:r>
            <a:r>
              <a:rPr lang="en-US" altLang="zh-CN" sz="2400">
                <a:latin typeface="Times New Roman" panose="02020603050405020304" charset="0"/>
                <a:cs typeface="Times New Roman" panose="02020603050405020304" charset="0"/>
              </a:rPr>
              <a:t>(</a:t>
            </a:r>
            <a:r>
              <a:rPr lang="zh-CN" altLang="en-US" sz="2400">
                <a:latin typeface="Times New Roman" panose="02020603050405020304" charset="0"/>
                <a:cs typeface="Times New Roman" panose="02020603050405020304" charset="0"/>
              </a:rPr>
              <a:t>trace</a:t>
            </a:r>
            <a:r>
              <a:rPr lang="en-US" altLang="zh-CN" sz="2400">
                <a:latin typeface="Times New Roman" panose="02020603050405020304" charset="0"/>
                <a:cs typeface="Times New Roman" panose="02020603050405020304" charset="0"/>
              </a:rPr>
              <a:t>). </a:t>
            </a:r>
            <a:r>
              <a:rPr lang="zh-CN" altLang="en-US" sz="2400">
                <a:latin typeface="Times New Roman" panose="02020603050405020304" charset="0"/>
                <a:cs typeface="Times New Roman" panose="02020603050405020304" charset="0"/>
              </a:rPr>
              <a:t>踪迹是一种类似基本块的抽象方式</a:t>
            </a:r>
            <a:r>
              <a:rPr lang="en-US" altLang="zh-CN" sz="2400">
                <a:latin typeface="Times New Roman" panose="02020603050405020304" charset="0"/>
                <a:cs typeface="Times New Roman" panose="02020603050405020304" charset="0"/>
              </a:rPr>
              <a:t>, </a:t>
            </a:r>
            <a:r>
              <a:rPr lang="zh-CN" altLang="en-US" sz="2400">
                <a:latin typeface="Times New Roman" panose="02020603050405020304" charset="0"/>
                <a:cs typeface="Times New Roman" panose="02020603050405020304" charset="0"/>
              </a:rPr>
              <a:t>与常规的基本块不同</a:t>
            </a:r>
            <a:r>
              <a:rPr lang="en-US" altLang="zh-CN" sz="2400">
                <a:latin typeface="Times New Roman" panose="02020603050405020304" charset="0"/>
                <a:cs typeface="Times New Roman" panose="02020603050405020304" charset="0"/>
              </a:rPr>
              <a:t>, </a:t>
            </a:r>
            <a:r>
              <a:rPr lang="zh-CN" altLang="en-US" sz="2400">
                <a:latin typeface="Times New Roman" panose="02020603050405020304" charset="0"/>
                <a:cs typeface="Times New Roman" panose="02020603050405020304" charset="0"/>
              </a:rPr>
              <a:t>其只能在顶部进入</a:t>
            </a:r>
            <a:r>
              <a:rPr lang="en-US" altLang="zh-CN" sz="2400">
                <a:latin typeface="Times New Roman" panose="02020603050405020304" charset="0"/>
                <a:cs typeface="Times New Roman" panose="02020603050405020304" charset="0"/>
              </a:rPr>
              <a:t>, </a:t>
            </a:r>
            <a:r>
              <a:rPr lang="zh-CN" altLang="en-US" sz="2400">
                <a:latin typeface="Times New Roman" panose="02020603050405020304" charset="0"/>
                <a:cs typeface="Times New Roman" panose="02020603050405020304" charset="0"/>
              </a:rPr>
              <a:t>但可能包含多个出口</a:t>
            </a:r>
            <a:r>
              <a:rPr lang="en-US" altLang="zh-CN" sz="2400">
                <a:latin typeface="Times New Roman" panose="02020603050405020304" charset="0"/>
                <a:cs typeface="Times New Roman" panose="02020603050405020304" charset="0"/>
              </a:rPr>
              <a:t>. </a:t>
            </a:r>
            <a:endParaRPr lang="en-US" altLang="zh-CN" sz="24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zh-CN" altLang="en-US" sz="2400">
                <a:latin typeface="Times New Roman" panose="02020603050405020304" charset="0"/>
                <a:cs typeface="Times New Roman" panose="02020603050405020304" charset="0"/>
              </a:rPr>
              <a:t>虽然Pin总是以踪迹粒度实时编译代码</a:t>
            </a:r>
            <a:r>
              <a:rPr lang="en-US" altLang="zh-CN" sz="2400">
                <a:latin typeface="Times New Roman" panose="02020603050405020304" charset="0"/>
                <a:cs typeface="Times New Roman" panose="02020603050405020304" charset="0"/>
              </a:rPr>
              <a:t>, </a:t>
            </a:r>
            <a:r>
              <a:rPr lang="zh-CN" altLang="en-US" sz="2400">
                <a:latin typeface="Times New Roman" panose="02020603050405020304" charset="0"/>
                <a:cs typeface="Times New Roman" panose="02020603050405020304" charset="0"/>
              </a:rPr>
              <a:t>但它支持在多种粒度上插桩代码</a:t>
            </a:r>
            <a:r>
              <a:rPr lang="en-US" altLang="zh-CN" sz="2400">
                <a:latin typeface="Times New Roman" panose="02020603050405020304" charset="0"/>
                <a:cs typeface="Times New Roman" panose="02020603050405020304" charset="0"/>
              </a:rPr>
              <a:t>, </a:t>
            </a:r>
            <a:r>
              <a:rPr lang="zh-CN" altLang="en-US" sz="2400">
                <a:latin typeface="Times New Roman" panose="02020603050405020304" charset="0"/>
                <a:cs typeface="Times New Roman" panose="02020603050405020304" charset="0"/>
              </a:rPr>
              <a:t>包括</a:t>
            </a:r>
            <a:r>
              <a:rPr lang="zh-CN" altLang="en-US" sz="2400">
                <a:solidFill>
                  <a:srgbClr val="FF0000"/>
                </a:solidFill>
                <a:latin typeface="Times New Roman" panose="02020603050405020304" charset="0"/>
                <a:cs typeface="Times New Roman" panose="02020603050405020304" charset="0"/>
              </a:rPr>
              <a:t>指令</a:t>
            </a:r>
            <a:r>
              <a:rPr lang="zh-CN" altLang="en-US" sz="2400">
                <a:latin typeface="Times New Roman" panose="02020603050405020304" charset="0"/>
                <a:cs typeface="Times New Roman" panose="02020603050405020304" charset="0"/>
              </a:rPr>
              <a:t>、</a:t>
            </a:r>
            <a:r>
              <a:rPr lang="zh-CN" altLang="en-US" sz="2400">
                <a:solidFill>
                  <a:srgbClr val="FF0000"/>
                </a:solidFill>
                <a:latin typeface="Times New Roman" panose="02020603050405020304" charset="0"/>
                <a:cs typeface="Times New Roman" panose="02020603050405020304" charset="0"/>
              </a:rPr>
              <a:t>基本块</a:t>
            </a:r>
            <a:r>
              <a:rPr lang="zh-CN" altLang="en-US" sz="2400">
                <a:latin typeface="Times New Roman" panose="02020603050405020304" charset="0"/>
                <a:cs typeface="Times New Roman" panose="02020603050405020304" charset="0"/>
              </a:rPr>
              <a:t>、</a:t>
            </a:r>
            <a:r>
              <a:rPr lang="zh-CN" altLang="en-US" sz="2400">
                <a:solidFill>
                  <a:srgbClr val="FF0000"/>
                </a:solidFill>
                <a:latin typeface="Times New Roman" panose="02020603050405020304" charset="0"/>
                <a:cs typeface="Times New Roman" panose="02020603050405020304" charset="0"/>
              </a:rPr>
              <a:t>踪迹</a:t>
            </a:r>
            <a:r>
              <a:rPr lang="zh-CN" altLang="en-US" sz="2400">
                <a:latin typeface="Times New Roman" panose="02020603050405020304" charset="0"/>
                <a:cs typeface="Times New Roman" panose="02020603050405020304" charset="0"/>
              </a:rPr>
              <a:t>、</a:t>
            </a:r>
            <a:r>
              <a:rPr lang="zh-CN" altLang="en-US" sz="2400">
                <a:solidFill>
                  <a:srgbClr val="FF0000"/>
                </a:solidFill>
                <a:latin typeface="Times New Roman" panose="02020603050405020304" charset="0"/>
                <a:cs typeface="Times New Roman" panose="02020603050405020304" charset="0"/>
              </a:rPr>
              <a:t>函数</a:t>
            </a:r>
            <a:r>
              <a:rPr lang="zh-CN" altLang="en-US" sz="2400">
                <a:latin typeface="Times New Roman" panose="02020603050405020304" charset="0"/>
                <a:cs typeface="Times New Roman" panose="02020603050405020304" charset="0"/>
              </a:rPr>
              <a:t>及</a:t>
            </a:r>
            <a:r>
              <a:rPr lang="zh-CN" altLang="en-US" sz="2400">
                <a:solidFill>
                  <a:srgbClr val="FF0000"/>
                </a:solidFill>
                <a:latin typeface="Times New Roman" panose="02020603050405020304" charset="0"/>
                <a:cs typeface="Times New Roman" panose="02020603050405020304" charset="0"/>
              </a:rPr>
              <a:t>映像</a:t>
            </a:r>
            <a:r>
              <a:rPr lang="en-US" altLang="zh-CN" sz="2400">
                <a:latin typeface="Times New Roman" panose="02020603050405020304" charset="0"/>
                <a:cs typeface="Times New Roman" panose="02020603050405020304" charset="0"/>
              </a:rPr>
              <a:t>(</a:t>
            </a:r>
            <a:r>
              <a:rPr lang="zh-CN" altLang="en-US" sz="2400">
                <a:latin typeface="Times New Roman" panose="02020603050405020304" charset="0"/>
                <a:cs typeface="Times New Roman" panose="02020603050405020304" charset="0"/>
              </a:rPr>
              <a:t>一个完整的可执行程序或库</a:t>
            </a:r>
            <a:r>
              <a:rPr lang="en-US" altLang="zh-CN" sz="2400">
                <a:latin typeface="Times New Roman" panose="02020603050405020304" charset="0"/>
                <a:cs typeface="Times New Roman" panose="02020603050405020304" charset="0"/>
              </a:rPr>
              <a:t>).</a:t>
            </a:r>
            <a:endParaRPr lang="en-US" altLang="zh-CN" sz="24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zh-CN" altLang="en-US" sz="2400">
                <a:latin typeface="Times New Roman" panose="02020603050405020304" charset="0"/>
                <a:cs typeface="Times New Roman" panose="02020603050405020304" charset="0"/>
              </a:rPr>
              <a:t>Pin运行于用户空间</a:t>
            </a:r>
            <a:r>
              <a:rPr lang="en-US" altLang="zh-CN" sz="2400">
                <a:latin typeface="Times New Roman" panose="02020603050405020304" charset="0"/>
                <a:cs typeface="Times New Roman" panose="02020603050405020304" charset="0"/>
              </a:rPr>
              <a:t>, </a:t>
            </a:r>
            <a:r>
              <a:rPr lang="zh-CN" altLang="en-US" sz="2400">
                <a:latin typeface="Times New Roman" panose="02020603050405020304" charset="0"/>
                <a:cs typeface="Times New Roman" panose="02020603050405020304" charset="0"/>
              </a:rPr>
              <a:t>因此只能插桩用户空间进程</a:t>
            </a:r>
            <a:r>
              <a:rPr lang="en-US" altLang="zh-CN" sz="2400">
                <a:latin typeface="Times New Roman" panose="02020603050405020304" charset="0"/>
                <a:cs typeface="Times New Roman" panose="02020603050405020304" charset="0"/>
              </a:rPr>
              <a:t>.</a:t>
            </a:r>
            <a:endParaRPr lang="en-US" altLang="zh-CN" sz="2400">
              <a:solidFill>
                <a:srgbClr val="FF0000"/>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en-US" altLang="zh-CN" dirty="0">
                <a:cs typeface="Segoe UI Light" panose="020B0502040204020203" pitchFamily="34" charset="0"/>
              </a:rPr>
              <a:t>4.2 </a:t>
            </a:r>
            <a:r>
              <a:rPr lang="zh-CN" altLang="en-US" dirty="0">
                <a:cs typeface="Segoe UI Light" panose="020B0502040204020203" pitchFamily="34" charset="0"/>
              </a:rPr>
              <a:t>动态二进制插桩</a:t>
            </a:r>
            <a:endParaRPr lang="zh-CN" altLang="en-US" dirty="0">
              <a:cs typeface="Segoe UI Light" panose="020B0502040204020203" pitchFamily="34" charset="0"/>
            </a:endParaRPr>
          </a:p>
        </p:txBody>
      </p:sp>
      <p:sp>
        <p:nvSpPr>
          <p:cNvPr id="3" name="文本框 2"/>
          <p:cNvSpPr txBox="1"/>
          <p:nvPr/>
        </p:nvSpPr>
        <p:spPr>
          <a:xfrm>
            <a:off x="454025" y="1358900"/>
            <a:ext cx="11283950" cy="1938020"/>
          </a:xfrm>
          <a:prstGeom prst="rect">
            <a:avLst/>
          </a:prstGeom>
          <a:noFill/>
        </p:spPr>
        <p:txBody>
          <a:bodyPr wrap="square" rtlCol="0" anchor="t">
            <a:spAutoFit/>
          </a:bodyPr>
          <a:p>
            <a:r>
              <a:rPr lang="zh-CN" altLang="en-US" sz="2400">
                <a:latin typeface="Times New Roman" panose="02020603050405020304" charset="0"/>
                <a:cs typeface="Times New Roman" panose="02020603050405020304" charset="0"/>
              </a:rPr>
              <a:t>实现一个Pintool需要两种不同的函数：</a:t>
            </a:r>
            <a:endParaRPr lang="zh-CN" alt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zh-CN" altLang="en-US" sz="2400">
                <a:latin typeface="Times New Roman" panose="02020603050405020304" charset="0"/>
                <a:cs typeface="Times New Roman" panose="02020603050405020304" charset="0"/>
              </a:rPr>
              <a:t>插桩例程</a:t>
            </a:r>
            <a:r>
              <a:rPr lang="en-US" altLang="zh-CN" sz="2400">
                <a:latin typeface="Times New Roman" panose="02020603050405020304" charset="0"/>
                <a:cs typeface="Times New Roman" panose="02020603050405020304" charset="0"/>
              </a:rPr>
              <a:t>. </a:t>
            </a:r>
            <a:r>
              <a:rPr lang="zh-CN" altLang="en-US" sz="2400">
                <a:latin typeface="Times New Roman" panose="02020603050405020304" charset="0"/>
                <a:cs typeface="Times New Roman" panose="02020603050405020304" charset="0"/>
              </a:rPr>
              <a:t>告诉Pin要添加的插装代码和位置</a:t>
            </a:r>
            <a:r>
              <a:rPr lang="en-US" altLang="zh-CN" sz="2400">
                <a:latin typeface="Times New Roman" panose="02020603050405020304" charset="0"/>
                <a:cs typeface="Times New Roman" panose="02020603050405020304" charset="0"/>
              </a:rPr>
              <a:t>, </a:t>
            </a:r>
            <a:r>
              <a:rPr lang="zh-CN" altLang="en-US" sz="2400">
                <a:latin typeface="Times New Roman" panose="02020603050405020304" charset="0"/>
                <a:cs typeface="Times New Roman" panose="02020603050405020304" charset="0"/>
              </a:rPr>
              <a:t>这些函数只在Pin第一次遇到未插桩的代码时才运行</a:t>
            </a:r>
            <a:r>
              <a:rPr lang="en-US" altLang="zh-CN" sz="2400">
                <a:latin typeface="Times New Roman" panose="02020603050405020304" charset="0"/>
                <a:cs typeface="Times New Roman" panose="02020603050405020304" charset="0"/>
              </a:rPr>
              <a:t>.</a:t>
            </a:r>
            <a:endParaRPr lang="en-US" altLang="zh-CN"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zh-CN" altLang="en-US" sz="2400">
                <a:latin typeface="Times New Roman" panose="02020603050405020304" charset="0"/>
                <a:ea typeface="宋体" pitchFamily="2" charset="-122"/>
                <a:cs typeface="Times New Roman" panose="02020603050405020304" charset="0"/>
              </a:rPr>
              <a:t>分析例程</a:t>
            </a:r>
            <a:r>
              <a:rPr lang="en-US" altLang="zh-CN" sz="2400">
                <a:latin typeface="Times New Roman" panose="02020603050405020304" charset="0"/>
                <a:ea typeface="宋体" pitchFamily="2" charset="-122"/>
                <a:cs typeface="Times New Roman" panose="02020603050405020304" charset="0"/>
              </a:rPr>
              <a:t>. </a:t>
            </a:r>
            <a:r>
              <a:rPr lang="zh-CN" altLang="en-US" sz="2400">
                <a:latin typeface="Times New Roman" panose="02020603050405020304" charset="0"/>
                <a:cs typeface="Times New Roman" panose="02020603050405020304" charset="0"/>
              </a:rPr>
              <a:t>插桩例程会安装指向分析例程的回调</a:t>
            </a:r>
            <a:r>
              <a:rPr lang="en-US" altLang="zh-CN" sz="2400">
                <a:latin typeface="Times New Roman" panose="02020603050405020304" charset="0"/>
                <a:cs typeface="Times New Roman" panose="02020603050405020304" charset="0"/>
              </a:rPr>
              <a:t>, </a:t>
            </a:r>
            <a:r>
              <a:rPr lang="zh-CN" altLang="en-US" sz="2400">
                <a:latin typeface="Times New Roman" panose="02020603050405020304" charset="0"/>
                <a:cs typeface="Times New Roman" panose="02020603050405020304" charset="0"/>
              </a:rPr>
              <a:t>其中分析例程包含了实际的插桩代码</a:t>
            </a:r>
            <a:r>
              <a:rPr lang="en-US" altLang="zh-CN" sz="2400">
                <a:latin typeface="Times New Roman" panose="02020603050405020304" charset="0"/>
                <a:cs typeface="Times New Roman" panose="02020603050405020304" charset="0"/>
              </a:rPr>
              <a:t>, </a:t>
            </a:r>
            <a:r>
              <a:rPr lang="zh-CN" altLang="en-US" sz="2400">
                <a:latin typeface="Times New Roman" panose="02020603050405020304" charset="0"/>
                <a:cs typeface="Times New Roman" panose="02020603050405020304" charset="0"/>
              </a:rPr>
              <a:t>并且在每次插桩代码序列执行时被调用</a:t>
            </a:r>
            <a:r>
              <a:rPr lang="en-US" altLang="zh-CN" sz="2400">
                <a:latin typeface="Times New Roman" panose="02020603050405020304" charset="0"/>
                <a:cs typeface="Times New Roman" panose="02020603050405020304" charset="0"/>
              </a:rPr>
              <a:t>.</a:t>
            </a:r>
            <a:endParaRPr lang="en-US" altLang="zh-CN" sz="2400">
              <a:latin typeface="Times New Roman" panose="02020603050405020304" charset="0"/>
              <a:cs typeface="Times New Roman" panose="02020603050405020304" charset="0"/>
            </a:endParaRPr>
          </a:p>
        </p:txBody>
      </p:sp>
      <p:sp>
        <p:nvSpPr>
          <p:cNvPr id="4" name="文本框 3"/>
          <p:cNvSpPr txBox="1"/>
          <p:nvPr/>
        </p:nvSpPr>
        <p:spPr>
          <a:xfrm>
            <a:off x="454025" y="5796915"/>
            <a:ext cx="11283950" cy="645160"/>
          </a:xfrm>
          <a:prstGeom prst="rect">
            <a:avLst/>
          </a:prstGeom>
          <a:noFill/>
        </p:spPr>
        <p:txBody>
          <a:bodyPr wrap="square" rtlCol="0" anchor="t">
            <a:spAutoFit/>
          </a:bodyPr>
          <a:p>
            <a:r>
              <a:rPr lang="zh-CN" dirty="0">
                <a:solidFill>
                  <a:schemeClr val="bg1">
                    <a:lumMod val="50000"/>
                  </a:schemeClr>
                </a:solidFill>
                <a:latin typeface="Times New Roman" panose="02020603050405020304" charset="0"/>
                <a:ea typeface="宋体" pitchFamily="2" charset="-122"/>
                <a:cs typeface="Times New Roman" panose="02020603050405020304" charset="0"/>
                <a:sym typeface="+mn-ea"/>
              </a:rPr>
              <a:t>接下我们将在</a:t>
            </a:r>
            <a:r>
              <a:rPr lang="en-US" altLang="zh-CN" dirty="0">
                <a:solidFill>
                  <a:schemeClr val="bg1">
                    <a:lumMod val="50000"/>
                  </a:schemeClr>
                </a:solidFill>
                <a:latin typeface="Times New Roman" panose="02020603050405020304" charset="0"/>
                <a:ea typeface="宋体" pitchFamily="2" charset="-122"/>
                <a:cs typeface="Times New Roman" panose="02020603050405020304" charset="0"/>
                <a:sym typeface="+mn-ea"/>
              </a:rPr>
              <a:t>Pin</a:t>
            </a:r>
            <a:r>
              <a:rPr lang="zh-CN" altLang="en-US" dirty="0">
                <a:solidFill>
                  <a:schemeClr val="bg1">
                    <a:lumMod val="50000"/>
                  </a:schemeClr>
                </a:solidFill>
                <a:latin typeface="Times New Roman" panose="02020603050405020304" charset="0"/>
                <a:ea typeface="宋体" pitchFamily="2" charset="-122"/>
                <a:cs typeface="Times New Roman" panose="02020603050405020304" charset="0"/>
                <a:sym typeface="+mn-ea"/>
              </a:rPr>
              <a:t>的源码树中实现自己的</a:t>
            </a:r>
            <a:r>
              <a:rPr lang="en-US" altLang="zh-CN" dirty="0">
                <a:solidFill>
                  <a:schemeClr val="bg1">
                    <a:lumMod val="50000"/>
                  </a:schemeClr>
                </a:solidFill>
                <a:latin typeface="Times New Roman" panose="02020603050405020304" charset="0"/>
                <a:ea typeface="宋体" pitchFamily="2" charset="-122"/>
                <a:cs typeface="Times New Roman" panose="02020603050405020304" charset="0"/>
                <a:sym typeface="+mn-ea"/>
              </a:rPr>
              <a:t>Pintool. </a:t>
            </a:r>
            <a:r>
              <a:rPr lang="zh-CN" altLang="en-US" dirty="0">
                <a:solidFill>
                  <a:schemeClr val="bg1">
                    <a:lumMod val="50000"/>
                  </a:schemeClr>
                </a:solidFill>
                <a:latin typeface="Times New Roman" panose="02020603050405020304" charset="0"/>
                <a:ea typeface="宋体" pitchFamily="2" charset="-122"/>
                <a:cs typeface="Times New Roman" panose="02020603050405020304" charset="0"/>
                <a:sym typeface="+mn-ea"/>
              </a:rPr>
              <a:t>具体而言</a:t>
            </a:r>
            <a:r>
              <a:rPr lang="en-US" altLang="zh-CN" dirty="0">
                <a:solidFill>
                  <a:schemeClr val="bg1">
                    <a:lumMod val="50000"/>
                  </a:schemeClr>
                </a:solidFill>
                <a:latin typeface="Times New Roman" panose="02020603050405020304" charset="0"/>
                <a:ea typeface="宋体" pitchFamily="2" charset="-122"/>
                <a:cs typeface="Times New Roman" panose="02020603050405020304" charset="0"/>
                <a:sym typeface="+mn-ea"/>
              </a:rPr>
              <a:t>, </a:t>
            </a:r>
            <a:r>
              <a:rPr lang="zh-CN" altLang="en-US" dirty="0">
                <a:solidFill>
                  <a:schemeClr val="bg1">
                    <a:lumMod val="50000"/>
                  </a:schemeClr>
                </a:solidFill>
                <a:latin typeface="Times New Roman" panose="02020603050405020304" charset="0"/>
                <a:ea typeface="宋体" pitchFamily="2" charset="-122"/>
                <a:cs typeface="Times New Roman" panose="02020603050405020304" charset="0"/>
                <a:sym typeface="+mn-ea"/>
              </a:rPr>
              <a:t>在</a:t>
            </a:r>
            <a:r>
              <a:rPr lang="zh-CN" dirty="0">
                <a:solidFill>
                  <a:schemeClr val="bg1">
                    <a:lumMod val="50000"/>
                  </a:schemeClr>
                </a:solidFill>
                <a:latin typeface="Times New Roman" panose="02020603050405020304" charset="0"/>
                <a:ea typeface="宋体" pitchFamily="2" charset="-122"/>
                <a:cs typeface="Times New Roman" panose="02020603050405020304" charset="0"/>
                <a:sym typeface="+mn-ea"/>
              </a:rPr>
              <a:t>Pin根目录的source/tools/MyPinTool</a:t>
            </a:r>
            <a:r>
              <a:rPr lang="en-US" altLang="zh-CN" dirty="0">
                <a:solidFill>
                  <a:schemeClr val="bg1">
                    <a:lumMod val="50000"/>
                  </a:schemeClr>
                </a:solidFill>
                <a:latin typeface="Times New Roman" panose="02020603050405020304" charset="0"/>
                <a:ea typeface="宋体" pitchFamily="2" charset="-122"/>
                <a:cs typeface="Times New Roman" panose="02020603050405020304" charset="0"/>
                <a:sym typeface="+mn-ea"/>
              </a:rPr>
              <a:t>/</a:t>
            </a:r>
            <a:r>
              <a:rPr lang="zh-CN" dirty="0">
                <a:solidFill>
                  <a:schemeClr val="bg1">
                    <a:lumMod val="50000"/>
                  </a:schemeClr>
                </a:solidFill>
                <a:latin typeface="Times New Roman" panose="02020603050405020304" charset="0"/>
                <a:ea typeface="宋体" pitchFamily="2" charset="-122"/>
                <a:cs typeface="Times New Roman" panose="02020603050405020304" charset="0"/>
                <a:sym typeface="+mn-ea"/>
              </a:rPr>
              <a:t>MyPinTool.cpp</a:t>
            </a:r>
            <a:r>
              <a:rPr lang="zh-CN" dirty="0">
                <a:solidFill>
                  <a:schemeClr val="bg1">
                    <a:lumMod val="50000"/>
                  </a:schemeClr>
                </a:solidFill>
                <a:latin typeface="Times New Roman" panose="02020603050405020304" charset="0"/>
                <a:ea typeface="宋体" pitchFamily="2" charset="-122"/>
                <a:cs typeface="Times New Roman" panose="02020603050405020304" charset="0"/>
                <a:sym typeface="+mn-ea"/>
              </a:rPr>
              <a:t>中编写源码, 然后执行make obj-intel64/MyPinTool.so进行编译</a:t>
            </a:r>
            <a:endParaRPr lang="zh-CN" dirty="0">
              <a:solidFill>
                <a:schemeClr val="bg1">
                  <a:lumMod val="50000"/>
                </a:schemeClr>
              </a:solidFill>
              <a:latin typeface="Times New Roman" panose="02020603050405020304" charset="0"/>
              <a:ea typeface="宋体"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en-US" altLang="zh-CN" dirty="0">
                <a:cs typeface="Segoe UI Light" panose="020B0502040204020203" pitchFamily="34" charset="0"/>
              </a:rPr>
              <a:t>4.2 </a:t>
            </a:r>
            <a:r>
              <a:rPr lang="zh-CN" altLang="en-US" dirty="0">
                <a:cs typeface="Segoe UI Light" panose="020B0502040204020203" pitchFamily="34" charset="0"/>
              </a:rPr>
              <a:t>动态二进制插桩</a:t>
            </a:r>
            <a:endParaRPr lang="zh-CN" altLang="en-US" dirty="0">
              <a:cs typeface="Segoe UI Light" panose="020B0502040204020203" pitchFamily="34" charset="0"/>
            </a:endParaRPr>
          </a:p>
        </p:txBody>
      </p:sp>
      <p:sp>
        <p:nvSpPr>
          <p:cNvPr id="2" name="文本框 1"/>
          <p:cNvSpPr txBox="1"/>
          <p:nvPr/>
        </p:nvSpPr>
        <p:spPr>
          <a:xfrm>
            <a:off x="521335" y="1290955"/>
            <a:ext cx="11104880" cy="460375"/>
          </a:xfrm>
          <a:prstGeom prst="rect">
            <a:avLst/>
          </a:prstGeom>
          <a:noFill/>
        </p:spPr>
        <p:txBody>
          <a:bodyPr wrap="square" rtlCol="0" anchor="t">
            <a:spAutoFit/>
          </a:bodyPr>
          <a:p>
            <a:r>
              <a:rPr lang="zh-CN" altLang="en-US" sz="2400">
                <a:latin typeface="Times New Roman" panose="02020603050405020304" charset="0"/>
                <a:cs typeface="Times New Roman" panose="02020603050405020304" charset="0"/>
              </a:rPr>
              <a:t>使用Pin计算执行指令的总数</a:t>
            </a:r>
            <a:r>
              <a:rPr lang="en-US" altLang="zh-CN" sz="2400">
                <a:latin typeface="Times New Roman" panose="02020603050405020304" charset="0"/>
                <a:cs typeface="Times New Roman" panose="02020603050405020304" charset="0"/>
              </a:rPr>
              <a:t>,  </a:t>
            </a:r>
            <a:r>
              <a:rPr lang="zh-CN" altLang="en-US" sz="2400">
                <a:latin typeface="Times New Roman" panose="02020603050405020304" charset="0"/>
                <a:ea typeface="宋体" pitchFamily="2" charset="-122"/>
                <a:cs typeface="Times New Roman" panose="02020603050405020304" charset="0"/>
              </a:rPr>
              <a:t>总跳转数</a:t>
            </a:r>
            <a:r>
              <a:rPr lang="en-US" altLang="zh-CN" sz="2400">
                <a:latin typeface="Times New Roman" panose="02020603050405020304" charset="0"/>
                <a:ea typeface="宋体" pitchFamily="2" charset="-122"/>
                <a:cs typeface="Times New Roman" panose="02020603050405020304" charset="0"/>
              </a:rPr>
              <a:t>, </a:t>
            </a:r>
            <a:r>
              <a:rPr lang="zh-CN" altLang="en-US" sz="2400">
                <a:latin typeface="Times New Roman" panose="02020603050405020304" charset="0"/>
                <a:cs typeface="Times New Roman" panose="02020603050405020304" charset="0"/>
              </a:rPr>
              <a:t>函数和系统调用的总调用数.</a:t>
            </a:r>
            <a:endParaRPr lang="zh-CN" altLang="en-US" sz="2400">
              <a:latin typeface="Times New Roman" panose="02020603050405020304" charset="0"/>
              <a:cs typeface="Times New Roman" panose="02020603050405020304" charset="0"/>
            </a:endParaRPr>
          </a:p>
        </p:txBody>
      </p:sp>
      <p:sp>
        <p:nvSpPr>
          <p:cNvPr id="3" name="文本框 2"/>
          <p:cNvSpPr txBox="1"/>
          <p:nvPr/>
        </p:nvSpPr>
        <p:spPr>
          <a:xfrm>
            <a:off x="521335" y="1751330"/>
            <a:ext cx="11104245" cy="4276725"/>
          </a:xfrm>
          <a:prstGeom prst="rect">
            <a:avLst/>
          </a:prstGeom>
          <a:noFill/>
          <a:ln>
            <a:solidFill>
              <a:schemeClr val="tx1"/>
            </a:solidFill>
          </a:ln>
        </p:spPr>
        <p:txBody>
          <a:bodyPr wrap="square" rtlCol="0" anchor="t">
            <a:spAutoFit/>
          </a:bodyPr>
          <a:p>
            <a:r>
              <a:rPr lang="zh-CN" altLang="en-US" sz="1600">
                <a:latin typeface="Times New Roman" panose="02020603050405020304" charset="0"/>
                <a:cs typeface="Times New Roman" panose="02020603050405020304" charset="0"/>
              </a:rPr>
              <a:t>int main(int argc, char *argv[]) {</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a:t>
            </a:r>
            <a:r>
              <a:rPr lang="zh-CN" altLang="en-US" sz="1600">
                <a:solidFill>
                  <a:schemeClr val="accent4">
                    <a:lumMod val="75000"/>
                  </a:schemeClr>
                </a:solidFill>
                <a:latin typeface="Times New Roman" panose="02020603050405020304" charset="0"/>
                <a:cs typeface="Times New Roman" panose="02020603050405020304" charset="0"/>
              </a:rPr>
              <a:t>// 如果程序要在Pintool中使用符号信息</a:t>
            </a:r>
            <a:r>
              <a:rPr lang="en-US" altLang="zh-CN" sz="1600">
                <a:solidFill>
                  <a:schemeClr val="accent4">
                    <a:lumMod val="75000"/>
                  </a:schemeClr>
                </a:solidFill>
                <a:latin typeface="Times New Roman" panose="02020603050405020304" charset="0"/>
                <a:cs typeface="Times New Roman" panose="02020603050405020304" charset="0"/>
              </a:rPr>
              <a:t>, </a:t>
            </a:r>
            <a:r>
              <a:rPr lang="zh-CN" altLang="en-US" sz="1600">
                <a:solidFill>
                  <a:schemeClr val="accent4">
                    <a:lumMod val="75000"/>
                  </a:schemeClr>
                </a:solidFill>
                <a:latin typeface="Times New Roman" panose="02020603050405020304" charset="0"/>
                <a:cs typeface="Times New Roman" panose="02020603050405020304" charset="0"/>
              </a:rPr>
              <a:t>需在调用其他Pin API函数之前调用PIN_InitSymbols函数</a:t>
            </a:r>
            <a:endParaRPr lang="zh-CN" altLang="en-US" sz="1600">
              <a:solidFill>
                <a:schemeClr val="accent4">
                  <a:lumMod val="75000"/>
                </a:schemeClr>
              </a:solidFill>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a:t>
            </a:r>
            <a:r>
              <a:rPr lang="zh-CN" altLang="en-US" sz="1600">
                <a:solidFill>
                  <a:srgbClr val="0070C0"/>
                </a:solidFill>
                <a:latin typeface="Times New Roman" panose="02020603050405020304" charset="0"/>
                <a:cs typeface="Times New Roman" panose="02020603050405020304" charset="0"/>
              </a:rPr>
              <a:t>PIN_InitSymbols</a:t>
            </a:r>
            <a:r>
              <a:rPr lang="zh-CN" altLang="en-US" sz="1600">
                <a:latin typeface="Times New Roman" panose="02020603050405020304" charset="0"/>
                <a:cs typeface="Times New Roman" panose="02020603050405020304" charset="0"/>
              </a:rPr>
              <a:t>();</a:t>
            </a:r>
            <a:endParaRPr lang="zh-CN" altLang="en-US" sz="1600">
              <a:latin typeface="Times New Roman" panose="02020603050405020304" charset="0"/>
              <a:cs typeface="Times New Roman" panose="02020603050405020304" charset="0"/>
            </a:endParaRPr>
          </a:p>
          <a:p>
            <a:pPr algn="l">
              <a:buClrTx/>
              <a:buSzTx/>
              <a:buFontTx/>
            </a:pPr>
            <a:r>
              <a:rPr lang="zh-CN" altLang="en-US" sz="1600">
                <a:latin typeface="Times New Roman" panose="02020603050405020304" charset="0"/>
                <a:cs typeface="Times New Roman" panose="02020603050405020304" charset="0"/>
              </a:rPr>
              <a:t>   </a:t>
            </a:r>
            <a:r>
              <a:rPr lang="zh-CN" altLang="en-US" sz="1600">
                <a:solidFill>
                  <a:schemeClr val="accent4">
                    <a:lumMod val="75000"/>
                  </a:schemeClr>
                </a:solidFill>
                <a:latin typeface="Times New Roman" panose="02020603050405020304" charset="0"/>
                <a:cs typeface="Times New Roman" panose="02020603050405020304" charset="0"/>
              </a:rPr>
              <a:t> // 初始化Pin, 该函数必须在除PIN_InitSymbols函数之外的任何Pin函数之前被调用.</a:t>
            </a:r>
            <a:endParaRPr lang="zh-CN" altLang="en-US" sz="1600">
              <a:solidFill>
                <a:schemeClr val="accent4">
                  <a:lumMod val="75000"/>
                </a:schemeClr>
              </a:solidFill>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if (</a:t>
            </a:r>
            <a:r>
              <a:rPr lang="zh-CN" altLang="en-US" sz="1600">
                <a:solidFill>
                  <a:srgbClr val="0070C0"/>
                </a:solidFill>
                <a:latin typeface="Times New Roman" panose="02020603050405020304" charset="0"/>
                <a:cs typeface="Times New Roman" panose="02020603050405020304" charset="0"/>
              </a:rPr>
              <a:t>PIN_Init</a:t>
            </a:r>
            <a:r>
              <a:rPr lang="zh-CN" altLang="en-US" sz="1600">
                <a:latin typeface="Times New Roman" panose="02020603050405020304" charset="0"/>
                <a:cs typeface="Times New Roman" panose="02020603050405020304" charset="0"/>
              </a:rPr>
              <a:t>(argc, argv)) return 1;</a:t>
            </a:r>
            <a:endParaRPr lang="zh-CN" altLang="en-US" sz="1600">
              <a:latin typeface="Times New Roman" panose="02020603050405020304" charset="0"/>
              <a:cs typeface="Times New Roman" panose="02020603050405020304" charset="0"/>
            </a:endParaRPr>
          </a:p>
          <a:p>
            <a:pPr algn="l">
              <a:buClrTx/>
              <a:buSzTx/>
              <a:buFontTx/>
            </a:pPr>
            <a:r>
              <a:rPr lang="zh-CN" altLang="en-US" sz="1600">
                <a:latin typeface="Times New Roman" panose="02020603050405020304" charset="0"/>
                <a:cs typeface="Times New Roman" panose="02020603050405020304" charset="0"/>
              </a:rPr>
              <a:t>    </a:t>
            </a:r>
            <a:r>
              <a:rPr lang="zh-CN" altLang="en-US" sz="1600">
                <a:solidFill>
                  <a:schemeClr val="accent4">
                    <a:lumMod val="75000"/>
                  </a:schemeClr>
                </a:solidFill>
                <a:latin typeface="Times New Roman" panose="02020603050405020304" charset="0"/>
                <a:cs typeface="Times New Roman" panose="02020603050405020304" charset="0"/>
              </a:rPr>
              <a:t>// 注册3个插桩例程:</a:t>
            </a:r>
            <a:endParaRPr lang="zh-CN" altLang="en-US" sz="1600">
              <a:solidFill>
                <a:schemeClr val="accent4">
                  <a:lumMod val="75000"/>
                </a:schemeClr>
              </a:solidFill>
              <a:latin typeface="Times New Roman" panose="02020603050405020304" charset="0"/>
              <a:cs typeface="Times New Roman" panose="02020603050405020304" charset="0"/>
            </a:endParaRPr>
          </a:p>
          <a:p>
            <a:pPr algn="l">
              <a:buClrTx/>
              <a:buSzTx/>
              <a:buFontTx/>
            </a:pPr>
            <a:r>
              <a:rPr lang="zh-CN" altLang="en-US" sz="1600">
                <a:solidFill>
                  <a:schemeClr val="accent4">
                    <a:lumMod val="75000"/>
                  </a:schemeClr>
                </a:solidFill>
                <a:latin typeface="Times New Roman" panose="02020603050405020304" charset="0"/>
                <a:cs typeface="Times New Roman" panose="02020603050405020304" charset="0"/>
              </a:rPr>
              <a:t>    </a:t>
            </a:r>
            <a:r>
              <a:rPr lang="zh-CN" altLang="en-US" sz="1600">
                <a:solidFill>
                  <a:srgbClr val="0070C0"/>
                </a:solidFill>
                <a:latin typeface="Times New Roman" panose="02020603050405020304" charset="0"/>
                <a:cs typeface="Times New Roman" panose="02020603050405020304" charset="0"/>
              </a:rPr>
              <a:t>IMG_AddInstrumentFunction</a:t>
            </a:r>
            <a:r>
              <a:rPr lang="zh-CN" altLang="en-US" sz="1600">
                <a:latin typeface="Times New Roman" panose="02020603050405020304" charset="0"/>
                <a:cs typeface="Times New Roman" panose="02020603050405020304" charset="0"/>
              </a:rPr>
              <a:t>(</a:t>
            </a:r>
            <a:r>
              <a:rPr lang="zh-CN" altLang="en-US" sz="1600">
                <a:solidFill>
                  <a:srgbClr val="00B050"/>
                </a:solidFill>
                <a:latin typeface="Times New Roman" panose="02020603050405020304" charset="0"/>
                <a:cs typeface="Times New Roman" panose="02020603050405020304" charset="0"/>
              </a:rPr>
              <a:t>parse_funcsyms</a:t>
            </a:r>
            <a:r>
              <a:rPr lang="zh-CN" altLang="en-US" sz="1600">
                <a:latin typeface="Times New Roman" panose="02020603050405020304" charset="0"/>
                <a:cs typeface="Times New Roman" panose="02020603050405020304" charset="0"/>
              </a:rPr>
              <a:t>, NULL);</a:t>
            </a:r>
            <a:r>
              <a:rPr lang="en-US" altLang="zh-CN" sz="1600">
                <a:latin typeface="Times New Roman" panose="02020603050405020304" charset="0"/>
                <a:cs typeface="Times New Roman" panose="02020603050405020304" charset="0"/>
              </a:rPr>
              <a:t> </a:t>
            </a:r>
            <a:r>
              <a:rPr lang="zh-CN" altLang="en-US" sz="1600">
                <a:solidFill>
                  <a:schemeClr val="accent4">
                    <a:lumMod val="75000"/>
                  </a:schemeClr>
                </a:solidFill>
                <a:latin typeface="Times New Roman" panose="02020603050405020304" charset="0"/>
                <a:cs typeface="Times New Roman" panose="02020603050405020304" charset="0"/>
              </a:rPr>
              <a:t>// </a:t>
            </a:r>
            <a:r>
              <a:rPr lang="zh-CN" altLang="en-US" sz="1600">
                <a:solidFill>
                  <a:schemeClr val="accent4">
                    <a:lumMod val="75000"/>
                  </a:schemeClr>
                </a:solidFill>
                <a:latin typeface="Times New Roman" panose="02020603050405020304" charset="0"/>
                <a:cs typeface="Times New Roman" panose="02020603050405020304" charset="0"/>
                <a:sym typeface="+mn-ea"/>
              </a:rPr>
              <a:t>映像(可执行程序或共享库)粒度的插桩</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a:t>
            </a:r>
            <a:r>
              <a:rPr lang="zh-CN" altLang="en-US" sz="1600">
                <a:solidFill>
                  <a:srgbClr val="0070C0"/>
                </a:solidFill>
                <a:latin typeface="Times New Roman" panose="02020603050405020304" charset="0"/>
                <a:cs typeface="Times New Roman" panose="02020603050405020304" charset="0"/>
              </a:rPr>
              <a:t>TRACE_AddInstrumentFunction</a:t>
            </a:r>
            <a:r>
              <a:rPr lang="zh-CN" altLang="en-US" sz="1600">
                <a:latin typeface="Times New Roman" panose="02020603050405020304" charset="0"/>
                <a:cs typeface="Times New Roman" panose="02020603050405020304" charset="0"/>
              </a:rPr>
              <a:t>(</a:t>
            </a:r>
            <a:r>
              <a:rPr lang="zh-CN" altLang="en-US" sz="1600">
                <a:solidFill>
                  <a:srgbClr val="00B050"/>
                </a:solidFill>
                <a:latin typeface="Times New Roman" panose="02020603050405020304" charset="0"/>
                <a:cs typeface="Times New Roman" panose="02020603050405020304" charset="0"/>
              </a:rPr>
              <a:t>instrument_trace</a:t>
            </a:r>
            <a:r>
              <a:rPr lang="zh-CN" altLang="en-US" sz="1600">
                <a:latin typeface="Times New Roman" panose="02020603050405020304" charset="0"/>
                <a:cs typeface="Times New Roman" panose="02020603050405020304" charset="0"/>
              </a:rPr>
              <a:t>, NULL);</a:t>
            </a:r>
            <a:r>
              <a:rPr lang="en-US" altLang="zh-CN" sz="1600">
                <a:latin typeface="Times New Roman" panose="02020603050405020304" charset="0"/>
                <a:cs typeface="Times New Roman" panose="02020603050405020304" charset="0"/>
              </a:rPr>
              <a:t> </a:t>
            </a:r>
            <a:r>
              <a:rPr lang="zh-CN" altLang="en-US" sz="1600">
                <a:solidFill>
                  <a:schemeClr val="accent4">
                    <a:lumMod val="75000"/>
                  </a:schemeClr>
                </a:solidFill>
                <a:latin typeface="Times New Roman" panose="02020603050405020304" charset="0"/>
                <a:cs typeface="Times New Roman" panose="02020603050405020304" charset="0"/>
                <a:sym typeface="+mn-ea"/>
              </a:rPr>
              <a:t>// </a:t>
            </a:r>
            <a:r>
              <a:rPr lang="zh-CN" altLang="en-US" sz="1600">
                <a:solidFill>
                  <a:schemeClr val="accent4">
                    <a:lumMod val="75000"/>
                  </a:schemeClr>
                </a:solidFill>
                <a:latin typeface="Times New Roman" panose="02020603050405020304" charset="0"/>
                <a:cs typeface="Times New Roman" panose="02020603050405020304" charset="0"/>
                <a:sym typeface="+mn-ea"/>
              </a:rPr>
              <a:t>踪迹粒度的插桩</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a:t>
            </a:r>
            <a:r>
              <a:rPr lang="zh-CN" altLang="en-US" sz="1600">
                <a:solidFill>
                  <a:srgbClr val="0070C0"/>
                </a:solidFill>
                <a:latin typeface="Times New Roman" panose="02020603050405020304" charset="0"/>
                <a:cs typeface="Times New Roman" panose="02020603050405020304" charset="0"/>
              </a:rPr>
              <a:t>INS_AddInstrumentFunction</a:t>
            </a:r>
            <a:r>
              <a:rPr lang="zh-CN" altLang="en-US" sz="1600">
                <a:latin typeface="Times New Roman" panose="02020603050405020304" charset="0"/>
                <a:cs typeface="Times New Roman" panose="02020603050405020304" charset="0"/>
              </a:rPr>
              <a:t>(</a:t>
            </a:r>
            <a:r>
              <a:rPr lang="zh-CN" altLang="en-US" sz="1600">
                <a:solidFill>
                  <a:srgbClr val="00B050"/>
                </a:solidFill>
                <a:latin typeface="Times New Roman" panose="02020603050405020304" charset="0"/>
                <a:cs typeface="Times New Roman" panose="02020603050405020304" charset="0"/>
              </a:rPr>
              <a:t>instrument_insn</a:t>
            </a:r>
            <a:r>
              <a:rPr lang="zh-CN" altLang="en-US" sz="1600">
                <a:latin typeface="Times New Roman" panose="02020603050405020304" charset="0"/>
                <a:cs typeface="Times New Roman" panose="02020603050405020304" charset="0"/>
              </a:rPr>
              <a:t>, NULL);</a:t>
            </a:r>
            <a:r>
              <a:rPr lang="zh-CN" altLang="en-US" sz="1600">
                <a:solidFill>
                  <a:schemeClr val="accent4">
                    <a:lumMod val="75000"/>
                  </a:schemeClr>
                </a:solidFill>
                <a:latin typeface="Times New Roman" panose="02020603050405020304" charset="0"/>
                <a:cs typeface="Times New Roman" panose="02020603050405020304" charset="0"/>
                <a:sym typeface="+mn-ea"/>
              </a:rPr>
              <a:t> //</a:t>
            </a:r>
            <a:r>
              <a:rPr lang="en-US" altLang="zh-CN" sz="1600">
                <a:solidFill>
                  <a:schemeClr val="accent4">
                    <a:lumMod val="75000"/>
                  </a:schemeClr>
                </a:solidFill>
                <a:latin typeface="Times New Roman" panose="02020603050405020304" charset="0"/>
                <a:cs typeface="Times New Roman" panose="02020603050405020304" charset="0"/>
                <a:sym typeface="+mn-ea"/>
              </a:rPr>
              <a:t> </a:t>
            </a:r>
            <a:r>
              <a:rPr lang="zh-CN" altLang="en-US" sz="1600">
                <a:solidFill>
                  <a:schemeClr val="accent4">
                    <a:lumMod val="75000"/>
                  </a:schemeClr>
                </a:solidFill>
                <a:latin typeface="Times New Roman" panose="02020603050405020304" charset="0"/>
                <a:cs typeface="Times New Roman" panose="02020603050405020304" charset="0"/>
                <a:sym typeface="+mn-ea"/>
              </a:rPr>
              <a:t>指令粒度的插桩</a:t>
            </a:r>
            <a:endParaRPr lang="zh-CN" altLang="en-US" sz="1600">
              <a:solidFill>
                <a:schemeClr val="accent4">
                  <a:lumMod val="75000"/>
                </a:schemeClr>
              </a:solidFill>
              <a:latin typeface="Times New Roman" panose="02020603050405020304" charset="0"/>
              <a:cs typeface="Times New Roman" panose="02020603050405020304" charset="0"/>
              <a:sym typeface="+mn-ea"/>
            </a:endParaRPr>
          </a:p>
          <a:p>
            <a:r>
              <a:rPr lang="en-US" altLang="zh-CN" sz="1600">
                <a:solidFill>
                  <a:schemeClr val="accent4">
                    <a:lumMod val="75000"/>
                  </a:schemeClr>
                </a:solidFill>
                <a:latin typeface="Times New Roman" panose="02020603050405020304" charset="0"/>
                <a:cs typeface="Times New Roman" panose="02020603050405020304" charset="0"/>
                <a:sym typeface="+mn-ea"/>
              </a:rPr>
              <a:t>    </a:t>
            </a:r>
            <a:r>
              <a:rPr lang="zh-CN" altLang="en-US" sz="1600">
                <a:solidFill>
                  <a:schemeClr val="accent4">
                    <a:lumMod val="75000"/>
                  </a:schemeClr>
                </a:solidFill>
                <a:latin typeface="Times New Roman" panose="02020603050405020304" charset="0"/>
                <a:cs typeface="Times New Roman" panose="02020603050405020304" charset="0"/>
                <a:sym typeface="+mn-ea"/>
              </a:rPr>
              <a:t>// Pin还支持在程序的系统调用前后进行插桩.</a:t>
            </a:r>
            <a:endParaRPr lang="zh-CN" altLang="en-US" sz="1600">
              <a:latin typeface="Times New Roman" panose="02020603050405020304" charset="0"/>
              <a:cs typeface="Times New Roman" panose="02020603050405020304" charset="0"/>
            </a:endParaRPr>
          </a:p>
          <a:p>
            <a:pPr algn="l">
              <a:buClrTx/>
              <a:buSzTx/>
              <a:buFontTx/>
            </a:pPr>
            <a:r>
              <a:rPr lang="zh-CN" altLang="en-US" sz="1600">
                <a:latin typeface="Times New Roman" panose="02020603050405020304" charset="0"/>
                <a:cs typeface="Times New Roman" panose="02020603050405020304" charset="0"/>
              </a:rPr>
              <a:t>    </a:t>
            </a:r>
            <a:r>
              <a:rPr lang="zh-CN" altLang="en-US" sz="1600">
                <a:solidFill>
                  <a:srgbClr val="0070C0"/>
                </a:solidFill>
                <a:latin typeface="Times New Roman" panose="02020603050405020304" charset="0"/>
                <a:cs typeface="Times New Roman" panose="02020603050405020304" charset="0"/>
                <a:sym typeface="+mn-ea"/>
              </a:rPr>
              <a:t>PIN_AddSyscallEntryFunction</a:t>
            </a:r>
            <a:r>
              <a:rPr lang="zh-CN" altLang="en-US" sz="1600">
                <a:latin typeface="Times New Roman" panose="02020603050405020304" charset="0"/>
                <a:cs typeface="Times New Roman" panose="02020603050405020304" charset="0"/>
                <a:sym typeface="+mn-ea"/>
              </a:rPr>
              <a:t>(</a:t>
            </a:r>
            <a:r>
              <a:rPr lang="zh-CN" altLang="en-US" sz="1600">
                <a:solidFill>
                  <a:srgbClr val="00B050"/>
                </a:solidFill>
                <a:latin typeface="Times New Roman" panose="02020603050405020304" charset="0"/>
                <a:cs typeface="Times New Roman" panose="02020603050405020304" charset="0"/>
                <a:sym typeface="+mn-ea"/>
              </a:rPr>
              <a:t>log_syscall</a:t>
            </a:r>
            <a:r>
              <a:rPr lang="zh-CN" altLang="en-US" sz="1600">
                <a:latin typeface="Times New Roman" panose="02020603050405020304" charset="0"/>
                <a:cs typeface="Times New Roman" panose="02020603050405020304" charset="0"/>
                <a:sym typeface="+mn-ea"/>
              </a:rPr>
              <a:t>, NULL);</a:t>
            </a:r>
            <a:r>
              <a:rPr lang="en-US" altLang="zh-CN" sz="1600">
                <a:latin typeface="Times New Roman" panose="02020603050405020304" charset="0"/>
                <a:cs typeface="Times New Roman" panose="02020603050405020304" charset="0"/>
                <a:sym typeface="+mn-ea"/>
              </a:rPr>
              <a:t> </a:t>
            </a:r>
            <a:endParaRPr lang="zh-CN" altLang="en-US" sz="1600">
              <a:solidFill>
                <a:schemeClr val="accent4">
                  <a:lumMod val="75000"/>
                </a:schemeClr>
              </a:solidFill>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a:t>
            </a:r>
            <a:r>
              <a:rPr lang="zh-CN" altLang="en-US" sz="1600">
                <a:solidFill>
                  <a:schemeClr val="accent4">
                    <a:lumMod val="75000"/>
                  </a:schemeClr>
                </a:solidFill>
                <a:latin typeface="Times New Roman" panose="02020603050405020304" charset="0"/>
                <a:cs typeface="Times New Roman" panose="02020603050405020304" charset="0"/>
              </a:rPr>
              <a:t>// fini函数在应用程序退出时或者Pin从程序分离时被调用</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a:t>
            </a:r>
            <a:r>
              <a:rPr lang="zh-CN" altLang="en-US" sz="1600">
                <a:solidFill>
                  <a:srgbClr val="0070C0"/>
                </a:solidFill>
                <a:latin typeface="Times New Roman" panose="02020603050405020304" charset="0"/>
                <a:cs typeface="Times New Roman" panose="02020603050405020304" charset="0"/>
              </a:rPr>
              <a:t>PIN_AddFiniFunction</a:t>
            </a:r>
            <a:r>
              <a:rPr lang="zh-CN" altLang="en-US" sz="1600">
                <a:latin typeface="Times New Roman" panose="02020603050405020304" charset="0"/>
                <a:cs typeface="Times New Roman" panose="02020603050405020304" charset="0"/>
              </a:rPr>
              <a:t>(print_results, NULL);</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a:t>
            </a:r>
            <a:r>
              <a:rPr lang="zh-CN" altLang="en-US" sz="1600">
                <a:solidFill>
                  <a:schemeClr val="accent4">
                    <a:lumMod val="75000"/>
                  </a:schemeClr>
                </a:solidFill>
                <a:latin typeface="Times New Roman" panose="02020603050405020304" charset="0"/>
                <a:cs typeface="Times New Roman" panose="02020603050405020304" charset="0"/>
              </a:rPr>
              <a:t>// 启动应用程序</a:t>
            </a:r>
            <a:r>
              <a:rPr lang="en-US" altLang="zh-CN" sz="1600">
                <a:solidFill>
                  <a:schemeClr val="accent4">
                    <a:lumMod val="75000"/>
                  </a:schemeClr>
                </a:solidFill>
                <a:latin typeface="Times New Roman" panose="02020603050405020304" charset="0"/>
                <a:cs typeface="Times New Roman" panose="02020603050405020304" charset="0"/>
              </a:rPr>
              <a:t>, </a:t>
            </a:r>
            <a:r>
              <a:rPr lang="zh-CN" altLang="en-US" sz="1600">
                <a:solidFill>
                  <a:schemeClr val="accent4">
                    <a:lumMod val="75000"/>
                  </a:schemeClr>
                </a:solidFill>
                <a:latin typeface="Times New Roman" panose="02020603050405020304" charset="0"/>
                <a:cs typeface="Times New Roman" panose="02020603050405020304" charset="0"/>
              </a:rPr>
              <a:t>此后程序就不能注册新回调函数了</a:t>
            </a:r>
            <a:r>
              <a:rPr lang="en-US" altLang="zh-CN" sz="1600">
                <a:solidFill>
                  <a:schemeClr val="accent4">
                    <a:lumMod val="75000"/>
                  </a:schemeClr>
                </a:solidFill>
                <a:latin typeface="Times New Roman" panose="02020603050405020304" charset="0"/>
                <a:cs typeface="Times New Roman" panose="02020603050405020304" charset="0"/>
              </a:rPr>
              <a:t>; </a:t>
            </a:r>
            <a:r>
              <a:rPr lang="zh-CN" altLang="en-US" sz="1600">
                <a:solidFill>
                  <a:schemeClr val="accent4">
                    <a:lumMod val="75000"/>
                  </a:schemeClr>
                </a:solidFill>
                <a:latin typeface="Times New Roman" panose="02020603050405020304" charset="0"/>
                <a:ea typeface="宋体" pitchFamily="2" charset="-122"/>
                <a:cs typeface="Times New Roman" panose="02020603050405020304" charset="0"/>
              </a:rPr>
              <a:t>且</a:t>
            </a:r>
            <a:r>
              <a:rPr lang="zh-CN" altLang="en-US" sz="1600">
                <a:solidFill>
                  <a:schemeClr val="accent4">
                    <a:lumMod val="75000"/>
                  </a:schemeClr>
                </a:solidFill>
                <a:latin typeface="Times New Roman" panose="02020603050405020304" charset="0"/>
                <a:cs typeface="Times New Roman" panose="02020603050405020304" charset="0"/>
              </a:rPr>
              <a:t>只有在插桩例程或分析例程被调用时才能重新获得控制权</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a:t>
            </a:r>
            <a:r>
              <a:rPr lang="zh-CN" altLang="en-US" sz="1600">
                <a:solidFill>
                  <a:srgbClr val="0070C0"/>
                </a:solidFill>
                <a:latin typeface="Times New Roman" panose="02020603050405020304" charset="0"/>
                <a:cs typeface="Times New Roman" panose="02020603050405020304" charset="0"/>
              </a:rPr>
              <a:t>PIN_StartProgram</a:t>
            </a:r>
            <a:r>
              <a:rPr lang="zh-CN" altLang="en-US" sz="1600">
                <a:latin typeface="Times New Roman" panose="02020603050405020304" charset="0"/>
                <a:cs typeface="Times New Roman" panose="02020603050405020304" charset="0"/>
              </a:rPr>
              <a:t>();</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return 0;</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a:t>
            </a:r>
            <a:endParaRPr lang="zh-CN" altLang="en-US" sz="16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en-US" altLang="zh-CN" dirty="0">
                <a:cs typeface="Segoe UI Light" panose="020B0502040204020203" pitchFamily="34" charset="0"/>
              </a:rPr>
              <a:t>4.2 </a:t>
            </a:r>
            <a:r>
              <a:rPr lang="zh-CN" altLang="en-US" dirty="0">
                <a:cs typeface="Segoe UI Light" panose="020B0502040204020203" pitchFamily="34" charset="0"/>
              </a:rPr>
              <a:t>动态二进制插桩</a:t>
            </a:r>
            <a:endParaRPr lang="zh-CN" altLang="en-US" dirty="0">
              <a:cs typeface="Segoe UI Light" panose="020B0502040204020203" pitchFamily="34" charset="0"/>
            </a:endParaRPr>
          </a:p>
        </p:txBody>
      </p:sp>
      <p:sp>
        <p:nvSpPr>
          <p:cNvPr id="3" name="文本框 2"/>
          <p:cNvSpPr txBox="1"/>
          <p:nvPr/>
        </p:nvSpPr>
        <p:spPr>
          <a:xfrm>
            <a:off x="521335" y="1346835"/>
            <a:ext cx="11104245" cy="3046095"/>
          </a:xfrm>
          <a:prstGeom prst="rect">
            <a:avLst/>
          </a:prstGeom>
          <a:noFill/>
          <a:ln>
            <a:solidFill>
              <a:schemeClr val="tx1"/>
            </a:solidFill>
          </a:ln>
        </p:spPr>
        <p:txBody>
          <a:bodyPr wrap="square" rtlCol="0" anchor="t">
            <a:spAutoFit/>
          </a:bodyPr>
          <a:p>
            <a:r>
              <a:rPr lang="zh-CN" altLang="en-US" sz="1600">
                <a:solidFill>
                  <a:schemeClr val="accent4">
                    <a:lumMod val="75000"/>
                  </a:schemeClr>
                </a:solidFill>
                <a:latin typeface="Times New Roman" panose="02020603050405020304" charset="0"/>
                <a:cs typeface="Times New Roman" panose="02020603050405020304" charset="0"/>
              </a:rPr>
              <a:t>// 当新的映像(可执行程序或共享库)被加载时该插桩例程将被调用, 这允许将映像作为一个整体进行插桩.</a:t>
            </a:r>
            <a:endParaRPr lang="zh-CN" altLang="en-US" sz="1600">
              <a:solidFill>
                <a:schemeClr val="accent4">
                  <a:lumMod val="75000"/>
                </a:schemeClr>
              </a:solidFill>
              <a:latin typeface="Times New Roman" panose="02020603050405020304" charset="0"/>
              <a:cs typeface="Times New Roman" panose="02020603050405020304" charset="0"/>
            </a:endParaRPr>
          </a:p>
          <a:p>
            <a:r>
              <a:rPr lang="zh-CN" altLang="en-US" sz="1600">
                <a:solidFill>
                  <a:schemeClr val="accent4">
                    <a:lumMod val="75000"/>
                  </a:schemeClr>
                </a:solidFill>
                <a:latin typeface="Times New Roman" panose="02020603050405020304" charset="0"/>
                <a:cs typeface="Times New Roman" panose="02020603050405020304" charset="0"/>
              </a:rPr>
              <a:t>// 本例中我们利用映像插桩例程保存所有函数的名称, 以提升输出信息的可读性.</a:t>
            </a:r>
            <a:endParaRPr lang="zh-CN" altLang="en-US" sz="1600">
              <a:solidFill>
                <a:schemeClr val="accent4">
                  <a:lumMod val="75000"/>
                </a:schemeClr>
              </a:solidFill>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static void parse_funcsyms(</a:t>
            </a:r>
            <a:r>
              <a:rPr lang="zh-CN" altLang="en-US" sz="1600">
                <a:solidFill>
                  <a:srgbClr val="0070C0"/>
                </a:solidFill>
                <a:latin typeface="Times New Roman" panose="02020603050405020304" charset="0"/>
                <a:cs typeface="Times New Roman" panose="02020603050405020304" charset="0"/>
              </a:rPr>
              <a:t>IMG </a:t>
            </a:r>
            <a:r>
              <a:rPr lang="zh-CN" altLang="en-US" sz="1600">
                <a:latin typeface="Times New Roman" panose="02020603050405020304" charset="0"/>
                <a:cs typeface="Times New Roman" panose="02020603050405020304" charset="0"/>
              </a:rPr>
              <a:t>img, void *v) {</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if (!</a:t>
            </a:r>
            <a:r>
              <a:rPr lang="zh-CN" altLang="en-US" sz="1600">
                <a:solidFill>
                  <a:srgbClr val="0070C0"/>
                </a:solidFill>
                <a:latin typeface="Times New Roman" panose="02020603050405020304" charset="0"/>
                <a:cs typeface="Times New Roman" panose="02020603050405020304" charset="0"/>
              </a:rPr>
              <a:t>IMG_Valid</a:t>
            </a:r>
            <a:r>
              <a:rPr lang="zh-CN" altLang="en-US" sz="1600">
                <a:latin typeface="Times New Roman" panose="02020603050405020304" charset="0"/>
                <a:cs typeface="Times New Roman" panose="02020603050405020304" charset="0"/>
              </a:rPr>
              <a:t>(img)) return;</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a:t>
            </a:r>
            <a:r>
              <a:rPr lang="zh-CN" altLang="en-US" sz="1600">
                <a:solidFill>
                  <a:schemeClr val="accent4">
                    <a:lumMod val="75000"/>
                  </a:schemeClr>
                </a:solidFill>
                <a:latin typeface="Times New Roman" panose="02020603050405020304" charset="0"/>
                <a:cs typeface="Times New Roman" panose="02020603050405020304" charset="0"/>
              </a:rPr>
              <a:t>// 遍历节</a:t>
            </a:r>
            <a:endParaRPr lang="zh-CN" altLang="en-US" sz="1600">
              <a:solidFill>
                <a:schemeClr val="accent4">
                  <a:lumMod val="75000"/>
                </a:schemeClr>
              </a:solidFill>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for (</a:t>
            </a:r>
            <a:r>
              <a:rPr lang="zh-CN" altLang="en-US" sz="1600">
                <a:solidFill>
                  <a:srgbClr val="0070C0"/>
                </a:solidFill>
                <a:latin typeface="Times New Roman" panose="02020603050405020304" charset="0"/>
                <a:cs typeface="Times New Roman" panose="02020603050405020304" charset="0"/>
              </a:rPr>
              <a:t>SEC </a:t>
            </a:r>
            <a:r>
              <a:rPr lang="zh-CN" altLang="en-US" sz="1600">
                <a:latin typeface="Times New Roman" panose="02020603050405020304" charset="0"/>
                <a:cs typeface="Times New Roman" panose="02020603050405020304" charset="0"/>
              </a:rPr>
              <a:t>sec = </a:t>
            </a:r>
            <a:r>
              <a:rPr lang="zh-CN" altLang="en-US" sz="1600">
                <a:solidFill>
                  <a:srgbClr val="0070C0"/>
                </a:solidFill>
                <a:latin typeface="Times New Roman" panose="02020603050405020304" charset="0"/>
                <a:cs typeface="Times New Roman" panose="02020603050405020304" charset="0"/>
              </a:rPr>
              <a:t>IMG_SecHead</a:t>
            </a:r>
            <a:r>
              <a:rPr lang="zh-CN" altLang="en-US" sz="1600">
                <a:latin typeface="Times New Roman" panose="02020603050405020304" charset="0"/>
                <a:cs typeface="Times New Roman" panose="02020603050405020304" charset="0"/>
              </a:rPr>
              <a:t>(img); </a:t>
            </a:r>
            <a:r>
              <a:rPr lang="zh-CN" altLang="en-US" sz="1600">
                <a:solidFill>
                  <a:srgbClr val="0070C0"/>
                </a:solidFill>
                <a:latin typeface="Times New Roman" panose="02020603050405020304" charset="0"/>
                <a:cs typeface="Times New Roman" panose="02020603050405020304" charset="0"/>
              </a:rPr>
              <a:t>SEC_Valid</a:t>
            </a:r>
            <a:r>
              <a:rPr lang="zh-CN" altLang="en-US" sz="1600">
                <a:latin typeface="Times New Roman" panose="02020603050405020304" charset="0"/>
                <a:cs typeface="Times New Roman" panose="02020603050405020304" charset="0"/>
              </a:rPr>
              <a:t>(sec); sec = </a:t>
            </a:r>
            <a:r>
              <a:rPr lang="zh-CN" altLang="en-US" sz="1600">
                <a:solidFill>
                  <a:srgbClr val="0070C0"/>
                </a:solidFill>
                <a:latin typeface="Times New Roman" panose="02020603050405020304" charset="0"/>
                <a:cs typeface="Times New Roman" panose="02020603050405020304" charset="0"/>
              </a:rPr>
              <a:t>SEC_Next</a:t>
            </a:r>
            <a:r>
              <a:rPr lang="zh-CN" altLang="en-US" sz="1600">
                <a:latin typeface="Times New Roman" panose="02020603050405020304" charset="0"/>
                <a:cs typeface="Times New Roman" panose="02020603050405020304" charset="0"/>
              </a:rPr>
              <a:t>(sec)) {</a:t>
            </a:r>
            <a:endParaRPr lang="zh-CN" altLang="en-US" sz="1600">
              <a:latin typeface="Times New Roman" panose="02020603050405020304" charset="0"/>
              <a:cs typeface="Times New Roman" panose="02020603050405020304" charset="0"/>
            </a:endParaRPr>
          </a:p>
          <a:p>
            <a:pPr algn="l">
              <a:buClrTx/>
              <a:buSzTx/>
              <a:buFontTx/>
            </a:pPr>
            <a:r>
              <a:rPr lang="zh-CN" altLang="en-US" sz="1600">
                <a:latin typeface="Times New Roman" panose="02020603050405020304" charset="0"/>
                <a:cs typeface="Times New Roman" panose="02020603050405020304" charset="0"/>
              </a:rPr>
              <a:t>        </a:t>
            </a:r>
            <a:r>
              <a:rPr lang="zh-CN" altLang="en-US" sz="1600">
                <a:solidFill>
                  <a:schemeClr val="accent4">
                    <a:lumMod val="75000"/>
                  </a:schemeClr>
                </a:solidFill>
                <a:latin typeface="Times New Roman" panose="02020603050405020304" charset="0"/>
                <a:cs typeface="Times New Roman" panose="02020603050405020304" charset="0"/>
              </a:rPr>
              <a:t>// 遍历函数(由RTN对象表示, 即"例程")</a:t>
            </a:r>
            <a:endParaRPr lang="zh-CN" altLang="en-US" sz="1600">
              <a:solidFill>
                <a:schemeClr val="accent4">
                  <a:lumMod val="75000"/>
                </a:schemeClr>
              </a:solidFill>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for (</a:t>
            </a:r>
            <a:r>
              <a:rPr lang="zh-CN" altLang="en-US" sz="1600">
                <a:solidFill>
                  <a:srgbClr val="0070C0"/>
                </a:solidFill>
                <a:latin typeface="Times New Roman" panose="02020603050405020304" charset="0"/>
                <a:cs typeface="Times New Roman" panose="02020603050405020304" charset="0"/>
              </a:rPr>
              <a:t>RTN</a:t>
            </a:r>
            <a:r>
              <a:rPr lang="zh-CN" altLang="en-US" sz="1600">
                <a:latin typeface="Times New Roman" panose="02020603050405020304" charset="0"/>
                <a:cs typeface="Times New Roman" panose="02020603050405020304" charset="0"/>
              </a:rPr>
              <a:t> rtn = </a:t>
            </a:r>
            <a:r>
              <a:rPr lang="zh-CN" altLang="en-US" sz="1600">
                <a:solidFill>
                  <a:srgbClr val="0070C0"/>
                </a:solidFill>
                <a:latin typeface="Times New Roman" panose="02020603050405020304" charset="0"/>
                <a:cs typeface="Times New Roman" panose="02020603050405020304" charset="0"/>
              </a:rPr>
              <a:t>SEC_RtnHead</a:t>
            </a:r>
            <a:r>
              <a:rPr lang="zh-CN" altLang="en-US" sz="1600">
                <a:latin typeface="Times New Roman" panose="02020603050405020304" charset="0"/>
                <a:cs typeface="Times New Roman" panose="02020603050405020304" charset="0"/>
              </a:rPr>
              <a:t>(sec); </a:t>
            </a:r>
            <a:r>
              <a:rPr lang="zh-CN" altLang="en-US" sz="1600">
                <a:solidFill>
                  <a:srgbClr val="0070C0"/>
                </a:solidFill>
                <a:latin typeface="Times New Roman" panose="02020603050405020304" charset="0"/>
                <a:cs typeface="Times New Roman" panose="02020603050405020304" charset="0"/>
              </a:rPr>
              <a:t>RTN_Valid</a:t>
            </a:r>
            <a:r>
              <a:rPr lang="zh-CN" altLang="en-US" sz="1600">
                <a:latin typeface="Times New Roman" panose="02020603050405020304" charset="0"/>
                <a:cs typeface="Times New Roman" panose="02020603050405020304" charset="0"/>
              </a:rPr>
              <a:t>(rtn); rtn = </a:t>
            </a:r>
            <a:r>
              <a:rPr lang="zh-CN" altLang="en-US" sz="1600">
                <a:solidFill>
                  <a:srgbClr val="0070C0"/>
                </a:solidFill>
                <a:latin typeface="Times New Roman" panose="02020603050405020304" charset="0"/>
                <a:cs typeface="Times New Roman" panose="02020603050405020304" charset="0"/>
              </a:rPr>
              <a:t>RTN_Next</a:t>
            </a:r>
            <a:r>
              <a:rPr lang="zh-CN" altLang="en-US" sz="1600">
                <a:latin typeface="Times New Roman" panose="02020603050405020304" charset="0"/>
                <a:cs typeface="Times New Roman" panose="02020603050405020304" charset="0"/>
              </a:rPr>
              <a:t>(rtn)) {</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funcnames[</a:t>
            </a:r>
            <a:r>
              <a:rPr lang="zh-CN" altLang="en-US" sz="1600">
                <a:solidFill>
                  <a:srgbClr val="0070C0"/>
                </a:solidFill>
                <a:latin typeface="Times New Roman" panose="02020603050405020304" charset="0"/>
                <a:cs typeface="Times New Roman" panose="02020603050405020304" charset="0"/>
              </a:rPr>
              <a:t>RTN_Address</a:t>
            </a:r>
            <a:r>
              <a:rPr lang="zh-CN" altLang="en-US" sz="1600">
                <a:latin typeface="Times New Roman" panose="02020603050405020304" charset="0"/>
                <a:cs typeface="Times New Roman" panose="02020603050405020304" charset="0"/>
              </a:rPr>
              <a:t>(rtn)] = </a:t>
            </a:r>
            <a:r>
              <a:rPr lang="zh-CN" altLang="en-US" sz="1600">
                <a:solidFill>
                  <a:srgbClr val="0070C0"/>
                </a:solidFill>
                <a:latin typeface="Times New Roman" panose="02020603050405020304" charset="0"/>
                <a:cs typeface="Times New Roman" panose="02020603050405020304" charset="0"/>
              </a:rPr>
              <a:t>RTN_Name</a:t>
            </a:r>
            <a:r>
              <a:rPr lang="zh-CN" altLang="en-US" sz="1600">
                <a:latin typeface="Times New Roman" panose="02020603050405020304" charset="0"/>
                <a:cs typeface="Times New Roman" panose="02020603050405020304" charset="0"/>
              </a:rPr>
              <a:t>(rtn);</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a:t>
            </a:r>
            <a:endParaRPr lang="zh-CN" altLang="en-US" sz="16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en-US" altLang="zh-CN" dirty="0">
                <a:cs typeface="Segoe UI Light" panose="020B0502040204020203" pitchFamily="34" charset="0"/>
              </a:rPr>
              <a:t>4.2 </a:t>
            </a:r>
            <a:r>
              <a:rPr lang="zh-CN" altLang="en-US" dirty="0">
                <a:cs typeface="Segoe UI Light" panose="020B0502040204020203" pitchFamily="34" charset="0"/>
              </a:rPr>
              <a:t>动态二进制插桩</a:t>
            </a:r>
            <a:endParaRPr lang="zh-CN" altLang="en-US" dirty="0">
              <a:cs typeface="Segoe UI Light" panose="020B0502040204020203" pitchFamily="34" charset="0"/>
            </a:endParaRPr>
          </a:p>
        </p:txBody>
      </p:sp>
      <p:sp>
        <p:nvSpPr>
          <p:cNvPr id="3" name="文本框 2"/>
          <p:cNvSpPr txBox="1"/>
          <p:nvPr/>
        </p:nvSpPr>
        <p:spPr>
          <a:xfrm>
            <a:off x="521335" y="1346835"/>
            <a:ext cx="11104245" cy="5015865"/>
          </a:xfrm>
          <a:prstGeom prst="rect">
            <a:avLst/>
          </a:prstGeom>
          <a:noFill/>
          <a:ln>
            <a:solidFill>
              <a:schemeClr val="tx1"/>
            </a:solidFill>
          </a:ln>
        </p:spPr>
        <p:txBody>
          <a:bodyPr wrap="square" rtlCol="0" anchor="t">
            <a:spAutoFit/>
          </a:bodyPr>
          <a:p>
            <a:pPr algn="l">
              <a:buClrTx/>
              <a:buSzTx/>
              <a:buNone/>
            </a:pPr>
            <a:r>
              <a:rPr lang="zh-CN" altLang="en-US" sz="1600">
                <a:solidFill>
                  <a:schemeClr val="accent4">
                    <a:lumMod val="75000"/>
                  </a:schemeClr>
                </a:solidFill>
                <a:latin typeface="Times New Roman" panose="02020603050405020304" charset="0"/>
                <a:cs typeface="Times New Roman" panose="02020603050405020304" charset="0"/>
              </a:rPr>
              <a:t>// 借助踪迹插桩</a:t>
            </a:r>
            <a:r>
              <a:rPr lang="en-US" altLang="zh-CN" sz="1600">
                <a:solidFill>
                  <a:schemeClr val="accent4">
                    <a:lumMod val="75000"/>
                  </a:schemeClr>
                </a:solidFill>
                <a:latin typeface="Times New Roman" panose="02020603050405020304" charset="0"/>
                <a:cs typeface="Times New Roman" panose="02020603050405020304" charset="0"/>
              </a:rPr>
              <a:t>, </a:t>
            </a:r>
            <a:r>
              <a:rPr lang="zh-CN" altLang="en-US" sz="1600">
                <a:solidFill>
                  <a:schemeClr val="accent4">
                    <a:lumMod val="75000"/>
                  </a:schemeClr>
                </a:solidFill>
                <a:latin typeface="Times New Roman" panose="02020603050405020304" charset="0"/>
                <a:cs typeface="Times New Roman" panose="02020603050405020304" charset="0"/>
              </a:rPr>
              <a:t>实现以基本块为单位统计指令执行总数</a:t>
            </a:r>
            <a:r>
              <a:rPr lang="en-US" altLang="zh-CN" sz="1600">
                <a:solidFill>
                  <a:schemeClr val="accent4">
                    <a:lumMod val="75000"/>
                  </a:schemeClr>
                </a:solidFill>
                <a:latin typeface="Times New Roman" panose="02020603050405020304" charset="0"/>
                <a:cs typeface="Times New Roman" panose="02020603050405020304" charset="0"/>
              </a:rPr>
              <a:t>(Pin</a:t>
            </a:r>
            <a:r>
              <a:rPr lang="zh-CN" altLang="en-US" sz="1600">
                <a:solidFill>
                  <a:schemeClr val="accent4">
                    <a:lumMod val="75000"/>
                  </a:schemeClr>
                </a:solidFill>
                <a:latin typeface="Times New Roman" panose="02020603050405020304" charset="0"/>
                <a:ea typeface="宋体" pitchFamily="2" charset="-122"/>
                <a:cs typeface="Times New Roman" panose="02020603050405020304" charset="0"/>
              </a:rPr>
              <a:t>中</a:t>
            </a:r>
            <a:r>
              <a:rPr lang="en-US" altLang="zh-CN" sz="1600">
                <a:solidFill>
                  <a:schemeClr val="accent4">
                    <a:lumMod val="75000"/>
                  </a:schemeClr>
                </a:solidFill>
                <a:latin typeface="Times New Roman" panose="02020603050405020304" charset="0"/>
                <a:cs typeface="Times New Roman" panose="02020603050405020304" charset="0"/>
                <a:sym typeface="+mn-ea"/>
              </a:rPr>
              <a:t>不能直接插桩基本块, 需要借助踪迹实现</a:t>
            </a:r>
            <a:r>
              <a:rPr lang="en-US" altLang="zh-CN" sz="1600">
                <a:solidFill>
                  <a:schemeClr val="accent4">
                    <a:lumMod val="75000"/>
                  </a:schemeClr>
                </a:solidFill>
                <a:latin typeface="Times New Roman" panose="02020603050405020304" charset="0"/>
                <a:cs typeface="Times New Roman" panose="02020603050405020304" charset="0"/>
              </a:rPr>
              <a:t>)</a:t>
            </a:r>
            <a:r>
              <a:rPr lang="zh-CN" altLang="en-US" sz="1600">
                <a:solidFill>
                  <a:schemeClr val="accent4">
                    <a:lumMod val="75000"/>
                  </a:schemeClr>
                </a:solidFill>
                <a:latin typeface="Times New Roman" panose="02020603050405020304" charset="0"/>
                <a:cs typeface="Times New Roman" panose="02020603050405020304" charset="0"/>
              </a:rPr>
              <a:t>.</a:t>
            </a:r>
            <a:endParaRPr lang="zh-CN" altLang="en-US" sz="1600">
              <a:solidFill>
                <a:schemeClr val="accent4">
                  <a:lumMod val="75000"/>
                </a:schemeClr>
              </a:solidFill>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static void instrument_trace(</a:t>
            </a:r>
            <a:r>
              <a:rPr lang="zh-CN" altLang="en-US" sz="1600">
                <a:solidFill>
                  <a:srgbClr val="0070C0"/>
                </a:solidFill>
                <a:latin typeface="Times New Roman" panose="02020603050405020304" charset="0"/>
                <a:cs typeface="Times New Roman" panose="02020603050405020304" charset="0"/>
              </a:rPr>
              <a:t>TRACE </a:t>
            </a:r>
            <a:r>
              <a:rPr lang="zh-CN" altLang="en-US" sz="1600">
                <a:latin typeface="Times New Roman" panose="02020603050405020304" charset="0"/>
                <a:cs typeface="Times New Roman" panose="02020603050405020304" charset="0"/>
              </a:rPr>
              <a:t>trace, void *v) {</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a:t>
            </a:r>
            <a:r>
              <a:rPr lang="en-US" altLang="zh-CN" sz="1600">
                <a:solidFill>
                  <a:schemeClr val="tx1"/>
                </a:solidFill>
                <a:latin typeface="Times New Roman" panose="02020603050405020304" charset="0"/>
                <a:cs typeface="Times New Roman" panose="02020603050405020304" charset="0"/>
              </a:rPr>
              <a:t>...</a:t>
            </a:r>
            <a:r>
              <a:rPr lang="zh-CN" altLang="en-US" sz="1600">
                <a:solidFill>
                  <a:schemeClr val="tx1"/>
                </a:solidFill>
                <a:latin typeface="Times New Roman" panose="02020603050405020304" charset="0"/>
                <a:cs typeface="Times New Roman" panose="02020603050405020304" charset="0"/>
              </a:rPr>
              <a:t>   </a:t>
            </a:r>
            <a:r>
              <a:rPr lang="zh-CN" altLang="en-US" sz="1600">
                <a:latin typeface="Times New Roman" panose="02020603050405020304" charset="0"/>
                <a:cs typeface="Times New Roman" panose="02020603050405020304" charset="0"/>
              </a:rPr>
              <a:t> </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a:t>
            </a:r>
            <a:r>
              <a:rPr lang="en-US" altLang="zh-CN" sz="1600">
                <a:latin typeface="Times New Roman" panose="02020603050405020304" charset="0"/>
                <a:cs typeface="Times New Roman" panose="02020603050405020304" charset="0"/>
              </a:rPr>
              <a:t>   </a:t>
            </a:r>
            <a:r>
              <a:rPr lang="zh-CN" altLang="en-US" sz="1600">
                <a:solidFill>
                  <a:schemeClr val="accent4">
                    <a:lumMod val="75000"/>
                  </a:schemeClr>
                </a:solidFill>
                <a:latin typeface="Times New Roman" panose="02020603050405020304" charset="0"/>
                <a:cs typeface="Times New Roman" panose="02020603050405020304" charset="0"/>
              </a:rPr>
              <a:t>// 遍历基本块</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for (</a:t>
            </a:r>
            <a:r>
              <a:rPr lang="zh-CN" altLang="en-US" sz="1600">
                <a:solidFill>
                  <a:srgbClr val="0070C0"/>
                </a:solidFill>
                <a:latin typeface="Times New Roman" panose="02020603050405020304" charset="0"/>
                <a:cs typeface="Times New Roman" panose="02020603050405020304" charset="0"/>
              </a:rPr>
              <a:t>BBL </a:t>
            </a:r>
            <a:r>
              <a:rPr lang="zh-CN" altLang="en-US" sz="1600">
                <a:latin typeface="Times New Roman" panose="02020603050405020304" charset="0"/>
                <a:cs typeface="Times New Roman" panose="02020603050405020304" charset="0"/>
              </a:rPr>
              <a:t>bb = </a:t>
            </a:r>
            <a:r>
              <a:rPr lang="zh-CN" altLang="en-US" sz="1600">
                <a:solidFill>
                  <a:srgbClr val="0070C0"/>
                </a:solidFill>
                <a:latin typeface="Times New Roman" panose="02020603050405020304" charset="0"/>
                <a:cs typeface="Times New Roman" panose="02020603050405020304" charset="0"/>
              </a:rPr>
              <a:t>TRACE_BblHead</a:t>
            </a:r>
            <a:r>
              <a:rPr lang="zh-CN" altLang="en-US" sz="1600">
                <a:latin typeface="Times New Roman" panose="02020603050405020304" charset="0"/>
                <a:cs typeface="Times New Roman" panose="02020603050405020304" charset="0"/>
              </a:rPr>
              <a:t>(trace); </a:t>
            </a:r>
            <a:r>
              <a:rPr lang="zh-CN" altLang="en-US" sz="1600">
                <a:solidFill>
                  <a:srgbClr val="0070C0"/>
                </a:solidFill>
                <a:latin typeface="Times New Roman" panose="02020603050405020304" charset="0"/>
                <a:cs typeface="Times New Roman" panose="02020603050405020304" charset="0"/>
              </a:rPr>
              <a:t>BBL_Valid</a:t>
            </a:r>
            <a:r>
              <a:rPr lang="zh-CN" altLang="en-US" sz="1600">
                <a:latin typeface="Times New Roman" panose="02020603050405020304" charset="0"/>
                <a:cs typeface="Times New Roman" panose="02020603050405020304" charset="0"/>
              </a:rPr>
              <a:t>(bb); bb = </a:t>
            </a:r>
            <a:r>
              <a:rPr lang="zh-CN" altLang="en-US" sz="1600">
                <a:solidFill>
                  <a:srgbClr val="0070C0"/>
                </a:solidFill>
                <a:latin typeface="Times New Roman" panose="02020603050405020304" charset="0"/>
                <a:cs typeface="Times New Roman" panose="02020603050405020304" charset="0"/>
              </a:rPr>
              <a:t>BBL_Next</a:t>
            </a:r>
            <a:r>
              <a:rPr lang="zh-CN" altLang="en-US" sz="1600">
                <a:latin typeface="Times New Roman" panose="02020603050405020304" charset="0"/>
                <a:cs typeface="Times New Roman" panose="02020603050405020304" charset="0"/>
              </a:rPr>
              <a:t>(bb)) {</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instrument_bb(bb);</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static void instrument_bb(</a:t>
            </a:r>
            <a:r>
              <a:rPr lang="zh-CN" altLang="en-US" sz="1600">
                <a:solidFill>
                  <a:srgbClr val="0070C0"/>
                </a:solidFill>
                <a:latin typeface="Times New Roman" panose="02020603050405020304" charset="0"/>
                <a:cs typeface="Times New Roman" panose="02020603050405020304" charset="0"/>
              </a:rPr>
              <a:t>BBL </a:t>
            </a:r>
            <a:r>
              <a:rPr lang="zh-CN" altLang="en-US" sz="1600">
                <a:latin typeface="Times New Roman" panose="02020603050405020304" charset="0"/>
                <a:cs typeface="Times New Roman" panose="02020603050405020304" charset="0"/>
              </a:rPr>
              <a:t>bb) {</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a:t>
            </a:r>
            <a:r>
              <a:rPr lang="zh-CN" altLang="en-US" sz="1600">
                <a:solidFill>
                  <a:schemeClr val="accent4">
                    <a:lumMod val="75000"/>
                  </a:schemeClr>
                </a:solidFill>
                <a:latin typeface="Times New Roman" panose="02020603050405020304" charset="0"/>
                <a:cs typeface="Times New Roman" panose="02020603050405020304" charset="0"/>
              </a:rPr>
              <a:t>// BBL_InsertCall负责安装基本块的分析例程</a:t>
            </a:r>
            <a:endParaRPr lang="zh-CN" altLang="en-US" sz="1600">
              <a:solidFill>
                <a:schemeClr val="accent4">
                  <a:lumMod val="75000"/>
                </a:schemeClr>
              </a:solidFill>
              <a:latin typeface="Times New Roman" panose="02020603050405020304" charset="0"/>
              <a:cs typeface="Times New Roman" panose="02020603050405020304" charset="0"/>
            </a:endParaRPr>
          </a:p>
          <a:p>
            <a:r>
              <a:rPr lang="zh-CN" altLang="en-US" sz="1600">
                <a:solidFill>
                  <a:schemeClr val="accent4">
                    <a:lumMod val="75000"/>
                  </a:schemeClr>
                </a:solidFill>
                <a:latin typeface="Times New Roman" panose="02020603050405020304" charset="0"/>
                <a:cs typeface="Times New Roman" panose="02020603050405020304" charset="0"/>
              </a:rPr>
              <a:t>    // 其中包含一个UINT32类型的参数</a:t>
            </a:r>
            <a:r>
              <a:rPr lang="en-US" altLang="zh-CN" sz="1600">
                <a:solidFill>
                  <a:schemeClr val="accent4">
                    <a:lumMod val="75000"/>
                  </a:schemeClr>
                </a:solidFill>
                <a:latin typeface="Times New Roman" panose="02020603050405020304" charset="0"/>
                <a:cs typeface="Times New Roman" panose="02020603050405020304" charset="0"/>
              </a:rPr>
              <a:t>, </a:t>
            </a:r>
            <a:r>
              <a:rPr lang="zh-CN" altLang="en-US" sz="1600">
                <a:solidFill>
                  <a:schemeClr val="accent4">
                    <a:lumMod val="75000"/>
                  </a:schemeClr>
                </a:solidFill>
                <a:latin typeface="Times New Roman" panose="02020603050405020304" charset="0"/>
                <a:ea typeface="宋体" pitchFamily="2" charset="-122"/>
                <a:cs typeface="Times New Roman" panose="02020603050405020304" charset="0"/>
              </a:rPr>
              <a:t>表示</a:t>
            </a:r>
            <a:r>
              <a:rPr lang="zh-CN" altLang="en-US" sz="1600">
                <a:solidFill>
                  <a:schemeClr val="accent4">
                    <a:lumMod val="75000"/>
                  </a:schemeClr>
                </a:solidFill>
                <a:latin typeface="Times New Roman" panose="02020603050405020304" charset="0"/>
                <a:cs typeface="Times New Roman" panose="02020603050405020304" charset="0"/>
              </a:rPr>
              <a:t>基本块中的指令数</a:t>
            </a:r>
            <a:r>
              <a:rPr lang="en-US" altLang="zh-CN" sz="1600">
                <a:solidFill>
                  <a:schemeClr val="accent4">
                    <a:lumMod val="75000"/>
                  </a:schemeClr>
                </a:solidFill>
                <a:latin typeface="Times New Roman" panose="02020603050405020304" charset="0"/>
                <a:cs typeface="Times New Roman" panose="02020603050405020304" charset="0"/>
              </a:rPr>
              <a:t>, </a:t>
            </a:r>
            <a:r>
              <a:rPr lang="zh-CN" altLang="en-US" sz="1600">
                <a:solidFill>
                  <a:schemeClr val="accent4">
                    <a:lumMod val="75000"/>
                  </a:schemeClr>
                </a:solidFill>
                <a:latin typeface="Times New Roman" panose="02020603050405020304" charset="0"/>
                <a:cs typeface="Times New Roman" panose="02020603050405020304" charset="0"/>
              </a:rPr>
              <a:t>这样分析例程就可以根据需要增加指令计数器</a:t>
            </a:r>
            <a:r>
              <a:rPr lang="en-US" altLang="zh-CN" sz="1600">
                <a:solidFill>
                  <a:schemeClr val="accent4">
                    <a:lumMod val="75000"/>
                  </a:schemeClr>
                </a:solidFill>
                <a:latin typeface="Times New Roman" panose="02020603050405020304" charset="0"/>
                <a:cs typeface="Times New Roman" panose="02020603050405020304" charset="0"/>
              </a:rPr>
              <a:t>. </a:t>
            </a:r>
            <a:endParaRPr lang="en-US" altLang="zh-CN" sz="1600">
              <a:solidFill>
                <a:schemeClr val="accent4">
                  <a:lumMod val="75000"/>
                </a:schemeClr>
              </a:solidFill>
              <a:latin typeface="Times New Roman" panose="02020603050405020304" charset="0"/>
              <a:cs typeface="Times New Roman" panose="02020603050405020304" charset="0"/>
            </a:endParaRPr>
          </a:p>
          <a:p>
            <a:r>
              <a:rPr lang="en-US" altLang="zh-CN" sz="1600">
                <a:solidFill>
                  <a:schemeClr val="accent4">
                    <a:lumMod val="75000"/>
                  </a:schemeClr>
                </a:solidFill>
                <a:latin typeface="Times New Roman" panose="02020603050405020304" charset="0"/>
                <a:cs typeface="Times New Roman" panose="02020603050405020304" charset="0"/>
              </a:rPr>
              <a:t>    // </a:t>
            </a:r>
            <a:r>
              <a:rPr lang="zh-CN" altLang="en-US" sz="1600">
                <a:solidFill>
                  <a:schemeClr val="accent4">
                    <a:lumMod val="75000"/>
                  </a:schemeClr>
                </a:solidFill>
                <a:latin typeface="Times New Roman" panose="02020603050405020304" charset="0"/>
                <a:ea typeface="宋体" pitchFamily="2" charset="-122"/>
                <a:cs typeface="Times New Roman" panose="02020603050405020304" charset="0"/>
              </a:rPr>
              <a:t>相比对每条指令插桩计数</a:t>
            </a:r>
            <a:r>
              <a:rPr lang="en-US" altLang="zh-CN" sz="1600">
                <a:solidFill>
                  <a:schemeClr val="accent4">
                    <a:lumMod val="75000"/>
                  </a:schemeClr>
                </a:solidFill>
                <a:latin typeface="Times New Roman" panose="02020603050405020304" charset="0"/>
                <a:ea typeface="宋体" pitchFamily="2" charset="-122"/>
                <a:cs typeface="Times New Roman" panose="02020603050405020304" charset="0"/>
              </a:rPr>
              <a:t>, </a:t>
            </a:r>
            <a:r>
              <a:rPr lang="zh-CN" altLang="en-US" sz="1600">
                <a:solidFill>
                  <a:schemeClr val="accent4">
                    <a:lumMod val="75000"/>
                  </a:schemeClr>
                </a:solidFill>
                <a:latin typeface="Times New Roman" panose="02020603050405020304" charset="0"/>
                <a:ea typeface="宋体" pitchFamily="2" charset="-122"/>
                <a:cs typeface="Times New Roman" panose="02020603050405020304" charset="0"/>
              </a:rPr>
              <a:t>这种方式更加高效</a:t>
            </a:r>
            <a:r>
              <a:rPr lang="en-US" altLang="zh-CN" sz="1600">
                <a:solidFill>
                  <a:schemeClr val="accent4">
                    <a:lumMod val="75000"/>
                  </a:schemeClr>
                </a:solidFill>
                <a:latin typeface="Times New Roman" panose="02020603050405020304" charset="0"/>
                <a:ea typeface="宋体" pitchFamily="2" charset="-122"/>
                <a:cs typeface="Times New Roman" panose="02020603050405020304" charset="0"/>
              </a:rPr>
              <a:t>.</a:t>
            </a:r>
            <a:endParaRPr lang="zh-CN" altLang="en-US" sz="1600">
              <a:solidFill>
                <a:schemeClr val="accent4">
                  <a:lumMod val="75000"/>
                </a:schemeClr>
              </a:solidFill>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a:t>
            </a:r>
            <a:r>
              <a:rPr lang="zh-CN" altLang="en-US" sz="1600">
                <a:solidFill>
                  <a:srgbClr val="0070C0"/>
                </a:solidFill>
                <a:latin typeface="Times New Roman" panose="02020603050405020304" charset="0"/>
                <a:cs typeface="Times New Roman" panose="02020603050405020304" charset="0"/>
              </a:rPr>
              <a:t>BBL_InsertCall</a:t>
            </a:r>
            <a:r>
              <a:rPr lang="zh-CN" altLang="en-US" sz="1600">
                <a:latin typeface="Times New Roman" panose="02020603050405020304" charset="0"/>
                <a:cs typeface="Times New Roman" panose="02020603050405020304" charset="0"/>
              </a:rPr>
              <a:t>(bb, </a:t>
            </a:r>
            <a:r>
              <a:rPr lang="zh-CN" altLang="en-US" sz="1600">
                <a:solidFill>
                  <a:srgbClr val="0070C0"/>
                </a:solidFill>
                <a:latin typeface="Times New Roman" panose="02020603050405020304" charset="0"/>
                <a:cs typeface="Times New Roman" panose="02020603050405020304" charset="0"/>
              </a:rPr>
              <a:t>IPOINT_ANYWHERE</a:t>
            </a:r>
            <a:r>
              <a:rPr lang="zh-CN" altLang="en-US" sz="1600">
                <a:latin typeface="Times New Roman" panose="02020603050405020304" charset="0"/>
                <a:cs typeface="Times New Roman" panose="02020603050405020304" charset="0"/>
              </a:rPr>
              <a:t>, (</a:t>
            </a:r>
            <a:r>
              <a:rPr lang="zh-CN" altLang="en-US" sz="1600">
                <a:solidFill>
                  <a:srgbClr val="0070C0"/>
                </a:solidFill>
                <a:latin typeface="Times New Roman" panose="02020603050405020304" charset="0"/>
                <a:cs typeface="Times New Roman" panose="02020603050405020304" charset="0"/>
              </a:rPr>
              <a:t>AFUNPTR</a:t>
            </a:r>
            <a:r>
              <a:rPr lang="zh-CN" altLang="en-US" sz="1600">
                <a:latin typeface="Times New Roman" panose="02020603050405020304" charset="0"/>
                <a:cs typeface="Times New Roman" panose="02020603050405020304" charset="0"/>
              </a:rPr>
              <a:t>) count_bb_insns,</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a:t>
            </a:r>
            <a:r>
              <a:rPr lang="zh-CN" altLang="en-US" sz="1600">
                <a:solidFill>
                  <a:srgbClr val="0070C0"/>
                </a:solidFill>
                <a:latin typeface="Times New Roman" panose="02020603050405020304" charset="0"/>
                <a:cs typeface="Times New Roman" panose="02020603050405020304" charset="0"/>
              </a:rPr>
              <a:t>IARG_UINT32</a:t>
            </a:r>
            <a:r>
              <a:rPr lang="zh-CN" altLang="en-US" sz="1600">
                <a:latin typeface="Times New Roman" panose="02020603050405020304" charset="0"/>
                <a:cs typeface="Times New Roman" panose="02020603050405020304" charset="0"/>
              </a:rPr>
              <a:t>, </a:t>
            </a:r>
            <a:r>
              <a:rPr lang="zh-CN" altLang="en-US" sz="1600">
                <a:solidFill>
                  <a:srgbClr val="0070C0"/>
                </a:solidFill>
                <a:latin typeface="Times New Roman" panose="02020603050405020304" charset="0"/>
                <a:cs typeface="Times New Roman" panose="02020603050405020304" charset="0"/>
              </a:rPr>
              <a:t>BBL_NumIns</a:t>
            </a:r>
            <a:r>
              <a:rPr lang="zh-CN" altLang="en-US" sz="1600">
                <a:latin typeface="Times New Roman" panose="02020603050405020304" charset="0"/>
                <a:cs typeface="Times New Roman" panose="02020603050405020304" charset="0"/>
              </a:rPr>
              <a:t>(bb),</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a:t>
            </a:r>
            <a:r>
              <a:rPr lang="zh-CN" altLang="en-US" sz="1600">
                <a:solidFill>
                  <a:srgbClr val="0070C0"/>
                </a:solidFill>
                <a:latin typeface="Times New Roman" panose="02020603050405020304" charset="0"/>
                <a:cs typeface="Times New Roman" panose="02020603050405020304" charset="0"/>
              </a:rPr>
              <a:t>IARG_END</a:t>
            </a:r>
            <a:endParaRPr lang="zh-CN" altLang="en-US" sz="1600">
              <a:solidFill>
                <a:srgbClr val="0070C0"/>
              </a:solidFill>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static void count_bb_insns(</a:t>
            </a:r>
            <a:r>
              <a:rPr lang="zh-CN" altLang="en-US" sz="1600">
                <a:solidFill>
                  <a:srgbClr val="0070C0"/>
                </a:solidFill>
                <a:latin typeface="Times New Roman" panose="02020603050405020304" charset="0"/>
                <a:cs typeface="Times New Roman" panose="02020603050405020304" charset="0"/>
              </a:rPr>
              <a:t>UINT32 </a:t>
            </a:r>
            <a:r>
              <a:rPr lang="zh-CN" altLang="en-US" sz="1600">
                <a:latin typeface="Times New Roman" panose="02020603050405020304" charset="0"/>
                <a:cs typeface="Times New Roman" panose="02020603050405020304" charset="0"/>
              </a:rPr>
              <a:t>n) {</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    insn_count += n;</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a:t>
            </a:r>
            <a:endParaRPr lang="zh-CN" altLang="en-US" sz="16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en-US" altLang="zh-CN" dirty="0">
                <a:cs typeface="Segoe UI Light" panose="020B0502040204020203" pitchFamily="34" charset="0"/>
              </a:rPr>
              <a:t>4.2 </a:t>
            </a:r>
            <a:r>
              <a:rPr lang="zh-CN" altLang="en-US" dirty="0">
                <a:cs typeface="Segoe UI Light" panose="020B0502040204020203" pitchFamily="34" charset="0"/>
              </a:rPr>
              <a:t>动态二进制插桩</a:t>
            </a:r>
            <a:endParaRPr lang="zh-CN" altLang="en-US" dirty="0">
              <a:cs typeface="Segoe UI Light" panose="020B0502040204020203" pitchFamily="34" charset="0"/>
            </a:endParaRPr>
          </a:p>
        </p:txBody>
      </p:sp>
      <p:sp>
        <p:nvSpPr>
          <p:cNvPr id="3" name="文本框 2"/>
          <p:cNvSpPr txBox="1"/>
          <p:nvPr/>
        </p:nvSpPr>
        <p:spPr>
          <a:xfrm>
            <a:off x="521335" y="1346835"/>
            <a:ext cx="11104245" cy="5015865"/>
          </a:xfrm>
          <a:prstGeom prst="rect">
            <a:avLst/>
          </a:prstGeom>
          <a:noFill/>
          <a:ln>
            <a:solidFill>
              <a:schemeClr val="tx1"/>
            </a:solidFill>
          </a:ln>
        </p:spPr>
        <p:txBody>
          <a:bodyPr wrap="square" rtlCol="0" anchor="t">
            <a:spAutoFit/>
          </a:bodyPr>
          <a:p>
            <a:pPr algn="l">
              <a:buClrTx/>
              <a:buSzTx/>
              <a:buNone/>
            </a:pPr>
            <a:r>
              <a:rPr lang="zh-CN" altLang="en-US" sz="1600">
                <a:solidFill>
                  <a:schemeClr val="accent4">
                    <a:lumMod val="75000"/>
                  </a:schemeClr>
                </a:solidFill>
                <a:latin typeface="Times New Roman" panose="02020603050405020304" charset="0"/>
                <a:cs typeface="Times New Roman" panose="02020603050405020304" charset="0"/>
              </a:rPr>
              <a:t>// 通过指令粒度的插桩计算总跳转数和函数的调用次数</a:t>
            </a:r>
            <a:endParaRPr lang="zh-CN" altLang="en-US" sz="1600">
              <a:solidFill>
                <a:schemeClr val="accent4">
                  <a:lumMod val="75000"/>
                </a:schemeClr>
              </a:solidFill>
              <a:latin typeface="Times New Roman" panose="02020603050405020304" charset="0"/>
              <a:cs typeface="Times New Roman" panose="02020603050405020304" charset="0"/>
            </a:endParaRPr>
          </a:p>
          <a:p>
            <a:pPr algn="l">
              <a:buClrTx/>
              <a:buSzTx/>
              <a:buNone/>
            </a:pPr>
            <a:r>
              <a:rPr sz="1600">
                <a:solidFill>
                  <a:schemeClr val="tx1"/>
                </a:solidFill>
                <a:latin typeface="Times New Roman" panose="02020603050405020304" charset="0"/>
                <a:cs typeface="Times New Roman" panose="02020603050405020304" charset="0"/>
              </a:rPr>
              <a:t>static void instrument_insn(</a:t>
            </a:r>
            <a:r>
              <a:rPr lang="zh-CN" altLang="en-US" sz="1600">
                <a:solidFill>
                  <a:srgbClr val="0070C0"/>
                </a:solidFill>
                <a:latin typeface="Times New Roman" panose="02020603050405020304" charset="0"/>
                <a:cs typeface="Times New Roman" panose="02020603050405020304" charset="0"/>
              </a:rPr>
              <a:t>INS </a:t>
            </a:r>
            <a:r>
              <a:rPr sz="1600">
                <a:solidFill>
                  <a:schemeClr val="tx1"/>
                </a:solidFill>
                <a:latin typeface="Times New Roman" panose="02020603050405020304" charset="0"/>
                <a:cs typeface="Times New Roman" panose="02020603050405020304" charset="0"/>
              </a:rPr>
              <a:t>ins, void *v) {</a:t>
            </a:r>
            <a:endParaRPr sz="1600">
              <a:solidFill>
                <a:schemeClr val="tx1"/>
              </a:solidFill>
              <a:latin typeface="Times New Roman" panose="02020603050405020304" charset="0"/>
              <a:cs typeface="Times New Roman" panose="02020603050405020304" charset="0"/>
            </a:endParaRPr>
          </a:p>
          <a:p>
            <a:pPr algn="l">
              <a:buClrTx/>
              <a:buSzTx/>
              <a:buNone/>
            </a:pPr>
            <a:r>
              <a:rPr sz="1600">
                <a:solidFill>
                  <a:schemeClr val="tx1"/>
                </a:solidFill>
                <a:latin typeface="Times New Roman" panose="02020603050405020304" charset="0"/>
                <a:cs typeface="Times New Roman" panose="02020603050405020304" charset="0"/>
              </a:rPr>
              <a:t>    if (!</a:t>
            </a:r>
            <a:r>
              <a:rPr lang="zh-CN" altLang="en-US" sz="1600">
                <a:solidFill>
                  <a:srgbClr val="0070C0"/>
                </a:solidFill>
                <a:latin typeface="Times New Roman" panose="02020603050405020304" charset="0"/>
                <a:cs typeface="Times New Roman" panose="02020603050405020304" charset="0"/>
              </a:rPr>
              <a:t>INS_IsBranch</a:t>
            </a:r>
            <a:r>
              <a:rPr sz="1600">
                <a:solidFill>
                  <a:schemeClr val="tx1"/>
                </a:solidFill>
                <a:latin typeface="Times New Roman" panose="02020603050405020304" charset="0"/>
                <a:cs typeface="Times New Roman" panose="02020603050405020304" charset="0"/>
              </a:rPr>
              <a:t>(ins) &amp;&amp; !</a:t>
            </a:r>
            <a:r>
              <a:rPr lang="zh-CN" altLang="en-US" sz="1600">
                <a:solidFill>
                  <a:srgbClr val="0070C0"/>
                </a:solidFill>
                <a:latin typeface="Times New Roman" panose="02020603050405020304" charset="0"/>
                <a:cs typeface="Times New Roman" panose="02020603050405020304" charset="0"/>
              </a:rPr>
              <a:t>INS_IsCall</a:t>
            </a:r>
            <a:r>
              <a:rPr sz="1600">
                <a:solidFill>
                  <a:schemeClr val="tx1"/>
                </a:solidFill>
                <a:latin typeface="Times New Roman" panose="02020603050405020304" charset="0"/>
                <a:cs typeface="Times New Roman" panose="02020603050405020304" charset="0"/>
              </a:rPr>
              <a:t>(ins)) return;</a:t>
            </a:r>
            <a:endParaRPr sz="1600">
              <a:solidFill>
                <a:schemeClr val="tx1"/>
              </a:solidFill>
              <a:latin typeface="Times New Roman" panose="02020603050405020304" charset="0"/>
              <a:cs typeface="Times New Roman" panose="02020603050405020304" charset="0"/>
            </a:endParaRPr>
          </a:p>
          <a:p>
            <a:pPr algn="l">
              <a:buClrTx/>
              <a:buSzTx/>
              <a:buNone/>
            </a:pPr>
            <a:r>
              <a:rPr sz="1600">
                <a:solidFill>
                  <a:schemeClr val="tx1"/>
                </a:solidFill>
                <a:latin typeface="Times New Roman" panose="02020603050405020304" charset="0"/>
                <a:cs typeface="Times New Roman" panose="02020603050405020304" charset="0"/>
              </a:rPr>
              <a:t>    </a:t>
            </a:r>
            <a:r>
              <a:rPr lang="en-US" sz="1600">
                <a:solidFill>
                  <a:schemeClr val="tx1"/>
                </a:solidFill>
                <a:latin typeface="Times New Roman" panose="02020603050405020304" charset="0"/>
                <a:cs typeface="Times New Roman" panose="02020603050405020304" charset="0"/>
              </a:rPr>
              <a:t>...</a:t>
            </a:r>
            <a:endParaRPr lang="en-US" sz="1600">
              <a:solidFill>
                <a:schemeClr val="tx1"/>
              </a:solidFill>
              <a:latin typeface="Times New Roman" panose="02020603050405020304" charset="0"/>
              <a:cs typeface="Times New Roman" panose="02020603050405020304" charset="0"/>
            </a:endParaRPr>
          </a:p>
          <a:p>
            <a:pPr algn="l">
              <a:buClrTx/>
              <a:buSzTx/>
              <a:buNone/>
            </a:pPr>
            <a:r>
              <a:rPr sz="1600">
                <a:solidFill>
                  <a:schemeClr val="tx1"/>
                </a:solidFill>
                <a:latin typeface="Times New Roman" panose="02020603050405020304" charset="0"/>
                <a:cs typeface="Times New Roman" panose="02020603050405020304" charset="0"/>
              </a:rPr>
              <a:t>    </a:t>
            </a:r>
            <a:r>
              <a:rPr lang="zh-CN" altLang="en-US" sz="1600">
                <a:solidFill>
                  <a:schemeClr val="accent4">
                    <a:lumMod val="75000"/>
                  </a:schemeClr>
                </a:solidFill>
                <a:latin typeface="Times New Roman" panose="02020603050405020304" charset="0"/>
                <a:cs typeface="Times New Roman" panose="02020603050405020304" charset="0"/>
              </a:rPr>
              <a:t>// 为了记录控制转移和调用</a:t>
            </a:r>
            <a:r>
              <a:rPr lang="en-US" altLang="zh-CN" sz="1600">
                <a:solidFill>
                  <a:schemeClr val="accent4">
                    <a:lumMod val="75000"/>
                  </a:schemeClr>
                </a:solidFill>
                <a:latin typeface="Times New Roman" panose="02020603050405020304" charset="0"/>
                <a:cs typeface="Times New Roman" panose="02020603050405020304" charset="0"/>
              </a:rPr>
              <a:t>, </a:t>
            </a:r>
            <a:r>
              <a:rPr lang="zh-CN" altLang="en-US" sz="1600">
                <a:solidFill>
                  <a:schemeClr val="accent4">
                    <a:lumMod val="75000"/>
                  </a:schemeClr>
                </a:solidFill>
                <a:latin typeface="Times New Roman" panose="02020603050405020304" charset="0"/>
                <a:ea typeface="宋体" pitchFamily="2" charset="-122"/>
                <a:cs typeface="Times New Roman" panose="02020603050405020304" charset="0"/>
              </a:rPr>
              <a:t>需</a:t>
            </a:r>
            <a:r>
              <a:rPr lang="zh-CN" altLang="en-US" sz="1600">
                <a:solidFill>
                  <a:schemeClr val="accent4">
                    <a:lumMod val="75000"/>
                  </a:schemeClr>
                </a:solidFill>
                <a:latin typeface="Times New Roman" panose="02020603050405020304" charset="0"/>
                <a:cs typeface="Times New Roman" panose="02020603050405020304" charset="0"/>
              </a:rPr>
              <a:t>插入3种回调</a:t>
            </a:r>
            <a:r>
              <a:rPr lang="en-US" altLang="zh-CN" sz="1600">
                <a:solidFill>
                  <a:schemeClr val="accent4">
                    <a:lumMod val="75000"/>
                  </a:schemeClr>
                </a:solidFill>
                <a:latin typeface="Times New Roman" panose="02020603050405020304" charset="0"/>
                <a:cs typeface="Times New Roman" panose="02020603050405020304" charset="0"/>
              </a:rPr>
              <a:t>:</a:t>
            </a:r>
            <a:endParaRPr lang="zh-CN" altLang="en-US" sz="1600">
              <a:solidFill>
                <a:schemeClr val="accent4">
                  <a:lumMod val="75000"/>
                </a:schemeClr>
              </a:solidFill>
              <a:latin typeface="Times New Roman" panose="02020603050405020304" charset="0"/>
              <a:cs typeface="Times New Roman" panose="02020603050405020304" charset="0"/>
            </a:endParaRPr>
          </a:p>
          <a:p>
            <a:pPr algn="l">
              <a:buClrTx/>
              <a:buSzTx/>
              <a:buNone/>
            </a:pPr>
            <a:r>
              <a:rPr lang="zh-CN" altLang="en-US" sz="1600">
                <a:solidFill>
                  <a:schemeClr val="accent4">
                    <a:lumMod val="75000"/>
                  </a:schemeClr>
                </a:solidFill>
                <a:latin typeface="Times New Roman" panose="02020603050405020304" charset="0"/>
                <a:cs typeface="Times New Roman" panose="02020603050405020304" charset="0"/>
              </a:rPr>
              <a:t>    // 1. 跳转边. 若跳转边被执行, 记录控制转移的源地址(</a:t>
            </a:r>
            <a:r>
              <a:rPr lang="zh-CN" altLang="en-US" sz="1600">
                <a:solidFill>
                  <a:schemeClr val="accent4">
                    <a:lumMod val="75000"/>
                  </a:schemeClr>
                </a:solidFill>
                <a:latin typeface="Times New Roman" panose="02020603050405020304" charset="0"/>
                <a:cs typeface="Times New Roman" panose="02020603050405020304" charset="0"/>
                <a:sym typeface="+mn-ea"/>
              </a:rPr>
              <a:t>IARG_INST_PTR)</a:t>
            </a:r>
            <a:r>
              <a:rPr lang="zh-CN" altLang="en-US" sz="1600">
                <a:solidFill>
                  <a:schemeClr val="accent4">
                    <a:lumMod val="75000"/>
                  </a:schemeClr>
                </a:solidFill>
                <a:latin typeface="Times New Roman" panose="02020603050405020304" charset="0"/>
                <a:cs typeface="Times New Roman" panose="02020603050405020304" charset="0"/>
              </a:rPr>
              <a:t>和目标地址(</a:t>
            </a:r>
            <a:r>
              <a:rPr lang="zh-CN" altLang="en-US" sz="1600">
                <a:solidFill>
                  <a:schemeClr val="accent4">
                    <a:lumMod val="75000"/>
                  </a:schemeClr>
                </a:solidFill>
                <a:latin typeface="Times New Roman" panose="02020603050405020304" charset="0"/>
                <a:cs typeface="Times New Roman" panose="02020603050405020304" charset="0"/>
                <a:sym typeface="+mn-ea"/>
              </a:rPr>
              <a:t>IARG_BRANCH_TARGET_ADDR), 并调用相关的分析例程进行计数.</a:t>
            </a:r>
            <a:endParaRPr lang="zh-CN" altLang="en-US" sz="1600">
              <a:solidFill>
                <a:schemeClr val="accent4">
                  <a:lumMod val="75000"/>
                </a:schemeClr>
              </a:solidFill>
              <a:latin typeface="Times New Roman" panose="02020603050405020304" charset="0"/>
              <a:cs typeface="Times New Roman" panose="02020603050405020304" charset="0"/>
            </a:endParaRPr>
          </a:p>
          <a:p>
            <a:pPr algn="l">
              <a:buClrTx/>
              <a:buSzTx/>
              <a:buNone/>
            </a:pPr>
            <a:r>
              <a:rPr sz="1600">
                <a:solidFill>
                  <a:schemeClr val="tx1"/>
                </a:solidFill>
                <a:latin typeface="Times New Roman" panose="02020603050405020304" charset="0"/>
                <a:cs typeface="Times New Roman" panose="02020603050405020304" charset="0"/>
              </a:rPr>
              <a:t>    </a:t>
            </a:r>
            <a:r>
              <a:rPr lang="zh-CN" altLang="en-US" sz="1600">
                <a:solidFill>
                  <a:srgbClr val="0070C0"/>
                </a:solidFill>
                <a:latin typeface="Times New Roman" panose="02020603050405020304" charset="0"/>
                <a:cs typeface="Times New Roman" panose="02020603050405020304" charset="0"/>
              </a:rPr>
              <a:t>INS_InsertPredicatedCall</a:t>
            </a:r>
            <a:r>
              <a:rPr sz="1600">
                <a:solidFill>
                  <a:schemeClr val="tx1"/>
                </a:solidFill>
                <a:latin typeface="Times New Roman" panose="02020603050405020304" charset="0"/>
                <a:cs typeface="Times New Roman" panose="02020603050405020304" charset="0"/>
              </a:rPr>
              <a:t>(ins, </a:t>
            </a:r>
            <a:r>
              <a:rPr lang="zh-CN" altLang="en-US" sz="1600">
                <a:solidFill>
                  <a:srgbClr val="0070C0"/>
                </a:solidFill>
                <a:latin typeface="Times New Roman" panose="02020603050405020304" charset="0"/>
                <a:cs typeface="Times New Roman" panose="02020603050405020304" charset="0"/>
              </a:rPr>
              <a:t>IPOINT_TAKEN_BRANCH</a:t>
            </a:r>
            <a:r>
              <a:rPr sz="1600">
                <a:solidFill>
                  <a:schemeClr val="tx1"/>
                </a:solidFill>
                <a:latin typeface="Times New Roman" panose="02020603050405020304" charset="0"/>
                <a:cs typeface="Times New Roman" panose="02020603050405020304" charset="0"/>
              </a:rPr>
              <a:t>, (</a:t>
            </a:r>
            <a:r>
              <a:rPr lang="zh-CN" altLang="en-US" sz="1600">
                <a:solidFill>
                  <a:srgbClr val="0070C0"/>
                </a:solidFill>
                <a:latin typeface="Times New Roman" panose="02020603050405020304" charset="0"/>
                <a:cs typeface="Times New Roman" panose="02020603050405020304" charset="0"/>
              </a:rPr>
              <a:t>AFUNPTR</a:t>
            </a:r>
            <a:r>
              <a:rPr sz="1600">
                <a:solidFill>
                  <a:schemeClr val="tx1"/>
                </a:solidFill>
                <a:latin typeface="Times New Roman" panose="02020603050405020304" charset="0"/>
                <a:cs typeface="Times New Roman" panose="02020603050405020304" charset="0"/>
              </a:rPr>
              <a:t>) count_cflow,</a:t>
            </a:r>
            <a:endParaRPr sz="1600">
              <a:solidFill>
                <a:schemeClr val="tx1"/>
              </a:solidFill>
              <a:latin typeface="Times New Roman" panose="02020603050405020304" charset="0"/>
              <a:cs typeface="Times New Roman" panose="02020603050405020304" charset="0"/>
            </a:endParaRPr>
          </a:p>
          <a:p>
            <a:pPr algn="l">
              <a:buClrTx/>
              <a:buSzTx/>
              <a:buNone/>
            </a:pPr>
            <a:r>
              <a:rPr sz="1600">
                <a:solidFill>
                  <a:schemeClr val="tx1"/>
                </a:solidFill>
                <a:latin typeface="Times New Roman" panose="02020603050405020304" charset="0"/>
                <a:cs typeface="Times New Roman" panose="02020603050405020304" charset="0"/>
              </a:rPr>
              <a:t>            </a:t>
            </a:r>
            <a:r>
              <a:rPr lang="zh-CN" altLang="en-US" sz="1600">
                <a:solidFill>
                  <a:srgbClr val="0070C0"/>
                </a:solidFill>
                <a:latin typeface="Times New Roman" panose="02020603050405020304" charset="0"/>
                <a:cs typeface="Times New Roman" panose="02020603050405020304" charset="0"/>
              </a:rPr>
              <a:t>IARG_INST_PTR</a:t>
            </a:r>
            <a:r>
              <a:rPr sz="1600">
                <a:solidFill>
                  <a:schemeClr val="tx1"/>
                </a:solidFill>
                <a:latin typeface="Times New Roman" panose="02020603050405020304" charset="0"/>
                <a:cs typeface="Times New Roman" panose="02020603050405020304" charset="0"/>
              </a:rPr>
              <a:t>, </a:t>
            </a:r>
            <a:r>
              <a:rPr lang="zh-CN" altLang="en-US" sz="1600">
                <a:solidFill>
                  <a:srgbClr val="0070C0"/>
                </a:solidFill>
                <a:latin typeface="Times New Roman" panose="02020603050405020304" charset="0"/>
                <a:cs typeface="Times New Roman" panose="02020603050405020304" charset="0"/>
              </a:rPr>
              <a:t>IARG_BRANCH_TARGET_ADDR</a:t>
            </a:r>
            <a:r>
              <a:rPr sz="1600">
                <a:solidFill>
                  <a:schemeClr val="tx1"/>
                </a:solidFill>
                <a:latin typeface="Times New Roman" panose="02020603050405020304" charset="0"/>
                <a:cs typeface="Times New Roman" panose="02020603050405020304" charset="0"/>
              </a:rPr>
              <a:t>,</a:t>
            </a:r>
            <a:r>
              <a:rPr lang="en-US" sz="1600">
                <a:solidFill>
                  <a:schemeClr val="tx1"/>
                </a:solidFill>
                <a:latin typeface="Times New Roman" panose="02020603050405020304" charset="0"/>
                <a:cs typeface="Times New Roman" panose="02020603050405020304" charset="0"/>
              </a:rPr>
              <a:t> </a:t>
            </a:r>
            <a:r>
              <a:rPr lang="zh-CN" altLang="en-US" sz="1600">
                <a:solidFill>
                  <a:srgbClr val="0070C0"/>
                </a:solidFill>
                <a:latin typeface="Times New Roman" panose="02020603050405020304" charset="0"/>
                <a:cs typeface="Times New Roman" panose="02020603050405020304" charset="0"/>
              </a:rPr>
              <a:t>IARG_END</a:t>
            </a:r>
            <a:r>
              <a:rPr sz="1600">
                <a:solidFill>
                  <a:schemeClr val="tx1"/>
                </a:solidFill>
                <a:latin typeface="Times New Roman" panose="02020603050405020304" charset="0"/>
                <a:cs typeface="Times New Roman" panose="02020603050405020304" charset="0"/>
              </a:rPr>
              <a:t>);</a:t>
            </a:r>
            <a:endParaRPr sz="1600">
              <a:solidFill>
                <a:schemeClr val="tx1"/>
              </a:solidFill>
              <a:latin typeface="Times New Roman" panose="02020603050405020304" charset="0"/>
              <a:cs typeface="Times New Roman" panose="02020603050405020304" charset="0"/>
            </a:endParaRPr>
          </a:p>
          <a:p>
            <a:pPr algn="l">
              <a:buClrTx/>
              <a:buSzTx/>
              <a:buNone/>
            </a:pPr>
            <a:r>
              <a:rPr sz="1600">
                <a:solidFill>
                  <a:schemeClr val="tx1"/>
                </a:solidFill>
                <a:latin typeface="Times New Roman" panose="02020603050405020304" charset="0"/>
                <a:cs typeface="Times New Roman" panose="02020603050405020304" charset="0"/>
              </a:rPr>
              <a:t>    </a:t>
            </a:r>
            <a:r>
              <a:rPr lang="zh-CN" altLang="en-US" sz="1600">
                <a:solidFill>
                  <a:schemeClr val="accent4">
                    <a:lumMod val="75000"/>
                  </a:schemeClr>
                </a:solidFill>
                <a:latin typeface="Times New Roman" panose="02020603050405020304" charset="0"/>
                <a:cs typeface="Times New Roman" panose="02020603050405020304" charset="0"/>
              </a:rPr>
              <a:t>// 2. 直行边</a:t>
            </a:r>
            <a:endParaRPr lang="zh-CN" altLang="en-US" sz="1600">
              <a:solidFill>
                <a:schemeClr val="accent4">
                  <a:lumMod val="75000"/>
                </a:schemeClr>
              </a:solidFill>
              <a:latin typeface="Times New Roman" panose="02020603050405020304" charset="0"/>
              <a:cs typeface="Times New Roman" panose="02020603050405020304" charset="0"/>
            </a:endParaRPr>
          </a:p>
          <a:p>
            <a:pPr algn="l">
              <a:buClrTx/>
              <a:buSzTx/>
              <a:buNone/>
            </a:pPr>
            <a:r>
              <a:rPr sz="1600">
                <a:solidFill>
                  <a:schemeClr val="tx1"/>
                </a:solidFill>
                <a:latin typeface="Times New Roman" panose="02020603050405020304" charset="0"/>
                <a:cs typeface="Times New Roman" panose="02020603050405020304" charset="0"/>
              </a:rPr>
              <a:t>    if (</a:t>
            </a:r>
            <a:r>
              <a:rPr lang="zh-CN" altLang="en-US" sz="1600">
                <a:solidFill>
                  <a:srgbClr val="0070C0"/>
                </a:solidFill>
                <a:latin typeface="Times New Roman" panose="02020603050405020304" charset="0"/>
                <a:cs typeface="Times New Roman" panose="02020603050405020304" charset="0"/>
              </a:rPr>
              <a:t>INS_HasFallThrough</a:t>
            </a:r>
            <a:r>
              <a:rPr sz="1600">
                <a:solidFill>
                  <a:schemeClr val="tx1"/>
                </a:solidFill>
                <a:latin typeface="Times New Roman" panose="02020603050405020304" charset="0"/>
                <a:cs typeface="Times New Roman" panose="02020603050405020304" charset="0"/>
              </a:rPr>
              <a:t>(ins)) {</a:t>
            </a:r>
            <a:endParaRPr sz="1600">
              <a:solidFill>
                <a:schemeClr val="tx1"/>
              </a:solidFill>
              <a:latin typeface="Times New Roman" panose="02020603050405020304" charset="0"/>
              <a:cs typeface="Times New Roman" panose="02020603050405020304" charset="0"/>
            </a:endParaRPr>
          </a:p>
          <a:p>
            <a:pPr algn="l">
              <a:buClrTx/>
              <a:buSzTx/>
              <a:buNone/>
            </a:pPr>
            <a:r>
              <a:rPr sz="1600">
                <a:solidFill>
                  <a:schemeClr val="tx1"/>
                </a:solidFill>
                <a:latin typeface="Times New Roman" panose="02020603050405020304" charset="0"/>
                <a:cs typeface="Times New Roman" panose="02020603050405020304" charset="0"/>
              </a:rPr>
              <a:t>        </a:t>
            </a:r>
            <a:r>
              <a:rPr lang="zh-CN" altLang="en-US" sz="1600">
                <a:solidFill>
                  <a:srgbClr val="0070C0"/>
                </a:solidFill>
                <a:latin typeface="Times New Roman" panose="02020603050405020304" charset="0"/>
                <a:cs typeface="Times New Roman" panose="02020603050405020304" charset="0"/>
              </a:rPr>
              <a:t>INS_InsertPredicatedCall</a:t>
            </a:r>
            <a:r>
              <a:rPr sz="1600">
                <a:solidFill>
                  <a:schemeClr val="tx1"/>
                </a:solidFill>
                <a:latin typeface="Times New Roman" panose="02020603050405020304" charset="0"/>
                <a:cs typeface="Times New Roman" panose="02020603050405020304" charset="0"/>
              </a:rPr>
              <a:t>(ins, </a:t>
            </a:r>
            <a:r>
              <a:rPr lang="zh-CN" altLang="en-US" sz="1600">
                <a:solidFill>
                  <a:srgbClr val="0070C0"/>
                </a:solidFill>
                <a:latin typeface="Times New Roman" panose="02020603050405020304" charset="0"/>
                <a:cs typeface="Times New Roman" panose="02020603050405020304" charset="0"/>
              </a:rPr>
              <a:t>IPOINT_AFTER</a:t>
            </a:r>
            <a:r>
              <a:rPr sz="1600">
                <a:solidFill>
                  <a:schemeClr val="tx1"/>
                </a:solidFill>
                <a:latin typeface="Times New Roman" panose="02020603050405020304" charset="0"/>
                <a:cs typeface="Times New Roman" panose="02020603050405020304" charset="0"/>
              </a:rPr>
              <a:t>, (</a:t>
            </a:r>
            <a:r>
              <a:rPr lang="zh-CN" altLang="en-US" sz="1600">
                <a:solidFill>
                  <a:srgbClr val="0070C0"/>
                </a:solidFill>
                <a:latin typeface="Times New Roman" panose="02020603050405020304" charset="0"/>
                <a:cs typeface="Times New Roman" panose="02020603050405020304" charset="0"/>
              </a:rPr>
              <a:t>AFUNPTR</a:t>
            </a:r>
            <a:r>
              <a:rPr sz="1600">
                <a:solidFill>
                  <a:schemeClr val="tx1"/>
                </a:solidFill>
                <a:latin typeface="Times New Roman" panose="02020603050405020304" charset="0"/>
                <a:cs typeface="Times New Roman" panose="02020603050405020304" charset="0"/>
              </a:rPr>
              <a:t>) count_cflow,</a:t>
            </a:r>
            <a:endParaRPr sz="1600">
              <a:solidFill>
                <a:schemeClr val="tx1"/>
              </a:solidFill>
              <a:latin typeface="Times New Roman" panose="02020603050405020304" charset="0"/>
              <a:cs typeface="Times New Roman" panose="02020603050405020304" charset="0"/>
            </a:endParaRPr>
          </a:p>
          <a:p>
            <a:pPr algn="l">
              <a:buClrTx/>
              <a:buSzTx/>
              <a:buNone/>
            </a:pPr>
            <a:r>
              <a:rPr sz="1600">
                <a:solidFill>
                  <a:schemeClr val="tx1"/>
                </a:solidFill>
                <a:latin typeface="Times New Roman" panose="02020603050405020304" charset="0"/>
                <a:cs typeface="Times New Roman" panose="02020603050405020304" charset="0"/>
              </a:rPr>
              <a:t>                </a:t>
            </a:r>
            <a:r>
              <a:rPr lang="zh-CN" altLang="en-US" sz="1600">
                <a:solidFill>
                  <a:srgbClr val="0070C0"/>
                </a:solidFill>
                <a:latin typeface="Times New Roman" panose="02020603050405020304" charset="0"/>
                <a:cs typeface="Times New Roman" panose="02020603050405020304" charset="0"/>
              </a:rPr>
              <a:t>IARG_INST_PTR</a:t>
            </a:r>
            <a:r>
              <a:rPr sz="1600">
                <a:solidFill>
                  <a:schemeClr val="tx1"/>
                </a:solidFill>
                <a:latin typeface="Times New Roman" panose="02020603050405020304" charset="0"/>
                <a:cs typeface="Times New Roman" panose="02020603050405020304" charset="0"/>
              </a:rPr>
              <a:t>, </a:t>
            </a:r>
            <a:r>
              <a:rPr lang="zh-CN" altLang="en-US" sz="1600">
                <a:solidFill>
                  <a:srgbClr val="0070C0"/>
                </a:solidFill>
                <a:latin typeface="Times New Roman" panose="02020603050405020304" charset="0"/>
                <a:cs typeface="Times New Roman" panose="02020603050405020304" charset="0"/>
              </a:rPr>
              <a:t>IARG_FALLTHROUGH_ADDR</a:t>
            </a:r>
            <a:r>
              <a:rPr sz="1600">
                <a:solidFill>
                  <a:schemeClr val="tx1"/>
                </a:solidFill>
                <a:latin typeface="Times New Roman" panose="02020603050405020304" charset="0"/>
                <a:cs typeface="Times New Roman" panose="02020603050405020304" charset="0"/>
              </a:rPr>
              <a:t>,</a:t>
            </a:r>
            <a:r>
              <a:rPr lang="en-US" sz="1600">
                <a:solidFill>
                  <a:schemeClr val="tx1"/>
                </a:solidFill>
                <a:latin typeface="Times New Roman" panose="02020603050405020304" charset="0"/>
                <a:cs typeface="Times New Roman" panose="02020603050405020304" charset="0"/>
              </a:rPr>
              <a:t> </a:t>
            </a:r>
            <a:r>
              <a:rPr lang="zh-CN" altLang="en-US" sz="1600">
                <a:solidFill>
                  <a:srgbClr val="0070C0"/>
                </a:solidFill>
                <a:latin typeface="Times New Roman" panose="02020603050405020304" charset="0"/>
                <a:cs typeface="Times New Roman" panose="02020603050405020304" charset="0"/>
              </a:rPr>
              <a:t>IARG_END</a:t>
            </a:r>
            <a:r>
              <a:rPr sz="1600">
                <a:solidFill>
                  <a:schemeClr val="tx1"/>
                </a:solidFill>
                <a:latin typeface="Times New Roman" panose="02020603050405020304" charset="0"/>
                <a:cs typeface="Times New Roman" panose="02020603050405020304" charset="0"/>
              </a:rPr>
              <a:t>);</a:t>
            </a:r>
            <a:endParaRPr sz="1600">
              <a:solidFill>
                <a:schemeClr val="tx1"/>
              </a:solidFill>
              <a:latin typeface="Times New Roman" panose="02020603050405020304" charset="0"/>
              <a:cs typeface="Times New Roman" panose="02020603050405020304" charset="0"/>
            </a:endParaRPr>
          </a:p>
          <a:p>
            <a:pPr algn="l">
              <a:buClrTx/>
              <a:buSzTx/>
              <a:buNone/>
            </a:pPr>
            <a:r>
              <a:rPr sz="1600">
                <a:solidFill>
                  <a:schemeClr val="tx1"/>
                </a:solidFill>
                <a:latin typeface="Times New Roman" panose="02020603050405020304" charset="0"/>
                <a:cs typeface="Times New Roman" panose="02020603050405020304" charset="0"/>
              </a:rPr>
              <a:t>    }</a:t>
            </a:r>
            <a:endParaRPr sz="1600">
              <a:solidFill>
                <a:schemeClr val="tx1"/>
              </a:solidFill>
              <a:latin typeface="Times New Roman" panose="02020603050405020304" charset="0"/>
              <a:cs typeface="Times New Roman" panose="02020603050405020304" charset="0"/>
            </a:endParaRPr>
          </a:p>
          <a:p>
            <a:pPr algn="l">
              <a:buClrTx/>
              <a:buSzTx/>
              <a:buNone/>
            </a:pPr>
            <a:r>
              <a:rPr sz="1600">
                <a:solidFill>
                  <a:schemeClr val="tx1"/>
                </a:solidFill>
                <a:latin typeface="Times New Roman" panose="02020603050405020304" charset="0"/>
                <a:cs typeface="Times New Roman" panose="02020603050405020304" charset="0"/>
              </a:rPr>
              <a:t>    </a:t>
            </a:r>
            <a:r>
              <a:rPr lang="zh-CN" altLang="en-US" sz="1600">
                <a:solidFill>
                  <a:schemeClr val="accent4">
                    <a:lumMod val="75000"/>
                  </a:schemeClr>
                </a:solidFill>
                <a:latin typeface="Times New Roman" panose="02020603050405020304" charset="0"/>
                <a:cs typeface="Times New Roman" panose="02020603050405020304" charset="0"/>
              </a:rPr>
              <a:t>// 3. 函数调用</a:t>
            </a:r>
            <a:endParaRPr sz="1600">
              <a:solidFill>
                <a:schemeClr val="tx1"/>
              </a:solidFill>
              <a:latin typeface="Times New Roman" panose="02020603050405020304" charset="0"/>
              <a:cs typeface="Times New Roman" panose="02020603050405020304" charset="0"/>
            </a:endParaRPr>
          </a:p>
          <a:p>
            <a:pPr algn="l">
              <a:buClrTx/>
              <a:buSzTx/>
              <a:buNone/>
            </a:pPr>
            <a:r>
              <a:rPr sz="1600">
                <a:solidFill>
                  <a:schemeClr val="tx1"/>
                </a:solidFill>
                <a:latin typeface="Times New Roman" panose="02020603050405020304" charset="0"/>
                <a:cs typeface="Times New Roman" panose="02020603050405020304" charset="0"/>
              </a:rPr>
              <a:t>    if (</a:t>
            </a:r>
            <a:r>
              <a:rPr lang="zh-CN" altLang="en-US" sz="1600">
                <a:solidFill>
                  <a:srgbClr val="0070C0"/>
                </a:solidFill>
                <a:latin typeface="Times New Roman" panose="02020603050405020304" charset="0"/>
                <a:cs typeface="Times New Roman" panose="02020603050405020304" charset="0"/>
              </a:rPr>
              <a:t>INS_IsCall</a:t>
            </a:r>
            <a:r>
              <a:rPr sz="1600">
                <a:solidFill>
                  <a:schemeClr val="tx1"/>
                </a:solidFill>
                <a:latin typeface="Times New Roman" panose="02020603050405020304" charset="0"/>
                <a:cs typeface="Times New Roman" panose="02020603050405020304" charset="0"/>
              </a:rPr>
              <a:t>(ins)) {</a:t>
            </a:r>
            <a:endParaRPr sz="1600">
              <a:solidFill>
                <a:schemeClr val="tx1"/>
              </a:solidFill>
              <a:latin typeface="Times New Roman" panose="02020603050405020304" charset="0"/>
              <a:cs typeface="Times New Roman" panose="02020603050405020304" charset="0"/>
            </a:endParaRPr>
          </a:p>
          <a:p>
            <a:pPr algn="l">
              <a:buClrTx/>
              <a:buSzTx/>
              <a:buNone/>
            </a:pPr>
            <a:r>
              <a:rPr sz="1600">
                <a:solidFill>
                  <a:schemeClr val="tx1"/>
                </a:solidFill>
                <a:latin typeface="Times New Roman" panose="02020603050405020304" charset="0"/>
                <a:cs typeface="Times New Roman" panose="02020603050405020304" charset="0"/>
              </a:rPr>
              <a:t>        </a:t>
            </a:r>
            <a:r>
              <a:rPr lang="zh-CN" altLang="en-US" sz="1600">
                <a:solidFill>
                  <a:srgbClr val="0070C0"/>
                </a:solidFill>
                <a:latin typeface="Times New Roman" panose="02020603050405020304" charset="0"/>
                <a:cs typeface="Times New Roman" panose="02020603050405020304" charset="0"/>
                <a:sym typeface="+mn-ea"/>
              </a:rPr>
              <a:t>INS_InsertCall</a:t>
            </a:r>
            <a:r>
              <a:rPr sz="1600">
                <a:latin typeface="Times New Roman" panose="02020603050405020304" charset="0"/>
                <a:cs typeface="Times New Roman" panose="02020603050405020304" charset="0"/>
                <a:sym typeface="+mn-ea"/>
              </a:rPr>
              <a:t>(ins, </a:t>
            </a:r>
            <a:r>
              <a:rPr lang="zh-CN" altLang="en-US" sz="1600">
                <a:solidFill>
                  <a:srgbClr val="0070C0"/>
                </a:solidFill>
                <a:latin typeface="Times New Roman" panose="02020603050405020304" charset="0"/>
                <a:cs typeface="Times New Roman" panose="02020603050405020304" charset="0"/>
                <a:sym typeface="+mn-ea"/>
              </a:rPr>
              <a:t>IPOINT_BEFORE</a:t>
            </a:r>
            <a:r>
              <a:rPr sz="1600">
                <a:latin typeface="Times New Roman" panose="02020603050405020304" charset="0"/>
                <a:cs typeface="Times New Roman" panose="02020603050405020304" charset="0"/>
                <a:sym typeface="+mn-ea"/>
              </a:rPr>
              <a:t>, (</a:t>
            </a:r>
            <a:r>
              <a:rPr lang="zh-CN" altLang="en-US" sz="1600">
                <a:solidFill>
                  <a:srgbClr val="0070C0"/>
                </a:solidFill>
                <a:latin typeface="Times New Roman" panose="02020603050405020304" charset="0"/>
                <a:cs typeface="Times New Roman" panose="02020603050405020304" charset="0"/>
                <a:sym typeface="+mn-ea"/>
              </a:rPr>
              <a:t>AFUNPTR</a:t>
            </a:r>
            <a:r>
              <a:rPr sz="1600">
                <a:latin typeface="Times New Roman" panose="02020603050405020304" charset="0"/>
                <a:cs typeface="Times New Roman" panose="02020603050405020304" charset="0"/>
                <a:sym typeface="+mn-ea"/>
              </a:rPr>
              <a:t>) count_call,</a:t>
            </a:r>
            <a:endParaRPr sz="1600">
              <a:solidFill>
                <a:schemeClr val="tx1"/>
              </a:solidFill>
              <a:latin typeface="Times New Roman" panose="02020603050405020304" charset="0"/>
              <a:cs typeface="Times New Roman" panose="02020603050405020304" charset="0"/>
            </a:endParaRPr>
          </a:p>
          <a:p>
            <a:pPr algn="l">
              <a:buClrTx/>
              <a:buSzTx/>
              <a:buNone/>
            </a:pPr>
            <a:r>
              <a:rPr sz="1600">
                <a:latin typeface="Times New Roman" panose="02020603050405020304" charset="0"/>
                <a:cs typeface="Times New Roman" panose="02020603050405020304" charset="0"/>
                <a:sym typeface="+mn-ea"/>
              </a:rPr>
              <a:t>                    </a:t>
            </a:r>
            <a:r>
              <a:rPr lang="zh-CN" altLang="en-US" sz="1600">
                <a:solidFill>
                  <a:srgbClr val="0070C0"/>
                </a:solidFill>
                <a:latin typeface="Times New Roman" panose="02020603050405020304" charset="0"/>
                <a:cs typeface="Times New Roman" panose="02020603050405020304" charset="0"/>
                <a:sym typeface="+mn-ea"/>
              </a:rPr>
              <a:t>IARG_INST_PTR</a:t>
            </a:r>
            <a:r>
              <a:rPr sz="1600">
                <a:latin typeface="Times New Roman" panose="02020603050405020304" charset="0"/>
                <a:cs typeface="Times New Roman" panose="02020603050405020304" charset="0"/>
                <a:sym typeface="+mn-ea"/>
              </a:rPr>
              <a:t>, </a:t>
            </a:r>
            <a:r>
              <a:rPr lang="zh-CN" altLang="en-US" sz="1600">
                <a:solidFill>
                  <a:srgbClr val="0070C0"/>
                </a:solidFill>
                <a:latin typeface="Times New Roman" panose="02020603050405020304" charset="0"/>
                <a:cs typeface="Times New Roman" panose="02020603050405020304" charset="0"/>
                <a:sym typeface="+mn-ea"/>
              </a:rPr>
              <a:t>IARG_BRANCH_TARGET_ADDR</a:t>
            </a:r>
            <a:r>
              <a:rPr sz="1600">
                <a:latin typeface="Times New Roman" panose="02020603050405020304" charset="0"/>
                <a:cs typeface="Times New Roman" panose="02020603050405020304" charset="0"/>
                <a:sym typeface="+mn-ea"/>
              </a:rPr>
              <a:t>,</a:t>
            </a:r>
            <a:r>
              <a:rPr lang="en-US" sz="1600">
                <a:latin typeface="Times New Roman" panose="02020603050405020304" charset="0"/>
                <a:cs typeface="Times New Roman" panose="02020603050405020304" charset="0"/>
                <a:sym typeface="+mn-ea"/>
              </a:rPr>
              <a:t> </a:t>
            </a:r>
            <a:r>
              <a:rPr lang="zh-CN" altLang="en-US" sz="1600">
                <a:solidFill>
                  <a:srgbClr val="0070C0"/>
                </a:solidFill>
                <a:latin typeface="Times New Roman" panose="02020603050405020304" charset="0"/>
                <a:cs typeface="Times New Roman" panose="02020603050405020304" charset="0"/>
                <a:sym typeface="+mn-ea"/>
              </a:rPr>
              <a:t>IARG_END</a:t>
            </a:r>
            <a:r>
              <a:rPr sz="1600">
                <a:latin typeface="Times New Roman" panose="02020603050405020304" charset="0"/>
                <a:cs typeface="Times New Roman" panose="02020603050405020304" charset="0"/>
                <a:sym typeface="+mn-ea"/>
              </a:rPr>
              <a:t>);</a:t>
            </a:r>
            <a:endParaRPr sz="1600">
              <a:solidFill>
                <a:schemeClr val="tx1"/>
              </a:solidFill>
              <a:latin typeface="Times New Roman" panose="02020603050405020304" charset="0"/>
              <a:cs typeface="Times New Roman" panose="02020603050405020304" charset="0"/>
            </a:endParaRPr>
          </a:p>
          <a:p>
            <a:pPr algn="l">
              <a:buClrTx/>
              <a:buSzTx/>
              <a:buNone/>
            </a:pPr>
            <a:r>
              <a:rPr sz="1600">
                <a:solidFill>
                  <a:schemeClr val="tx1"/>
                </a:solidFill>
                <a:latin typeface="Times New Roman" panose="02020603050405020304" charset="0"/>
                <a:cs typeface="Times New Roman" panose="02020603050405020304" charset="0"/>
              </a:rPr>
              <a:t>    }</a:t>
            </a:r>
            <a:endParaRPr sz="1600">
              <a:solidFill>
                <a:schemeClr val="tx1"/>
              </a:solidFill>
              <a:latin typeface="Times New Roman" panose="02020603050405020304" charset="0"/>
              <a:cs typeface="Times New Roman" panose="02020603050405020304" charset="0"/>
            </a:endParaRPr>
          </a:p>
          <a:p>
            <a:pPr algn="l">
              <a:buClrTx/>
              <a:buSzTx/>
              <a:buNone/>
            </a:pPr>
            <a:r>
              <a:rPr sz="1600">
                <a:solidFill>
                  <a:schemeClr val="tx1"/>
                </a:solidFill>
                <a:latin typeface="Times New Roman" panose="02020603050405020304" charset="0"/>
                <a:cs typeface="Times New Roman" panose="02020603050405020304" charset="0"/>
              </a:rPr>
              <a:t>}</a:t>
            </a:r>
            <a:endParaRPr sz="1600">
              <a:solidFill>
                <a:schemeClr val="tx1"/>
              </a:solidFill>
              <a:latin typeface="Times New Roman" panose="02020603050405020304" charset="0"/>
              <a:cs typeface="Times New Roman" panose="02020603050405020304" charset="0"/>
            </a:endParaRPr>
          </a:p>
        </p:txBody>
      </p:sp>
      <p:sp>
        <p:nvSpPr>
          <p:cNvPr id="2" name="文本框 1"/>
          <p:cNvSpPr txBox="1"/>
          <p:nvPr/>
        </p:nvSpPr>
        <p:spPr>
          <a:xfrm>
            <a:off x="7663180" y="3507740"/>
            <a:ext cx="3969385" cy="2861310"/>
          </a:xfrm>
          <a:prstGeom prst="rect">
            <a:avLst/>
          </a:prstGeom>
          <a:noFill/>
          <a:ln>
            <a:solidFill>
              <a:schemeClr val="tx1"/>
            </a:solidFill>
          </a:ln>
        </p:spPr>
        <p:txBody>
          <a:bodyPr wrap="square" rtlCol="0" anchor="t">
            <a:spAutoFit/>
          </a:bodyPr>
          <a:p>
            <a:r>
              <a:rPr lang="zh-CN" altLang="en-US">
                <a:latin typeface="Times New Roman" panose="02020603050405020304" charset="0"/>
                <a:cs typeface="Times New Roman" panose="02020603050405020304" charset="0"/>
              </a:rPr>
              <a:t>static void count_cflow(</a:t>
            </a:r>
            <a:r>
              <a:rPr lang="zh-CN" altLang="en-US" sz="1600">
                <a:solidFill>
                  <a:srgbClr val="0070C0"/>
                </a:solidFill>
                <a:latin typeface="Times New Roman" panose="02020603050405020304" charset="0"/>
                <a:cs typeface="Times New Roman" panose="02020603050405020304" charset="0"/>
              </a:rPr>
              <a:t>ADDRINT </a:t>
            </a:r>
            <a:r>
              <a:rPr lang="zh-CN" altLang="en-US">
                <a:latin typeface="Times New Roman" panose="02020603050405020304" charset="0"/>
                <a:cs typeface="Times New Roman" panose="02020603050405020304" charset="0"/>
              </a:rPr>
              <a:t>ip, </a:t>
            </a:r>
            <a:r>
              <a:rPr lang="zh-CN" altLang="en-US" sz="1600">
                <a:solidFill>
                  <a:srgbClr val="0070C0"/>
                </a:solidFill>
                <a:latin typeface="Times New Roman" panose="02020603050405020304" charset="0"/>
                <a:cs typeface="Times New Roman" panose="02020603050405020304" charset="0"/>
              </a:rPr>
              <a:t>ADDRINT </a:t>
            </a:r>
            <a:r>
              <a:rPr lang="zh-CN" altLang="en-US">
                <a:latin typeface="Times New Roman" panose="02020603050405020304" charset="0"/>
                <a:cs typeface="Times New Roman" panose="02020603050405020304" charset="0"/>
              </a:rPr>
              <a:t>target) {</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    cflows[target][ip]++;</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    cflow_count++;</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static void count_call(</a:t>
            </a:r>
            <a:r>
              <a:rPr lang="zh-CN" altLang="en-US" sz="1600">
                <a:solidFill>
                  <a:srgbClr val="0070C0"/>
                </a:solidFill>
                <a:latin typeface="Times New Roman" panose="02020603050405020304" charset="0"/>
                <a:cs typeface="Times New Roman" panose="02020603050405020304" charset="0"/>
              </a:rPr>
              <a:t>ADDRINT </a:t>
            </a:r>
            <a:r>
              <a:rPr lang="zh-CN" altLang="en-US">
                <a:latin typeface="Times New Roman" panose="02020603050405020304" charset="0"/>
                <a:cs typeface="Times New Roman" panose="02020603050405020304" charset="0"/>
              </a:rPr>
              <a:t>ip, </a:t>
            </a:r>
            <a:r>
              <a:rPr lang="zh-CN" altLang="en-US" sz="1600">
                <a:solidFill>
                  <a:srgbClr val="0070C0"/>
                </a:solidFill>
                <a:latin typeface="Times New Roman" panose="02020603050405020304" charset="0"/>
                <a:cs typeface="Times New Roman" panose="02020603050405020304" charset="0"/>
              </a:rPr>
              <a:t>ADDRINT </a:t>
            </a:r>
            <a:r>
              <a:rPr lang="zh-CN" altLang="en-US">
                <a:latin typeface="Times New Roman" panose="02020603050405020304" charset="0"/>
                <a:cs typeface="Times New Roman" panose="02020603050405020304" charset="0"/>
              </a:rPr>
              <a:t>target) {</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    calls[target][ip]++;</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    call_count++;</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a:t>
            </a:r>
            <a:endParaRPr lang="zh-CN" alt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en-US" altLang="zh-CN" dirty="0">
                <a:cs typeface="Segoe UI Light" panose="020B0502040204020203" pitchFamily="34" charset="0"/>
              </a:rPr>
              <a:t>4.2 </a:t>
            </a:r>
            <a:r>
              <a:rPr lang="zh-CN" altLang="en-US" dirty="0">
                <a:cs typeface="Segoe UI Light" panose="020B0502040204020203" pitchFamily="34" charset="0"/>
              </a:rPr>
              <a:t>动态二进制插桩</a:t>
            </a:r>
            <a:endParaRPr lang="zh-CN" altLang="en-US" dirty="0">
              <a:cs typeface="Segoe UI Light" panose="020B0502040204020203" pitchFamily="34" charset="0"/>
            </a:endParaRPr>
          </a:p>
        </p:txBody>
      </p:sp>
      <p:sp>
        <p:nvSpPr>
          <p:cNvPr id="3" name="文本框 2"/>
          <p:cNvSpPr txBox="1"/>
          <p:nvPr/>
        </p:nvSpPr>
        <p:spPr>
          <a:xfrm>
            <a:off x="521335" y="1346835"/>
            <a:ext cx="11104245" cy="2553335"/>
          </a:xfrm>
          <a:prstGeom prst="rect">
            <a:avLst/>
          </a:prstGeom>
          <a:noFill/>
          <a:ln>
            <a:solidFill>
              <a:schemeClr val="tx1"/>
            </a:solidFill>
          </a:ln>
        </p:spPr>
        <p:txBody>
          <a:bodyPr wrap="square" rtlCol="0" anchor="t">
            <a:spAutoFit/>
          </a:bodyPr>
          <a:p>
            <a:pPr algn="l">
              <a:buClrTx/>
              <a:buSzTx/>
              <a:buNone/>
            </a:pPr>
            <a:r>
              <a:rPr lang="zh-CN" altLang="en-US" sz="1600">
                <a:solidFill>
                  <a:schemeClr val="accent4">
                    <a:lumMod val="75000"/>
                  </a:schemeClr>
                </a:solidFill>
                <a:latin typeface="Times New Roman" panose="02020603050405020304" charset="0"/>
                <a:cs typeface="Times New Roman" panose="02020603050405020304" charset="0"/>
                <a:sym typeface="+mn-ea"/>
              </a:rPr>
              <a:t>// 记录每个系统调用被调用的次数</a:t>
            </a:r>
            <a:r>
              <a:rPr lang="en-US" altLang="zh-CN" sz="1600">
                <a:solidFill>
                  <a:schemeClr val="accent4">
                    <a:lumMod val="75000"/>
                  </a:schemeClr>
                </a:solidFill>
                <a:latin typeface="Times New Roman" panose="02020603050405020304" charset="0"/>
                <a:cs typeface="Times New Roman" panose="02020603050405020304" charset="0"/>
                <a:sym typeface="+mn-ea"/>
              </a:rPr>
              <a:t>, </a:t>
            </a:r>
            <a:r>
              <a:rPr lang="zh-CN" altLang="en-US" sz="1600">
                <a:solidFill>
                  <a:schemeClr val="accent4">
                    <a:lumMod val="75000"/>
                  </a:schemeClr>
                </a:solidFill>
                <a:latin typeface="Times New Roman" panose="02020603050405020304" charset="0"/>
                <a:ea typeface="宋体" pitchFamily="2" charset="-122"/>
                <a:cs typeface="Times New Roman" panose="02020603050405020304" charset="0"/>
                <a:sym typeface="+mn-ea"/>
              </a:rPr>
              <a:t>以及程序执行过程中调用的系统调用总数</a:t>
            </a:r>
            <a:r>
              <a:rPr lang="en-US" altLang="zh-CN" sz="1600">
                <a:solidFill>
                  <a:schemeClr val="accent4">
                    <a:lumMod val="75000"/>
                  </a:schemeClr>
                </a:solidFill>
                <a:latin typeface="Times New Roman" panose="02020603050405020304" charset="0"/>
                <a:ea typeface="宋体" pitchFamily="2" charset="-122"/>
                <a:cs typeface="Times New Roman" panose="02020603050405020304" charset="0"/>
                <a:sym typeface="+mn-ea"/>
              </a:rPr>
              <a:t>.</a:t>
            </a:r>
            <a:endParaRPr sz="1600">
              <a:solidFill>
                <a:schemeClr val="tx1"/>
              </a:solidFill>
              <a:latin typeface="Times New Roman" panose="02020603050405020304" charset="0"/>
              <a:cs typeface="Times New Roman" panose="02020603050405020304" charset="0"/>
            </a:endParaRPr>
          </a:p>
          <a:p>
            <a:pPr algn="l">
              <a:buClrTx/>
              <a:buSzTx/>
              <a:buNone/>
            </a:pPr>
            <a:r>
              <a:rPr sz="1600">
                <a:solidFill>
                  <a:schemeClr val="tx1"/>
                </a:solidFill>
                <a:latin typeface="Times New Roman" panose="02020603050405020304" charset="0"/>
                <a:cs typeface="Times New Roman" panose="02020603050405020304" charset="0"/>
              </a:rPr>
              <a:t>static void log_syscall(</a:t>
            </a:r>
            <a:r>
              <a:rPr lang="zh-CN" altLang="en-US" sz="1600">
                <a:solidFill>
                  <a:srgbClr val="0070C0"/>
                </a:solidFill>
                <a:latin typeface="Times New Roman" panose="02020603050405020304" charset="0"/>
                <a:cs typeface="Times New Roman" panose="02020603050405020304" charset="0"/>
              </a:rPr>
              <a:t>THREADID </a:t>
            </a:r>
            <a:r>
              <a:rPr sz="1600">
                <a:solidFill>
                  <a:schemeClr val="tx1"/>
                </a:solidFill>
                <a:latin typeface="Times New Roman" panose="02020603050405020304" charset="0"/>
                <a:cs typeface="Times New Roman" panose="02020603050405020304" charset="0"/>
              </a:rPr>
              <a:t>tid, </a:t>
            </a:r>
            <a:r>
              <a:rPr lang="zh-CN" altLang="en-US" sz="1600">
                <a:solidFill>
                  <a:srgbClr val="0070C0"/>
                </a:solidFill>
                <a:latin typeface="Times New Roman" panose="02020603050405020304" charset="0"/>
                <a:cs typeface="Times New Roman" panose="02020603050405020304" charset="0"/>
              </a:rPr>
              <a:t>CONTEXT </a:t>
            </a:r>
            <a:r>
              <a:rPr sz="1600">
                <a:solidFill>
                  <a:schemeClr val="tx1"/>
                </a:solidFill>
                <a:latin typeface="Times New Roman" panose="02020603050405020304" charset="0"/>
                <a:cs typeface="Times New Roman" panose="02020603050405020304" charset="0"/>
              </a:rPr>
              <a:t>*ctxt, </a:t>
            </a:r>
            <a:r>
              <a:rPr lang="zh-CN" altLang="en-US" sz="1600">
                <a:solidFill>
                  <a:srgbClr val="0070C0"/>
                </a:solidFill>
                <a:latin typeface="Times New Roman" panose="02020603050405020304" charset="0"/>
                <a:cs typeface="Times New Roman" panose="02020603050405020304" charset="0"/>
              </a:rPr>
              <a:t>SYSCALL_STANDARD</a:t>
            </a:r>
            <a:r>
              <a:rPr sz="1600">
                <a:solidFill>
                  <a:schemeClr val="tx1"/>
                </a:solidFill>
                <a:latin typeface="Times New Roman" panose="02020603050405020304" charset="0"/>
                <a:cs typeface="Times New Roman" panose="02020603050405020304" charset="0"/>
              </a:rPr>
              <a:t> std, </a:t>
            </a:r>
            <a:r>
              <a:rPr lang="zh-CN" altLang="en-US" sz="1600">
                <a:solidFill>
                  <a:srgbClr val="0070C0"/>
                </a:solidFill>
                <a:latin typeface="Times New Roman" panose="02020603050405020304" charset="0"/>
                <a:cs typeface="Times New Roman" panose="02020603050405020304" charset="0"/>
              </a:rPr>
              <a:t>VOID</a:t>
            </a:r>
            <a:r>
              <a:rPr sz="1600">
                <a:solidFill>
                  <a:schemeClr val="tx1"/>
                </a:solidFill>
                <a:latin typeface="Times New Roman" panose="02020603050405020304" charset="0"/>
                <a:cs typeface="Times New Roman" panose="02020603050405020304" charset="0"/>
              </a:rPr>
              <a:t> *v) {</a:t>
            </a:r>
            <a:endParaRPr sz="1600">
              <a:solidFill>
                <a:schemeClr val="tx1"/>
              </a:solidFill>
              <a:latin typeface="Times New Roman" panose="02020603050405020304" charset="0"/>
              <a:cs typeface="Times New Roman" panose="02020603050405020304" charset="0"/>
            </a:endParaRPr>
          </a:p>
          <a:p>
            <a:pPr algn="l">
              <a:buClrTx/>
              <a:buSzTx/>
              <a:buNone/>
            </a:pPr>
            <a:r>
              <a:rPr sz="1600">
                <a:solidFill>
                  <a:schemeClr val="tx1"/>
                </a:solidFill>
                <a:latin typeface="Times New Roman" panose="02020603050405020304" charset="0"/>
                <a:cs typeface="Times New Roman" panose="02020603050405020304" charset="0"/>
              </a:rPr>
              <a:t>    </a:t>
            </a:r>
            <a:r>
              <a:rPr lang="zh-CN" altLang="en-US" sz="1600">
                <a:solidFill>
                  <a:schemeClr val="accent4">
                    <a:lumMod val="75000"/>
                  </a:schemeClr>
                </a:solidFill>
                <a:latin typeface="Times New Roman" panose="02020603050405020304" charset="0"/>
                <a:cs typeface="Times New Roman" panose="02020603050405020304" charset="0"/>
              </a:rPr>
              <a:t>// Pin中的系统调用处理程序有4个参数：</a:t>
            </a:r>
            <a:endParaRPr lang="zh-CN" altLang="en-US" sz="1600">
              <a:solidFill>
                <a:schemeClr val="accent4">
                  <a:lumMod val="75000"/>
                </a:schemeClr>
              </a:solidFill>
              <a:latin typeface="Times New Roman" panose="02020603050405020304" charset="0"/>
              <a:cs typeface="Times New Roman" panose="02020603050405020304" charset="0"/>
            </a:endParaRPr>
          </a:p>
          <a:p>
            <a:pPr algn="l">
              <a:buClrTx/>
              <a:buSzTx/>
              <a:buNone/>
            </a:pPr>
            <a:r>
              <a:rPr lang="zh-CN" altLang="en-US" sz="1600">
                <a:solidFill>
                  <a:schemeClr val="accent4">
                    <a:lumMod val="75000"/>
                  </a:schemeClr>
                </a:solidFill>
                <a:latin typeface="Times New Roman" panose="02020603050405020304" charset="0"/>
                <a:cs typeface="Times New Roman" panose="02020603050405020304" charset="0"/>
              </a:rPr>
              <a:t>    // 调用该系统调用的线程标识THREADID；</a:t>
            </a:r>
            <a:endParaRPr lang="zh-CN" altLang="en-US" sz="1600">
              <a:solidFill>
                <a:schemeClr val="accent4">
                  <a:lumMod val="75000"/>
                </a:schemeClr>
              </a:solidFill>
              <a:latin typeface="Times New Roman" panose="02020603050405020304" charset="0"/>
              <a:cs typeface="Times New Roman" panose="02020603050405020304" charset="0"/>
            </a:endParaRPr>
          </a:p>
          <a:p>
            <a:pPr algn="l">
              <a:buClrTx/>
              <a:buSzTx/>
              <a:buNone/>
            </a:pPr>
            <a:r>
              <a:rPr lang="zh-CN" altLang="en-US" sz="1600">
                <a:solidFill>
                  <a:schemeClr val="accent4">
                    <a:lumMod val="75000"/>
                  </a:schemeClr>
                </a:solidFill>
                <a:latin typeface="Times New Roman" panose="02020603050405020304" charset="0"/>
                <a:cs typeface="Times New Roman" panose="02020603050405020304" charset="0"/>
              </a:rPr>
              <a:t>    // 包含诸如系统调用编号、参数及返回值（仅用于系统调用退出处理程序）的CONTEXT*；</a:t>
            </a:r>
            <a:endParaRPr lang="zh-CN" altLang="en-US" sz="1600">
              <a:solidFill>
                <a:schemeClr val="accent4">
                  <a:lumMod val="75000"/>
                </a:schemeClr>
              </a:solidFill>
              <a:latin typeface="Times New Roman" panose="02020603050405020304" charset="0"/>
              <a:cs typeface="Times New Roman" panose="02020603050405020304" charset="0"/>
            </a:endParaRPr>
          </a:p>
          <a:p>
            <a:pPr algn="l">
              <a:buClrTx/>
              <a:buSzTx/>
              <a:buNone/>
            </a:pPr>
            <a:r>
              <a:rPr lang="zh-CN" altLang="en-US" sz="1600">
                <a:solidFill>
                  <a:schemeClr val="accent4">
                    <a:lumMod val="75000"/>
                  </a:schemeClr>
                </a:solidFill>
                <a:latin typeface="Times New Roman" panose="02020603050405020304" charset="0"/>
                <a:cs typeface="Times New Roman" panose="02020603050405020304" charset="0"/>
              </a:rPr>
              <a:t>    // 标识系统调用约定的SYSCALL_STANDARD；</a:t>
            </a:r>
            <a:endParaRPr lang="zh-CN" altLang="en-US" sz="1600">
              <a:solidFill>
                <a:schemeClr val="accent4">
                  <a:lumMod val="75000"/>
                </a:schemeClr>
              </a:solidFill>
              <a:latin typeface="Times New Roman" panose="02020603050405020304" charset="0"/>
              <a:cs typeface="Times New Roman" panose="02020603050405020304" charset="0"/>
            </a:endParaRPr>
          </a:p>
          <a:p>
            <a:pPr algn="l">
              <a:buClrTx/>
              <a:buSzTx/>
              <a:buNone/>
            </a:pPr>
            <a:r>
              <a:rPr lang="zh-CN" altLang="en-US" sz="1600">
                <a:solidFill>
                  <a:schemeClr val="accent4">
                    <a:lumMod val="75000"/>
                  </a:schemeClr>
                </a:solidFill>
                <a:latin typeface="Times New Roman" panose="02020603050405020304" charset="0"/>
                <a:cs typeface="Times New Roman" panose="02020603050405020304" charset="0"/>
              </a:rPr>
              <a:t>    // 以及</a:t>
            </a:r>
            <a:r>
              <a:rPr lang="zh-CN" altLang="en-US" sz="1600">
                <a:solidFill>
                  <a:schemeClr val="accent4">
                    <a:lumMod val="75000"/>
                  </a:schemeClr>
                </a:solidFill>
                <a:latin typeface="Times New Roman" panose="02020603050405020304" charset="0"/>
                <a:cs typeface="Times New Roman" panose="02020603050405020304" charset="0"/>
                <a:sym typeface="+mn-ea"/>
              </a:rPr>
              <a:t>允许传入用户自定义的数据结构的</a:t>
            </a:r>
            <a:r>
              <a:rPr lang="zh-CN" altLang="en-US" sz="1600">
                <a:solidFill>
                  <a:schemeClr val="accent4">
                    <a:lumMod val="75000"/>
                  </a:schemeClr>
                </a:solidFill>
                <a:latin typeface="Times New Roman" panose="02020603050405020304" charset="0"/>
                <a:cs typeface="Times New Roman" panose="02020603050405020304" charset="0"/>
              </a:rPr>
              <a:t>void*</a:t>
            </a:r>
            <a:r>
              <a:rPr lang="en-US" altLang="zh-CN" sz="1600">
                <a:solidFill>
                  <a:schemeClr val="accent4">
                    <a:lumMod val="75000"/>
                  </a:schemeClr>
                </a:solidFill>
                <a:latin typeface="Times New Roman" panose="02020603050405020304" charset="0"/>
                <a:cs typeface="Times New Roman" panose="02020603050405020304" charset="0"/>
              </a:rPr>
              <a:t>.</a:t>
            </a:r>
            <a:endParaRPr lang="zh-CN" altLang="en-US" sz="1600">
              <a:solidFill>
                <a:schemeClr val="accent4">
                  <a:lumMod val="75000"/>
                </a:schemeClr>
              </a:solidFill>
              <a:latin typeface="Times New Roman" panose="02020603050405020304" charset="0"/>
              <a:cs typeface="Times New Roman" panose="02020603050405020304" charset="0"/>
            </a:endParaRPr>
          </a:p>
          <a:p>
            <a:pPr algn="l">
              <a:buClrTx/>
              <a:buSzTx/>
              <a:buNone/>
            </a:pPr>
            <a:r>
              <a:rPr lang="zh-CN" altLang="en-US" sz="1600">
                <a:solidFill>
                  <a:schemeClr val="accent4">
                    <a:lumMod val="75000"/>
                  </a:schemeClr>
                </a:solidFill>
                <a:latin typeface="Times New Roman" panose="02020603050405020304" charset="0"/>
                <a:cs typeface="Times New Roman" panose="02020603050405020304" charset="0"/>
              </a:rPr>
              <a:t>    </a:t>
            </a:r>
            <a:r>
              <a:rPr sz="1600">
                <a:solidFill>
                  <a:schemeClr val="tx1"/>
                </a:solidFill>
                <a:latin typeface="Times New Roman" panose="02020603050405020304" charset="0"/>
                <a:cs typeface="Times New Roman" panose="02020603050405020304" charset="0"/>
              </a:rPr>
              <a:t>syscalls[</a:t>
            </a:r>
            <a:r>
              <a:rPr lang="zh-CN" altLang="en-US" sz="1600">
                <a:solidFill>
                  <a:srgbClr val="0070C0"/>
                </a:solidFill>
                <a:latin typeface="Times New Roman" panose="02020603050405020304" charset="0"/>
                <a:cs typeface="Times New Roman" panose="02020603050405020304" charset="0"/>
              </a:rPr>
              <a:t>PIN_GetSyscallNumber</a:t>
            </a:r>
            <a:r>
              <a:rPr sz="1600">
                <a:solidFill>
                  <a:schemeClr val="tx1"/>
                </a:solidFill>
                <a:latin typeface="Times New Roman" panose="02020603050405020304" charset="0"/>
                <a:cs typeface="Times New Roman" panose="02020603050405020304" charset="0"/>
              </a:rPr>
              <a:t>(ctxt, std)]++;</a:t>
            </a:r>
            <a:endParaRPr sz="1600">
              <a:solidFill>
                <a:schemeClr val="tx1"/>
              </a:solidFill>
              <a:latin typeface="Times New Roman" panose="02020603050405020304" charset="0"/>
              <a:cs typeface="Times New Roman" panose="02020603050405020304" charset="0"/>
            </a:endParaRPr>
          </a:p>
          <a:p>
            <a:pPr algn="l">
              <a:buClrTx/>
              <a:buSzTx/>
              <a:buNone/>
            </a:pPr>
            <a:r>
              <a:rPr sz="1600">
                <a:solidFill>
                  <a:schemeClr val="tx1"/>
                </a:solidFill>
                <a:latin typeface="Times New Roman" panose="02020603050405020304" charset="0"/>
                <a:cs typeface="Times New Roman" panose="02020603050405020304" charset="0"/>
              </a:rPr>
              <a:t>    syscall_count++;</a:t>
            </a:r>
            <a:endParaRPr sz="1600">
              <a:solidFill>
                <a:schemeClr val="tx1"/>
              </a:solidFill>
              <a:latin typeface="Times New Roman" panose="02020603050405020304" charset="0"/>
              <a:cs typeface="Times New Roman" panose="02020603050405020304" charset="0"/>
            </a:endParaRPr>
          </a:p>
          <a:p>
            <a:pPr algn="l">
              <a:buClrTx/>
              <a:buSzTx/>
              <a:buNone/>
            </a:pPr>
            <a:r>
              <a:rPr sz="1600">
                <a:solidFill>
                  <a:schemeClr val="tx1"/>
                </a:solidFill>
                <a:latin typeface="Times New Roman" panose="02020603050405020304" charset="0"/>
                <a:cs typeface="Times New Roman" panose="02020603050405020304" charset="0"/>
              </a:rPr>
              <a:t>}</a:t>
            </a:r>
            <a:endParaRPr sz="1600">
              <a:solidFill>
                <a:schemeClr val="tx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en-US" altLang="zh-CN" dirty="0">
                <a:cs typeface="Segoe UI Light" panose="020B0502040204020203" pitchFamily="34" charset="0"/>
              </a:rPr>
              <a:t>4.2 </a:t>
            </a:r>
            <a:r>
              <a:rPr lang="zh-CN" altLang="en-US" dirty="0">
                <a:cs typeface="Segoe UI Light" panose="020B0502040204020203" pitchFamily="34" charset="0"/>
              </a:rPr>
              <a:t>动态二进制插桩</a:t>
            </a:r>
            <a:endParaRPr lang="zh-CN" altLang="en-US" dirty="0">
              <a:cs typeface="Segoe UI Light" panose="020B0502040204020203" pitchFamily="34" charset="0"/>
            </a:endParaRPr>
          </a:p>
        </p:txBody>
      </p:sp>
      <p:sp>
        <p:nvSpPr>
          <p:cNvPr id="4" name="文本框 3"/>
          <p:cNvSpPr txBox="1"/>
          <p:nvPr/>
        </p:nvSpPr>
        <p:spPr>
          <a:xfrm>
            <a:off x="521335" y="1289050"/>
            <a:ext cx="11057255" cy="5262245"/>
          </a:xfrm>
          <a:prstGeom prst="rect">
            <a:avLst/>
          </a:prstGeom>
          <a:noFill/>
          <a:ln>
            <a:solidFill>
              <a:schemeClr val="tx1"/>
            </a:solidFill>
          </a:ln>
        </p:spPr>
        <p:txBody>
          <a:bodyPr wrap="square" rtlCol="0" anchor="t">
            <a:spAutoFit/>
          </a:bodyPr>
          <a:p>
            <a:r>
              <a:rPr lang="zh-CN" altLang="en-US" sz="1600">
                <a:latin typeface="Times New Roman" panose="02020603050405020304" charset="0"/>
                <a:cs typeface="Times New Roman" panose="02020603050405020304" charset="0"/>
                <a:sym typeface="+mn-ea"/>
              </a:rPr>
              <a:t>./pin -t ./source/tools/MyPinTool/obj-intel64/MyPinTool.so -c -s -- /bin/true</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[insn_count] 79</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[cflow_count] 12</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[call_count] 4</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[syscall_count] 23</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cflows:==================================================</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4198400 --&gt; 4210808: 1</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4198418 --&gt; 4198414: 1</a:t>
            </a:r>
            <a:endParaRPr lang="zh-CN" altLang="en-US" sz="1600">
              <a:latin typeface="Times New Roman" panose="02020603050405020304" charset="0"/>
              <a:cs typeface="Times New Roman" panose="02020603050405020304" charset="0"/>
            </a:endParaRPr>
          </a:p>
          <a:p>
            <a:r>
              <a:rPr lang="en-US" altLang="zh-CN" sz="1600">
                <a:latin typeface="Times New Roman" panose="02020603050405020304" charset="0"/>
                <a:cs typeface="Times New Roman" panose="02020603050405020304" charset="0"/>
              </a:rPr>
              <a:t>...</a:t>
            </a:r>
            <a:endParaRPr lang="en-US" altLang="zh-CN"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calls:==================================================</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4198400 --&gt; 4210808: 1</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4199328 --&gt; 4199453: 1</a:t>
            </a:r>
            <a:endParaRPr lang="zh-CN" altLang="en-US" sz="1600">
              <a:latin typeface="Times New Roman" panose="02020603050405020304" charset="0"/>
              <a:cs typeface="Times New Roman" panose="02020603050405020304" charset="0"/>
            </a:endParaRPr>
          </a:p>
          <a:p>
            <a:r>
              <a:rPr lang="en-US" altLang="zh-CN" sz="1600">
                <a:latin typeface="Times New Roman" panose="02020603050405020304" charset="0"/>
                <a:cs typeface="Times New Roman" panose="02020603050405020304" charset="0"/>
              </a:rPr>
              <a:t>...</a:t>
            </a:r>
            <a:endParaRPr lang="en-US" altLang="zh-CN"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syscalls:==================================================</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0: 1</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3: 2</a:t>
            </a:r>
            <a:endParaRPr lang="zh-CN" altLang="en-US" sz="1600">
              <a:latin typeface="Times New Roman" panose="02020603050405020304" charset="0"/>
              <a:cs typeface="Times New Roman" panose="02020603050405020304" charset="0"/>
            </a:endParaRPr>
          </a:p>
          <a:p>
            <a:r>
              <a:rPr lang="en-US" altLang="zh-CN" sz="1600">
                <a:latin typeface="Times New Roman" panose="02020603050405020304" charset="0"/>
                <a:cs typeface="Times New Roman" panose="02020603050405020304" charset="0"/>
              </a:rPr>
              <a:t>...</a:t>
            </a:r>
            <a:endParaRPr lang="en-US" altLang="zh-CN"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funcnames:==================================================</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4198400: _init</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4198432: .plt</a:t>
            </a:r>
            <a:endParaRPr lang="zh-CN" altLang="en-US"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a:t>
            </a:r>
            <a:endParaRPr lang="zh-CN" altLang="en-US" sz="16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zh-CN" altLang="en-US" dirty="0">
                <a:cs typeface="Segoe UI Light" panose="020B0502040204020203" pitchFamily="34" charset="0"/>
              </a:rPr>
              <a:t>目录</a:t>
            </a:r>
            <a:endParaRPr lang="zh-CN" altLang="en-US" dirty="0">
              <a:cs typeface="Segoe UI Light" panose="020B0502040204020203" pitchFamily="34" charset="0"/>
            </a:endParaRPr>
          </a:p>
        </p:txBody>
      </p:sp>
      <p:sp>
        <p:nvSpPr>
          <p:cNvPr id="4" name="文本框 3"/>
          <p:cNvSpPr txBox="1"/>
          <p:nvPr/>
        </p:nvSpPr>
        <p:spPr>
          <a:xfrm>
            <a:off x="521335" y="1704340"/>
            <a:ext cx="11070590" cy="2553335"/>
          </a:xfrm>
          <a:prstGeom prst="rect">
            <a:avLst/>
          </a:prstGeom>
          <a:noFill/>
        </p:spPr>
        <p:txBody>
          <a:bodyPr wrap="square">
            <a:spAutoFit/>
          </a:bodyPr>
          <a:p>
            <a:pPr marL="514350" indent="-514350">
              <a:buFont typeface="+mj-lt"/>
              <a:buAutoNum type="arabicPeriod"/>
            </a:pPr>
            <a:r>
              <a:rPr lang="en-US" altLang="zh-CN" sz="3200" dirty="0">
                <a:solidFill>
                  <a:schemeClr val="tx1"/>
                </a:solidFill>
                <a:latin typeface="Times New Roman" panose="02020603050405020304" charset="0"/>
                <a:ea typeface="宋体" pitchFamily="2" charset="-122"/>
                <a:cs typeface="Times New Roman" panose="02020603050405020304" charset="0"/>
              </a:rPr>
              <a:t>x86-64</a:t>
            </a:r>
            <a:r>
              <a:rPr lang="zh-CN" altLang="en-US" sz="3200" dirty="0">
                <a:solidFill>
                  <a:schemeClr val="tx1"/>
                </a:solidFill>
                <a:latin typeface="Times New Roman" panose="02020603050405020304" charset="0"/>
                <a:ea typeface="宋体" pitchFamily="2" charset="-122"/>
                <a:cs typeface="Times New Roman" panose="02020603050405020304" charset="0"/>
              </a:rPr>
              <a:t>汇编简介</a:t>
            </a:r>
            <a:endParaRPr lang="zh-CN" altLang="en-US" sz="3200" dirty="0">
              <a:solidFill>
                <a:schemeClr val="tx1"/>
              </a:solidFill>
              <a:latin typeface="Times New Roman" panose="02020603050405020304" charset="0"/>
              <a:ea typeface="宋体" pitchFamily="2" charset="-122"/>
              <a:cs typeface="Times New Roman" panose="02020603050405020304" charset="0"/>
            </a:endParaRPr>
          </a:p>
          <a:p>
            <a:pPr marL="514350" indent="-514350">
              <a:buFont typeface="+mj-lt"/>
              <a:buAutoNum type="arabicPeriod"/>
            </a:pPr>
            <a:r>
              <a:rPr lang="zh-CN" altLang="en-US" sz="3200" dirty="0">
                <a:solidFill>
                  <a:schemeClr val="tx1"/>
                </a:solidFill>
                <a:latin typeface="Times New Roman" panose="02020603050405020304" charset="0"/>
                <a:ea typeface="宋体" pitchFamily="2" charset="-122"/>
                <a:cs typeface="Times New Roman" panose="02020603050405020304" charset="0"/>
              </a:rPr>
              <a:t>二进制文件格式</a:t>
            </a:r>
            <a:endParaRPr lang="zh-CN" altLang="en-US" sz="3200" dirty="0">
              <a:solidFill>
                <a:schemeClr val="tx1"/>
              </a:solidFill>
              <a:latin typeface="Times New Roman" panose="02020603050405020304" charset="0"/>
              <a:ea typeface="宋体" pitchFamily="2" charset="-122"/>
              <a:cs typeface="Times New Roman" panose="02020603050405020304" charset="0"/>
            </a:endParaRPr>
          </a:p>
          <a:p>
            <a:pPr marL="514350" indent="-514350">
              <a:buFont typeface="+mj-lt"/>
              <a:buAutoNum type="arabicPeriod"/>
            </a:pPr>
            <a:r>
              <a:rPr lang="zh-CN" altLang="en-US" sz="3200" dirty="0">
                <a:solidFill>
                  <a:schemeClr val="tx1"/>
                </a:solidFill>
                <a:latin typeface="Times New Roman" panose="02020603050405020304" charset="0"/>
                <a:ea typeface="宋体" pitchFamily="2" charset="-122"/>
                <a:cs typeface="Times New Roman" panose="02020603050405020304" charset="0"/>
              </a:rPr>
              <a:t>反汇编</a:t>
            </a:r>
            <a:endParaRPr lang="zh-CN" altLang="en-US" sz="3200" dirty="0">
              <a:solidFill>
                <a:schemeClr val="tx1"/>
              </a:solidFill>
              <a:latin typeface="Times New Roman" panose="02020603050405020304" charset="0"/>
              <a:ea typeface="宋体" pitchFamily="2" charset="-122"/>
              <a:cs typeface="Times New Roman" panose="02020603050405020304" charset="0"/>
            </a:endParaRPr>
          </a:p>
          <a:p>
            <a:pPr marL="514350" indent="-514350">
              <a:buFont typeface="+mj-lt"/>
              <a:buAutoNum type="arabicPeriod"/>
            </a:pPr>
            <a:r>
              <a:rPr lang="zh-CN" altLang="en-US" sz="3200" dirty="0">
                <a:solidFill>
                  <a:schemeClr val="tx1"/>
                </a:solidFill>
                <a:latin typeface="Times New Roman" panose="02020603050405020304" charset="0"/>
                <a:ea typeface="宋体" pitchFamily="2" charset="-122"/>
                <a:cs typeface="Times New Roman" panose="02020603050405020304" charset="0"/>
              </a:rPr>
              <a:t>二进制插桩</a:t>
            </a:r>
            <a:endParaRPr lang="zh-CN" altLang="en-US" sz="3200" dirty="0">
              <a:solidFill>
                <a:schemeClr val="tx1"/>
              </a:solidFill>
              <a:latin typeface="Times New Roman" panose="02020603050405020304" charset="0"/>
              <a:ea typeface="宋体" pitchFamily="2" charset="-122"/>
              <a:cs typeface="Times New Roman" panose="02020603050405020304" charset="0"/>
            </a:endParaRPr>
          </a:p>
          <a:p>
            <a:pPr marL="514350" indent="-514350">
              <a:buFont typeface="+mj-lt"/>
              <a:buAutoNum type="arabicPeriod"/>
            </a:pPr>
            <a:r>
              <a:rPr lang="zh-CN" altLang="en-US" sz="3200" dirty="0">
                <a:solidFill>
                  <a:srgbClr val="FF0000"/>
                </a:solidFill>
                <a:latin typeface="Times New Roman" panose="02020603050405020304" charset="0"/>
                <a:ea typeface="宋体" pitchFamily="2" charset="-122"/>
                <a:cs typeface="Times New Roman" panose="02020603050405020304" charset="0"/>
                <a:sym typeface="+mn-ea"/>
              </a:rPr>
              <a:t>程序的链接与加载</a:t>
            </a:r>
            <a:endParaRPr lang="zh-CN" altLang="en-US" sz="3200" dirty="0">
              <a:solidFill>
                <a:srgbClr val="FF0000"/>
              </a:solidFill>
              <a:latin typeface="Times New Roman" panose="02020603050405020304" charset="0"/>
              <a:ea typeface="宋体" pitchFamily="2" charset="-122"/>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en-US" dirty="0">
                <a:cs typeface="Segoe UI Light" panose="020B0502040204020203" pitchFamily="34" charset="0"/>
              </a:rPr>
              <a:t>5 </a:t>
            </a:r>
            <a:r>
              <a:rPr lang="zh-CN" altLang="en-US" dirty="0">
                <a:cs typeface="Segoe UI Light" panose="020B0502040204020203" pitchFamily="34" charset="0"/>
              </a:rPr>
              <a:t>程序的链接与加载</a:t>
            </a:r>
            <a:endParaRPr lang="zh-CN" altLang="en-US" dirty="0">
              <a:cs typeface="Segoe UI Light" panose="020B0502040204020203" pitchFamily="34" charset="0"/>
            </a:endParaRPr>
          </a:p>
        </p:txBody>
      </p:sp>
      <p:sp>
        <p:nvSpPr>
          <p:cNvPr id="3" name="文本框 2"/>
          <p:cNvSpPr txBox="1"/>
          <p:nvPr/>
        </p:nvSpPr>
        <p:spPr>
          <a:xfrm>
            <a:off x="521335" y="1427480"/>
            <a:ext cx="11070590" cy="460375"/>
          </a:xfrm>
          <a:prstGeom prst="rect">
            <a:avLst/>
          </a:prstGeom>
          <a:noFill/>
        </p:spPr>
        <p:txBody>
          <a:bodyPr wrap="square">
            <a:spAutoFit/>
          </a:bodyPr>
          <a:lstStyle/>
          <a:p>
            <a:r>
              <a:rPr lang="zh-CN" altLang="en-US" sz="2400" dirty="0">
                <a:latin typeface="Times New Roman" panose="02020603050405020304" charset="0"/>
                <a:ea typeface="宋体" pitchFamily="2" charset="-122"/>
                <a:cs typeface="Times New Roman" panose="02020603050405020304" charset="0"/>
              </a:rPr>
              <a:t>下次组会介绍</a:t>
            </a:r>
            <a:endParaRPr lang="zh-CN" altLang="en-US" sz="2400" dirty="0">
              <a:latin typeface="Times New Roman" panose="02020603050405020304" charset="0"/>
              <a:ea typeface="宋体"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en-US" dirty="0">
                <a:cs typeface="Segoe UI Light" panose="020B0502040204020203" pitchFamily="34" charset="0"/>
              </a:rPr>
              <a:t>1.2 x86-64</a:t>
            </a:r>
            <a:r>
              <a:rPr lang="zh-CN" altLang="en-US" dirty="0">
                <a:cs typeface="Segoe UI Light" panose="020B0502040204020203" pitchFamily="34" charset="0"/>
              </a:rPr>
              <a:t>寄存器</a:t>
            </a:r>
            <a:endParaRPr lang="zh-CN" altLang="en-US" dirty="0">
              <a:cs typeface="Segoe UI Light" panose="020B0502040204020203" pitchFamily="34" charset="0"/>
            </a:endParaRPr>
          </a:p>
        </p:txBody>
      </p:sp>
      <p:sp>
        <p:nvSpPr>
          <p:cNvPr id="3" name="文本框 2"/>
          <p:cNvSpPr txBox="1"/>
          <p:nvPr/>
        </p:nvSpPr>
        <p:spPr>
          <a:xfrm>
            <a:off x="5412105" y="1281430"/>
            <a:ext cx="6518910" cy="460375"/>
          </a:xfrm>
          <a:prstGeom prst="rect">
            <a:avLst/>
          </a:prstGeom>
          <a:noFill/>
        </p:spPr>
        <p:txBody>
          <a:bodyPr wrap="square">
            <a:spAutoFit/>
          </a:bodyPr>
          <a:lstStyle/>
          <a:p>
            <a:r>
              <a:rPr lang="zh-CN" altLang="en-US" sz="2400" dirty="0">
                <a:latin typeface="Times New Roman" panose="02020603050405020304" charset="0"/>
                <a:ea typeface="宋体" pitchFamily="2" charset="-122"/>
                <a:cs typeface="Times New Roman" panose="02020603050405020304" charset="0"/>
              </a:rPr>
              <a:t>通用寄存器</a:t>
            </a:r>
            <a:r>
              <a:rPr lang="en-US" altLang="zh-CN" sz="2400" dirty="0">
                <a:latin typeface="Times New Roman" panose="02020603050405020304" charset="0"/>
                <a:ea typeface="宋体" pitchFamily="2" charset="-122"/>
                <a:cs typeface="Times New Roman" panose="02020603050405020304" charset="0"/>
              </a:rPr>
              <a:t>: </a:t>
            </a:r>
            <a:r>
              <a:rPr lang="zh-CN" altLang="en-US" sz="2400" dirty="0">
                <a:latin typeface="Times New Roman" panose="02020603050405020304" charset="0"/>
                <a:ea typeface="宋体" pitchFamily="2" charset="-122"/>
                <a:cs typeface="Times New Roman" panose="02020603050405020304" charset="0"/>
              </a:rPr>
              <a:t>8086</a:t>
            </a:r>
            <a:r>
              <a:rPr lang="zh-CN" altLang="en-US" sz="2400" dirty="0">
                <a:latin typeface="宋体" pitchFamily="2" charset="-122"/>
                <a:ea typeface="宋体" pitchFamily="2" charset="-122"/>
                <a:cs typeface="Times New Roman" panose="02020603050405020304" charset="0"/>
              </a:rPr>
              <a:t>→</a:t>
            </a:r>
            <a:r>
              <a:rPr lang="zh-CN" altLang="en-US" sz="2400" dirty="0">
                <a:latin typeface="Times New Roman" panose="02020603050405020304" charset="0"/>
                <a:ea typeface="宋体" pitchFamily="2" charset="-122"/>
                <a:cs typeface="Times New Roman" panose="02020603050405020304" charset="0"/>
              </a:rPr>
              <a:t>x86</a:t>
            </a:r>
            <a:r>
              <a:rPr lang="zh-CN" altLang="en-US" sz="2400" dirty="0">
                <a:latin typeface="宋体" pitchFamily="2" charset="-122"/>
                <a:ea typeface="宋体" pitchFamily="2" charset="-122"/>
                <a:cs typeface="Times New Roman" panose="02020603050405020304" charset="0"/>
                <a:sym typeface="+mn-ea"/>
              </a:rPr>
              <a:t>→</a:t>
            </a:r>
            <a:r>
              <a:rPr lang="zh-CN" altLang="en-US" sz="2400" dirty="0">
                <a:latin typeface="Times New Roman" panose="02020603050405020304" charset="0"/>
                <a:ea typeface="宋体" pitchFamily="2" charset="-122"/>
                <a:cs typeface="Times New Roman" panose="02020603050405020304" charset="0"/>
              </a:rPr>
              <a:t>x86-64</a:t>
            </a:r>
            <a:endParaRPr lang="zh-CN" altLang="en-US" sz="2400" dirty="0">
              <a:latin typeface="Times New Roman" panose="02020603050405020304" charset="0"/>
              <a:ea typeface="宋体" pitchFamily="2" charset="-122"/>
              <a:cs typeface="Times New Roman" panose="02020603050405020304" charset="0"/>
            </a:endParaRPr>
          </a:p>
        </p:txBody>
      </p:sp>
      <p:pic>
        <p:nvPicPr>
          <p:cNvPr id="4" name="图片 3" descr="image-20230306155959888"/>
          <p:cNvPicPr>
            <a:picLocks noChangeAspect="1"/>
          </p:cNvPicPr>
          <p:nvPr/>
        </p:nvPicPr>
        <p:blipFill>
          <a:blip r:embed="rId1"/>
          <a:srcRect b="6676"/>
          <a:stretch>
            <a:fillRect/>
          </a:stretch>
        </p:blipFill>
        <p:spPr>
          <a:xfrm>
            <a:off x="521335" y="1281430"/>
            <a:ext cx="4737100" cy="5357495"/>
          </a:xfrm>
          <a:prstGeom prst="rect">
            <a:avLst/>
          </a:prstGeom>
        </p:spPr>
      </p:pic>
      <p:sp>
        <p:nvSpPr>
          <p:cNvPr id="5" name="文本框 4"/>
          <p:cNvSpPr txBox="1"/>
          <p:nvPr/>
        </p:nvSpPr>
        <p:spPr>
          <a:xfrm>
            <a:off x="5412105" y="1741805"/>
            <a:ext cx="6518275" cy="1568450"/>
          </a:xfrm>
          <a:prstGeom prst="rect">
            <a:avLst/>
          </a:prstGeom>
          <a:noFill/>
        </p:spPr>
        <p:txBody>
          <a:bodyPr wrap="square">
            <a:spAutoFit/>
          </a:bodyPr>
          <a:p>
            <a:r>
              <a:rPr lang="zh-CN" altLang="en-US" sz="2400" dirty="0">
                <a:latin typeface="Times New Roman" panose="02020603050405020304" charset="0"/>
                <a:ea typeface="宋体" pitchFamily="2" charset="-122"/>
                <a:cs typeface="Times New Roman" panose="02020603050405020304" charset="0"/>
              </a:rPr>
              <a:t>其他寄存器</a:t>
            </a:r>
            <a:r>
              <a:rPr lang="en-US" altLang="zh-CN" sz="2400" dirty="0">
                <a:latin typeface="Times New Roman" panose="02020603050405020304" charset="0"/>
                <a:ea typeface="宋体" pitchFamily="2" charset="-122"/>
                <a:cs typeface="Times New Roman" panose="02020603050405020304" charset="0"/>
              </a:rPr>
              <a:t>:</a:t>
            </a:r>
            <a:endParaRPr lang="zh-CN" altLang="en-US" sz="2400" dirty="0">
              <a:latin typeface="Times New Roman" panose="02020603050405020304" charset="0"/>
              <a:ea typeface="宋体" pitchFamily="2" charset="-122"/>
              <a:cs typeface="Times New Roman" panose="02020603050405020304" charset="0"/>
            </a:endParaRPr>
          </a:p>
          <a:p>
            <a:pPr marL="342900" indent="-342900">
              <a:buFont typeface="Arial" panose="020B0604020202020204" pitchFamily="34" charset="0"/>
              <a:buChar char="•"/>
            </a:pPr>
            <a:r>
              <a:rPr sz="2400" dirty="0">
                <a:solidFill>
                  <a:schemeClr val="tx1"/>
                </a:solidFill>
                <a:latin typeface="Times New Roman" panose="02020603050405020304" charset="0"/>
                <a:ea typeface="宋体" pitchFamily="2" charset="-122"/>
                <a:cs typeface="Times New Roman" panose="02020603050405020304" charset="0"/>
              </a:rPr>
              <a:t>rip</a:t>
            </a:r>
            <a:r>
              <a:rPr lang="en-US" sz="2400" dirty="0">
                <a:latin typeface="Times New Roman" panose="02020603050405020304" charset="0"/>
                <a:ea typeface="宋体" pitchFamily="2" charset="-122"/>
                <a:cs typeface="Times New Roman" panose="02020603050405020304" charset="0"/>
              </a:rPr>
              <a:t>(</a:t>
            </a:r>
            <a:r>
              <a:rPr sz="2400" dirty="0">
                <a:latin typeface="Times New Roman" panose="02020603050405020304" charset="0"/>
                <a:ea typeface="宋体" pitchFamily="2" charset="-122"/>
                <a:cs typeface="Times New Roman" panose="02020603050405020304" charset="0"/>
              </a:rPr>
              <a:t>x86</a:t>
            </a:r>
            <a:r>
              <a:rPr lang="en-US" sz="2400" dirty="0">
                <a:latin typeface="Times New Roman" panose="02020603050405020304" charset="0"/>
                <a:ea typeface="宋体" pitchFamily="2" charset="-122"/>
                <a:cs typeface="Times New Roman" panose="02020603050405020304" charset="0"/>
              </a:rPr>
              <a:t>: </a:t>
            </a:r>
            <a:r>
              <a:rPr sz="2400" dirty="0">
                <a:latin typeface="Times New Roman" panose="02020603050405020304" charset="0"/>
                <a:ea typeface="宋体" pitchFamily="2" charset="-122"/>
                <a:cs typeface="Times New Roman" panose="02020603050405020304" charset="0"/>
              </a:rPr>
              <a:t>eip</a:t>
            </a:r>
            <a:r>
              <a:rPr lang="en-US" sz="2400" dirty="0">
                <a:latin typeface="Times New Roman" panose="02020603050405020304" charset="0"/>
                <a:ea typeface="宋体" pitchFamily="2" charset="-122"/>
                <a:cs typeface="Times New Roman" panose="02020603050405020304" charset="0"/>
              </a:rPr>
              <a:t>, </a:t>
            </a:r>
            <a:r>
              <a:rPr sz="2400" dirty="0">
                <a:latin typeface="Times New Roman" panose="02020603050405020304" charset="0"/>
                <a:ea typeface="宋体" pitchFamily="2" charset="-122"/>
                <a:cs typeface="Times New Roman" panose="02020603050405020304" charset="0"/>
              </a:rPr>
              <a:t>8086</a:t>
            </a:r>
            <a:r>
              <a:rPr lang="en-US" sz="2400" dirty="0">
                <a:latin typeface="Times New Roman" panose="02020603050405020304" charset="0"/>
                <a:ea typeface="宋体" pitchFamily="2" charset="-122"/>
                <a:cs typeface="Times New Roman" panose="02020603050405020304" charset="0"/>
              </a:rPr>
              <a:t>: </a:t>
            </a:r>
            <a:r>
              <a:rPr sz="2400" dirty="0">
                <a:latin typeface="Times New Roman" panose="02020603050405020304" charset="0"/>
                <a:ea typeface="宋体" pitchFamily="2" charset="-122"/>
                <a:cs typeface="Times New Roman" panose="02020603050405020304" charset="0"/>
              </a:rPr>
              <a:t>ip</a:t>
            </a:r>
            <a:r>
              <a:rPr lang="en-US" sz="2400" dirty="0">
                <a:latin typeface="Times New Roman" panose="02020603050405020304" charset="0"/>
                <a:ea typeface="宋体" pitchFamily="2" charset="-122"/>
                <a:cs typeface="Times New Roman" panose="02020603050405020304" charset="0"/>
              </a:rPr>
              <a:t>), </a:t>
            </a:r>
            <a:r>
              <a:rPr lang="zh-CN" sz="2400" dirty="0">
                <a:latin typeface="Times New Roman" panose="02020603050405020304" charset="0"/>
                <a:ea typeface="宋体" pitchFamily="2" charset="-122"/>
                <a:cs typeface="Times New Roman" panose="02020603050405020304" charset="0"/>
              </a:rPr>
              <a:t>下一条指令地址</a:t>
            </a:r>
            <a:endParaRPr sz="2400" dirty="0">
              <a:latin typeface="Times New Roman" panose="02020603050405020304" charset="0"/>
              <a:ea typeface="宋体" pitchFamily="2" charset="-122"/>
              <a:cs typeface="Times New Roman" panose="02020603050405020304" charset="0"/>
            </a:endParaRPr>
          </a:p>
          <a:p>
            <a:pPr marL="342900" indent="-342900">
              <a:buFont typeface="Arial" panose="020B0604020202020204" pitchFamily="34" charset="0"/>
              <a:buChar char="•"/>
            </a:pPr>
            <a:r>
              <a:rPr sz="2400" dirty="0">
                <a:solidFill>
                  <a:schemeClr val="tx1"/>
                </a:solidFill>
                <a:latin typeface="Times New Roman" panose="02020603050405020304" charset="0"/>
                <a:ea typeface="宋体" pitchFamily="2" charset="-122"/>
                <a:cs typeface="Times New Roman" panose="02020603050405020304" charset="0"/>
              </a:rPr>
              <a:t>rflag</a:t>
            </a:r>
            <a:r>
              <a:rPr lang="en-US" sz="2400" dirty="0">
                <a:latin typeface="Times New Roman" panose="02020603050405020304" charset="0"/>
                <a:ea typeface="宋体" pitchFamily="2" charset="-122"/>
                <a:cs typeface="Times New Roman" panose="02020603050405020304" charset="0"/>
              </a:rPr>
              <a:t>, </a:t>
            </a:r>
            <a:r>
              <a:rPr lang="zh-CN" altLang="en-US" sz="2400" dirty="0">
                <a:latin typeface="Times New Roman" panose="02020603050405020304" charset="0"/>
                <a:ea typeface="宋体" pitchFamily="2" charset="-122"/>
                <a:cs typeface="Times New Roman" panose="02020603050405020304" charset="0"/>
              </a:rPr>
              <a:t>状态寄存器，用于</a:t>
            </a:r>
            <a:r>
              <a:rPr sz="2400" dirty="0">
                <a:latin typeface="Times New Roman" panose="02020603050405020304" charset="0"/>
                <a:ea typeface="宋体" pitchFamily="2" charset="-122"/>
                <a:cs typeface="Times New Roman" panose="02020603050405020304" charset="0"/>
              </a:rPr>
              <a:t>比较</a:t>
            </a:r>
            <a:r>
              <a:rPr lang="zh-CN" sz="2400" dirty="0">
                <a:latin typeface="Times New Roman" panose="02020603050405020304" charset="0"/>
                <a:ea typeface="宋体" pitchFamily="2" charset="-122"/>
                <a:cs typeface="Times New Roman" panose="02020603050405020304" charset="0"/>
              </a:rPr>
              <a:t>、</a:t>
            </a:r>
            <a:r>
              <a:rPr sz="2400" dirty="0">
                <a:latin typeface="Times New Roman" panose="02020603050405020304" charset="0"/>
                <a:ea typeface="宋体" pitchFamily="2" charset="-122"/>
                <a:cs typeface="Times New Roman" panose="02020603050405020304" charset="0"/>
              </a:rPr>
              <a:t>条件分支</a:t>
            </a:r>
            <a:r>
              <a:rPr lang="zh-CN" sz="2400" dirty="0">
                <a:latin typeface="Times New Roman" panose="02020603050405020304" charset="0"/>
                <a:ea typeface="宋体" pitchFamily="2" charset="-122"/>
                <a:cs typeface="Times New Roman" panose="02020603050405020304" charset="0"/>
              </a:rPr>
              <a:t>、</a:t>
            </a:r>
            <a:r>
              <a:rPr lang="zh-CN" altLang="en-US" sz="2400" dirty="0">
                <a:latin typeface="Times New Roman" panose="02020603050405020304" charset="0"/>
                <a:ea typeface="宋体" pitchFamily="2" charset="-122"/>
                <a:cs typeface="Times New Roman" panose="02020603050405020304" charset="0"/>
              </a:rPr>
              <a:t>除零异常、溢出判断</a:t>
            </a:r>
            <a:r>
              <a:rPr sz="2400" dirty="0">
                <a:latin typeface="Times New Roman" panose="02020603050405020304" charset="0"/>
                <a:ea typeface="宋体" pitchFamily="2" charset="-122"/>
                <a:cs typeface="Times New Roman" panose="02020603050405020304" charset="0"/>
              </a:rPr>
              <a:t>等</a:t>
            </a:r>
            <a:endParaRPr lang="en-US" sz="2400" dirty="0">
              <a:solidFill>
                <a:schemeClr val="bg1">
                  <a:lumMod val="50000"/>
                </a:schemeClr>
              </a:solidFill>
              <a:latin typeface="Times New Roman" panose="02020603050405020304" charset="0"/>
              <a:ea typeface="宋体" pitchFamily="2" charset="-122"/>
              <a:cs typeface="Times New Roman" panose="02020603050405020304" charset="0"/>
            </a:endParaRPr>
          </a:p>
        </p:txBody>
      </p:sp>
      <p:sp>
        <p:nvSpPr>
          <p:cNvPr id="6" name="文本框 5"/>
          <p:cNvSpPr txBox="1"/>
          <p:nvPr/>
        </p:nvSpPr>
        <p:spPr>
          <a:xfrm>
            <a:off x="5412105" y="4956175"/>
            <a:ext cx="6517640" cy="1568450"/>
          </a:xfrm>
          <a:prstGeom prst="rect">
            <a:avLst/>
          </a:prstGeom>
          <a:noFill/>
        </p:spPr>
        <p:txBody>
          <a:bodyPr wrap="square" rtlCol="0" anchor="t">
            <a:spAutoFit/>
          </a:bodyPr>
          <a:p>
            <a:pPr marL="342900" indent="-342900">
              <a:buFont typeface="Arial" panose="020B0604020202020204" pitchFamily="34" charset="0"/>
              <a:buChar char="•"/>
            </a:pPr>
            <a:r>
              <a:rPr sz="1600" dirty="0">
                <a:solidFill>
                  <a:schemeClr val="bg1">
                    <a:lumMod val="50000"/>
                  </a:schemeClr>
                </a:solidFill>
                <a:latin typeface="Times New Roman" panose="02020603050405020304" charset="0"/>
                <a:ea typeface="宋体" pitchFamily="2" charset="-122"/>
                <a:cs typeface="Times New Roman" panose="02020603050405020304" charset="0"/>
                <a:sym typeface="+mn-ea"/>
              </a:rPr>
              <a:t>cr0</a:t>
            </a:r>
            <a:r>
              <a:rPr lang="en-US" sz="1600" dirty="0">
                <a:solidFill>
                  <a:schemeClr val="bg1">
                    <a:lumMod val="50000"/>
                  </a:schemeClr>
                </a:solidFill>
                <a:latin typeface="Times New Roman" panose="02020603050405020304" charset="0"/>
                <a:ea typeface="宋体" pitchFamily="2" charset="-122"/>
                <a:cs typeface="Times New Roman" panose="02020603050405020304" charset="0"/>
                <a:sym typeface="+mn-ea"/>
              </a:rPr>
              <a:t>~</a:t>
            </a:r>
            <a:r>
              <a:rPr sz="1600" dirty="0">
                <a:solidFill>
                  <a:schemeClr val="bg1">
                    <a:lumMod val="50000"/>
                  </a:schemeClr>
                </a:solidFill>
                <a:latin typeface="Times New Roman" panose="02020603050405020304" charset="0"/>
                <a:ea typeface="宋体" pitchFamily="2" charset="-122"/>
                <a:cs typeface="Times New Roman" panose="02020603050405020304" charset="0"/>
                <a:sym typeface="+mn-ea"/>
              </a:rPr>
              <a:t>cr10</a:t>
            </a:r>
            <a:r>
              <a:rPr lang="en-US" sz="1600" dirty="0">
                <a:solidFill>
                  <a:schemeClr val="bg1">
                    <a:lumMod val="50000"/>
                  </a:schemeClr>
                </a:solidFill>
                <a:latin typeface="Times New Roman" panose="02020603050405020304" charset="0"/>
                <a:ea typeface="宋体" pitchFamily="2" charset="-122"/>
                <a:cs typeface="Times New Roman" panose="02020603050405020304" charset="0"/>
                <a:sym typeface="+mn-ea"/>
              </a:rPr>
              <a:t>, </a:t>
            </a:r>
            <a:r>
              <a:rPr lang="zh-CN" altLang="en-US" sz="1600" dirty="0">
                <a:solidFill>
                  <a:schemeClr val="bg1">
                    <a:lumMod val="50000"/>
                  </a:schemeClr>
                </a:solidFill>
                <a:latin typeface="Times New Roman" panose="02020603050405020304" charset="0"/>
                <a:ea typeface="宋体" pitchFamily="2" charset="-122"/>
                <a:cs typeface="Times New Roman" panose="02020603050405020304" charset="0"/>
                <a:sym typeface="+mn-ea"/>
              </a:rPr>
              <a:t>控制寄存器</a:t>
            </a:r>
            <a:r>
              <a:rPr lang="en-US" altLang="zh-CN" sz="1600" dirty="0">
                <a:solidFill>
                  <a:schemeClr val="bg1">
                    <a:lumMod val="50000"/>
                  </a:schemeClr>
                </a:solidFill>
                <a:latin typeface="Times New Roman" panose="02020603050405020304" charset="0"/>
                <a:ea typeface="宋体" pitchFamily="2" charset="-122"/>
                <a:cs typeface="Times New Roman" panose="02020603050405020304" charset="0"/>
                <a:sym typeface="+mn-ea"/>
              </a:rPr>
              <a:t>, </a:t>
            </a:r>
            <a:r>
              <a:rPr sz="1600" dirty="0">
                <a:solidFill>
                  <a:schemeClr val="bg1">
                    <a:lumMod val="50000"/>
                  </a:schemeClr>
                </a:solidFill>
                <a:latin typeface="Times New Roman" panose="02020603050405020304" charset="0"/>
                <a:ea typeface="宋体" pitchFamily="2" charset="-122"/>
                <a:cs typeface="Times New Roman" panose="02020603050405020304" charset="0"/>
                <a:sym typeface="+mn-ea"/>
              </a:rPr>
              <a:t>控制CPU 行为，如保护模式</a:t>
            </a:r>
            <a:r>
              <a:rPr lang="zh-CN" sz="1600" dirty="0">
                <a:solidFill>
                  <a:schemeClr val="bg1">
                    <a:lumMod val="50000"/>
                  </a:schemeClr>
                </a:solidFill>
                <a:latin typeface="Times New Roman" panose="02020603050405020304" charset="0"/>
                <a:ea typeface="宋体" pitchFamily="2" charset="-122"/>
                <a:cs typeface="Times New Roman" panose="02020603050405020304" charset="0"/>
                <a:sym typeface="+mn-ea"/>
              </a:rPr>
              <a:t>和</a:t>
            </a:r>
            <a:r>
              <a:rPr sz="1600" dirty="0">
                <a:solidFill>
                  <a:schemeClr val="bg1">
                    <a:lumMod val="50000"/>
                  </a:schemeClr>
                </a:solidFill>
                <a:latin typeface="Times New Roman" panose="02020603050405020304" charset="0"/>
                <a:ea typeface="宋体" pitchFamily="2" charset="-122"/>
                <a:cs typeface="Times New Roman" panose="02020603050405020304" charset="0"/>
                <a:sym typeface="+mn-ea"/>
              </a:rPr>
              <a:t>实模式的切换</a:t>
            </a:r>
            <a:endParaRPr sz="1600" dirty="0">
              <a:solidFill>
                <a:schemeClr val="bg1">
                  <a:lumMod val="50000"/>
                </a:schemeClr>
              </a:solidFill>
              <a:latin typeface="Times New Roman" panose="02020603050405020304" charset="0"/>
              <a:ea typeface="宋体" pitchFamily="2" charset="-122"/>
              <a:cs typeface="Times New Roman" panose="02020603050405020304" charset="0"/>
            </a:endParaRPr>
          </a:p>
          <a:p>
            <a:pPr marL="342900" indent="-342900">
              <a:buFont typeface="Arial" panose="020B0604020202020204" pitchFamily="34" charset="0"/>
              <a:buChar char="•"/>
            </a:pPr>
            <a:r>
              <a:rPr sz="1600" dirty="0">
                <a:solidFill>
                  <a:schemeClr val="bg1">
                    <a:lumMod val="50000"/>
                  </a:schemeClr>
                </a:solidFill>
                <a:latin typeface="Times New Roman" panose="02020603050405020304" charset="0"/>
                <a:ea typeface="宋体" pitchFamily="2" charset="-122"/>
                <a:cs typeface="Times New Roman" panose="02020603050405020304" charset="0"/>
                <a:sym typeface="+mn-ea"/>
              </a:rPr>
              <a:t>dr0</a:t>
            </a:r>
            <a:r>
              <a:rPr lang="en-US" sz="1600" dirty="0">
                <a:solidFill>
                  <a:schemeClr val="bg1">
                    <a:lumMod val="50000"/>
                  </a:schemeClr>
                </a:solidFill>
                <a:latin typeface="Times New Roman" panose="02020603050405020304" charset="0"/>
                <a:ea typeface="宋体" pitchFamily="2" charset="-122"/>
                <a:cs typeface="Times New Roman" panose="02020603050405020304" charset="0"/>
                <a:sym typeface="+mn-ea"/>
              </a:rPr>
              <a:t>~</a:t>
            </a:r>
            <a:r>
              <a:rPr sz="1600" dirty="0">
                <a:solidFill>
                  <a:schemeClr val="bg1">
                    <a:lumMod val="50000"/>
                  </a:schemeClr>
                </a:solidFill>
                <a:latin typeface="Times New Roman" panose="02020603050405020304" charset="0"/>
                <a:ea typeface="宋体" pitchFamily="2" charset="-122"/>
                <a:cs typeface="Times New Roman" panose="02020603050405020304" charset="0"/>
                <a:sym typeface="+mn-ea"/>
              </a:rPr>
              <a:t>dr7</a:t>
            </a:r>
            <a:r>
              <a:rPr lang="en-US" sz="1600" dirty="0">
                <a:solidFill>
                  <a:schemeClr val="bg1">
                    <a:lumMod val="50000"/>
                  </a:schemeClr>
                </a:solidFill>
                <a:latin typeface="Times New Roman" panose="02020603050405020304" charset="0"/>
                <a:ea typeface="宋体" pitchFamily="2" charset="-122"/>
                <a:cs typeface="Times New Roman" panose="02020603050405020304" charset="0"/>
                <a:sym typeface="+mn-ea"/>
              </a:rPr>
              <a:t>, </a:t>
            </a:r>
            <a:r>
              <a:rPr sz="1600" dirty="0">
                <a:solidFill>
                  <a:schemeClr val="bg1">
                    <a:lumMod val="50000"/>
                  </a:schemeClr>
                </a:solidFill>
                <a:latin typeface="Times New Roman" panose="02020603050405020304" charset="0"/>
                <a:ea typeface="宋体" pitchFamily="2" charset="-122"/>
                <a:cs typeface="Times New Roman" panose="02020603050405020304" charset="0"/>
                <a:sym typeface="+mn-ea"/>
              </a:rPr>
              <a:t>调试寄存</a:t>
            </a:r>
            <a:r>
              <a:rPr lang="zh-CN" sz="1600" dirty="0">
                <a:solidFill>
                  <a:schemeClr val="bg1">
                    <a:lumMod val="50000"/>
                  </a:schemeClr>
                </a:solidFill>
                <a:latin typeface="Times New Roman" panose="02020603050405020304" charset="0"/>
                <a:ea typeface="宋体" pitchFamily="2" charset="-122"/>
                <a:cs typeface="Times New Roman" panose="02020603050405020304" charset="0"/>
                <a:sym typeface="+mn-ea"/>
              </a:rPr>
              <a:t>器</a:t>
            </a:r>
            <a:r>
              <a:rPr lang="en-US" altLang="zh-CN" sz="1600" dirty="0">
                <a:solidFill>
                  <a:schemeClr val="bg1">
                    <a:lumMod val="50000"/>
                  </a:schemeClr>
                </a:solidFill>
                <a:latin typeface="Times New Roman" panose="02020603050405020304" charset="0"/>
                <a:ea typeface="宋体" pitchFamily="2" charset="-122"/>
                <a:cs typeface="Times New Roman" panose="02020603050405020304" charset="0"/>
                <a:sym typeface="+mn-ea"/>
              </a:rPr>
              <a:t>, </a:t>
            </a:r>
            <a:r>
              <a:rPr sz="1600" dirty="0">
                <a:solidFill>
                  <a:schemeClr val="bg1">
                    <a:lumMod val="50000"/>
                  </a:schemeClr>
                </a:solidFill>
                <a:latin typeface="Times New Roman" panose="02020603050405020304" charset="0"/>
                <a:ea typeface="宋体" pitchFamily="2" charset="-122"/>
                <a:cs typeface="Times New Roman" panose="02020603050405020304" charset="0"/>
                <a:sym typeface="+mn-ea"/>
              </a:rPr>
              <a:t>为调试特性</a:t>
            </a:r>
            <a:r>
              <a:rPr lang="en-US" sz="1600" dirty="0">
                <a:solidFill>
                  <a:schemeClr val="bg1">
                    <a:lumMod val="50000"/>
                  </a:schemeClr>
                </a:solidFill>
                <a:latin typeface="Times New Roman" panose="02020603050405020304" charset="0"/>
                <a:ea typeface="宋体" pitchFamily="2" charset="-122"/>
                <a:cs typeface="Times New Roman" panose="02020603050405020304" charset="0"/>
                <a:sym typeface="+mn-ea"/>
              </a:rPr>
              <a:t>(</a:t>
            </a:r>
            <a:r>
              <a:rPr sz="1600" dirty="0">
                <a:solidFill>
                  <a:schemeClr val="bg1">
                    <a:lumMod val="50000"/>
                  </a:schemeClr>
                </a:solidFill>
                <a:latin typeface="Times New Roman" panose="02020603050405020304" charset="0"/>
                <a:ea typeface="宋体" pitchFamily="2" charset="-122"/>
                <a:cs typeface="Times New Roman" panose="02020603050405020304" charset="0"/>
                <a:sym typeface="+mn-ea"/>
              </a:rPr>
              <a:t>如断点</a:t>
            </a:r>
            <a:r>
              <a:rPr lang="en-US" sz="1600" dirty="0">
                <a:solidFill>
                  <a:schemeClr val="bg1">
                    <a:lumMod val="50000"/>
                  </a:schemeClr>
                </a:solidFill>
                <a:latin typeface="Times New Roman" panose="02020603050405020304" charset="0"/>
                <a:ea typeface="宋体" pitchFamily="2" charset="-122"/>
                <a:cs typeface="Times New Roman" panose="02020603050405020304" charset="0"/>
                <a:sym typeface="+mn-ea"/>
              </a:rPr>
              <a:t>)</a:t>
            </a:r>
            <a:r>
              <a:rPr sz="1600" dirty="0">
                <a:solidFill>
                  <a:schemeClr val="bg1">
                    <a:lumMod val="50000"/>
                  </a:schemeClr>
                </a:solidFill>
                <a:latin typeface="Times New Roman" panose="02020603050405020304" charset="0"/>
                <a:ea typeface="宋体" pitchFamily="2" charset="-122"/>
                <a:cs typeface="Times New Roman" panose="02020603050405020304" charset="0"/>
                <a:sym typeface="+mn-ea"/>
              </a:rPr>
              <a:t>提供硬件支持</a:t>
            </a:r>
            <a:endParaRPr sz="1600" dirty="0">
              <a:solidFill>
                <a:schemeClr val="bg1">
                  <a:lumMod val="50000"/>
                </a:schemeClr>
              </a:solidFill>
              <a:latin typeface="Times New Roman" panose="02020603050405020304" charset="0"/>
              <a:ea typeface="宋体" pitchFamily="2" charset="-122"/>
              <a:cs typeface="Times New Roman" panose="02020603050405020304" charset="0"/>
            </a:endParaRPr>
          </a:p>
          <a:p>
            <a:pPr marL="342900" indent="-342900">
              <a:buFont typeface="Arial" panose="020B0604020202020204" pitchFamily="34" charset="0"/>
              <a:buChar char="•"/>
            </a:pPr>
            <a:r>
              <a:rPr sz="1600" dirty="0">
                <a:solidFill>
                  <a:schemeClr val="bg1">
                    <a:lumMod val="50000"/>
                  </a:schemeClr>
                </a:solidFill>
                <a:latin typeface="Times New Roman" panose="02020603050405020304" charset="0"/>
                <a:ea typeface="宋体" pitchFamily="2" charset="-122"/>
                <a:cs typeface="Times New Roman" panose="02020603050405020304" charset="0"/>
                <a:sym typeface="+mn-ea"/>
              </a:rPr>
              <a:t>cs、ds、ss、es、fs及gs</a:t>
            </a:r>
            <a:r>
              <a:rPr lang="zh-CN" sz="1600" dirty="0">
                <a:solidFill>
                  <a:schemeClr val="bg1">
                    <a:lumMod val="50000"/>
                  </a:schemeClr>
                </a:solidFill>
                <a:latin typeface="Times New Roman" panose="02020603050405020304" charset="0"/>
                <a:ea typeface="宋体" pitchFamily="2" charset="-122"/>
                <a:cs typeface="Times New Roman" panose="02020603050405020304" charset="0"/>
                <a:sym typeface="+mn-ea"/>
              </a:rPr>
              <a:t>等</a:t>
            </a:r>
            <a:r>
              <a:rPr sz="1600" dirty="0">
                <a:solidFill>
                  <a:schemeClr val="bg1">
                    <a:lumMod val="50000"/>
                  </a:schemeClr>
                </a:solidFill>
                <a:latin typeface="Times New Roman" panose="02020603050405020304" charset="0"/>
                <a:ea typeface="宋体" pitchFamily="2" charset="-122"/>
                <a:cs typeface="Times New Roman" panose="02020603050405020304" charset="0"/>
                <a:sym typeface="+mn-ea"/>
              </a:rPr>
              <a:t>段寄存器</a:t>
            </a:r>
            <a:r>
              <a:rPr lang="en-US" sz="1600" dirty="0">
                <a:solidFill>
                  <a:schemeClr val="bg1">
                    <a:lumMod val="50000"/>
                  </a:schemeClr>
                </a:solidFill>
                <a:latin typeface="Times New Roman" panose="02020603050405020304" charset="0"/>
                <a:ea typeface="宋体" pitchFamily="2" charset="-122"/>
                <a:cs typeface="Times New Roman" panose="02020603050405020304" charset="0"/>
                <a:sym typeface="+mn-ea"/>
              </a:rPr>
              <a:t>, </a:t>
            </a:r>
            <a:r>
              <a:rPr sz="1600" dirty="0">
                <a:solidFill>
                  <a:schemeClr val="bg1">
                    <a:lumMod val="50000"/>
                  </a:schemeClr>
                </a:solidFill>
                <a:latin typeface="Times New Roman" panose="02020603050405020304" charset="0"/>
                <a:ea typeface="宋体" pitchFamily="2" charset="-122"/>
                <a:cs typeface="Times New Roman" panose="02020603050405020304" charset="0"/>
                <a:sym typeface="+mn-ea"/>
              </a:rPr>
              <a:t>用于将内存划分为不同的段</a:t>
            </a:r>
            <a:r>
              <a:rPr lang="en-US" sz="1600" dirty="0">
                <a:solidFill>
                  <a:schemeClr val="bg1">
                    <a:lumMod val="50000"/>
                  </a:schemeClr>
                </a:solidFill>
                <a:latin typeface="Times New Roman" panose="02020603050405020304" charset="0"/>
                <a:ea typeface="宋体" pitchFamily="2" charset="-122"/>
                <a:cs typeface="Times New Roman" panose="02020603050405020304" charset="0"/>
                <a:sym typeface="+mn-ea"/>
              </a:rPr>
              <a:t>. </a:t>
            </a:r>
            <a:r>
              <a:rPr lang="zh-CN" sz="1600" dirty="0">
                <a:solidFill>
                  <a:schemeClr val="bg1">
                    <a:lumMod val="50000"/>
                  </a:schemeClr>
                </a:solidFill>
                <a:latin typeface="Times New Roman" panose="02020603050405020304" charset="0"/>
                <a:ea typeface="宋体" pitchFamily="2" charset="-122"/>
                <a:cs typeface="Times New Roman" panose="02020603050405020304" charset="0"/>
                <a:sym typeface="+mn-ea"/>
              </a:rPr>
              <a:t>目前</a:t>
            </a:r>
            <a:r>
              <a:rPr sz="1600" dirty="0">
                <a:solidFill>
                  <a:schemeClr val="bg1">
                    <a:lumMod val="50000"/>
                  </a:schemeClr>
                </a:solidFill>
                <a:latin typeface="Times New Roman" panose="02020603050405020304" charset="0"/>
                <a:ea typeface="宋体" pitchFamily="2" charset="-122"/>
                <a:cs typeface="Times New Roman" panose="02020603050405020304" charset="0"/>
                <a:sym typeface="+mn-ea"/>
              </a:rPr>
              <a:t>x86-64已经</a:t>
            </a:r>
            <a:r>
              <a:rPr lang="zh-CN" sz="1600" dirty="0">
                <a:solidFill>
                  <a:schemeClr val="bg1">
                    <a:lumMod val="50000"/>
                  </a:schemeClr>
                </a:solidFill>
                <a:latin typeface="Times New Roman" panose="02020603050405020304" charset="0"/>
                <a:ea typeface="宋体" pitchFamily="2" charset="-122"/>
                <a:cs typeface="Times New Roman" panose="02020603050405020304" charset="0"/>
                <a:sym typeface="+mn-ea"/>
              </a:rPr>
              <a:t>废弃</a:t>
            </a:r>
            <a:r>
              <a:rPr sz="1600" dirty="0">
                <a:solidFill>
                  <a:schemeClr val="bg1">
                    <a:lumMod val="50000"/>
                  </a:schemeClr>
                </a:solidFill>
                <a:latin typeface="Times New Roman" panose="02020603050405020304" charset="0"/>
                <a:ea typeface="宋体" pitchFamily="2" charset="-122"/>
                <a:cs typeface="Times New Roman" panose="02020603050405020304" charset="0"/>
                <a:sym typeface="+mn-ea"/>
              </a:rPr>
              <a:t>了内存分段</a:t>
            </a:r>
            <a:r>
              <a:rPr lang="en-US" sz="1600" dirty="0">
                <a:solidFill>
                  <a:schemeClr val="bg1">
                    <a:lumMod val="50000"/>
                  </a:schemeClr>
                </a:solidFill>
                <a:latin typeface="Times New Roman" panose="02020603050405020304" charset="0"/>
                <a:ea typeface="宋体" pitchFamily="2" charset="-122"/>
                <a:cs typeface="Times New Roman" panose="02020603050405020304" charset="0"/>
                <a:sym typeface="+mn-ea"/>
              </a:rPr>
              <a:t>.</a:t>
            </a:r>
            <a:endParaRPr lang="en-US" sz="1600" dirty="0">
              <a:solidFill>
                <a:schemeClr val="bg1">
                  <a:lumMod val="50000"/>
                </a:schemeClr>
              </a:solidFill>
              <a:latin typeface="Times New Roman" panose="02020603050405020304" charset="0"/>
              <a:ea typeface="宋体" pitchFamily="2" charset="-122"/>
              <a:cs typeface="Times New Roman" panose="02020603050405020304" charset="0"/>
              <a:sym typeface="+mn-ea"/>
            </a:endParaRPr>
          </a:p>
          <a:p>
            <a:pPr marL="342900" indent="-342900">
              <a:buFont typeface="Arial" panose="020B0604020202020204" pitchFamily="34" charset="0"/>
              <a:buChar char="•"/>
            </a:pPr>
            <a:r>
              <a:rPr sz="1600" dirty="0">
                <a:solidFill>
                  <a:schemeClr val="bg1">
                    <a:lumMod val="50000"/>
                  </a:schemeClr>
                </a:solidFill>
                <a:latin typeface="Times New Roman" panose="02020603050405020304" charset="0"/>
                <a:ea typeface="宋体" pitchFamily="2" charset="-122"/>
                <a:cs typeface="Times New Roman" panose="02020603050405020304" charset="0"/>
                <a:sym typeface="+mn-ea"/>
              </a:rPr>
              <a:t>还有各种特殊模块寄存器</a:t>
            </a:r>
            <a:r>
              <a:rPr lang="en-US" sz="1600" dirty="0">
                <a:solidFill>
                  <a:schemeClr val="bg1">
                    <a:lumMod val="50000"/>
                  </a:schemeClr>
                </a:solidFill>
                <a:latin typeface="Times New Roman" panose="02020603050405020304" charset="0"/>
                <a:ea typeface="宋体" pitchFamily="2" charset="-122"/>
                <a:cs typeface="Times New Roman" panose="02020603050405020304" charset="0"/>
                <a:sym typeface="+mn-ea"/>
              </a:rPr>
              <a:t>(</a:t>
            </a:r>
            <a:r>
              <a:rPr sz="1600" dirty="0">
                <a:solidFill>
                  <a:schemeClr val="bg1">
                    <a:lumMod val="50000"/>
                  </a:schemeClr>
                </a:solidFill>
                <a:latin typeface="Times New Roman" panose="02020603050405020304" charset="0"/>
                <a:ea typeface="宋体" pitchFamily="2" charset="-122"/>
                <a:cs typeface="Times New Roman" panose="02020603050405020304" charset="0"/>
                <a:sym typeface="+mn-ea"/>
              </a:rPr>
              <a:t>Model Specific Register</a:t>
            </a:r>
            <a:r>
              <a:rPr lang="en-US" sz="1600" dirty="0">
                <a:solidFill>
                  <a:schemeClr val="bg1">
                    <a:lumMod val="50000"/>
                  </a:schemeClr>
                </a:solidFill>
                <a:latin typeface="Times New Roman" panose="02020603050405020304" charset="0"/>
                <a:ea typeface="宋体" pitchFamily="2" charset="-122"/>
                <a:cs typeface="Times New Roman" panose="02020603050405020304" charset="0"/>
                <a:sym typeface="+mn-ea"/>
              </a:rPr>
              <a:t>, </a:t>
            </a:r>
            <a:r>
              <a:rPr sz="1600" dirty="0">
                <a:solidFill>
                  <a:schemeClr val="bg1">
                    <a:lumMod val="50000"/>
                  </a:schemeClr>
                </a:solidFill>
                <a:latin typeface="Times New Roman" panose="02020603050405020304" charset="0"/>
                <a:ea typeface="宋体" pitchFamily="2" charset="-122"/>
                <a:cs typeface="Times New Roman" panose="02020603050405020304" charset="0"/>
                <a:sym typeface="+mn-ea"/>
              </a:rPr>
              <a:t>MSR</a:t>
            </a:r>
            <a:r>
              <a:rPr lang="en-US" sz="1600" dirty="0">
                <a:solidFill>
                  <a:schemeClr val="bg1">
                    <a:lumMod val="50000"/>
                  </a:schemeClr>
                </a:solidFill>
                <a:latin typeface="Times New Roman" panose="02020603050405020304" charset="0"/>
                <a:ea typeface="宋体" pitchFamily="2" charset="-122"/>
                <a:cs typeface="Times New Roman" panose="02020603050405020304" charset="0"/>
                <a:sym typeface="+mn-ea"/>
              </a:rPr>
              <a:t>)</a:t>
            </a:r>
            <a:r>
              <a:rPr sz="1600" dirty="0">
                <a:solidFill>
                  <a:schemeClr val="bg1">
                    <a:lumMod val="50000"/>
                  </a:schemeClr>
                </a:solidFill>
                <a:latin typeface="Times New Roman" panose="02020603050405020304" charset="0"/>
                <a:ea typeface="宋体" pitchFamily="2" charset="-122"/>
                <a:cs typeface="Times New Roman" panose="02020603050405020304" charset="0"/>
                <a:sym typeface="+mn-ea"/>
              </a:rPr>
              <a:t>和扩展指令集</a:t>
            </a:r>
            <a:r>
              <a:rPr lang="en-US" sz="1600" dirty="0">
                <a:solidFill>
                  <a:schemeClr val="bg1">
                    <a:lumMod val="50000"/>
                  </a:schemeClr>
                </a:solidFill>
                <a:latin typeface="Times New Roman" panose="02020603050405020304" charset="0"/>
                <a:ea typeface="宋体" pitchFamily="2" charset="-122"/>
                <a:cs typeface="Times New Roman" panose="02020603050405020304" charset="0"/>
                <a:sym typeface="+mn-ea"/>
              </a:rPr>
              <a:t>(</a:t>
            </a:r>
            <a:r>
              <a:rPr sz="1600" dirty="0">
                <a:solidFill>
                  <a:schemeClr val="bg1">
                    <a:lumMod val="50000"/>
                  </a:schemeClr>
                </a:solidFill>
                <a:latin typeface="Times New Roman" panose="02020603050405020304" charset="0"/>
                <a:ea typeface="宋体" pitchFamily="2" charset="-122"/>
                <a:cs typeface="Times New Roman" panose="02020603050405020304" charset="0"/>
                <a:sym typeface="+mn-ea"/>
              </a:rPr>
              <a:t>如</a:t>
            </a:r>
            <a:r>
              <a:rPr lang="zh-CN" sz="1600" dirty="0">
                <a:solidFill>
                  <a:schemeClr val="bg1">
                    <a:lumMod val="50000"/>
                  </a:schemeClr>
                </a:solidFill>
                <a:latin typeface="Times New Roman" panose="02020603050405020304" charset="0"/>
                <a:ea typeface="宋体" pitchFamily="2" charset="-122"/>
                <a:cs typeface="Times New Roman" panose="02020603050405020304" charset="0"/>
                <a:sym typeface="+mn-ea"/>
              </a:rPr>
              <a:t>浮点运算相关的</a:t>
            </a:r>
            <a:r>
              <a:rPr sz="1600" dirty="0">
                <a:solidFill>
                  <a:schemeClr val="bg1">
                    <a:lumMod val="50000"/>
                  </a:schemeClr>
                </a:solidFill>
                <a:latin typeface="Times New Roman" panose="02020603050405020304" charset="0"/>
                <a:ea typeface="宋体" pitchFamily="2" charset="-122"/>
                <a:cs typeface="Times New Roman" panose="02020603050405020304" charset="0"/>
                <a:sym typeface="+mn-ea"/>
              </a:rPr>
              <a:t>SSE和MMX</a:t>
            </a:r>
            <a:r>
              <a:rPr lang="en-US" sz="1600" dirty="0">
                <a:solidFill>
                  <a:schemeClr val="bg1">
                    <a:lumMod val="50000"/>
                  </a:schemeClr>
                </a:solidFill>
                <a:latin typeface="Times New Roman" panose="02020603050405020304" charset="0"/>
                <a:ea typeface="宋体" pitchFamily="2" charset="-122"/>
                <a:cs typeface="Times New Roman" panose="02020603050405020304" charset="0"/>
                <a:sym typeface="+mn-ea"/>
              </a:rPr>
              <a:t>)</a:t>
            </a:r>
            <a:r>
              <a:rPr sz="1600" dirty="0">
                <a:solidFill>
                  <a:schemeClr val="bg1">
                    <a:lumMod val="50000"/>
                  </a:schemeClr>
                </a:solidFill>
                <a:latin typeface="Times New Roman" panose="02020603050405020304" charset="0"/>
                <a:ea typeface="宋体" pitchFamily="2" charset="-122"/>
                <a:cs typeface="Times New Roman" panose="02020603050405020304" charset="0"/>
                <a:sym typeface="+mn-ea"/>
              </a:rPr>
              <a:t>中使用的寄存器</a:t>
            </a:r>
            <a:endParaRPr lang="zh-CN" altLang="en-US" sz="1600"/>
          </a:p>
        </p:txBody>
      </p:sp>
      <p:sp>
        <p:nvSpPr>
          <p:cNvPr id="13" name="矩形 12"/>
          <p:cNvSpPr/>
          <p:nvPr/>
        </p:nvSpPr>
        <p:spPr>
          <a:xfrm>
            <a:off x="4520565" y="2108835"/>
            <a:ext cx="738505" cy="120078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4519930" y="3712845"/>
            <a:ext cx="738505" cy="925830"/>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4520565" y="1403350"/>
            <a:ext cx="738505" cy="30162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3" grpId="1" animBg="1"/>
      <p:bldP spid="7" grpId="0" bldLvl="0" animBg="1"/>
      <p:bldP spid="7" grpId="1" animBg="1"/>
      <p:bldP spid="9" grpId="0" bldLvl="0" animBg="1"/>
      <p:bldP spid="9" grpId="1"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zh-CN" altLang="en-US" dirty="0">
                <a:cs typeface="Segoe UI Light" panose="020B0502040204020203" pitchFamily="34" charset="0"/>
              </a:rPr>
              <a:t>参考资料</a:t>
            </a:r>
            <a:endParaRPr lang="zh-CN" altLang="en-US" dirty="0">
              <a:cs typeface="Segoe UI Light" panose="020B0502040204020203" pitchFamily="34" charset="0"/>
            </a:endParaRPr>
          </a:p>
        </p:txBody>
      </p:sp>
      <p:sp>
        <p:nvSpPr>
          <p:cNvPr id="3" name="文本框 2">
            <a:hlinkClick r:id="rId1" action="ppaction://hlinkfile"/>
          </p:cNvPr>
          <p:cNvSpPr txBox="1"/>
          <p:nvPr/>
        </p:nvSpPr>
        <p:spPr>
          <a:xfrm>
            <a:off x="521335" y="1604645"/>
            <a:ext cx="11070590" cy="2306955"/>
          </a:xfrm>
          <a:prstGeom prst="rect">
            <a:avLst/>
          </a:prstGeom>
          <a:noFill/>
        </p:spPr>
        <p:txBody>
          <a:bodyPr wrap="square">
            <a:spAutoFit/>
          </a:bodyPr>
          <a:lstStyle/>
          <a:p>
            <a:pPr marL="342900" indent="-342900">
              <a:buFont typeface="Arial" panose="020B0604020202020204" pitchFamily="34" charset="0"/>
              <a:buChar char="•"/>
            </a:pPr>
            <a:r>
              <a:rPr lang="en-US" altLang="zh-CN" sz="1600" dirty="0">
                <a:latin typeface="Times New Roman" panose="02020603050405020304" charset="0"/>
                <a:ea typeface="宋体" pitchFamily="2" charset="-122"/>
                <a:cs typeface="Times New Roman" panose="02020603050405020304" charset="0"/>
                <a:hlinkClick r:id="rId1" action="ppaction://hlinkfile"/>
              </a:rPr>
              <a:t>Intel64 and IA-32 Architectures Software Developer Manuals</a:t>
            </a:r>
            <a:endParaRPr lang="en-US" altLang="zh-CN" sz="1600" dirty="0">
              <a:latin typeface="Times New Roman" panose="02020603050405020304" charset="0"/>
              <a:ea typeface="宋体" pitchFamily="2" charset="-122"/>
              <a:cs typeface="Times New Roman" panose="02020603050405020304" charset="0"/>
              <a:hlinkClick r:id="rId2" action="ppaction://hlinkfile"/>
            </a:endParaRPr>
          </a:p>
          <a:p>
            <a:pPr marL="342900" indent="-342900">
              <a:buFont typeface="Arial" panose="020B0604020202020204" pitchFamily="34" charset="0"/>
              <a:buChar char="•"/>
            </a:pPr>
            <a:r>
              <a:rPr lang="en-US" altLang="zh-CN" sz="1600" dirty="0">
                <a:latin typeface="Times New Roman" panose="02020603050405020304" charset="0"/>
                <a:ea typeface="宋体" pitchFamily="2" charset="-122"/>
                <a:cs typeface="Times New Roman" panose="02020603050405020304" charset="0"/>
                <a:hlinkClick r:id="rId2" action="ppaction://hlinkfile"/>
              </a:rPr>
              <a:t>Executable and Linkable Format</a:t>
            </a:r>
            <a:endParaRPr lang="en-US" altLang="zh-CN" sz="1600" dirty="0">
              <a:latin typeface="Times New Roman" panose="02020603050405020304" charset="0"/>
              <a:ea typeface="宋体" pitchFamily="2" charset="-122"/>
              <a:cs typeface="Times New Roman" panose="02020603050405020304" charset="0"/>
              <a:hlinkClick r:id="rId2" action="ppaction://hlinkfile"/>
            </a:endParaRPr>
          </a:p>
          <a:p>
            <a:pPr marL="342900" indent="-342900" algn="l">
              <a:buClrTx/>
              <a:buSzTx/>
              <a:buFont typeface="Arial" panose="020B0604020202020204" pitchFamily="34" charset="0"/>
              <a:buChar char="•"/>
            </a:pPr>
            <a:r>
              <a:rPr lang="en-US" altLang="zh-CN" sz="1600" dirty="0">
                <a:latin typeface="Times New Roman" panose="02020603050405020304" charset="0"/>
                <a:ea typeface="宋体" pitchFamily="2" charset="-122"/>
                <a:cs typeface="Times New Roman" panose="02020603050405020304" charset="0"/>
                <a:hlinkClick r:id="rId3" action="ppaction://hlinkfile"/>
              </a:rPr>
              <a:t>libelf</a:t>
            </a:r>
            <a:endParaRPr lang="en-US" altLang="zh-CN" sz="1600" dirty="0">
              <a:latin typeface="Times New Roman" panose="02020603050405020304" charset="0"/>
              <a:ea typeface="宋体" pitchFamily="2" charset="-122"/>
              <a:cs typeface="Times New Roman" panose="02020603050405020304" charset="0"/>
              <a:hlinkClick r:id="rId3" action="ppaction://hlinkfile"/>
            </a:endParaRPr>
          </a:p>
          <a:p>
            <a:pPr marL="342900" indent="-342900" algn="l">
              <a:buClrTx/>
              <a:buSzTx/>
              <a:buFont typeface="Arial" panose="020B0604020202020204" pitchFamily="34" charset="0"/>
              <a:buChar char="•"/>
            </a:pPr>
            <a:r>
              <a:rPr lang="en-US" altLang="zh-CN" sz="1600" dirty="0">
                <a:latin typeface="Times New Roman" panose="02020603050405020304" charset="0"/>
                <a:ea typeface="宋体" pitchFamily="2" charset="-122"/>
                <a:cs typeface="Times New Roman" panose="02020603050405020304" charset="0"/>
                <a:hlinkClick r:id="rId4" action="ppaction://hlinkfile"/>
              </a:rPr>
              <a:t>libelf by Example</a:t>
            </a:r>
            <a:endParaRPr lang="en-US" altLang="zh-CN" sz="1600" dirty="0">
              <a:latin typeface="Times New Roman" panose="02020603050405020304" charset="0"/>
              <a:ea typeface="宋体" pitchFamily="2" charset="-122"/>
              <a:cs typeface="Times New Roman" panose="02020603050405020304" charset="0"/>
              <a:hlinkClick r:id="rId4" action="ppaction://hlinkfile"/>
            </a:endParaRPr>
          </a:p>
          <a:p>
            <a:pPr marL="342900" indent="-342900" algn="l">
              <a:buClrTx/>
              <a:buSzTx/>
              <a:buFont typeface="Arial" panose="020B0604020202020204" pitchFamily="34" charset="0"/>
              <a:buChar char="•"/>
            </a:pPr>
            <a:r>
              <a:rPr lang="en-US" altLang="zh-CN" sz="1600" dirty="0">
                <a:latin typeface="Times New Roman" panose="02020603050405020304" charset="0"/>
                <a:ea typeface="宋体" pitchFamily="2" charset="-122"/>
                <a:cs typeface="Times New Roman" panose="02020603050405020304" charset="0"/>
                <a:hlinkClick r:id="rId5" action="ppaction://hlinkfile"/>
              </a:rPr>
              <a:t>libcapstone</a:t>
            </a:r>
            <a:endParaRPr lang="en-US" altLang="zh-CN" sz="1600" dirty="0">
              <a:latin typeface="Times New Roman" panose="02020603050405020304" charset="0"/>
              <a:ea typeface="宋体" pitchFamily="2" charset="-122"/>
              <a:cs typeface="Times New Roman" panose="02020603050405020304" charset="0"/>
              <a:hlinkClick r:id="rId5" action="ppaction://hlinkfile"/>
            </a:endParaRPr>
          </a:p>
          <a:p>
            <a:pPr marL="342900" indent="-342900" algn="l">
              <a:buClrTx/>
              <a:buSzTx/>
              <a:buFont typeface="Arial" panose="020B0604020202020204" pitchFamily="34" charset="0"/>
              <a:buChar char="•"/>
            </a:pPr>
            <a:r>
              <a:rPr lang="en-US" altLang="zh-CN" sz="1600" dirty="0">
                <a:latin typeface="Times New Roman" panose="02020603050405020304" charset="0"/>
                <a:ea typeface="宋体" pitchFamily="2" charset="-122"/>
                <a:cs typeface="Times New Roman" panose="02020603050405020304" charset="0"/>
                <a:hlinkClick r:id="rId6" action="ppaction://hlinkfile"/>
              </a:rPr>
              <a:t>Intel Pin</a:t>
            </a:r>
            <a:endParaRPr lang="en-US" altLang="zh-CN" sz="1600" dirty="0">
              <a:latin typeface="Times New Roman" panose="02020603050405020304" charset="0"/>
              <a:ea typeface="宋体" pitchFamily="2" charset="-122"/>
              <a:cs typeface="Times New Roman" panose="02020603050405020304" charset="0"/>
            </a:endParaRPr>
          </a:p>
          <a:p>
            <a:pPr marL="342900" indent="-342900">
              <a:buFont typeface="Arial" panose="020B0604020202020204" pitchFamily="34" charset="0"/>
              <a:buChar char="•"/>
            </a:pPr>
            <a:r>
              <a:rPr lang="zh-CN" altLang="en-US" sz="1600" dirty="0">
                <a:latin typeface="Times New Roman" panose="02020603050405020304" charset="0"/>
                <a:ea typeface="宋体" pitchFamily="2" charset="-122"/>
                <a:cs typeface="Times New Roman" panose="02020603050405020304" charset="0"/>
                <a:sym typeface="+mn-ea"/>
              </a:rPr>
              <a:t>《</a:t>
            </a:r>
            <a:r>
              <a:rPr lang="en-US" altLang="zh-CN" sz="1600" dirty="0">
                <a:latin typeface="Times New Roman" panose="02020603050405020304" charset="0"/>
                <a:ea typeface="宋体" pitchFamily="2" charset="-122"/>
                <a:cs typeface="Times New Roman" panose="02020603050405020304" charset="0"/>
                <a:sym typeface="+mn-ea"/>
              </a:rPr>
              <a:t>CSAPP</a:t>
            </a:r>
            <a:r>
              <a:rPr lang="zh-CN" altLang="en-US" sz="1600" dirty="0">
                <a:latin typeface="Times New Roman" panose="02020603050405020304" charset="0"/>
                <a:ea typeface="宋体" pitchFamily="2" charset="-122"/>
                <a:cs typeface="Times New Roman" panose="02020603050405020304" charset="0"/>
                <a:sym typeface="+mn-ea"/>
              </a:rPr>
              <a:t>》</a:t>
            </a:r>
            <a:r>
              <a:rPr lang="en-US" altLang="zh-CN" sz="1600" dirty="0">
                <a:latin typeface="Times New Roman" panose="02020603050405020304" charset="0"/>
                <a:ea typeface="宋体" pitchFamily="2" charset="-122"/>
                <a:cs typeface="Times New Roman" panose="02020603050405020304" charset="0"/>
                <a:sym typeface="+mn-ea"/>
              </a:rPr>
              <a:t> ch3</a:t>
            </a:r>
            <a:r>
              <a:rPr lang="zh-CN" altLang="en-US" sz="1600" dirty="0">
                <a:latin typeface="Times New Roman" panose="02020603050405020304" charset="0"/>
                <a:ea typeface="宋体" pitchFamily="2" charset="-122"/>
                <a:cs typeface="Times New Roman" panose="02020603050405020304" charset="0"/>
                <a:sym typeface="+mn-ea"/>
              </a:rPr>
              <a:t>、</a:t>
            </a:r>
            <a:r>
              <a:rPr lang="en-US" altLang="zh-CN" sz="1600" dirty="0">
                <a:latin typeface="Times New Roman" panose="02020603050405020304" charset="0"/>
                <a:ea typeface="宋体" pitchFamily="2" charset="-122"/>
                <a:cs typeface="Times New Roman" panose="02020603050405020304" charset="0"/>
                <a:sym typeface="+mn-ea"/>
              </a:rPr>
              <a:t>ch7</a:t>
            </a:r>
            <a:r>
              <a:rPr lang="zh-CN" altLang="en-US" sz="1600" dirty="0">
                <a:latin typeface="Times New Roman" panose="02020603050405020304" charset="0"/>
                <a:ea typeface="宋体" pitchFamily="2" charset="-122"/>
                <a:cs typeface="Times New Roman" panose="02020603050405020304" charset="0"/>
                <a:sym typeface="+mn-ea"/>
              </a:rPr>
              <a:t>、</a:t>
            </a:r>
            <a:r>
              <a:rPr lang="en-US" altLang="zh-CN" sz="1600" dirty="0">
                <a:latin typeface="Times New Roman" panose="02020603050405020304" charset="0"/>
                <a:ea typeface="宋体" pitchFamily="2" charset="-122"/>
                <a:cs typeface="Times New Roman" panose="02020603050405020304" charset="0"/>
                <a:sym typeface="+mn-ea"/>
              </a:rPr>
              <a:t>ch9</a:t>
            </a:r>
            <a:endParaRPr lang="en-US" altLang="zh-CN" sz="1600" dirty="0">
              <a:latin typeface="Times New Roman" panose="02020603050405020304" charset="0"/>
              <a:ea typeface="宋体" pitchFamily="2" charset="-122"/>
              <a:cs typeface="Times New Roman" panose="02020603050405020304" charset="0"/>
            </a:endParaRPr>
          </a:p>
          <a:p>
            <a:pPr marL="342900" indent="-342900">
              <a:buFont typeface="Arial" panose="020B0604020202020204" pitchFamily="34" charset="0"/>
              <a:buChar char="•"/>
            </a:pPr>
            <a:r>
              <a:rPr lang="zh-CN" altLang="en-US" sz="1600" dirty="0">
                <a:latin typeface="Times New Roman" panose="02020603050405020304" charset="0"/>
                <a:ea typeface="宋体" pitchFamily="2" charset="-122"/>
                <a:cs typeface="Times New Roman" panose="02020603050405020304" charset="0"/>
                <a:sym typeface="+mn-ea"/>
              </a:rPr>
              <a:t>《</a:t>
            </a:r>
            <a:r>
              <a:rPr lang="en-US" altLang="zh-CN" sz="1600" dirty="0">
                <a:latin typeface="Times New Roman" panose="02020603050405020304" charset="0"/>
                <a:ea typeface="宋体" pitchFamily="2" charset="-122"/>
                <a:cs typeface="Times New Roman" panose="02020603050405020304" charset="0"/>
                <a:sym typeface="+mn-ea"/>
              </a:rPr>
              <a:t>Linkers and Loaders</a:t>
            </a:r>
            <a:r>
              <a:rPr lang="zh-CN" altLang="en-US" sz="1600" dirty="0">
                <a:latin typeface="Times New Roman" panose="02020603050405020304" charset="0"/>
                <a:ea typeface="宋体" pitchFamily="2" charset="-122"/>
                <a:cs typeface="Times New Roman" panose="02020603050405020304" charset="0"/>
                <a:sym typeface="+mn-ea"/>
              </a:rPr>
              <a:t>》</a:t>
            </a:r>
            <a:endParaRPr lang="en-US" altLang="zh-CN" sz="1600" dirty="0">
              <a:latin typeface="Times New Roman" panose="02020603050405020304" charset="0"/>
              <a:ea typeface="宋体" pitchFamily="2" charset="-122"/>
              <a:cs typeface="Times New Roman" panose="02020603050405020304" charset="0"/>
            </a:endParaRPr>
          </a:p>
          <a:p>
            <a:pPr marL="342900" indent="-342900">
              <a:buFont typeface="Arial" panose="020B0604020202020204" pitchFamily="34" charset="0"/>
              <a:buChar char="•"/>
            </a:pPr>
            <a:r>
              <a:rPr lang="zh-CN" altLang="en-US" sz="1600" dirty="0">
                <a:latin typeface="Times New Roman" panose="02020603050405020304" charset="0"/>
                <a:ea typeface="宋体" pitchFamily="2" charset="-122"/>
                <a:cs typeface="Times New Roman" panose="02020603050405020304" charset="0"/>
                <a:sym typeface="+mn-ea"/>
              </a:rPr>
              <a:t>《二进制分析实战》</a:t>
            </a:r>
            <a:endParaRPr lang="en-US" altLang="zh-CN" sz="1600" dirty="0">
              <a:latin typeface="Times New Roman" panose="02020603050405020304" charset="0"/>
              <a:ea typeface="宋体"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zh-CN" altLang="en-US" dirty="0">
                <a:cs typeface="Segoe UI Light" panose="020B0502040204020203" pitchFamily="34" charset="0"/>
              </a:rPr>
              <a:t>附录</a:t>
            </a:r>
            <a:r>
              <a:rPr lang="en-US" altLang="zh-CN" dirty="0">
                <a:cs typeface="Segoe UI Light" panose="020B0502040204020203" pitchFamily="34" charset="0"/>
              </a:rPr>
              <a:t>A. </a:t>
            </a:r>
            <a:r>
              <a:rPr lang="zh-CN" altLang="en-US" dirty="0">
                <a:cs typeface="Segoe UI Light" panose="020B0502040204020203" pitchFamily="34" charset="0"/>
              </a:rPr>
              <a:t>实用命令</a:t>
            </a:r>
            <a:endParaRPr lang="zh-CN" altLang="en-US" dirty="0">
              <a:cs typeface="Segoe UI Light" panose="020B0502040204020203" pitchFamily="34" charset="0"/>
            </a:endParaRPr>
          </a:p>
        </p:txBody>
      </p:sp>
      <p:sp>
        <p:nvSpPr>
          <p:cNvPr id="3" name="文本框 2"/>
          <p:cNvSpPr txBox="1"/>
          <p:nvPr/>
        </p:nvSpPr>
        <p:spPr>
          <a:xfrm>
            <a:off x="521335" y="1428115"/>
            <a:ext cx="11070590" cy="3046095"/>
          </a:xfrm>
          <a:prstGeom prst="rect">
            <a:avLst/>
          </a:prstGeom>
          <a:noFill/>
        </p:spPr>
        <p:txBody>
          <a:bodyPr wrap="square">
            <a:spAutoFit/>
          </a:bodyPr>
          <a:lstStyle/>
          <a:p>
            <a:r>
              <a:rPr lang="en-US" altLang="zh-CN" sz="1600" dirty="0">
                <a:latin typeface="Times New Roman" panose="02020603050405020304" charset="0"/>
                <a:ea typeface="宋体" pitchFamily="2" charset="-122"/>
                <a:cs typeface="Times New Roman" panose="02020603050405020304" charset="0"/>
              </a:rPr>
              <a:t> Linux</a:t>
            </a:r>
            <a:r>
              <a:rPr lang="zh-CN" altLang="en-US" sz="1600" dirty="0">
                <a:latin typeface="Times New Roman" panose="02020603050405020304" charset="0"/>
                <a:ea typeface="宋体" pitchFamily="2" charset="-122"/>
                <a:cs typeface="Times New Roman" panose="02020603050405020304" charset="0"/>
              </a:rPr>
              <a:t>上处理二进制程序的常用命令：</a:t>
            </a:r>
            <a:endParaRPr lang="zh-CN" altLang="en-US" sz="1600" dirty="0">
              <a:latin typeface="Times New Roman" panose="02020603050405020304" charset="0"/>
              <a:ea typeface="宋体" pitchFamily="2" charset="-122"/>
              <a:cs typeface="Times New Roman" panose="02020603050405020304" charset="0"/>
            </a:endParaRPr>
          </a:p>
          <a:p>
            <a:endParaRPr lang="en-US" altLang="zh-CN" sz="1600" dirty="0">
              <a:latin typeface="Times New Roman" panose="02020603050405020304" charset="0"/>
              <a:ea typeface="宋体" pitchFamily="2" charset="-122"/>
              <a:cs typeface="Times New Roman" panose="02020603050405020304" charset="0"/>
            </a:endParaRPr>
          </a:p>
          <a:p>
            <a:pPr marL="342900" indent="-342900">
              <a:buFont typeface="Arial" panose="020B0604020202020204" pitchFamily="34" charset="0"/>
              <a:buChar char="•"/>
            </a:pPr>
            <a:r>
              <a:rPr lang="en-US" altLang="zh-CN" sz="1600" dirty="0">
                <a:latin typeface="Times New Roman" panose="02020603050405020304" charset="0"/>
                <a:ea typeface="宋体" pitchFamily="2" charset="-122"/>
                <a:cs typeface="Times New Roman" panose="02020603050405020304" charset="0"/>
              </a:rPr>
              <a:t>AR：创建静态库，插入、删除、列出和提取成员。</a:t>
            </a:r>
            <a:endParaRPr lang="en-US" altLang="zh-CN" sz="1600" dirty="0">
              <a:latin typeface="Times New Roman" panose="02020603050405020304" charset="0"/>
              <a:ea typeface="宋体" pitchFamily="2" charset="-122"/>
              <a:cs typeface="Times New Roman" panose="02020603050405020304" charset="0"/>
            </a:endParaRPr>
          </a:p>
          <a:p>
            <a:pPr marL="342900" indent="-342900">
              <a:buFont typeface="Arial" panose="020B0604020202020204" pitchFamily="34" charset="0"/>
              <a:buChar char="•"/>
            </a:pPr>
            <a:r>
              <a:rPr lang="en-US" altLang="zh-CN" sz="1600" dirty="0">
                <a:latin typeface="Times New Roman" panose="02020603050405020304" charset="0"/>
                <a:ea typeface="宋体" pitchFamily="2" charset="-122"/>
                <a:cs typeface="Times New Roman" panose="02020603050405020304" charset="0"/>
              </a:rPr>
              <a:t>STRINGS：列出一个目标文件中所有可打印的字符串。</a:t>
            </a:r>
            <a:endParaRPr lang="en-US" altLang="zh-CN" sz="1600" dirty="0">
              <a:latin typeface="Times New Roman" panose="02020603050405020304" charset="0"/>
              <a:ea typeface="宋体" pitchFamily="2" charset="-122"/>
              <a:cs typeface="Times New Roman" panose="02020603050405020304" charset="0"/>
            </a:endParaRPr>
          </a:p>
          <a:p>
            <a:pPr marL="342900" indent="-342900">
              <a:buFont typeface="Arial" panose="020B0604020202020204" pitchFamily="34" charset="0"/>
              <a:buChar char="•"/>
            </a:pPr>
            <a:r>
              <a:rPr lang="en-US" altLang="zh-CN" sz="1600" dirty="0">
                <a:latin typeface="Times New Roman" panose="02020603050405020304" charset="0"/>
                <a:ea typeface="宋体" pitchFamily="2" charset="-122"/>
                <a:cs typeface="Times New Roman" panose="02020603050405020304" charset="0"/>
              </a:rPr>
              <a:t>STRIP：从目标文件中删除符号表信息。</a:t>
            </a:r>
            <a:endParaRPr lang="en-US" altLang="zh-CN" sz="1600" dirty="0">
              <a:latin typeface="Times New Roman" panose="02020603050405020304" charset="0"/>
              <a:ea typeface="宋体" pitchFamily="2" charset="-122"/>
              <a:cs typeface="Times New Roman" panose="02020603050405020304" charset="0"/>
            </a:endParaRPr>
          </a:p>
          <a:p>
            <a:pPr marL="342900" indent="-342900">
              <a:buFont typeface="Arial" panose="020B0604020202020204" pitchFamily="34" charset="0"/>
              <a:buChar char="•"/>
            </a:pPr>
            <a:r>
              <a:rPr lang="en-US" altLang="zh-CN" sz="1600" dirty="0">
                <a:latin typeface="Times New Roman" panose="02020603050405020304" charset="0"/>
                <a:ea typeface="宋体" pitchFamily="2" charset="-122"/>
                <a:cs typeface="Times New Roman" panose="02020603050405020304" charset="0"/>
              </a:rPr>
              <a:t>NM：列出一个目标文件的符号表中定义的符号。</a:t>
            </a:r>
            <a:endParaRPr lang="en-US" altLang="zh-CN" sz="1600" dirty="0">
              <a:latin typeface="Times New Roman" panose="02020603050405020304" charset="0"/>
              <a:ea typeface="宋体" pitchFamily="2" charset="-122"/>
              <a:cs typeface="Times New Roman" panose="02020603050405020304" charset="0"/>
            </a:endParaRPr>
          </a:p>
          <a:p>
            <a:pPr marL="342900" indent="-342900">
              <a:buFont typeface="Arial" panose="020B0604020202020204" pitchFamily="34" charset="0"/>
              <a:buChar char="•"/>
            </a:pPr>
            <a:r>
              <a:rPr lang="en-US" altLang="zh-CN" sz="1600" dirty="0">
                <a:latin typeface="Times New Roman" panose="02020603050405020304" charset="0"/>
                <a:ea typeface="宋体" pitchFamily="2" charset="-122"/>
                <a:cs typeface="Times New Roman" panose="02020603050405020304" charset="0"/>
              </a:rPr>
              <a:t>SIZE：列出目标文件中节的名字和大小。</a:t>
            </a:r>
            <a:endParaRPr lang="en-US" altLang="zh-CN" sz="1600" dirty="0">
              <a:latin typeface="Times New Roman" panose="02020603050405020304" charset="0"/>
              <a:ea typeface="宋体" pitchFamily="2" charset="-122"/>
              <a:cs typeface="Times New Roman" panose="02020603050405020304" charset="0"/>
            </a:endParaRPr>
          </a:p>
          <a:p>
            <a:pPr marL="342900" indent="-342900">
              <a:buFont typeface="Arial" panose="020B0604020202020204" pitchFamily="34" charset="0"/>
              <a:buChar char="•"/>
            </a:pPr>
            <a:r>
              <a:rPr lang="en-US" altLang="zh-CN" sz="1600" dirty="0">
                <a:latin typeface="Times New Roman" panose="02020603050405020304" charset="0"/>
                <a:ea typeface="宋体" pitchFamily="2" charset="-122"/>
                <a:cs typeface="Times New Roman" panose="02020603050405020304" charset="0"/>
              </a:rPr>
              <a:t>READELF：显示一个目标文件的完整结构，包括ELF头中编码的所有信息。包含SIZE和NM的功能。</a:t>
            </a:r>
            <a:endParaRPr lang="en-US" altLang="zh-CN" sz="1600" dirty="0">
              <a:latin typeface="Times New Roman" panose="02020603050405020304" charset="0"/>
              <a:ea typeface="宋体" pitchFamily="2" charset="-122"/>
              <a:cs typeface="Times New Roman" panose="02020603050405020304" charset="0"/>
            </a:endParaRPr>
          </a:p>
          <a:p>
            <a:pPr marL="342900" indent="-342900">
              <a:buFont typeface="Arial" panose="020B0604020202020204" pitchFamily="34" charset="0"/>
              <a:buChar char="•"/>
            </a:pPr>
            <a:r>
              <a:rPr lang="en-US" altLang="zh-CN" sz="1600" dirty="0">
                <a:latin typeface="Times New Roman" panose="02020603050405020304" charset="0"/>
                <a:ea typeface="宋体" pitchFamily="2" charset="-122"/>
                <a:cs typeface="Times New Roman" panose="02020603050405020304" charset="0"/>
              </a:rPr>
              <a:t>OBJDUMP：所有二进制工具之母。能够显示一个目标文件中所有的信息。它最大的作用是反汇编.text 节中的二进制指令。</a:t>
            </a:r>
            <a:endParaRPr lang="en-US" altLang="zh-CN" sz="1600" dirty="0">
              <a:latin typeface="Times New Roman" panose="02020603050405020304" charset="0"/>
              <a:ea typeface="宋体" pitchFamily="2" charset="-122"/>
              <a:cs typeface="Times New Roman" panose="02020603050405020304" charset="0"/>
            </a:endParaRPr>
          </a:p>
          <a:p>
            <a:pPr marL="342900" indent="-342900">
              <a:buFont typeface="Arial" panose="020B0604020202020204" pitchFamily="34" charset="0"/>
              <a:buChar char="•"/>
            </a:pPr>
            <a:r>
              <a:rPr lang="en-US" altLang="zh-CN" sz="1600" dirty="0">
                <a:latin typeface="Times New Roman" panose="02020603050405020304" charset="0"/>
                <a:ea typeface="宋体" pitchFamily="2" charset="-122"/>
                <a:cs typeface="Times New Roman" panose="02020603050405020304" charset="0"/>
              </a:rPr>
              <a:t>LDD：列出一个可执行文件在运行时所需要的共享库。</a:t>
            </a:r>
            <a:endParaRPr lang="en-US" altLang="zh-CN" sz="1600" dirty="0">
              <a:latin typeface="Times New Roman" panose="02020603050405020304" charset="0"/>
              <a:ea typeface="宋体" pitchFamily="2" charset="-122"/>
              <a:cs typeface="Times New Roman" panose="02020603050405020304" charset="0"/>
            </a:endParaRPr>
          </a:p>
          <a:p>
            <a:pPr marL="342900" indent="-342900">
              <a:buFont typeface="Arial" panose="020B0604020202020204" pitchFamily="34" charset="0"/>
              <a:buChar char="•"/>
            </a:pPr>
            <a:r>
              <a:rPr lang="en-US" altLang="zh-CN" sz="1600" dirty="0">
                <a:latin typeface="Times New Roman" panose="02020603050405020304" charset="0"/>
                <a:ea typeface="宋体" pitchFamily="2" charset="-122"/>
                <a:cs typeface="Times New Roman" panose="02020603050405020304" charset="0"/>
              </a:rPr>
              <a:t>GDB</a:t>
            </a:r>
            <a:r>
              <a:rPr lang="zh-CN" altLang="en-US" sz="1600" dirty="0">
                <a:latin typeface="Times New Roman" panose="02020603050405020304" charset="0"/>
                <a:ea typeface="宋体" pitchFamily="2" charset="-122"/>
                <a:cs typeface="Times New Roman" panose="02020603050405020304" charset="0"/>
              </a:rPr>
              <a:t>：调试二进制程序。</a:t>
            </a:r>
            <a:endParaRPr lang="en-US" altLang="zh-CN" sz="1600" dirty="0">
              <a:latin typeface="Times New Roman" panose="02020603050405020304" charset="0"/>
              <a:ea typeface="宋体"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zh-CN" altLang="en-US" dirty="0">
                <a:cs typeface="Segoe UI Light" panose="020B0502040204020203" pitchFamily="34" charset="0"/>
                <a:sym typeface="+mn-ea"/>
              </a:rPr>
              <a:t>附录</a:t>
            </a:r>
            <a:r>
              <a:rPr lang="en-US" altLang="zh-CN" dirty="0">
                <a:cs typeface="Segoe UI Light" panose="020B0502040204020203" pitchFamily="34" charset="0"/>
                <a:sym typeface="+mn-ea"/>
              </a:rPr>
              <a:t>B. </a:t>
            </a:r>
            <a:r>
              <a:rPr lang="zh-CN" altLang="en-US" dirty="0">
                <a:cs typeface="Segoe UI Light" panose="020B0502040204020203" pitchFamily="34" charset="0"/>
              </a:rPr>
              <a:t>实用工具：反汇编工具</a:t>
            </a:r>
            <a:endParaRPr lang="zh-CN" altLang="en-US" dirty="0">
              <a:cs typeface="Segoe UI Light" panose="020B0502040204020203" pitchFamily="34" charset="0"/>
            </a:endParaRPr>
          </a:p>
        </p:txBody>
      </p:sp>
      <p:sp>
        <p:nvSpPr>
          <p:cNvPr id="3" name="文本框 2"/>
          <p:cNvSpPr txBox="1"/>
          <p:nvPr/>
        </p:nvSpPr>
        <p:spPr>
          <a:xfrm>
            <a:off x="521335" y="1438910"/>
            <a:ext cx="11070590" cy="4523105"/>
          </a:xfrm>
          <a:prstGeom prst="rect">
            <a:avLst/>
          </a:prstGeom>
          <a:noFill/>
        </p:spPr>
        <p:txBody>
          <a:bodyPr wrap="square">
            <a:spAutoFit/>
          </a:bodyPr>
          <a:lstStyle/>
          <a:p>
            <a:pPr marL="342900" indent="-342900">
              <a:buFont typeface="Arial" panose="020B0604020202020204" pitchFamily="34" charset="0"/>
              <a:buChar char="•"/>
            </a:pPr>
            <a:r>
              <a:rPr lang="en-US" altLang="zh-CN" sz="1600" dirty="0">
                <a:latin typeface="Times New Roman" panose="02020603050405020304" charset="0"/>
                <a:ea typeface="宋体" pitchFamily="2" charset="-122"/>
                <a:cs typeface="Times New Roman" panose="02020603050405020304" charset="0"/>
              </a:rPr>
              <a:t>IDA Pro（Windows、Linux、macOS）</a:t>
            </a:r>
            <a:r>
              <a:rPr lang="zh-CN" altLang="en-US" sz="1600" dirty="0">
                <a:latin typeface="Times New Roman" panose="02020603050405020304" charset="0"/>
                <a:ea typeface="宋体" pitchFamily="2" charset="-122"/>
                <a:cs typeface="Times New Roman" panose="02020603050405020304" charset="0"/>
              </a:rPr>
              <a:t>：</a:t>
            </a:r>
            <a:r>
              <a:rPr lang="en-US" altLang="zh-CN" sz="1600" dirty="0">
                <a:latin typeface="Times New Roman" panose="02020603050405020304" charset="0"/>
                <a:ea typeface="宋体" pitchFamily="2" charset="-122"/>
                <a:cs typeface="Times New Roman" panose="02020603050405020304" charset="0"/>
              </a:rPr>
              <a:t>IDA是行业标准的递归反汇编工具，它是交互型的，是内置Python和IDC脚本API的反编译工具，也是目前最好、最强大的反汇编工具之一，但价格昂贵（最低基础版本价格为700美元）。旧版本（v7）是免费提供的，但其仅支持x86-64，且不包含反编译器。</a:t>
            </a:r>
            <a:endParaRPr lang="en-US" altLang="zh-CN" sz="1600" dirty="0">
              <a:latin typeface="Times New Roman" panose="02020603050405020304" charset="0"/>
              <a:ea typeface="宋体" pitchFamily="2" charset="-122"/>
              <a:cs typeface="Times New Roman" panose="02020603050405020304" charset="0"/>
            </a:endParaRPr>
          </a:p>
          <a:p>
            <a:pPr marL="342900" indent="-342900">
              <a:buFont typeface="Arial" panose="020B0604020202020204" pitchFamily="34" charset="0"/>
              <a:buChar char="•"/>
            </a:pPr>
            <a:r>
              <a:rPr lang="en-US" altLang="zh-CN" sz="1600" dirty="0">
                <a:latin typeface="Times New Roman" panose="02020603050405020304" charset="0"/>
                <a:ea typeface="宋体" pitchFamily="2" charset="-122"/>
                <a:cs typeface="Times New Roman" panose="02020603050405020304" charset="0"/>
              </a:rPr>
              <a:t>Hopper（Linux、macOS）</a:t>
            </a:r>
            <a:r>
              <a:rPr lang="zh-CN" altLang="en-US" sz="1600" dirty="0">
                <a:latin typeface="Times New Roman" panose="02020603050405020304" charset="0"/>
                <a:ea typeface="宋体" pitchFamily="2" charset="-122"/>
                <a:cs typeface="Times New Roman" panose="02020603050405020304" charset="0"/>
              </a:rPr>
              <a:t>：</a:t>
            </a:r>
            <a:r>
              <a:rPr lang="en-US" altLang="zh-CN" sz="1600" dirty="0">
                <a:latin typeface="Times New Roman" panose="02020603050405020304" charset="0"/>
                <a:ea typeface="宋体" pitchFamily="2" charset="-122"/>
                <a:cs typeface="Times New Roman" panose="02020603050405020304" charset="0"/>
              </a:rPr>
              <a:t>Hopper是比IDA Pro更简单、更便宜的替代方案。尽管开发尚不完善，但其依然具有许多IDA的功能，包括Python脚本和反编译功能。</a:t>
            </a:r>
            <a:endParaRPr lang="en-US" altLang="zh-CN" sz="1600" dirty="0">
              <a:latin typeface="Times New Roman" panose="02020603050405020304" charset="0"/>
              <a:ea typeface="宋体" pitchFamily="2" charset="-122"/>
              <a:cs typeface="Times New Roman" panose="02020603050405020304" charset="0"/>
            </a:endParaRPr>
          </a:p>
          <a:p>
            <a:pPr marL="342900" indent="-342900">
              <a:buFont typeface="Arial" panose="020B0604020202020204" pitchFamily="34" charset="0"/>
              <a:buChar char="•"/>
            </a:pPr>
            <a:r>
              <a:rPr lang="en-US" altLang="zh-CN" sz="1600" dirty="0">
                <a:latin typeface="Times New Roman" panose="02020603050405020304" charset="0"/>
                <a:ea typeface="宋体" pitchFamily="2" charset="-122"/>
                <a:cs typeface="Times New Roman" panose="02020603050405020304" charset="0"/>
              </a:rPr>
              <a:t>ODA（所有操作系统）</a:t>
            </a:r>
            <a:r>
              <a:rPr lang="zh-CN" altLang="en-US" sz="1600" dirty="0">
                <a:latin typeface="Times New Roman" panose="02020603050405020304" charset="0"/>
                <a:ea typeface="宋体" pitchFamily="2" charset="-122"/>
                <a:cs typeface="Times New Roman" panose="02020603050405020304" charset="0"/>
              </a:rPr>
              <a:t>：</a:t>
            </a:r>
            <a:r>
              <a:rPr lang="en-US" altLang="zh-CN" sz="1600" dirty="0">
                <a:latin typeface="Times New Roman" panose="02020603050405020304" charset="0"/>
                <a:ea typeface="宋体" pitchFamily="2" charset="-122"/>
                <a:cs typeface="Times New Roman" panose="02020603050405020304" charset="0"/>
              </a:rPr>
              <a:t>在线反汇编工具（Online Disassembler，ODA）是一种免费、轻巧的在线递归反汇编工具，非常适合快速实验。可以上传二进制文件或在控制台中输入字节。</a:t>
            </a:r>
            <a:endParaRPr lang="en-US" altLang="zh-CN" sz="1600" dirty="0">
              <a:latin typeface="Times New Roman" panose="02020603050405020304" charset="0"/>
              <a:ea typeface="宋体" pitchFamily="2" charset="-122"/>
              <a:cs typeface="Times New Roman" panose="02020603050405020304" charset="0"/>
            </a:endParaRPr>
          </a:p>
          <a:p>
            <a:pPr marL="342900" indent="-342900">
              <a:buFont typeface="Arial" panose="020B0604020202020204" pitchFamily="34" charset="0"/>
              <a:buChar char="•"/>
            </a:pPr>
            <a:r>
              <a:rPr lang="en-US" altLang="zh-CN" sz="1600" dirty="0">
                <a:latin typeface="Times New Roman" panose="02020603050405020304" charset="0"/>
                <a:ea typeface="宋体" pitchFamily="2" charset="-122"/>
                <a:cs typeface="Times New Roman" panose="02020603050405020304" charset="0"/>
              </a:rPr>
              <a:t>Binary Ninja（Windows、Linux、macOS）</a:t>
            </a:r>
            <a:r>
              <a:rPr lang="zh-CN" altLang="en-US" sz="1600" dirty="0">
                <a:latin typeface="Times New Roman" panose="02020603050405020304" charset="0"/>
                <a:ea typeface="宋体" pitchFamily="2" charset="-122"/>
                <a:cs typeface="Times New Roman" panose="02020603050405020304" charset="0"/>
              </a:rPr>
              <a:t>：</a:t>
            </a:r>
            <a:r>
              <a:rPr lang="en-US" altLang="zh-CN" sz="1600" dirty="0">
                <a:latin typeface="Times New Roman" panose="02020603050405020304" charset="0"/>
                <a:ea typeface="宋体" pitchFamily="2" charset="-122"/>
                <a:cs typeface="Times New Roman" panose="02020603050405020304" charset="0"/>
              </a:rPr>
              <a:t>Binary Ninja是一款很有前景的工具，它提供了交互式递归反汇编功能，支持多种体系架构，并提供对C、C++和Python脚本的支持。Binary Ninja并非免费，全功能个人版的价格为149美元</a:t>
            </a:r>
            <a:r>
              <a:rPr lang="zh-CN" altLang="en-US" sz="1600" dirty="0">
                <a:latin typeface="Times New Roman" panose="02020603050405020304" charset="0"/>
                <a:ea typeface="宋体" pitchFamily="2" charset="-122"/>
                <a:cs typeface="Times New Roman" panose="02020603050405020304" charset="0"/>
              </a:rPr>
              <a:t>。</a:t>
            </a:r>
            <a:endParaRPr lang="en-US" altLang="zh-CN" sz="1600" dirty="0">
              <a:latin typeface="Times New Roman" panose="02020603050405020304" charset="0"/>
              <a:ea typeface="宋体" pitchFamily="2" charset="-122"/>
              <a:cs typeface="Times New Roman" panose="02020603050405020304" charset="0"/>
            </a:endParaRPr>
          </a:p>
          <a:p>
            <a:pPr marL="342900" indent="-342900">
              <a:buFont typeface="Arial" panose="020B0604020202020204" pitchFamily="34" charset="0"/>
              <a:buChar char="•"/>
            </a:pPr>
            <a:r>
              <a:rPr lang="en-US" altLang="zh-CN" sz="1600" dirty="0">
                <a:latin typeface="Times New Roman" panose="02020603050405020304" charset="0"/>
                <a:ea typeface="宋体" pitchFamily="2" charset="-122"/>
                <a:cs typeface="Times New Roman" panose="02020603050405020304" charset="0"/>
              </a:rPr>
              <a:t>Relyze（Windows）</a:t>
            </a:r>
            <a:r>
              <a:rPr lang="zh-CN" altLang="en-US" sz="1600" dirty="0">
                <a:latin typeface="Times New Roman" panose="02020603050405020304" charset="0"/>
                <a:ea typeface="宋体" pitchFamily="2" charset="-122"/>
                <a:cs typeface="Times New Roman" panose="02020603050405020304" charset="0"/>
              </a:rPr>
              <a:t>：</a:t>
            </a:r>
            <a:r>
              <a:rPr lang="en-US" altLang="zh-CN" sz="1600" dirty="0">
                <a:latin typeface="Times New Roman" panose="02020603050405020304" charset="0"/>
                <a:ea typeface="宋体" pitchFamily="2" charset="-122"/>
                <a:cs typeface="Times New Roman" panose="02020603050405020304" charset="0"/>
              </a:rPr>
              <a:t>Relyze是一种交互式递归反汇编工具，通过Ruby语言提供二进制文件比对功能。它也是商业产品，但价格比IDA Pro便宜。</a:t>
            </a:r>
            <a:endParaRPr lang="en-US" altLang="zh-CN" sz="1600" dirty="0">
              <a:latin typeface="Times New Roman" panose="02020603050405020304" charset="0"/>
              <a:ea typeface="宋体" pitchFamily="2" charset="-122"/>
              <a:cs typeface="Times New Roman" panose="02020603050405020304" charset="0"/>
            </a:endParaRPr>
          </a:p>
          <a:p>
            <a:pPr marL="342900" indent="-342900">
              <a:buFont typeface="Arial" panose="020B0604020202020204" pitchFamily="34" charset="0"/>
              <a:buChar char="•"/>
            </a:pPr>
            <a:r>
              <a:rPr lang="en-US" altLang="zh-CN" sz="1600" dirty="0">
                <a:latin typeface="Times New Roman" panose="02020603050405020304" charset="0"/>
                <a:ea typeface="宋体" pitchFamily="2" charset="-122"/>
                <a:cs typeface="Times New Roman" panose="02020603050405020304" charset="0"/>
              </a:rPr>
              <a:t>Medusa（Windows、Linux）</a:t>
            </a:r>
            <a:r>
              <a:rPr lang="zh-CN" altLang="en-US" sz="1600" dirty="0">
                <a:latin typeface="Times New Roman" panose="02020603050405020304" charset="0"/>
                <a:ea typeface="宋体" pitchFamily="2" charset="-122"/>
                <a:cs typeface="Times New Roman" panose="02020603050405020304" charset="0"/>
              </a:rPr>
              <a:t>：</a:t>
            </a:r>
            <a:r>
              <a:rPr lang="en-US" altLang="zh-CN" sz="1600" dirty="0">
                <a:latin typeface="Times New Roman" panose="02020603050405020304" charset="0"/>
                <a:ea typeface="宋体" pitchFamily="2" charset="-122"/>
                <a:cs typeface="Times New Roman" panose="02020603050405020304" charset="0"/>
              </a:rPr>
              <a:t>Medusa是具有Python脚本功能的、支持多体系结构的交互式递归反汇编工具。与大多数反汇编工具相反，它完全免费和开源。</a:t>
            </a:r>
            <a:endParaRPr lang="en-US" altLang="zh-CN" sz="1600" dirty="0">
              <a:latin typeface="Times New Roman" panose="02020603050405020304" charset="0"/>
              <a:ea typeface="宋体" pitchFamily="2" charset="-122"/>
              <a:cs typeface="Times New Roman" panose="02020603050405020304" charset="0"/>
            </a:endParaRPr>
          </a:p>
          <a:p>
            <a:pPr marL="342900" indent="-342900">
              <a:buFont typeface="Arial" panose="020B0604020202020204" pitchFamily="34" charset="0"/>
              <a:buChar char="•"/>
            </a:pPr>
            <a:r>
              <a:rPr lang="en-US" altLang="zh-CN" sz="1600" dirty="0">
                <a:latin typeface="Times New Roman" panose="02020603050405020304" charset="0"/>
                <a:ea typeface="宋体" pitchFamily="2" charset="-122"/>
                <a:cs typeface="Times New Roman" panose="02020603050405020304" charset="0"/>
              </a:rPr>
              <a:t>radare（Windows、Linux、macOS）</a:t>
            </a:r>
            <a:r>
              <a:rPr lang="zh-CN" altLang="en-US" sz="1600" dirty="0">
                <a:latin typeface="Times New Roman" panose="02020603050405020304" charset="0"/>
                <a:ea typeface="宋体" pitchFamily="2" charset="-122"/>
                <a:cs typeface="Times New Roman" panose="02020603050405020304" charset="0"/>
              </a:rPr>
              <a:t>：</a:t>
            </a:r>
            <a:r>
              <a:rPr lang="en-US" altLang="zh-CN" sz="1600" dirty="0">
                <a:latin typeface="Times New Roman" panose="02020603050405020304" charset="0"/>
                <a:ea typeface="宋体" pitchFamily="2" charset="-122"/>
                <a:cs typeface="Times New Roman" panose="02020603050405020304" charset="0"/>
              </a:rPr>
              <a:t>radare是一个多用途的、面向命令行的逆向工程框架，与其他反汇编工具不同，它提供的是一组工具而不是一个统一的接口，任意的命令行组合使这个框架变得灵活。radare提供了线性和递归两种反汇编模式，并且支持交互式和脚本编写。该框架也是免费并且开源的。</a:t>
            </a:r>
            <a:endParaRPr lang="en-US" altLang="zh-CN" sz="1600" dirty="0">
              <a:latin typeface="Times New Roman" panose="02020603050405020304" charset="0"/>
              <a:ea typeface="宋体" pitchFamily="2" charset="-122"/>
              <a:cs typeface="Times New Roman" panose="02020603050405020304" charset="0"/>
            </a:endParaRPr>
          </a:p>
          <a:p>
            <a:pPr marL="342900" indent="-342900">
              <a:buFont typeface="Arial" panose="020B0604020202020204" pitchFamily="34" charset="0"/>
              <a:buChar char="•"/>
            </a:pPr>
            <a:r>
              <a:rPr lang="en-US" altLang="zh-CN" sz="1600" dirty="0">
                <a:latin typeface="Times New Roman" panose="02020603050405020304" charset="0"/>
                <a:ea typeface="宋体" pitchFamily="2" charset="-122"/>
                <a:cs typeface="Times New Roman" panose="02020603050405020304" charset="0"/>
              </a:rPr>
              <a:t>objdump（Linux、macOS）</a:t>
            </a:r>
            <a:r>
              <a:rPr lang="zh-CN" altLang="en-US" sz="1600" dirty="0">
                <a:latin typeface="Times New Roman" panose="02020603050405020304" charset="0"/>
                <a:ea typeface="宋体" pitchFamily="2" charset="-122"/>
                <a:cs typeface="Times New Roman" panose="02020603050405020304" charset="0"/>
              </a:rPr>
              <a:t>：</a:t>
            </a:r>
            <a:r>
              <a:rPr lang="en-US" altLang="zh-CN" sz="1600" dirty="0">
                <a:latin typeface="Times New Roman" panose="02020603050405020304" charset="0"/>
                <a:ea typeface="宋体" pitchFamily="2" charset="-122"/>
                <a:cs typeface="Times New Roman" panose="02020603050405020304" charset="0"/>
              </a:rPr>
              <a:t>objdump是是免费并且开源的，是GNU binutils的一部分。objdump几乎可以为所有Linux发行版预打包，在macOS和Windows（如果安装了Cygwin）上可用。</a:t>
            </a:r>
            <a:endParaRPr lang="en-US" altLang="zh-CN" sz="1600" dirty="0">
              <a:latin typeface="Times New Roman" panose="02020603050405020304" charset="0"/>
              <a:ea typeface="宋体"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zh-CN" altLang="en-US" dirty="0">
                <a:cs typeface="Segoe UI Light" panose="020B0502040204020203" pitchFamily="34" charset="0"/>
                <a:sym typeface="+mn-ea"/>
              </a:rPr>
              <a:t>附录</a:t>
            </a:r>
            <a:r>
              <a:rPr lang="en-US" altLang="zh-CN" dirty="0">
                <a:cs typeface="Segoe UI Light" panose="020B0502040204020203" pitchFamily="34" charset="0"/>
                <a:sym typeface="+mn-ea"/>
              </a:rPr>
              <a:t>B. </a:t>
            </a:r>
            <a:r>
              <a:rPr lang="zh-CN" altLang="en-US" dirty="0">
                <a:cs typeface="Segoe UI Light" panose="020B0502040204020203" pitchFamily="34" charset="0"/>
              </a:rPr>
              <a:t>实用工具：调试器</a:t>
            </a:r>
            <a:endParaRPr lang="zh-CN" altLang="en-US" dirty="0">
              <a:cs typeface="Segoe UI Light" panose="020B0502040204020203" pitchFamily="34" charset="0"/>
            </a:endParaRPr>
          </a:p>
        </p:txBody>
      </p:sp>
      <p:sp>
        <p:nvSpPr>
          <p:cNvPr id="3" name="文本框 2"/>
          <p:cNvSpPr txBox="1"/>
          <p:nvPr/>
        </p:nvSpPr>
        <p:spPr>
          <a:xfrm>
            <a:off x="521335" y="1438910"/>
            <a:ext cx="11070590" cy="2061210"/>
          </a:xfrm>
          <a:prstGeom prst="rect">
            <a:avLst/>
          </a:prstGeom>
          <a:noFill/>
        </p:spPr>
        <p:txBody>
          <a:bodyPr wrap="square">
            <a:spAutoFit/>
          </a:bodyPr>
          <a:lstStyle/>
          <a:p>
            <a:pPr marL="342900" indent="-342900">
              <a:buFont typeface="Arial" panose="020B0604020202020204" pitchFamily="34" charset="0"/>
              <a:buChar char="•"/>
            </a:pPr>
            <a:r>
              <a:rPr lang="en-US" altLang="zh-CN" sz="1600" dirty="0">
                <a:latin typeface="Times New Roman" panose="02020603050405020304" charset="0"/>
                <a:ea typeface="宋体" pitchFamily="2" charset="-122"/>
                <a:cs typeface="Times New Roman" panose="02020603050405020304" charset="0"/>
              </a:rPr>
              <a:t>GDB（Linux）</a:t>
            </a:r>
            <a:r>
              <a:rPr lang="zh-CN" altLang="en-US" sz="1600" dirty="0">
                <a:latin typeface="Times New Roman" panose="02020603050405020304" charset="0"/>
                <a:ea typeface="宋体" pitchFamily="2" charset="-122"/>
                <a:cs typeface="Times New Roman" panose="02020603050405020304" charset="0"/>
              </a:rPr>
              <a:t>：</a:t>
            </a:r>
            <a:r>
              <a:rPr lang="en-US" altLang="zh-CN" sz="1600" dirty="0">
                <a:latin typeface="Times New Roman" panose="02020603050405020304" charset="0"/>
                <a:ea typeface="宋体" pitchFamily="2" charset="-122"/>
                <a:cs typeface="Times New Roman" panose="02020603050405020304" charset="0"/>
              </a:rPr>
              <a:t>GNU调试器（GNU Debugger，GDB）是Linux操作系统上的标准调试器，主要用于交互式调试，其还支持远程调试。</a:t>
            </a:r>
            <a:endParaRPr lang="en-US" altLang="zh-CN" sz="1600" dirty="0">
              <a:latin typeface="Times New Roman" panose="02020603050405020304" charset="0"/>
              <a:ea typeface="宋体" pitchFamily="2" charset="-122"/>
              <a:cs typeface="Times New Roman" panose="02020603050405020304" charset="0"/>
            </a:endParaRPr>
          </a:p>
          <a:p>
            <a:pPr marL="342900" indent="-342900">
              <a:buFont typeface="Arial" panose="020B0604020202020204" pitchFamily="34" charset="0"/>
              <a:buChar char="•"/>
            </a:pPr>
            <a:r>
              <a:rPr lang="en-US" altLang="zh-CN" sz="1600" dirty="0">
                <a:latin typeface="Times New Roman" panose="02020603050405020304" charset="0"/>
                <a:ea typeface="宋体" pitchFamily="2" charset="-122"/>
                <a:cs typeface="Times New Roman" panose="02020603050405020304" charset="0"/>
              </a:rPr>
              <a:t>OllyDbg（Windows）</a:t>
            </a:r>
            <a:r>
              <a:rPr lang="zh-CN" altLang="en-US" sz="1600" dirty="0">
                <a:latin typeface="Times New Roman" panose="02020603050405020304" charset="0"/>
                <a:ea typeface="宋体" pitchFamily="2" charset="-122"/>
                <a:cs typeface="Times New Roman" panose="02020603050405020304" charset="0"/>
              </a:rPr>
              <a:t>：</a:t>
            </a:r>
            <a:r>
              <a:rPr lang="en-US" altLang="zh-CN" sz="1600" dirty="0">
                <a:latin typeface="Times New Roman" panose="02020603050405020304" charset="0"/>
                <a:ea typeface="宋体" pitchFamily="2" charset="-122"/>
                <a:cs typeface="Times New Roman" panose="02020603050405020304" charset="0"/>
              </a:rPr>
              <a:t>OllyDbg是一款通用的Windows调试器，具有内置的执行跟踪功能和脱壳二进制文件的高级特性。它是免费的，但并不开源。虽然它没有直接的脚本功能，但是有一个用于开发插件的接口。</a:t>
            </a:r>
            <a:endParaRPr lang="en-US" altLang="zh-CN" sz="1600" dirty="0">
              <a:latin typeface="Times New Roman" panose="02020603050405020304" charset="0"/>
              <a:ea typeface="宋体" pitchFamily="2" charset="-122"/>
              <a:cs typeface="Times New Roman" panose="02020603050405020304" charset="0"/>
            </a:endParaRPr>
          </a:p>
          <a:p>
            <a:pPr marL="342900" indent="-342900">
              <a:buFont typeface="Arial" panose="020B0604020202020204" pitchFamily="34" charset="0"/>
              <a:buChar char="•"/>
            </a:pPr>
            <a:r>
              <a:rPr lang="en-US" altLang="zh-CN" sz="1600" dirty="0">
                <a:latin typeface="Times New Roman" panose="02020603050405020304" charset="0"/>
                <a:ea typeface="宋体" pitchFamily="2" charset="-122"/>
                <a:cs typeface="Times New Roman" panose="02020603050405020304" charset="0"/>
              </a:rPr>
              <a:t>Windbg（Windows）</a:t>
            </a:r>
            <a:r>
              <a:rPr lang="zh-CN" altLang="en-US" sz="1600" dirty="0">
                <a:latin typeface="Times New Roman" panose="02020603050405020304" charset="0"/>
                <a:ea typeface="宋体" pitchFamily="2" charset="-122"/>
                <a:cs typeface="Times New Roman" panose="02020603050405020304" charset="0"/>
              </a:rPr>
              <a:t>：</a:t>
            </a:r>
            <a:r>
              <a:rPr lang="en-US" altLang="zh-CN" sz="1600" dirty="0">
                <a:latin typeface="Times New Roman" panose="02020603050405020304" charset="0"/>
                <a:ea typeface="宋体" pitchFamily="2" charset="-122"/>
                <a:cs typeface="Times New Roman" panose="02020603050405020304" charset="0"/>
              </a:rPr>
              <a:t>Windbg是Microsoft发布的Windows调试器，可以调试用户层和内核模式的代码，以及分析崩溃转储。</a:t>
            </a:r>
            <a:endParaRPr lang="en-US" altLang="zh-CN" sz="1600" dirty="0">
              <a:latin typeface="Times New Roman" panose="02020603050405020304" charset="0"/>
              <a:ea typeface="宋体" pitchFamily="2" charset="-122"/>
              <a:cs typeface="Times New Roman" panose="02020603050405020304" charset="0"/>
            </a:endParaRPr>
          </a:p>
          <a:p>
            <a:pPr marL="342900" indent="-342900">
              <a:buFont typeface="Arial" panose="020B0604020202020204" pitchFamily="34" charset="0"/>
              <a:buChar char="•"/>
            </a:pPr>
            <a:r>
              <a:rPr lang="en-US" altLang="zh-CN" sz="1600" dirty="0">
                <a:latin typeface="Times New Roman" panose="02020603050405020304" charset="0"/>
                <a:ea typeface="宋体" pitchFamily="2" charset="-122"/>
                <a:cs typeface="Times New Roman" panose="02020603050405020304" charset="0"/>
              </a:rPr>
              <a:t>Bochs（Windows、Linux、macOS）</a:t>
            </a:r>
            <a:r>
              <a:rPr lang="zh-CN" altLang="en-US" sz="1600" dirty="0">
                <a:latin typeface="Times New Roman" panose="02020603050405020304" charset="0"/>
                <a:ea typeface="宋体" pitchFamily="2" charset="-122"/>
                <a:cs typeface="Times New Roman" panose="02020603050405020304" charset="0"/>
              </a:rPr>
              <a:t>：</a:t>
            </a:r>
            <a:r>
              <a:rPr lang="en-US" altLang="zh-CN" sz="1600" dirty="0">
                <a:latin typeface="Times New Roman" panose="02020603050405020304" charset="0"/>
                <a:ea typeface="宋体" pitchFamily="2" charset="-122"/>
                <a:cs typeface="Times New Roman" panose="02020603050405020304" charset="0"/>
              </a:rPr>
              <a:t>Bochs是一款可移植的PC模拟器，可以在大多数平台上运行，你还可以使用它来调试仿真代码。Bochs是开源的，并在GNU LGPL下发布。</a:t>
            </a:r>
            <a:endParaRPr lang="en-US" altLang="zh-CN" sz="1600" dirty="0">
              <a:latin typeface="Times New Roman" panose="02020603050405020304" charset="0"/>
              <a:ea typeface="宋体"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zh-CN" altLang="en-US" dirty="0">
                <a:cs typeface="Segoe UI Light" panose="020B0502040204020203" pitchFamily="34" charset="0"/>
                <a:sym typeface="+mn-ea"/>
              </a:rPr>
              <a:t>附录</a:t>
            </a:r>
            <a:r>
              <a:rPr lang="en-US" altLang="zh-CN" dirty="0">
                <a:cs typeface="Segoe UI Light" panose="020B0502040204020203" pitchFamily="34" charset="0"/>
                <a:sym typeface="+mn-ea"/>
              </a:rPr>
              <a:t>B. </a:t>
            </a:r>
            <a:r>
              <a:rPr lang="zh-CN" altLang="en-US" dirty="0">
                <a:cs typeface="Segoe UI Light" panose="020B0502040204020203" pitchFamily="34" charset="0"/>
              </a:rPr>
              <a:t>实用工具：反汇编框架</a:t>
            </a:r>
            <a:endParaRPr lang="zh-CN" altLang="en-US" dirty="0">
              <a:cs typeface="Segoe UI Light" panose="020B0502040204020203" pitchFamily="34" charset="0"/>
            </a:endParaRPr>
          </a:p>
        </p:txBody>
      </p:sp>
      <p:sp>
        <p:nvSpPr>
          <p:cNvPr id="3" name="文本框 2"/>
          <p:cNvSpPr txBox="1"/>
          <p:nvPr/>
        </p:nvSpPr>
        <p:spPr>
          <a:xfrm>
            <a:off x="521335" y="1438910"/>
            <a:ext cx="11070590" cy="1814830"/>
          </a:xfrm>
          <a:prstGeom prst="rect">
            <a:avLst/>
          </a:prstGeom>
          <a:noFill/>
        </p:spPr>
        <p:txBody>
          <a:bodyPr wrap="square">
            <a:spAutoFit/>
          </a:bodyPr>
          <a:lstStyle/>
          <a:p>
            <a:pPr marL="342900" indent="-342900">
              <a:buFont typeface="Arial" panose="020B0604020202020204" pitchFamily="34" charset="0"/>
              <a:buChar char="•"/>
            </a:pPr>
            <a:r>
              <a:rPr sz="1600" dirty="0">
                <a:latin typeface="Times New Roman" panose="02020603050405020304" charset="0"/>
                <a:ea typeface="宋体" pitchFamily="2" charset="-122"/>
                <a:cs typeface="Times New Roman" panose="02020603050405020304" charset="0"/>
              </a:rPr>
              <a:t>Capstone（Windows、Linux、macOS ）</a:t>
            </a:r>
            <a:r>
              <a:rPr lang="zh-CN" sz="1600" dirty="0">
                <a:latin typeface="Times New Roman" panose="02020603050405020304" charset="0"/>
                <a:ea typeface="宋体" pitchFamily="2" charset="-122"/>
                <a:cs typeface="Times New Roman" panose="02020603050405020304" charset="0"/>
              </a:rPr>
              <a:t>：</a:t>
            </a:r>
            <a:r>
              <a:rPr sz="1600" dirty="0">
                <a:latin typeface="Times New Roman" panose="02020603050405020304" charset="0"/>
                <a:ea typeface="宋体" pitchFamily="2" charset="-122"/>
                <a:cs typeface="Times New Roman" panose="02020603050405020304" charset="0"/>
              </a:rPr>
              <a:t>Capstone不是一个独立的反汇编程序，而是一个免费的开源反汇编引擎，可以使用该引擎构建自己的反汇编工具。其提供了轻量级的多体系架构API，并支持C / C++、Python、Ruby及Lua等多种语言的绑定。其提供的API允许对反汇编指令的属性进行详细检查，这在构建自定义工具时非常有用。</a:t>
            </a:r>
            <a:endParaRPr sz="1600" dirty="0">
              <a:latin typeface="Times New Roman" panose="02020603050405020304" charset="0"/>
              <a:ea typeface="宋体" pitchFamily="2" charset="-122"/>
              <a:cs typeface="Times New Roman" panose="02020603050405020304" charset="0"/>
            </a:endParaRPr>
          </a:p>
          <a:p>
            <a:pPr marL="342900" indent="-342900">
              <a:buFont typeface="Arial" panose="020B0604020202020204" pitchFamily="34" charset="0"/>
              <a:buChar char="•"/>
            </a:pPr>
            <a:r>
              <a:rPr sz="1600" dirty="0">
                <a:latin typeface="Times New Roman" panose="02020603050405020304" charset="0"/>
                <a:ea typeface="宋体" pitchFamily="2" charset="-122"/>
                <a:cs typeface="Times New Roman" panose="02020603050405020304" charset="0"/>
              </a:rPr>
              <a:t>distorm3（Windows、Linux、macOS）</a:t>
            </a:r>
            <a:r>
              <a:rPr lang="zh-CN" sz="1600" dirty="0">
                <a:latin typeface="Times New Roman" panose="02020603050405020304" charset="0"/>
                <a:ea typeface="宋体" pitchFamily="2" charset="-122"/>
                <a:cs typeface="Times New Roman" panose="02020603050405020304" charset="0"/>
              </a:rPr>
              <a:t>：</a:t>
            </a:r>
            <a:r>
              <a:rPr sz="1600" dirty="0">
                <a:latin typeface="Times New Roman" panose="02020603050405020304" charset="0"/>
                <a:ea typeface="宋体" pitchFamily="2" charset="-122"/>
                <a:cs typeface="Times New Roman" panose="02020603050405020304" charset="0"/>
              </a:rPr>
              <a:t>distorm3是针对x86代码的开源反汇编API，旨在快速进行反汇编，其提供了多种语言的绑定，包括C、Ruby及Python等。</a:t>
            </a:r>
            <a:endParaRPr sz="1600" dirty="0">
              <a:latin typeface="Times New Roman" panose="02020603050405020304" charset="0"/>
              <a:ea typeface="宋体" pitchFamily="2" charset="-122"/>
              <a:cs typeface="Times New Roman" panose="02020603050405020304" charset="0"/>
            </a:endParaRPr>
          </a:p>
          <a:p>
            <a:pPr marL="342900" indent="-342900">
              <a:buFont typeface="Arial" panose="020B0604020202020204" pitchFamily="34" charset="0"/>
              <a:buChar char="•"/>
            </a:pPr>
            <a:r>
              <a:rPr sz="1600" dirty="0">
                <a:latin typeface="Times New Roman" panose="02020603050405020304" charset="0"/>
                <a:ea typeface="宋体" pitchFamily="2" charset="-122"/>
                <a:cs typeface="Times New Roman" panose="02020603050405020304" charset="0"/>
              </a:rPr>
              <a:t>udis86（Linux、macOS）</a:t>
            </a:r>
            <a:r>
              <a:rPr lang="zh-CN" sz="1600" dirty="0">
                <a:latin typeface="Times New Roman" panose="02020603050405020304" charset="0"/>
                <a:ea typeface="宋体" pitchFamily="2" charset="-122"/>
                <a:cs typeface="Times New Roman" panose="02020603050405020304" charset="0"/>
              </a:rPr>
              <a:t>：</a:t>
            </a:r>
            <a:r>
              <a:rPr sz="1600" dirty="0">
                <a:latin typeface="Times New Roman" panose="02020603050405020304" charset="0"/>
                <a:ea typeface="宋体" pitchFamily="2" charset="-122"/>
                <a:cs typeface="Times New Roman" panose="02020603050405020304" charset="0"/>
              </a:rPr>
              <a:t>udis86是一个干净、简约、开源以及文档良好的x86反汇编库，可以使用该库在C中构建自己的反汇编工具。</a:t>
            </a:r>
            <a:endParaRPr sz="1600" dirty="0">
              <a:latin typeface="Times New Roman" panose="02020603050405020304" charset="0"/>
              <a:ea typeface="宋体"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zh-CN" altLang="en-US" dirty="0">
                <a:cs typeface="Segoe UI Light" panose="020B0502040204020203" pitchFamily="34" charset="0"/>
                <a:sym typeface="+mn-ea"/>
              </a:rPr>
              <a:t>附录</a:t>
            </a:r>
            <a:r>
              <a:rPr lang="en-US" altLang="zh-CN" dirty="0">
                <a:cs typeface="Segoe UI Light" panose="020B0502040204020203" pitchFamily="34" charset="0"/>
                <a:sym typeface="+mn-ea"/>
              </a:rPr>
              <a:t>B. </a:t>
            </a:r>
            <a:r>
              <a:rPr lang="zh-CN" altLang="en-US" dirty="0">
                <a:cs typeface="Segoe UI Light" panose="020B0502040204020203" pitchFamily="34" charset="0"/>
              </a:rPr>
              <a:t>实用工具：二进制分析框架</a:t>
            </a:r>
            <a:endParaRPr lang="zh-CN" altLang="en-US" dirty="0">
              <a:cs typeface="Segoe UI Light" panose="020B0502040204020203" pitchFamily="34" charset="0"/>
            </a:endParaRPr>
          </a:p>
        </p:txBody>
      </p:sp>
      <p:sp>
        <p:nvSpPr>
          <p:cNvPr id="3" name="文本框 2"/>
          <p:cNvSpPr txBox="1"/>
          <p:nvPr/>
        </p:nvSpPr>
        <p:spPr>
          <a:xfrm>
            <a:off x="521335" y="1438910"/>
            <a:ext cx="11070590" cy="3538220"/>
          </a:xfrm>
          <a:prstGeom prst="rect">
            <a:avLst/>
          </a:prstGeom>
          <a:noFill/>
        </p:spPr>
        <p:txBody>
          <a:bodyPr wrap="square">
            <a:spAutoFit/>
          </a:bodyPr>
          <a:lstStyle/>
          <a:p>
            <a:pPr marL="342900" indent="-342900">
              <a:buFont typeface="Arial" panose="020B0604020202020204" pitchFamily="34" charset="0"/>
              <a:buChar char="•"/>
            </a:pPr>
            <a:r>
              <a:rPr sz="1600" dirty="0">
                <a:latin typeface="Times New Roman" panose="02020603050405020304" charset="0"/>
                <a:ea typeface="宋体" pitchFamily="2" charset="-122"/>
                <a:cs typeface="Times New Roman" panose="02020603050405020304" charset="0"/>
              </a:rPr>
              <a:t>angr（Windows、Linux、macOS）</a:t>
            </a:r>
            <a:r>
              <a:rPr lang="zh-CN" sz="1600" dirty="0">
                <a:latin typeface="Times New Roman" panose="02020603050405020304" charset="0"/>
                <a:ea typeface="宋体" pitchFamily="2" charset="-122"/>
                <a:cs typeface="Times New Roman" panose="02020603050405020304" charset="0"/>
              </a:rPr>
              <a:t>：</a:t>
            </a:r>
            <a:r>
              <a:rPr sz="1600" dirty="0">
                <a:latin typeface="Times New Roman" panose="02020603050405020304" charset="0"/>
                <a:ea typeface="宋体" pitchFamily="2" charset="-122"/>
                <a:cs typeface="Times New Roman" panose="02020603050405020304" charset="0"/>
              </a:rPr>
              <a:t>angr是面向Python的逆向工程分析框架，可用作构建自己的二进制分析工具的API。它提供了许多高级功能，包括向后切片和符号执行，并且有相当不错的文档，但正在积极开发中。angr是免费和开源的分析框架。</a:t>
            </a:r>
            <a:endParaRPr sz="1600" dirty="0">
              <a:latin typeface="Times New Roman" panose="02020603050405020304" charset="0"/>
              <a:ea typeface="宋体" pitchFamily="2" charset="-122"/>
              <a:cs typeface="Times New Roman" panose="02020603050405020304" charset="0"/>
            </a:endParaRPr>
          </a:p>
          <a:p>
            <a:pPr marL="342900" indent="-342900">
              <a:buFont typeface="Arial" panose="020B0604020202020204" pitchFamily="34" charset="0"/>
              <a:buChar char="•"/>
            </a:pPr>
            <a:r>
              <a:rPr sz="1600" dirty="0">
                <a:latin typeface="Times New Roman" panose="02020603050405020304" charset="0"/>
                <a:ea typeface="宋体" pitchFamily="2" charset="-122"/>
                <a:cs typeface="Times New Roman" panose="02020603050405020304" charset="0"/>
              </a:rPr>
              <a:t>Pin（Windows、Linux、macOS）</a:t>
            </a:r>
            <a:r>
              <a:rPr lang="zh-CN" sz="1600" dirty="0">
                <a:latin typeface="Times New Roman" panose="02020603050405020304" charset="0"/>
                <a:ea typeface="宋体" pitchFamily="2" charset="-122"/>
                <a:cs typeface="Times New Roman" panose="02020603050405020304" charset="0"/>
              </a:rPr>
              <a:t>：</a:t>
            </a:r>
            <a:r>
              <a:rPr sz="1600" dirty="0">
                <a:latin typeface="Times New Roman" panose="02020603050405020304" charset="0"/>
                <a:ea typeface="宋体" pitchFamily="2" charset="-122"/>
                <a:cs typeface="Times New Roman" panose="02020603050405020304" charset="0"/>
              </a:rPr>
              <a:t>Pin是动态的二进制检测引擎，可用于构建自己的工具，在运行时添加或修改二进制的行为。Pin是免费的，但不开源，它由Intel开发，仅支持Intel CPU体系结构，包括x86。</a:t>
            </a:r>
            <a:endParaRPr sz="1600" dirty="0">
              <a:latin typeface="Times New Roman" panose="02020603050405020304" charset="0"/>
              <a:ea typeface="宋体" pitchFamily="2" charset="-122"/>
              <a:cs typeface="Times New Roman" panose="02020603050405020304" charset="0"/>
            </a:endParaRPr>
          </a:p>
          <a:p>
            <a:pPr marL="342900" indent="-342900">
              <a:buFont typeface="Arial" panose="020B0604020202020204" pitchFamily="34" charset="0"/>
              <a:buChar char="•"/>
            </a:pPr>
            <a:r>
              <a:rPr sz="1600" dirty="0">
                <a:latin typeface="Times New Roman" panose="02020603050405020304" charset="0"/>
                <a:ea typeface="宋体" pitchFamily="2" charset="-122"/>
                <a:cs typeface="Times New Roman" panose="02020603050405020304" charset="0"/>
              </a:rPr>
              <a:t>Dyninst（Windows、Linux）</a:t>
            </a:r>
            <a:r>
              <a:rPr lang="zh-CN" sz="1600" dirty="0">
                <a:latin typeface="Times New Roman" panose="02020603050405020304" charset="0"/>
                <a:ea typeface="宋体" pitchFamily="2" charset="-122"/>
                <a:cs typeface="Times New Roman" panose="02020603050405020304" charset="0"/>
              </a:rPr>
              <a:t>：</a:t>
            </a:r>
            <a:r>
              <a:rPr sz="1600" dirty="0">
                <a:latin typeface="Times New Roman" panose="02020603050405020304" charset="0"/>
                <a:ea typeface="宋体" pitchFamily="2" charset="-122"/>
                <a:cs typeface="Times New Roman" panose="02020603050405020304" charset="0"/>
              </a:rPr>
              <a:t>与Pin一样，Dyninst是一个动态的二进制工具API，但也可以将其用于反汇编。Dyninst是免费并且开源的，比Pin更注重研究。</a:t>
            </a:r>
            <a:endParaRPr sz="1600" dirty="0">
              <a:latin typeface="Times New Roman" panose="02020603050405020304" charset="0"/>
              <a:ea typeface="宋体" pitchFamily="2" charset="-122"/>
              <a:cs typeface="Times New Roman" panose="02020603050405020304" charset="0"/>
            </a:endParaRPr>
          </a:p>
          <a:p>
            <a:pPr marL="342900" indent="-342900">
              <a:buFont typeface="Arial" panose="020B0604020202020204" pitchFamily="34" charset="0"/>
              <a:buChar char="•"/>
            </a:pPr>
            <a:r>
              <a:rPr sz="1600" dirty="0">
                <a:latin typeface="Times New Roman" panose="02020603050405020304" charset="0"/>
                <a:ea typeface="宋体" pitchFamily="2" charset="-122"/>
                <a:cs typeface="Times New Roman" panose="02020603050405020304" charset="0"/>
              </a:rPr>
              <a:t>Unicorn（Windows、Linux、macOS）</a:t>
            </a:r>
            <a:r>
              <a:rPr lang="zh-CN" sz="1600" dirty="0">
                <a:latin typeface="Times New Roman" panose="02020603050405020304" charset="0"/>
                <a:ea typeface="宋体" pitchFamily="2" charset="-122"/>
                <a:cs typeface="Times New Roman" panose="02020603050405020304" charset="0"/>
              </a:rPr>
              <a:t>：</a:t>
            </a:r>
            <a:r>
              <a:rPr sz="1600" dirty="0">
                <a:latin typeface="Times New Roman" panose="02020603050405020304" charset="0"/>
                <a:ea typeface="宋体" pitchFamily="2" charset="-122"/>
                <a:cs typeface="Times New Roman" panose="02020603050405020304" charset="0"/>
              </a:rPr>
              <a:t>Unicorn是一种轻量级的CPU仿真器，支持多种平台和体系结构，包括ARM、MIPS及x86。它由Capstone的作者维护，有多种语言绑定，包括C和Python等。Unicorn不是反汇编工具，而是用于构建基于仿真的反汇编工具的分析框架。</a:t>
            </a:r>
            <a:endParaRPr sz="1600" dirty="0">
              <a:latin typeface="Times New Roman" panose="02020603050405020304" charset="0"/>
              <a:ea typeface="宋体" pitchFamily="2" charset="-122"/>
              <a:cs typeface="Times New Roman" panose="02020603050405020304" charset="0"/>
            </a:endParaRPr>
          </a:p>
          <a:p>
            <a:pPr marL="342900" indent="-342900">
              <a:buFont typeface="Arial" panose="020B0604020202020204" pitchFamily="34" charset="0"/>
              <a:buChar char="•"/>
            </a:pPr>
            <a:r>
              <a:rPr sz="1600" dirty="0">
                <a:latin typeface="Times New Roman" panose="02020603050405020304" charset="0"/>
                <a:ea typeface="宋体" pitchFamily="2" charset="-122"/>
                <a:cs typeface="Times New Roman" panose="02020603050405020304" charset="0"/>
              </a:rPr>
              <a:t>libdft（Linux）</a:t>
            </a:r>
            <a:r>
              <a:rPr lang="zh-CN" sz="1600" dirty="0">
                <a:latin typeface="Times New Roman" panose="02020603050405020304" charset="0"/>
                <a:ea typeface="宋体" pitchFamily="2" charset="-122"/>
                <a:cs typeface="Times New Roman" panose="02020603050405020304" charset="0"/>
              </a:rPr>
              <a:t>：</a:t>
            </a:r>
            <a:r>
              <a:rPr sz="1600" dirty="0">
                <a:latin typeface="Times New Roman" panose="02020603050405020304" charset="0"/>
                <a:ea typeface="宋体" pitchFamily="2" charset="-122"/>
                <a:cs typeface="Times New Roman" panose="02020603050405020304" charset="0"/>
              </a:rPr>
              <a:t>libdft是免费的开源动态污点分析库。libdft的优点是快速且易于使用，其两种变形支持字节粒度的影子内存或者8种污点颜色。</a:t>
            </a:r>
            <a:endParaRPr sz="1600" dirty="0">
              <a:latin typeface="Times New Roman" panose="02020603050405020304" charset="0"/>
              <a:ea typeface="宋体" pitchFamily="2" charset="-122"/>
              <a:cs typeface="Times New Roman" panose="02020603050405020304" charset="0"/>
            </a:endParaRPr>
          </a:p>
          <a:p>
            <a:pPr marL="342900" indent="-342900">
              <a:buFont typeface="Arial" panose="020B0604020202020204" pitchFamily="34" charset="0"/>
              <a:buChar char="•"/>
            </a:pPr>
            <a:r>
              <a:rPr sz="1600" dirty="0">
                <a:latin typeface="Times New Roman" panose="02020603050405020304" charset="0"/>
                <a:ea typeface="宋体" pitchFamily="2" charset="-122"/>
                <a:cs typeface="Times New Roman" panose="02020603050405020304" charset="0"/>
              </a:rPr>
              <a:t>Triton（Windows、Linux、macOS）</a:t>
            </a:r>
            <a:r>
              <a:rPr lang="zh-CN" sz="1600" dirty="0">
                <a:latin typeface="Times New Roman" panose="02020603050405020304" charset="0"/>
                <a:ea typeface="宋体" pitchFamily="2" charset="-122"/>
                <a:cs typeface="Times New Roman" panose="02020603050405020304" charset="0"/>
              </a:rPr>
              <a:t>：</a:t>
            </a:r>
            <a:r>
              <a:rPr sz="1600" dirty="0">
                <a:latin typeface="Times New Roman" panose="02020603050405020304" charset="0"/>
                <a:ea typeface="宋体" pitchFamily="2" charset="-122"/>
                <a:cs typeface="Times New Roman" panose="02020603050405020304" charset="0"/>
              </a:rPr>
              <a:t>Triton是一款动态二进制分析框架，支持符号执行和污染分析等。Triton也是免费并且开源的。</a:t>
            </a:r>
            <a:endParaRPr sz="1600" dirty="0">
              <a:latin typeface="Times New Roman" panose="02020603050405020304" charset="0"/>
              <a:ea typeface="宋体"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649464"/>
            <a:ext cx="10515600" cy="2387600"/>
          </a:xfrm>
        </p:spPr>
        <p:txBody>
          <a:bodyPr rtlCol="0" anchor="ctr" anchorCtr="0">
            <a:normAutofit/>
          </a:bodyPr>
          <a:lstStyle/>
          <a:p>
            <a:pPr rtl="0"/>
            <a:r>
              <a:rPr lang="zh-CN" altLang="en-US" sz="4800" dirty="0">
                <a:solidFill>
                  <a:schemeClr val="bg1"/>
                </a:solidFill>
              </a:rPr>
              <a:t>谢谢</a:t>
            </a:r>
            <a:endParaRPr lang="zh-CN" altLang="en-US" sz="4800" dirty="0">
              <a:solidFill>
                <a:schemeClr val="bg1"/>
              </a:solidFill>
            </a:endParaRPr>
          </a:p>
        </p:txBody>
      </p:sp>
      <p:sp>
        <p:nvSpPr>
          <p:cNvPr id="5" name="副标题 2"/>
          <p:cNvSpPr txBox="1"/>
          <p:nvPr/>
        </p:nvSpPr>
        <p:spPr>
          <a:xfrm>
            <a:off x="1771064" y="5270782"/>
            <a:ext cx="9582736" cy="1137793"/>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icrosoft YaHei UI" panose="020B0503020204020204" pitchFamily="34" charset="-122"/>
                <a:ea typeface="Microsoft YaHei UI"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gn="r"/>
            <a:r>
              <a:rPr altLang="zh-CN" sz="2400" dirty="0">
                <a:solidFill>
                  <a:schemeClr val="bg1"/>
                </a:solidFill>
              </a:rPr>
              <a:t>XXX</a:t>
            </a:r>
            <a:endParaRPr lang="zh-CN" altLang="en-US" sz="2400" dirty="0">
              <a:solidFill>
                <a:schemeClr val="bg1"/>
              </a:solidFill>
            </a:endParaRPr>
          </a:p>
          <a:p>
            <a:endParaRPr lang="zh-CN" altLang="en-US" sz="2400" dirty="0">
              <a:solidFill>
                <a:schemeClr val="bg1"/>
              </a:solidFill>
            </a:endParaRPr>
          </a:p>
          <a:p>
            <a:endParaRPr lang="zh-CN" altLang="en-US" sz="24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en-US" dirty="0">
                <a:cs typeface="Segoe UI Light" panose="020B0502040204020203" pitchFamily="34" charset="0"/>
              </a:rPr>
              <a:t>1.3 x86-64</a:t>
            </a:r>
            <a:r>
              <a:rPr lang="zh-CN" altLang="en-US" dirty="0">
                <a:cs typeface="Segoe UI Light" panose="020B0502040204020203" pitchFamily="34" charset="0"/>
              </a:rPr>
              <a:t>内存寻址</a:t>
            </a:r>
            <a:endParaRPr lang="zh-CN" altLang="en-US" dirty="0">
              <a:cs typeface="Segoe UI Light" panose="020B0502040204020203" pitchFamily="34" charset="0"/>
            </a:endParaRPr>
          </a:p>
        </p:txBody>
      </p:sp>
      <p:graphicFrame>
        <p:nvGraphicFramePr>
          <p:cNvPr id="6" name="表格 5"/>
          <p:cNvGraphicFramePr/>
          <p:nvPr/>
        </p:nvGraphicFramePr>
        <p:xfrm>
          <a:off x="521335" y="1970405"/>
          <a:ext cx="8534400" cy="4572000"/>
        </p:xfrm>
        <a:graphic>
          <a:graphicData uri="http://schemas.openxmlformats.org/drawingml/2006/table">
            <a:tbl>
              <a:tblPr firstRow="1" bandRow="1">
                <a:tableStyleId>{5C22544A-7EE6-4342-B048-85BDC9FD1C3A}</a:tableStyleId>
              </a:tblPr>
              <a:tblGrid>
                <a:gridCol w="2133600"/>
                <a:gridCol w="2133600"/>
                <a:gridCol w="2133600"/>
                <a:gridCol w="2133600"/>
              </a:tblGrid>
              <a:tr h="381000">
                <a:tc>
                  <a:txBody>
                    <a:bodyPr/>
                    <a:p>
                      <a:pPr indent="0" algn="ctr">
                        <a:buNone/>
                      </a:pPr>
                      <a:r>
                        <a:rPr lang="en-US" sz="1600" b="1">
                          <a:solidFill>
                            <a:schemeClr val="bg1"/>
                          </a:solidFill>
                          <a:latin typeface="Times New Roman" panose="02020603050405020304" charset="0"/>
                          <a:ea typeface="宋体" pitchFamily="2" charset="-122"/>
                        </a:rPr>
                        <a:t>类型</a:t>
                      </a:r>
                      <a:endParaRPr lang="en-US" altLang="en-US" sz="1600" b="1">
                        <a:solidFill>
                          <a:schemeClr val="bg1"/>
                        </a:solidFill>
                        <a:latin typeface="Times New Roman" panose="02020603050405020304" charset="0"/>
                        <a:ea typeface="宋体" pitchFamily="2" charset="-122"/>
                      </a:endParaRPr>
                    </a:p>
                  </a:txBody>
                  <a:tcPr marL="99060" marR="99060" vert="horz" anchor="ctr" anchorCtr="0"/>
                </a:tc>
                <a:tc>
                  <a:txBody>
                    <a:bodyPr/>
                    <a:p>
                      <a:pPr indent="0" algn="ctr">
                        <a:buNone/>
                      </a:pPr>
                      <a:r>
                        <a:rPr lang="en-US" sz="1600" b="1">
                          <a:solidFill>
                            <a:schemeClr val="bg1"/>
                          </a:solidFill>
                          <a:latin typeface="Times New Roman" panose="02020603050405020304" charset="0"/>
                          <a:ea typeface="宋体" pitchFamily="2" charset="-122"/>
                        </a:rPr>
                        <a:t>格式</a:t>
                      </a:r>
                      <a:endParaRPr lang="en-US" altLang="en-US" sz="1600" b="1">
                        <a:solidFill>
                          <a:schemeClr val="bg1"/>
                        </a:solidFill>
                        <a:latin typeface="Times New Roman" panose="02020603050405020304" charset="0"/>
                        <a:ea typeface="宋体" pitchFamily="2" charset="-122"/>
                      </a:endParaRPr>
                    </a:p>
                  </a:txBody>
                  <a:tcPr marL="99060" marR="99060" vert="horz" anchor="ctr" anchorCtr="0"/>
                </a:tc>
                <a:tc>
                  <a:txBody>
                    <a:bodyPr/>
                    <a:p>
                      <a:pPr indent="0" algn="ctr">
                        <a:buNone/>
                      </a:pPr>
                      <a:r>
                        <a:rPr lang="en-US" sz="1600" b="1">
                          <a:solidFill>
                            <a:schemeClr val="bg1"/>
                          </a:solidFill>
                          <a:latin typeface="Times New Roman" panose="02020603050405020304" charset="0"/>
                          <a:ea typeface="宋体" pitchFamily="2" charset="-122"/>
                        </a:rPr>
                        <a:t>操作数值</a:t>
                      </a:r>
                      <a:endParaRPr lang="en-US" altLang="en-US" sz="1600" b="1">
                        <a:solidFill>
                          <a:schemeClr val="bg1"/>
                        </a:solidFill>
                        <a:latin typeface="Times New Roman" panose="02020603050405020304" charset="0"/>
                        <a:ea typeface="宋体" pitchFamily="2" charset="-122"/>
                      </a:endParaRPr>
                    </a:p>
                  </a:txBody>
                  <a:tcPr marL="99060" marR="99060" vert="horz" anchor="ctr" anchorCtr="0"/>
                </a:tc>
                <a:tc>
                  <a:txBody>
                    <a:bodyPr/>
                    <a:p>
                      <a:pPr indent="0" algn="ctr">
                        <a:buNone/>
                      </a:pPr>
                      <a:r>
                        <a:rPr lang="en-US" sz="1600" b="1">
                          <a:solidFill>
                            <a:schemeClr val="bg1"/>
                          </a:solidFill>
                          <a:latin typeface="Times New Roman" panose="02020603050405020304" charset="0"/>
                          <a:ea typeface="宋体" pitchFamily="2" charset="-122"/>
                        </a:rPr>
                        <a:t>名称</a:t>
                      </a:r>
                      <a:endParaRPr lang="en-US" altLang="en-US" sz="1600" b="1">
                        <a:solidFill>
                          <a:schemeClr val="bg1"/>
                        </a:solidFill>
                        <a:latin typeface="Times New Roman" panose="02020603050405020304" charset="0"/>
                        <a:ea typeface="宋体" pitchFamily="2" charset="-122"/>
                      </a:endParaRPr>
                    </a:p>
                  </a:txBody>
                  <a:tcPr marL="99060" marR="99060" vert="horz" anchor="ctr" anchorCtr="0"/>
                </a:tc>
              </a:tr>
              <a:tr h="381000">
                <a:tc>
                  <a:txBody>
                    <a:bodyPr/>
                    <a:p>
                      <a:pPr indent="0">
                        <a:buNone/>
                      </a:pPr>
                      <a:r>
                        <a:rPr lang="en-US" sz="1600" b="0">
                          <a:solidFill>
                            <a:srgbClr val="333333"/>
                          </a:solidFill>
                          <a:latin typeface="Times New Roman" panose="02020603050405020304" charset="0"/>
                          <a:ea typeface="宋体" pitchFamily="2" charset="-122"/>
                        </a:rPr>
                        <a:t>立即数</a:t>
                      </a:r>
                      <a:endParaRPr lang="en-US" altLang="en-US" sz="1600" b="0">
                        <a:solidFill>
                          <a:srgbClr val="333333"/>
                        </a:solidFill>
                        <a:latin typeface="Times New Roman" panose="02020603050405020304" charset="0"/>
                        <a:ea typeface="宋体" pitchFamily="2" charset="-122"/>
                      </a:endParaRPr>
                    </a:p>
                  </a:txBody>
                  <a:tcPr marL="99060" marR="99060" vert="horz" anchor="ctr" anchorCtr="0"/>
                </a:tc>
                <a:tc>
                  <a:txBody>
                    <a:bodyPr/>
                    <a:p>
                      <a:pPr indent="0">
                        <a:buNone/>
                      </a:pPr>
                      <a:r>
                        <a:rPr lang="en-US" sz="1600" b="0">
                          <a:solidFill>
                            <a:srgbClr val="333333"/>
                          </a:solidFill>
                          <a:latin typeface="Times New Roman" panose="02020603050405020304" charset="0"/>
                          <a:ea typeface="宋体" pitchFamily="2" charset="-122"/>
                          <a:cs typeface="Times New Roman" panose="02020603050405020304" charset="0"/>
                        </a:rPr>
                        <a:t>$Imm</a:t>
                      </a:r>
                      <a:endParaRPr lang="en-US" altLang="en-US" sz="1600" b="0">
                        <a:solidFill>
                          <a:srgbClr val="333333"/>
                        </a:solidFill>
                        <a:latin typeface="Times New Roman" panose="02020603050405020304" charset="0"/>
                        <a:ea typeface="宋体" pitchFamily="2" charset="-122"/>
                        <a:cs typeface="Times New Roman" panose="02020603050405020304" charset="0"/>
                      </a:endParaRPr>
                    </a:p>
                  </a:txBody>
                  <a:tcPr marL="99060" marR="99060" vert="horz" anchor="ctr" anchorCtr="0"/>
                </a:tc>
                <a:tc>
                  <a:txBody>
                    <a:bodyPr/>
                    <a:p>
                      <a:pPr indent="0">
                        <a:buNone/>
                      </a:pPr>
                      <a:r>
                        <a:rPr lang="en-US" sz="1600" b="0">
                          <a:solidFill>
                            <a:srgbClr val="333333"/>
                          </a:solidFill>
                          <a:latin typeface="Times New Roman" panose="02020603050405020304" charset="0"/>
                          <a:ea typeface="宋体" pitchFamily="2" charset="-122"/>
                          <a:cs typeface="Times New Roman" panose="02020603050405020304" charset="0"/>
                        </a:rPr>
                        <a:t>Imm</a:t>
                      </a:r>
                      <a:endParaRPr lang="en-US" altLang="en-US" sz="1600" b="0">
                        <a:solidFill>
                          <a:srgbClr val="333333"/>
                        </a:solidFill>
                        <a:latin typeface="Times New Roman" panose="02020603050405020304" charset="0"/>
                        <a:ea typeface="宋体" pitchFamily="2" charset="-122"/>
                        <a:cs typeface="Times New Roman" panose="02020603050405020304" charset="0"/>
                      </a:endParaRPr>
                    </a:p>
                  </a:txBody>
                  <a:tcPr marL="99060" marR="99060" vert="horz" anchor="ctr" anchorCtr="0"/>
                </a:tc>
                <a:tc>
                  <a:txBody>
                    <a:bodyPr/>
                    <a:p>
                      <a:pPr indent="0">
                        <a:buNone/>
                      </a:pPr>
                      <a:r>
                        <a:rPr lang="en-US" sz="1600" b="0">
                          <a:solidFill>
                            <a:srgbClr val="333333"/>
                          </a:solidFill>
                          <a:latin typeface="Times New Roman" panose="02020603050405020304" charset="0"/>
                          <a:ea typeface="宋体" pitchFamily="2" charset="-122"/>
                        </a:rPr>
                        <a:t>立即数寻址</a:t>
                      </a:r>
                      <a:endParaRPr lang="en-US" altLang="en-US" sz="1600" b="0">
                        <a:solidFill>
                          <a:srgbClr val="333333"/>
                        </a:solidFill>
                        <a:latin typeface="Times New Roman" panose="02020603050405020304" charset="0"/>
                        <a:ea typeface="宋体" pitchFamily="2" charset="-122"/>
                      </a:endParaRPr>
                    </a:p>
                  </a:txBody>
                  <a:tcPr marL="99060" marR="99060" vert="horz" anchor="ctr" anchorCtr="0"/>
                </a:tc>
              </a:tr>
              <a:tr h="381000">
                <a:tc>
                  <a:txBody>
                    <a:bodyPr/>
                    <a:p>
                      <a:pPr indent="0">
                        <a:buNone/>
                      </a:pPr>
                      <a:r>
                        <a:rPr lang="en-US" sz="1600" b="0">
                          <a:solidFill>
                            <a:srgbClr val="333333"/>
                          </a:solidFill>
                          <a:latin typeface="Times New Roman" panose="02020603050405020304" charset="0"/>
                          <a:ea typeface="宋体" pitchFamily="2" charset="-122"/>
                        </a:rPr>
                        <a:t>寄存器</a:t>
                      </a:r>
                      <a:endParaRPr lang="en-US" altLang="en-US" sz="1600" b="0">
                        <a:solidFill>
                          <a:srgbClr val="333333"/>
                        </a:solidFill>
                        <a:latin typeface="Times New Roman" panose="02020603050405020304" charset="0"/>
                        <a:ea typeface="宋体" pitchFamily="2" charset="-122"/>
                      </a:endParaRPr>
                    </a:p>
                  </a:txBody>
                  <a:tcPr marL="99060" marR="99060" vert="horz" anchor="ctr" anchorCtr="0"/>
                </a:tc>
                <a:tc>
                  <a:txBody>
                    <a:bodyPr/>
                    <a:p>
                      <a:pPr indent="0">
                        <a:buNone/>
                      </a:pPr>
                      <a:r>
                        <a:rPr lang="en-US" sz="1600" b="0">
                          <a:solidFill>
                            <a:srgbClr val="333333"/>
                          </a:solidFill>
                          <a:latin typeface="Times New Roman" panose="02020603050405020304" charset="0"/>
                          <a:ea typeface="宋体" pitchFamily="2" charset="-122"/>
                          <a:cs typeface="Times New Roman" panose="02020603050405020304" charset="0"/>
                        </a:rPr>
                        <a:t>ra(</a:t>
                      </a:r>
                      <a:r>
                        <a:rPr lang="zh-CN" altLang="en-US" sz="1600" b="0">
                          <a:solidFill>
                            <a:srgbClr val="333333"/>
                          </a:solidFill>
                          <a:latin typeface="Times New Roman" panose="02020603050405020304" charset="0"/>
                          <a:ea typeface="宋体" pitchFamily="2" charset="-122"/>
                          <a:cs typeface="Times New Roman" panose="02020603050405020304" charset="0"/>
                        </a:rPr>
                        <a:t>等价于</a:t>
                      </a:r>
                      <a:r>
                        <a:rPr lang="en-US" altLang="zh-CN" sz="1600" b="0">
                          <a:solidFill>
                            <a:srgbClr val="333333"/>
                          </a:solidFill>
                          <a:latin typeface="Times New Roman" panose="02020603050405020304" charset="0"/>
                          <a:ea typeface="宋体" pitchFamily="2" charset="-122"/>
                          <a:cs typeface="Times New Roman" panose="02020603050405020304" charset="0"/>
                        </a:rPr>
                        <a:t>*ra</a:t>
                      </a:r>
                      <a:r>
                        <a:rPr lang="en-US" sz="1600" b="0">
                          <a:solidFill>
                            <a:srgbClr val="333333"/>
                          </a:solidFill>
                          <a:latin typeface="Times New Roman" panose="02020603050405020304" charset="0"/>
                          <a:ea typeface="宋体" pitchFamily="2" charset="-122"/>
                          <a:cs typeface="Times New Roman" panose="02020603050405020304" charset="0"/>
                        </a:rPr>
                        <a:t>)</a:t>
                      </a:r>
                      <a:endParaRPr lang="en-US" altLang="en-US" sz="1600" b="0">
                        <a:solidFill>
                          <a:srgbClr val="333333"/>
                        </a:solidFill>
                        <a:latin typeface="Times New Roman" panose="02020603050405020304" charset="0"/>
                        <a:ea typeface="宋体" pitchFamily="2" charset="-122"/>
                        <a:cs typeface="Times New Roman" panose="02020603050405020304" charset="0"/>
                      </a:endParaRPr>
                    </a:p>
                  </a:txBody>
                  <a:tcPr marL="99060" marR="99060" vert="horz" anchor="ctr" anchorCtr="0"/>
                </a:tc>
                <a:tc>
                  <a:txBody>
                    <a:bodyPr/>
                    <a:p>
                      <a:pPr indent="0">
                        <a:buNone/>
                      </a:pPr>
                      <a:r>
                        <a:rPr lang="en-US" sz="1600" b="0">
                          <a:solidFill>
                            <a:srgbClr val="333333"/>
                          </a:solidFill>
                          <a:latin typeface="Times New Roman" panose="02020603050405020304" charset="0"/>
                          <a:ea typeface="宋体" pitchFamily="2" charset="-122"/>
                          <a:cs typeface="Times New Roman" panose="02020603050405020304" charset="0"/>
                        </a:rPr>
                        <a:t>R[ra]</a:t>
                      </a:r>
                      <a:endParaRPr lang="en-US" altLang="en-US" sz="1600" b="0">
                        <a:solidFill>
                          <a:srgbClr val="333333"/>
                        </a:solidFill>
                        <a:latin typeface="Times New Roman" panose="02020603050405020304" charset="0"/>
                        <a:ea typeface="宋体" pitchFamily="2" charset="-122"/>
                        <a:cs typeface="Times New Roman" panose="02020603050405020304" charset="0"/>
                      </a:endParaRPr>
                    </a:p>
                  </a:txBody>
                  <a:tcPr marL="99060" marR="99060" vert="horz" anchor="ctr" anchorCtr="0"/>
                </a:tc>
                <a:tc>
                  <a:txBody>
                    <a:bodyPr/>
                    <a:p>
                      <a:pPr indent="0">
                        <a:buNone/>
                      </a:pPr>
                      <a:r>
                        <a:rPr lang="en-US" sz="1600" b="0">
                          <a:solidFill>
                            <a:srgbClr val="333333"/>
                          </a:solidFill>
                          <a:latin typeface="Times New Roman" panose="02020603050405020304" charset="0"/>
                          <a:ea typeface="宋体" pitchFamily="2" charset="-122"/>
                        </a:rPr>
                        <a:t>寄存器寻址</a:t>
                      </a:r>
                      <a:endParaRPr lang="en-US" altLang="en-US" sz="1600" b="0">
                        <a:solidFill>
                          <a:srgbClr val="333333"/>
                        </a:solidFill>
                        <a:latin typeface="Times New Roman" panose="02020603050405020304" charset="0"/>
                        <a:ea typeface="宋体" pitchFamily="2" charset="-122"/>
                      </a:endParaRPr>
                    </a:p>
                  </a:txBody>
                  <a:tcPr marL="99060" marR="99060" vert="horz" anchor="ctr" anchorCtr="0"/>
                </a:tc>
              </a:tr>
              <a:tr h="381000">
                <a:tc>
                  <a:txBody>
                    <a:bodyPr/>
                    <a:p>
                      <a:pPr indent="0">
                        <a:buNone/>
                      </a:pPr>
                      <a:r>
                        <a:rPr lang="en-US" sz="1600" b="0">
                          <a:solidFill>
                            <a:srgbClr val="333333"/>
                          </a:solidFill>
                          <a:latin typeface="Times New Roman" panose="02020603050405020304" charset="0"/>
                          <a:ea typeface="宋体" pitchFamily="2" charset="-122"/>
                        </a:rPr>
                        <a:t>存储器</a:t>
                      </a:r>
                      <a:endParaRPr lang="en-US" altLang="en-US" sz="1600" b="0">
                        <a:solidFill>
                          <a:srgbClr val="333333"/>
                        </a:solidFill>
                        <a:latin typeface="Times New Roman" panose="02020603050405020304" charset="0"/>
                        <a:ea typeface="宋体" pitchFamily="2" charset="-122"/>
                      </a:endParaRPr>
                    </a:p>
                  </a:txBody>
                  <a:tcPr marL="99060" marR="99060" vert="horz" anchor="ctr" anchorCtr="0"/>
                </a:tc>
                <a:tc>
                  <a:txBody>
                    <a:bodyPr/>
                    <a:p>
                      <a:pPr indent="0">
                        <a:buNone/>
                      </a:pPr>
                      <a:r>
                        <a:rPr lang="en-US" sz="1600" b="0">
                          <a:solidFill>
                            <a:srgbClr val="333333"/>
                          </a:solidFill>
                          <a:latin typeface="Times New Roman" panose="02020603050405020304" charset="0"/>
                          <a:ea typeface="宋体" pitchFamily="2" charset="-122"/>
                          <a:cs typeface="Times New Roman" panose="02020603050405020304" charset="0"/>
                        </a:rPr>
                        <a:t>Imm</a:t>
                      </a:r>
                      <a:endParaRPr lang="en-US" altLang="en-US" sz="1600" b="0">
                        <a:solidFill>
                          <a:srgbClr val="333333"/>
                        </a:solidFill>
                        <a:latin typeface="Times New Roman" panose="02020603050405020304" charset="0"/>
                        <a:ea typeface="宋体" pitchFamily="2" charset="-122"/>
                        <a:cs typeface="Times New Roman" panose="02020603050405020304" charset="0"/>
                      </a:endParaRPr>
                    </a:p>
                  </a:txBody>
                  <a:tcPr marL="99060" marR="99060" vert="horz" anchor="ctr" anchorCtr="0"/>
                </a:tc>
                <a:tc>
                  <a:txBody>
                    <a:bodyPr/>
                    <a:p>
                      <a:pPr indent="0">
                        <a:buNone/>
                      </a:pPr>
                      <a:r>
                        <a:rPr lang="en-US" sz="1600" b="0">
                          <a:solidFill>
                            <a:srgbClr val="333333"/>
                          </a:solidFill>
                          <a:latin typeface="Times New Roman" panose="02020603050405020304" charset="0"/>
                          <a:ea typeface="宋体" pitchFamily="2" charset="-122"/>
                          <a:cs typeface="Times New Roman" panose="02020603050405020304" charset="0"/>
                        </a:rPr>
                        <a:t>M[Imm]</a:t>
                      </a:r>
                      <a:endParaRPr lang="en-US" altLang="en-US" sz="1600" b="0">
                        <a:solidFill>
                          <a:srgbClr val="333333"/>
                        </a:solidFill>
                        <a:latin typeface="Times New Roman" panose="02020603050405020304" charset="0"/>
                        <a:ea typeface="宋体" pitchFamily="2" charset="-122"/>
                        <a:cs typeface="Times New Roman" panose="02020603050405020304" charset="0"/>
                      </a:endParaRPr>
                    </a:p>
                  </a:txBody>
                  <a:tcPr marL="99060" marR="99060" vert="horz" anchor="ctr" anchorCtr="0"/>
                </a:tc>
                <a:tc>
                  <a:txBody>
                    <a:bodyPr/>
                    <a:p>
                      <a:pPr indent="0">
                        <a:buNone/>
                      </a:pPr>
                      <a:r>
                        <a:rPr lang="en-US" sz="1600" b="0">
                          <a:solidFill>
                            <a:srgbClr val="333333"/>
                          </a:solidFill>
                          <a:latin typeface="Times New Roman" panose="02020603050405020304" charset="0"/>
                          <a:ea typeface="宋体" pitchFamily="2" charset="-122"/>
                        </a:rPr>
                        <a:t>绝对寻址</a:t>
                      </a:r>
                      <a:endParaRPr lang="en-US" altLang="en-US" sz="1600" b="0">
                        <a:solidFill>
                          <a:srgbClr val="333333"/>
                        </a:solidFill>
                        <a:latin typeface="Times New Roman" panose="02020603050405020304" charset="0"/>
                        <a:ea typeface="宋体" pitchFamily="2" charset="-122"/>
                      </a:endParaRPr>
                    </a:p>
                  </a:txBody>
                  <a:tcPr marL="99060" marR="99060" vert="horz" anchor="ctr" anchorCtr="0"/>
                </a:tc>
              </a:tr>
              <a:tr h="381000">
                <a:tc>
                  <a:txBody>
                    <a:bodyPr/>
                    <a:p>
                      <a:pPr indent="0">
                        <a:buNone/>
                      </a:pPr>
                      <a:r>
                        <a:rPr lang="en-US" sz="1600" b="0">
                          <a:solidFill>
                            <a:srgbClr val="333333"/>
                          </a:solidFill>
                          <a:latin typeface="Times New Roman" panose="02020603050405020304" charset="0"/>
                          <a:ea typeface="宋体" pitchFamily="2" charset="-122"/>
                        </a:rPr>
                        <a:t>存储器</a:t>
                      </a:r>
                      <a:endParaRPr lang="en-US" altLang="en-US" sz="1600" b="0">
                        <a:solidFill>
                          <a:srgbClr val="333333"/>
                        </a:solidFill>
                        <a:latin typeface="Times New Roman" panose="02020603050405020304" charset="0"/>
                        <a:ea typeface="宋体" pitchFamily="2" charset="-122"/>
                      </a:endParaRPr>
                    </a:p>
                  </a:txBody>
                  <a:tcPr marL="99060" marR="99060" vert="horz" anchor="ctr" anchorCtr="0"/>
                </a:tc>
                <a:tc>
                  <a:txBody>
                    <a:bodyPr/>
                    <a:p>
                      <a:pPr indent="0">
                        <a:buNone/>
                      </a:pPr>
                      <a:r>
                        <a:rPr lang="en-US" sz="1600" b="0">
                          <a:solidFill>
                            <a:srgbClr val="333333"/>
                          </a:solidFill>
                          <a:latin typeface="Times New Roman" panose="02020603050405020304" charset="0"/>
                          <a:ea typeface="宋体" pitchFamily="2" charset="-122"/>
                          <a:cs typeface="Times New Roman" panose="02020603050405020304" charset="0"/>
                        </a:rPr>
                        <a:t>(ra)</a:t>
                      </a:r>
                      <a:endParaRPr lang="en-US" altLang="en-US" sz="1600" b="0">
                        <a:solidFill>
                          <a:srgbClr val="333333"/>
                        </a:solidFill>
                        <a:latin typeface="Times New Roman" panose="02020603050405020304" charset="0"/>
                        <a:ea typeface="宋体" pitchFamily="2" charset="-122"/>
                        <a:cs typeface="Times New Roman" panose="02020603050405020304" charset="0"/>
                      </a:endParaRPr>
                    </a:p>
                  </a:txBody>
                  <a:tcPr marL="99060" marR="99060" vert="horz" anchor="ctr" anchorCtr="0"/>
                </a:tc>
                <a:tc>
                  <a:txBody>
                    <a:bodyPr/>
                    <a:p>
                      <a:pPr indent="0">
                        <a:buNone/>
                      </a:pPr>
                      <a:r>
                        <a:rPr lang="en-US" sz="1600" b="0">
                          <a:solidFill>
                            <a:srgbClr val="333333"/>
                          </a:solidFill>
                          <a:latin typeface="Times New Roman" panose="02020603050405020304" charset="0"/>
                          <a:ea typeface="宋体" pitchFamily="2" charset="-122"/>
                          <a:cs typeface="Times New Roman" panose="02020603050405020304" charset="0"/>
                        </a:rPr>
                        <a:t>M[R[ra]]</a:t>
                      </a:r>
                      <a:endParaRPr lang="en-US" altLang="en-US" sz="1600" b="0">
                        <a:solidFill>
                          <a:srgbClr val="333333"/>
                        </a:solidFill>
                        <a:latin typeface="Times New Roman" panose="02020603050405020304" charset="0"/>
                        <a:ea typeface="宋体" pitchFamily="2" charset="-122"/>
                        <a:cs typeface="Times New Roman" panose="02020603050405020304" charset="0"/>
                      </a:endParaRPr>
                    </a:p>
                  </a:txBody>
                  <a:tcPr marL="99060" marR="99060" vert="horz" anchor="ctr" anchorCtr="0"/>
                </a:tc>
                <a:tc>
                  <a:txBody>
                    <a:bodyPr/>
                    <a:p>
                      <a:pPr indent="0">
                        <a:buNone/>
                      </a:pPr>
                      <a:r>
                        <a:rPr lang="en-US" sz="1600" b="0">
                          <a:solidFill>
                            <a:srgbClr val="333333"/>
                          </a:solidFill>
                          <a:latin typeface="Times New Roman" panose="02020603050405020304" charset="0"/>
                          <a:ea typeface="宋体" pitchFamily="2" charset="-122"/>
                        </a:rPr>
                        <a:t>间接寻址</a:t>
                      </a:r>
                      <a:endParaRPr lang="en-US" altLang="en-US" sz="1600" b="0">
                        <a:solidFill>
                          <a:srgbClr val="333333"/>
                        </a:solidFill>
                        <a:latin typeface="Times New Roman" panose="02020603050405020304" charset="0"/>
                        <a:ea typeface="宋体" pitchFamily="2" charset="-122"/>
                      </a:endParaRPr>
                    </a:p>
                  </a:txBody>
                  <a:tcPr marL="99060" marR="99060" vert="horz" anchor="ctr" anchorCtr="0"/>
                </a:tc>
              </a:tr>
              <a:tr h="381000">
                <a:tc>
                  <a:txBody>
                    <a:bodyPr/>
                    <a:p>
                      <a:pPr indent="0">
                        <a:buNone/>
                      </a:pPr>
                      <a:r>
                        <a:rPr lang="en-US" sz="1600" b="0">
                          <a:solidFill>
                            <a:srgbClr val="333333"/>
                          </a:solidFill>
                          <a:latin typeface="Times New Roman" panose="02020603050405020304" charset="0"/>
                          <a:ea typeface="宋体" pitchFamily="2" charset="-122"/>
                        </a:rPr>
                        <a:t>存储器</a:t>
                      </a:r>
                      <a:endParaRPr lang="en-US" altLang="en-US" sz="1600" b="0">
                        <a:solidFill>
                          <a:srgbClr val="333333"/>
                        </a:solidFill>
                        <a:latin typeface="Times New Roman" panose="02020603050405020304" charset="0"/>
                        <a:ea typeface="宋体" pitchFamily="2" charset="-122"/>
                      </a:endParaRPr>
                    </a:p>
                  </a:txBody>
                  <a:tcPr marL="99060" marR="99060" vert="horz" anchor="ctr" anchorCtr="0"/>
                </a:tc>
                <a:tc>
                  <a:txBody>
                    <a:bodyPr/>
                    <a:p>
                      <a:pPr indent="0">
                        <a:buNone/>
                      </a:pPr>
                      <a:r>
                        <a:rPr lang="en-US" sz="1600" b="0">
                          <a:solidFill>
                            <a:srgbClr val="333333"/>
                          </a:solidFill>
                          <a:latin typeface="Times New Roman" panose="02020603050405020304" charset="0"/>
                          <a:ea typeface="宋体" pitchFamily="2" charset="-122"/>
                          <a:cs typeface="Times New Roman" panose="02020603050405020304" charset="0"/>
                        </a:rPr>
                        <a:t>Imm(rb)</a:t>
                      </a:r>
                      <a:endParaRPr lang="en-US" altLang="en-US" sz="1600" b="0">
                        <a:solidFill>
                          <a:srgbClr val="333333"/>
                        </a:solidFill>
                        <a:latin typeface="Times New Roman" panose="02020603050405020304" charset="0"/>
                        <a:ea typeface="宋体" pitchFamily="2" charset="-122"/>
                        <a:cs typeface="Times New Roman" panose="02020603050405020304" charset="0"/>
                      </a:endParaRPr>
                    </a:p>
                  </a:txBody>
                  <a:tcPr marL="99060" marR="99060" vert="horz" anchor="ctr" anchorCtr="0"/>
                </a:tc>
                <a:tc>
                  <a:txBody>
                    <a:bodyPr/>
                    <a:p>
                      <a:pPr indent="0">
                        <a:buNone/>
                      </a:pPr>
                      <a:r>
                        <a:rPr lang="en-US" sz="1600" b="0">
                          <a:solidFill>
                            <a:srgbClr val="333333"/>
                          </a:solidFill>
                          <a:latin typeface="Times New Roman" panose="02020603050405020304" charset="0"/>
                          <a:ea typeface="宋体" pitchFamily="2" charset="-122"/>
                          <a:cs typeface="Times New Roman" panose="02020603050405020304" charset="0"/>
                        </a:rPr>
                        <a:t>M[Imm+R[rb]]</a:t>
                      </a:r>
                      <a:endParaRPr lang="en-US" altLang="en-US" sz="1600" b="0">
                        <a:solidFill>
                          <a:srgbClr val="333333"/>
                        </a:solidFill>
                        <a:latin typeface="Times New Roman" panose="02020603050405020304" charset="0"/>
                        <a:ea typeface="宋体" pitchFamily="2" charset="-122"/>
                        <a:cs typeface="Times New Roman" panose="02020603050405020304" charset="0"/>
                      </a:endParaRPr>
                    </a:p>
                  </a:txBody>
                  <a:tcPr marL="99060" marR="99060" vert="horz" anchor="ctr" anchorCtr="0"/>
                </a:tc>
                <a:tc>
                  <a:txBody>
                    <a:bodyPr/>
                    <a:p>
                      <a:pPr indent="0">
                        <a:buNone/>
                      </a:pPr>
                      <a:r>
                        <a:rPr lang="en-US" sz="1600" b="0">
                          <a:solidFill>
                            <a:srgbClr val="333333"/>
                          </a:solidFill>
                          <a:latin typeface="Times New Roman" panose="02020603050405020304" charset="0"/>
                          <a:ea typeface="宋体" pitchFamily="2" charset="-122"/>
                          <a:cs typeface="Times New Roman" panose="02020603050405020304" charset="0"/>
                        </a:rPr>
                        <a:t>(基址+偏移量)寻址</a:t>
                      </a:r>
                      <a:endParaRPr lang="en-US" altLang="en-US" sz="1600" b="0">
                        <a:solidFill>
                          <a:srgbClr val="333333"/>
                        </a:solidFill>
                        <a:latin typeface="Times New Roman" panose="02020603050405020304" charset="0"/>
                        <a:ea typeface="宋体" pitchFamily="2" charset="-122"/>
                        <a:cs typeface="Times New Roman" panose="02020603050405020304" charset="0"/>
                      </a:endParaRPr>
                    </a:p>
                  </a:txBody>
                  <a:tcPr marL="99060" marR="99060" vert="horz" anchor="ctr" anchorCtr="0"/>
                </a:tc>
              </a:tr>
              <a:tr h="381000">
                <a:tc>
                  <a:txBody>
                    <a:bodyPr/>
                    <a:p>
                      <a:pPr indent="0">
                        <a:buNone/>
                      </a:pPr>
                      <a:r>
                        <a:rPr lang="en-US" sz="1600" b="0">
                          <a:solidFill>
                            <a:srgbClr val="333333"/>
                          </a:solidFill>
                          <a:latin typeface="Times New Roman" panose="02020603050405020304" charset="0"/>
                          <a:ea typeface="宋体" pitchFamily="2" charset="-122"/>
                        </a:rPr>
                        <a:t>存储器</a:t>
                      </a:r>
                      <a:endParaRPr lang="en-US" altLang="en-US" sz="1600" b="0">
                        <a:solidFill>
                          <a:srgbClr val="333333"/>
                        </a:solidFill>
                        <a:latin typeface="Times New Roman" panose="02020603050405020304" charset="0"/>
                        <a:ea typeface="宋体" pitchFamily="2" charset="-122"/>
                      </a:endParaRPr>
                    </a:p>
                  </a:txBody>
                  <a:tcPr marL="99060" marR="99060" vert="horz" anchor="ctr" anchorCtr="0"/>
                </a:tc>
                <a:tc>
                  <a:txBody>
                    <a:bodyPr/>
                    <a:p>
                      <a:pPr indent="0">
                        <a:buNone/>
                      </a:pPr>
                      <a:r>
                        <a:rPr lang="en-US" sz="1600" b="0">
                          <a:solidFill>
                            <a:srgbClr val="333333"/>
                          </a:solidFill>
                          <a:latin typeface="Times New Roman" panose="02020603050405020304" charset="0"/>
                          <a:ea typeface="宋体" pitchFamily="2" charset="-122"/>
                          <a:cs typeface="Times New Roman" panose="02020603050405020304" charset="0"/>
                        </a:rPr>
                        <a:t>(rb,ri)</a:t>
                      </a:r>
                      <a:endParaRPr lang="en-US" altLang="en-US" sz="1600" b="0">
                        <a:solidFill>
                          <a:srgbClr val="333333"/>
                        </a:solidFill>
                        <a:latin typeface="Times New Roman" panose="02020603050405020304" charset="0"/>
                        <a:ea typeface="宋体" pitchFamily="2" charset="-122"/>
                        <a:cs typeface="Times New Roman" panose="02020603050405020304" charset="0"/>
                      </a:endParaRPr>
                    </a:p>
                  </a:txBody>
                  <a:tcPr marL="99060" marR="99060" vert="horz" anchor="ctr" anchorCtr="0"/>
                </a:tc>
                <a:tc>
                  <a:txBody>
                    <a:bodyPr/>
                    <a:p>
                      <a:pPr indent="0">
                        <a:buNone/>
                      </a:pPr>
                      <a:r>
                        <a:rPr lang="en-US" sz="1600" b="0">
                          <a:solidFill>
                            <a:srgbClr val="333333"/>
                          </a:solidFill>
                          <a:latin typeface="Times New Roman" panose="02020603050405020304" charset="0"/>
                          <a:ea typeface="宋体" pitchFamily="2" charset="-122"/>
                          <a:cs typeface="Times New Roman" panose="02020603050405020304" charset="0"/>
                        </a:rPr>
                        <a:t>M[R[rb]+R[ri]]</a:t>
                      </a:r>
                      <a:endParaRPr lang="en-US" altLang="en-US" sz="1600" b="0">
                        <a:solidFill>
                          <a:srgbClr val="333333"/>
                        </a:solidFill>
                        <a:latin typeface="Times New Roman" panose="02020603050405020304" charset="0"/>
                        <a:ea typeface="宋体" pitchFamily="2" charset="-122"/>
                        <a:cs typeface="Times New Roman" panose="02020603050405020304" charset="0"/>
                      </a:endParaRPr>
                    </a:p>
                  </a:txBody>
                  <a:tcPr marL="99060" marR="99060" vert="horz" anchor="ctr" anchorCtr="0"/>
                </a:tc>
                <a:tc>
                  <a:txBody>
                    <a:bodyPr/>
                    <a:p>
                      <a:pPr indent="0">
                        <a:buNone/>
                      </a:pPr>
                      <a:r>
                        <a:rPr lang="en-US" sz="1600" b="0">
                          <a:solidFill>
                            <a:srgbClr val="333333"/>
                          </a:solidFill>
                          <a:latin typeface="Times New Roman" panose="02020603050405020304" charset="0"/>
                          <a:ea typeface="宋体" pitchFamily="2" charset="-122"/>
                        </a:rPr>
                        <a:t>变址寻址</a:t>
                      </a:r>
                      <a:endParaRPr lang="en-US" altLang="en-US" sz="1600" b="0">
                        <a:solidFill>
                          <a:srgbClr val="333333"/>
                        </a:solidFill>
                        <a:latin typeface="Times New Roman" panose="02020603050405020304" charset="0"/>
                        <a:ea typeface="宋体" pitchFamily="2" charset="-122"/>
                      </a:endParaRPr>
                    </a:p>
                  </a:txBody>
                  <a:tcPr marL="99060" marR="99060" vert="horz" anchor="ctr" anchorCtr="0"/>
                </a:tc>
              </a:tr>
              <a:tr h="381000">
                <a:tc>
                  <a:txBody>
                    <a:bodyPr/>
                    <a:p>
                      <a:pPr indent="0">
                        <a:buNone/>
                      </a:pPr>
                      <a:r>
                        <a:rPr lang="en-US" sz="1600" b="0">
                          <a:solidFill>
                            <a:srgbClr val="333333"/>
                          </a:solidFill>
                          <a:latin typeface="Times New Roman" panose="02020603050405020304" charset="0"/>
                          <a:ea typeface="宋体" pitchFamily="2" charset="-122"/>
                        </a:rPr>
                        <a:t>存储器</a:t>
                      </a:r>
                      <a:endParaRPr lang="en-US" altLang="en-US" sz="1600" b="0">
                        <a:solidFill>
                          <a:srgbClr val="333333"/>
                        </a:solidFill>
                        <a:latin typeface="Times New Roman" panose="02020603050405020304" charset="0"/>
                        <a:ea typeface="宋体" pitchFamily="2" charset="-122"/>
                      </a:endParaRPr>
                    </a:p>
                  </a:txBody>
                  <a:tcPr marL="99060" marR="99060" vert="horz" anchor="ctr" anchorCtr="0"/>
                </a:tc>
                <a:tc>
                  <a:txBody>
                    <a:bodyPr/>
                    <a:p>
                      <a:pPr indent="0">
                        <a:buNone/>
                      </a:pPr>
                      <a:r>
                        <a:rPr lang="en-US" sz="1600" b="0">
                          <a:solidFill>
                            <a:srgbClr val="333333"/>
                          </a:solidFill>
                          <a:latin typeface="Times New Roman" panose="02020603050405020304" charset="0"/>
                          <a:ea typeface="宋体" pitchFamily="2" charset="-122"/>
                          <a:cs typeface="Times New Roman" panose="02020603050405020304" charset="0"/>
                        </a:rPr>
                        <a:t>Imm(rb,ri)</a:t>
                      </a:r>
                      <a:endParaRPr lang="en-US" altLang="en-US" sz="1600" b="0">
                        <a:solidFill>
                          <a:srgbClr val="333333"/>
                        </a:solidFill>
                        <a:latin typeface="Times New Roman" panose="02020603050405020304" charset="0"/>
                        <a:ea typeface="宋体" pitchFamily="2" charset="-122"/>
                        <a:cs typeface="Times New Roman" panose="02020603050405020304" charset="0"/>
                      </a:endParaRPr>
                    </a:p>
                  </a:txBody>
                  <a:tcPr marL="99060" marR="99060" vert="horz" anchor="ctr" anchorCtr="0"/>
                </a:tc>
                <a:tc>
                  <a:txBody>
                    <a:bodyPr/>
                    <a:p>
                      <a:pPr indent="0">
                        <a:buNone/>
                      </a:pPr>
                      <a:r>
                        <a:rPr lang="en-US" sz="1600" b="0">
                          <a:solidFill>
                            <a:srgbClr val="333333"/>
                          </a:solidFill>
                          <a:latin typeface="Times New Roman" panose="02020603050405020304" charset="0"/>
                          <a:ea typeface="宋体" pitchFamily="2" charset="-122"/>
                          <a:cs typeface="Times New Roman" panose="02020603050405020304" charset="0"/>
                        </a:rPr>
                        <a:t>M[Imm+R[rb]+R[ri]]</a:t>
                      </a:r>
                      <a:endParaRPr lang="en-US" altLang="en-US" sz="1600" b="0">
                        <a:solidFill>
                          <a:srgbClr val="333333"/>
                        </a:solidFill>
                        <a:latin typeface="Times New Roman" panose="02020603050405020304" charset="0"/>
                        <a:ea typeface="宋体" pitchFamily="2" charset="-122"/>
                        <a:cs typeface="Times New Roman" panose="02020603050405020304" charset="0"/>
                      </a:endParaRPr>
                    </a:p>
                  </a:txBody>
                  <a:tcPr marL="99060" marR="99060" vert="horz" anchor="ctr" anchorCtr="0"/>
                </a:tc>
                <a:tc>
                  <a:txBody>
                    <a:bodyPr/>
                    <a:p>
                      <a:pPr indent="0">
                        <a:buNone/>
                      </a:pPr>
                      <a:r>
                        <a:rPr lang="en-US" sz="1600" b="0">
                          <a:solidFill>
                            <a:srgbClr val="333333"/>
                          </a:solidFill>
                          <a:latin typeface="Times New Roman" panose="02020603050405020304" charset="0"/>
                          <a:ea typeface="宋体" pitchFamily="2" charset="-122"/>
                        </a:rPr>
                        <a:t>变址寻址</a:t>
                      </a:r>
                      <a:endParaRPr lang="en-US" altLang="en-US" sz="1600" b="0">
                        <a:solidFill>
                          <a:srgbClr val="333333"/>
                        </a:solidFill>
                        <a:latin typeface="Times New Roman" panose="02020603050405020304" charset="0"/>
                        <a:ea typeface="宋体" pitchFamily="2" charset="-122"/>
                      </a:endParaRPr>
                    </a:p>
                  </a:txBody>
                  <a:tcPr marL="99060" marR="99060" vert="horz" anchor="ctr" anchorCtr="0"/>
                </a:tc>
              </a:tr>
              <a:tr h="381000">
                <a:tc>
                  <a:txBody>
                    <a:bodyPr/>
                    <a:p>
                      <a:pPr indent="0">
                        <a:buNone/>
                      </a:pPr>
                      <a:r>
                        <a:rPr lang="en-US" sz="1600" b="0">
                          <a:solidFill>
                            <a:srgbClr val="333333"/>
                          </a:solidFill>
                          <a:latin typeface="Times New Roman" panose="02020603050405020304" charset="0"/>
                          <a:ea typeface="宋体" pitchFamily="2" charset="-122"/>
                        </a:rPr>
                        <a:t>存储器</a:t>
                      </a:r>
                      <a:endParaRPr lang="en-US" altLang="en-US" sz="1600" b="0">
                        <a:solidFill>
                          <a:srgbClr val="333333"/>
                        </a:solidFill>
                        <a:latin typeface="Times New Roman" panose="02020603050405020304" charset="0"/>
                        <a:ea typeface="宋体" pitchFamily="2" charset="-122"/>
                      </a:endParaRPr>
                    </a:p>
                  </a:txBody>
                  <a:tcPr marL="99060" marR="99060" vert="horz" anchor="ctr" anchorCtr="0"/>
                </a:tc>
                <a:tc>
                  <a:txBody>
                    <a:bodyPr/>
                    <a:p>
                      <a:pPr indent="0">
                        <a:buNone/>
                      </a:pPr>
                      <a:r>
                        <a:rPr lang="en-US" sz="1600" b="0">
                          <a:solidFill>
                            <a:srgbClr val="333333"/>
                          </a:solidFill>
                          <a:latin typeface="Times New Roman" panose="02020603050405020304" charset="0"/>
                          <a:ea typeface="宋体" pitchFamily="2" charset="-122"/>
                          <a:cs typeface="Times New Roman" panose="02020603050405020304" charset="0"/>
                        </a:rPr>
                        <a:t>(,ri,s)</a:t>
                      </a:r>
                      <a:endParaRPr lang="en-US" altLang="en-US" sz="1600" b="0">
                        <a:solidFill>
                          <a:srgbClr val="333333"/>
                        </a:solidFill>
                        <a:latin typeface="Times New Roman" panose="02020603050405020304" charset="0"/>
                        <a:ea typeface="宋体" pitchFamily="2" charset="-122"/>
                        <a:cs typeface="Times New Roman" panose="02020603050405020304" charset="0"/>
                      </a:endParaRPr>
                    </a:p>
                  </a:txBody>
                  <a:tcPr marL="99060" marR="99060" vert="horz" anchor="ctr" anchorCtr="0"/>
                </a:tc>
                <a:tc>
                  <a:txBody>
                    <a:bodyPr/>
                    <a:p>
                      <a:pPr indent="0">
                        <a:buNone/>
                      </a:pPr>
                      <a:r>
                        <a:rPr lang="en-US" sz="1600" b="0">
                          <a:solidFill>
                            <a:srgbClr val="333333"/>
                          </a:solidFill>
                          <a:latin typeface="Times New Roman" panose="02020603050405020304" charset="0"/>
                          <a:ea typeface="宋体" pitchFamily="2" charset="-122"/>
                          <a:cs typeface="Times New Roman" panose="02020603050405020304" charset="0"/>
                        </a:rPr>
                        <a:t>M[R[ri]*s]</a:t>
                      </a:r>
                      <a:endParaRPr lang="en-US" altLang="en-US" sz="1600" b="0">
                        <a:solidFill>
                          <a:srgbClr val="333333"/>
                        </a:solidFill>
                        <a:latin typeface="Times New Roman" panose="02020603050405020304" charset="0"/>
                        <a:ea typeface="宋体" pitchFamily="2" charset="-122"/>
                        <a:cs typeface="Times New Roman" panose="02020603050405020304" charset="0"/>
                      </a:endParaRPr>
                    </a:p>
                  </a:txBody>
                  <a:tcPr marL="99060" marR="99060" vert="horz" anchor="ctr" anchorCtr="0"/>
                </a:tc>
                <a:tc>
                  <a:txBody>
                    <a:bodyPr/>
                    <a:p>
                      <a:pPr indent="0">
                        <a:buNone/>
                      </a:pPr>
                      <a:r>
                        <a:rPr lang="en-US" sz="1600" b="0">
                          <a:solidFill>
                            <a:srgbClr val="333333"/>
                          </a:solidFill>
                          <a:latin typeface="Times New Roman" panose="02020603050405020304" charset="0"/>
                          <a:ea typeface="宋体" pitchFamily="2" charset="-122"/>
                        </a:rPr>
                        <a:t>比例变址寻址</a:t>
                      </a:r>
                      <a:endParaRPr lang="en-US" altLang="en-US" sz="1600" b="0">
                        <a:solidFill>
                          <a:srgbClr val="333333"/>
                        </a:solidFill>
                        <a:latin typeface="Times New Roman" panose="02020603050405020304" charset="0"/>
                        <a:ea typeface="宋体" pitchFamily="2" charset="-122"/>
                      </a:endParaRPr>
                    </a:p>
                  </a:txBody>
                  <a:tcPr marL="99060" marR="99060" vert="horz" anchor="ctr" anchorCtr="0"/>
                </a:tc>
              </a:tr>
              <a:tr h="381000">
                <a:tc>
                  <a:txBody>
                    <a:bodyPr/>
                    <a:p>
                      <a:pPr indent="0">
                        <a:buNone/>
                      </a:pPr>
                      <a:r>
                        <a:rPr lang="en-US" sz="1600" b="0">
                          <a:solidFill>
                            <a:srgbClr val="333333"/>
                          </a:solidFill>
                          <a:latin typeface="Times New Roman" panose="02020603050405020304" charset="0"/>
                          <a:ea typeface="宋体" pitchFamily="2" charset="-122"/>
                        </a:rPr>
                        <a:t>存储器</a:t>
                      </a:r>
                      <a:endParaRPr lang="en-US" altLang="en-US" sz="1600" b="0">
                        <a:solidFill>
                          <a:srgbClr val="333333"/>
                        </a:solidFill>
                        <a:latin typeface="Times New Roman" panose="02020603050405020304" charset="0"/>
                        <a:ea typeface="宋体" pitchFamily="2" charset="-122"/>
                      </a:endParaRPr>
                    </a:p>
                  </a:txBody>
                  <a:tcPr marL="99060" marR="99060" vert="horz" anchor="ctr" anchorCtr="0"/>
                </a:tc>
                <a:tc>
                  <a:txBody>
                    <a:bodyPr/>
                    <a:p>
                      <a:pPr indent="0">
                        <a:buNone/>
                      </a:pPr>
                      <a:r>
                        <a:rPr lang="en-US" sz="1600" b="0">
                          <a:solidFill>
                            <a:srgbClr val="333333"/>
                          </a:solidFill>
                          <a:latin typeface="Times New Roman" panose="02020603050405020304" charset="0"/>
                          <a:ea typeface="宋体" pitchFamily="2" charset="-122"/>
                          <a:cs typeface="Times New Roman" panose="02020603050405020304" charset="0"/>
                        </a:rPr>
                        <a:t>Imm(,ri,s)</a:t>
                      </a:r>
                      <a:endParaRPr lang="en-US" altLang="en-US" sz="1600" b="0">
                        <a:solidFill>
                          <a:srgbClr val="333333"/>
                        </a:solidFill>
                        <a:latin typeface="Times New Roman" panose="02020603050405020304" charset="0"/>
                        <a:ea typeface="宋体" pitchFamily="2" charset="-122"/>
                        <a:cs typeface="Times New Roman" panose="02020603050405020304" charset="0"/>
                      </a:endParaRPr>
                    </a:p>
                  </a:txBody>
                  <a:tcPr marL="99060" marR="99060" vert="horz" anchor="ctr" anchorCtr="0"/>
                </a:tc>
                <a:tc>
                  <a:txBody>
                    <a:bodyPr/>
                    <a:p>
                      <a:pPr indent="0">
                        <a:buNone/>
                      </a:pPr>
                      <a:r>
                        <a:rPr lang="en-US" sz="1600" b="0">
                          <a:solidFill>
                            <a:srgbClr val="333333"/>
                          </a:solidFill>
                          <a:latin typeface="Times New Roman" panose="02020603050405020304" charset="0"/>
                          <a:ea typeface="宋体" pitchFamily="2" charset="-122"/>
                          <a:cs typeface="Times New Roman" panose="02020603050405020304" charset="0"/>
                        </a:rPr>
                        <a:t>M[Imm+R[ri]*s]</a:t>
                      </a:r>
                      <a:endParaRPr lang="en-US" altLang="en-US" sz="1600" b="0">
                        <a:solidFill>
                          <a:srgbClr val="333333"/>
                        </a:solidFill>
                        <a:latin typeface="Times New Roman" panose="02020603050405020304" charset="0"/>
                        <a:ea typeface="宋体" pitchFamily="2" charset="-122"/>
                        <a:cs typeface="Times New Roman" panose="02020603050405020304" charset="0"/>
                      </a:endParaRPr>
                    </a:p>
                  </a:txBody>
                  <a:tcPr marL="99060" marR="99060" vert="horz" anchor="ctr" anchorCtr="0"/>
                </a:tc>
                <a:tc>
                  <a:txBody>
                    <a:bodyPr/>
                    <a:p>
                      <a:pPr indent="0">
                        <a:buNone/>
                      </a:pPr>
                      <a:r>
                        <a:rPr lang="en-US" sz="1600" b="0">
                          <a:solidFill>
                            <a:srgbClr val="333333"/>
                          </a:solidFill>
                          <a:latin typeface="Times New Roman" panose="02020603050405020304" charset="0"/>
                          <a:ea typeface="宋体" pitchFamily="2" charset="-122"/>
                        </a:rPr>
                        <a:t>比例变址寻址</a:t>
                      </a:r>
                      <a:endParaRPr lang="en-US" altLang="en-US" sz="1600" b="0">
                        <a:solidFill>
                          <a:srgbClr val="333333"/>
                        </a:solidFill>
                        <a:latin typeface="Times New Roman" panose="02020603050405020304" charset="0"/>
                        <a:ea typeface="宋体" pitchFamily="2" charset="-122"/>
                      </a:endParaRPr>
                    </a:p>
                  </a:txBody>
                  <a:tcPr marL="99060" marR="99060" vert="horz" anchor="ctr" anchorCtr="0"/>
                </a:tc>
              </a:tr>
              <a:tr h="381000">
                <a:tc>
                  <a:txBody>
                    <a:bodyPr/>
                    <a:p>
                      <a:pPr indent="0">
                        <a:buNone/>
                      </a:pPr>
                      <a:r>
                        <a:rPr lang="en-US" sz="1600" b="0">
                          <a:solidFill>
                            <a:srgbClr val="333333"/>
                          </a:solidFill>
                          <a:latin typeface="Times New Roman" panose="02020603050405020304" charset="0"/>
                          <a:ea typeface="宋体" pitchFamily="2" charset="-122"/>
                        </a:rPr>
                        <a:t>存储器</a:t>
                      </a:r>
                      <a:endParaRPr lang="en-US" altLang="en-US" sz="1600" b="0">
                        <a:solidFill>
                          <a:srgbClr val="333333"/>
                        </a:solidFill>
                        <a:latin typeface="Times New Roman" panose="02020603050405020304" charset="0"/>
                        <a:ea typeface="宋体" pitchFamily="2" charset="-122"/>
                      </a:endParaRPr>
                    </a:p>
                  </a:txBody>
                  <a:tcPr marL="99060" marR="99060" vert="horz" anchor="ctr" anchorCtr="0"/>
                </a:tc>
                <a:tc>
                  <a:txBody>
                    <a:bodyPr/>
                    <a:p>
                      <a:pPr indent="0">
                        <a:buNone/>
                      </a:pPr>
                      <a:r>
                        <a:rPr lang="en-US" sz="1600" b="0">
                          <a:solidFill>
                            <a:srgbClr val="333333"/>
                          </a:solidFill>
                          <a:latin typeface="Times New Roman" panose="02020603050405020304" charset="0"/>
                          <a:ea typeface="宋体" pitchFamily="2" charset="-122"/>
                          <a:cs typeface="Times New Roman" panose="02020603050405020304" charset="0"/>
                        </a:rPr>
                        <a:t>(rb,ri,s)</a:t>
                      </a:r>
                      <a:endParaRPr lang="en-US" altLang="en-US" sz="1600" b="0">
                        <a:solidFill>
                          <a:srgbClr val="333333"/>
                        </a:solidFill>
                        <a:latin typeface="Times New Roman" panose="02020603050405020304" charset="0"/>
                        <a:ea typeface="宋体" pitchFamily="2" charset="-122"/>
                        <a:cs typeface="Times New Roman" panose="02020603050405020304" charset="0"/>
                      </a:endParaRPr>
                    </a:p>
                  </a:txBody>
                  <a:tcPr marL="99060" marR="99060" vert="horz" anchor="ctr" anchorCtr="0"/>
                </a:tc>
                <a:tc>
                  <a:txBody>
                    <a:bodyPr/>
                    <a:p>
                      <a:pPr indent="0">
                        <a:buNone/>
                      </a:pPr>
                      <a:r>
                        <a:rPr lang="en-US" sz="1600" b="0">
                          <a:solidFill>
                            <a:srgbClr val="333333"/>
                          </a:solidFill>
                          <a:latin typeface="Times New Roman" panose="02020603050405020304" charset="0"/>
                          <a:ea typeface="宋体" pitchFamily="2" charset="-122"/>
                          <a:cs typeface="Times New Roman" panose="02020603050405020304" charset="0"/>
                        </a:rPr>
                        <a:t>M[R[rb]+R[ri]*s]</a:t>
                      </a:r>
                      <a:endParaRPr lang="en-US" altLang="en-US" sz="1600" b="0">
                        <a:solidFill>
                          <a:srgbClr val="333333"/>
                        </a:solidFill>
                        <a:latin typeface="Times New Roman" panose="02020603050405020304" charset="0"/>
                        <a:ea typeface="宋体" pitchFamily="2" charset="-122"/>
                        <a:cs typeface="Times New Roman" panose="02020603050405020304" charset="0"/>
                      </a:endParaRPr>
                    </a:p>
                  </a:txBody>
                  <a:tcPr marL="99060" marR="99060" vert="horz" anchor="ctr" anchorCtr="0"/>
                </a:tc>
                <a:tc>
                  <a:txBody>
                    <a:bodyPr/>
                    <a:p>
                      <a:pPr indent="0">
                        <a:buNone/>
                      </a:pPr>
                      <a:r>
                        <a:rPr lang="en-US" sz="1600" b="0">
                          <a:solidFill>
                            <a:srgbClr val="333333"/>
                          </a:solidFill>
                          <a:latin typeface="Times New Roman" panose="02020603050405020304" charset="0"/>
                          <a:ea typeface="宋体" pitchFamily="2" charset="-122"/>
                        </a:rPr>
                        <a:t>比例变址寻址</a:t>
                      </a:r>
                      <a:endParaRPr lang="en-US" altLang="en-US" sz="1600" b="0">
                        <a:solidFill>
                          <a:srgbClr val="333333"/>
                        </a:solidFill>
                        <a:latin typeface="Times New Roman" panose="02020603050405020304" charset="0"/>
                        <a:ea typeface="宋体" pitchFamily="2" charset="-122"/>
                      </a:endParaRPr>
                    </a:p>
                  </a:txBody>
                  <a:tcPr marL="99060" marR="99060" vert="horz" anchor="ctr" anchorCtr="0"/>
                </a:tc>
              </a:tr>
              <a:tr h="381000">
                <a:tc>
                  <a:txBody>
                    <a:bodyPr/>
                    <a:p>
                      <a:pPr indent="0">
                        <a:buNone/>
                      </a:pPr>
                      <a:r>
                        <a:rPr lang="en-US" sz="1600" b="0">
                          <a:solidFill>
                            <a:srgbClr val="333333"/>
                          </a:solidFill>
                          <a:latin typeface="Times New Roman" panose="02020603050405020304" charset="0"/>
                          <a:ea typeface="宋体" pitchFamily="2" charset="-122"/>
                        </a:rPr>
                        <a:t>存储器</a:t>
                      </a:r>
                      <a:endParaRPr lang="en-US" altLang="en-US" sz="1600" b="0">
                        <a:solidFill>
                          <a:srgbClr val="333333"/>
                        </a:solidFill>
                        <a:latin typeface="Times New Roman" panose="02020603050405020304" charset="0"/>
                        <a:ea typeface="宋体" pitchFamily="2" charset="-122"/>
                      </a:endParaRPr>
                    </a:p>
                  </a:txBody>
                  <a:tcPr marL="99060" marR="99060" vert="horz" anchor="ctr" anchorCtr="0"/>
                </a:tc>
                <a:tc>
                  <a:txBody>
                    <a:bodyPr/>
                    <a:p>
                      <a:pPr indent="0">
                        <a:buNone/>
                      </a:pPr>
                      <a:r>
                        <a:rPr lang="en-US" sz="1600" b="0">
                          <a:solidFill>
                            <a:srgbClr val="333333"/>
                          </a:solidFill>
                          <a:latin typeface="Times New Roman" panose="02020603050405020304" charset="0"/>
                          <a:ea typeface="宋体" pitchFamily="2" charset="-122"/>
                          <a:cs typeface="Times New Roman" panose="02020603050405020304" charset="0"/>
                        </a:rPr>
                        <a:t>Imm(rb,ri,s)</a:t>
                      </a:r>
                      <a:endParaRPr lang="en-US" altLang="en-US" sz="1600" b="0">
                        <a:solidFill>
                          <a:srgbClr val="333333"/>
                        </a:solidFill>
                        <a:latin typeface="Times New Roman" panose="02020603050405020304" charset="0"/>
                        <a:ea typeface="宋体" pitchFamily="2" charset="-122"/>
                        <a:cs typeface="Times New Roman" panose="02020603050405020304" charset="0"/>
                      </a:endParaRPr>
                    </a:p>
                  </a:txBody>
                  <a:tcPr marL="99060" marR="99060" vert="horz" anchor="ctr" anchorCtr="0"/>
                </a:tc>
                <a:tc>
                  <a:txBody>
                    <a:bodyPr/>
                    <a:p>
                      <a:pPr indent="0">
                        <a:buNone/>
                      </a:pPr>
                      <a:r>
                        <a:rPr lang="en-US" sz="1600" b="0">
                          <a:solidFill>
                            <a:srgbClr val="333333"/>
                          </a:solidFill>
                          <a:latin typeface="Times New Roman" panose="02020603050405020304" charset="0"/>
                          <a:ea typeface="宋体" pitchFamily="2" charset="-122"/>
                          <a:cs typeface="Times New Roman" panose="02020603050405020304" charset="0"/>
                        </a:rPr>
                        <a:t>M[Imm+R[rb]+R[ri]*s]</a:t>
                      </a:r>
                      <a:endParaRPr lang="en-US" altLang="en-US" sz="1600" b="0">
                        <a:solidFill>
                          <a:srgbClr val="333333"/>
                        </a:solidFill>
                        <a:latin typeface="Times New Roman" panose="02020603050405020304" charset="0"/>
                        <a:ea typeface="宋体" pitchFamily="2" charset="-122"/>
                        <a:cs typeface="Times New Roman" panose="02020603050405020304" charset="0"/>
                      </a:endParaRPr>
                    </a:p>
                  </a:txBody>
                  <a:tcPr marL="99060" marR="99060" vert="horz" anchor="ctr" anchorCtr="0"/>
                </a:tc>
                <a:tc>
                  <a:txBody>
                    <a:bodyPr/>
                    <a:p>
                      <a:pPr indent="0">
                        <a:buNone/>
                      </a:pPr>
                      <a:r>
                        <a:rPr lang="en-US" sz="1600" b="0">
                          <a:solidFill>
                            <a:srgbClr val="333333"/>
                          </a:solidFill>
                          <a:latin typeface="Times New Roman" panose="02020603050405020304" charset="0"/>
                          <a:ea typeface="宋体" pitchFamily="2" charset="-122"/>
                        </a:rPr>
                        <a:t>比例变址寻址</a:t>
                      </a:r>
                      <a:endParaRPr lang="en-US" altLang="en-US" sz="1600" b="0">
                        <a:solidFill>
                          <a:srgbClr val="333333"/>
                        </a:solidFill>
                        <a:latin typeface="Times New Roman" panose="02020603050405020304" charset="0"/>
                        <a:ea typeface="宋体" pitchFamily="2" charset="-122"/>
                      </a:endParaRPr>
                    </a:p>
                  </a:txBody>
                  <a:tcPr marL="99060" marR="99060" vert="horz" anchor="ctr" anchorCtr="0"/>
                </a:tc>
              </a:tr>
            </a:tbl>
          </a:graphicData>
        </a:graphic>
      </p:graphicFrame>
      <p:sp>
        <p:nvSpPr>
          <p:cNvPr id="9" name="文本框 8"/>
          <p:cNvSpPr txBox="1"/>
          <p:nvPr/>
        </p:nvSpPr>
        <p:spPr>
          <a:xfrm>
            <a:off x="513715" y="1231265"/>
            <a:ext cx="11163935" cy="829945"/>
          </a:xfrm>
          <a:prstGeom prst="rect">
            <a:avLst/>
          </a:prstGeom>
          <a:noFill/>
        </p:spPr>
        <p:txBody>
          <a:bodyPr wrap="square" rtlCol="0" anchor="t">
            <a:spAutoFit/>
          </a:bodyPr>
          <a:p>
            <a:r>
              <a:rPr lang="zh-CN" altLang="en-US" sz="2400">
                <a:latin typeface="Times New Roman" panose="02020603050405020304" charset="0"/>
                <a:cs typeface="Times New Roman" panose="02020603050405020304" charset="0"/>
              </a:rPr>
              <a:t>x86</a:t>
            </a:r>
            <a:r>
              <a:rPr lang="en-US" altLang="zh-CN" sz="2400">
                <a:latin typeface="Times New Roman" panose="02020603050405020304" charset="0"/>
                <a:cs typeface="Times New Roman" panose="02020603050405020304" charset="0"/>
              </a:rPr>
              <a:t>-64</a:t>
            </a:r>
            <a:r>
              <a:rPr lang="zh-CN" altLang="en-US" sz="2400">
                <a:latin typeface="Times New Roman" panose="02020603050405020304" charset="0"/>
                <a:cs typeface="Times New Roman" panose="02020603050405020304" charset="0"/>
              </a:rPr>
              <a:t>不支持在一条指令中直接将一个值从一个内存地址移动到另一个内存地址</a:t>
            </a:r>
            <a:r>
              <a:rPr lang="en-US" altLang="zh-CN" sz="2400">
                <a:latin typeface="Times New Roman" panose="02020603050405020304" charset="0"/>
                <a:cs typeface="Times New Roman" panose="02020603050405020304" charset="0"/>
              </a:rPr>
              <a:t>, </a:t>
            </a:r>
            <a:r>
              <a:rPr lang="zh-CN" altLang="en-US" sz="2400">
                <a:latin typeface="Times New Roman" panose="02020603050405020304" charset="0"/>
                <a:cs typeface="Times New Roman" panose="02020603050405020304" charset="0"/>
              </a:rPr>
              <a:t>必须使用寄存器作为中间存储</a:t>
            </a:r>
            <a:r>
              <a:rPr lang="en-US" altLang="zh-CN" sz="2400">
                <a:latin typeface="Times New Roman" panose="02020603050405020304" charset="0"/>
                <a:cs typeface="Times New Roman" panose="02020603050405020304" charset="0"/>
              </a:rPr>
              <a:t>.</a:t>
            </a:r>
            <a:endParaRPr lang="en-US" altLang="zh-CN" sz="2400">
              <a:latin typeface="Times New Roman" panose="02020603050405020304" charset="0"/>
              <a:cs typeface="Times New Roman" panose="02020603050405020304" charset="0"/>
            </a:endParaRPr>
          </a:p>
        </p:txBody>
      </p:sp>
      <p:sp>
        <p:nvSpPr>
          <p:cNvPr id="13" name="矩形 12"/>
          <p:cNvSpPr/>
          <p:nvPr/>
        </p:nvSpPr>
        <p:spPr>
          <a:xfrm>
            <a:off x="446405" y="6098540"/>
            <a:ext cx="8683625" cy="518160"/>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9130030" y="4309745"/>
            <a:ext cx="2813685" cy="2306955"/>
          </a:xfrm>
          <a:prstGeom prst="rect">
            <a:avLst/>
          </a:prstGeom>
          <a:noFill/>
        </p:spPr>
        <p:txBody>
          <a:bodyPr wrap="square" rtlCol="0">
            <a:spAutoFit/>
          </a:bodyPr>
          <a:p>
            <a:r>
              <a:rPr lang="zh-CN" altLang="en-US" sz="2400">
                <a:solidFill>
                  <a:srgbClr val="FF0000"/>
                </a:solidFill>
                <a:latin typeface="Times New Roman" panose="02020603050405020304" charset="0"/>
                <a:ea typeface="宋体" pitchFamily="2" charset="-122"/>
                <a:cs typeface="Times New Roman" panose="02020603050405020304" charset="0"/>
              </a:rPr>
              <a:t>通用形式</a:t>
            </a:r>
            <a:r>
              <a:rPr lang="en-US" altLang="zh-CN" sz="2400">
                <a:solidFill>
                  <a:srgbClr val="FF0000"/>
                </a:solidFill>
                <a:latin typeface="Times New Roman" panose="02020603050405020304" charset="0"/>
                <a:ea typeface="宋体" pitchFamily="2" charset="-122"/>
                <a:cs typeface="Times New Roman" panose="02020603050405020304" charset="0"/>
              </a:rPr>
              <a:t>:</a:t>
            </a:r>
            <a:endParaRPr lang="en-US" altLang="zh-CN" sz="2400">
              <a:solidFill>
                <a:srgbClr val="FF0000"/>
              </a:solidFill>
              <a:latin typeface="Times New Roman" panose="02020603050405020304" charset="0"/>
              <a:ea typeface="宋体" pitchFamily="2" charset="-122"/>
              <a:cs typeface="Times New Roman" panose="02020603050405020304" charset="0"/>
            </a:endParaRPr>
          </a:p>
          <a:p>
            <a:pPr marL="285750" indent="-285750">
              <a:buFont typeface="Arial" panose="020B0604020202020204" pitchFamily="34" charset="0"/>
              <a:buChar char="•"/>
            </a:pPr>
            <a:r>
              <a:rPr lang="en-US" altLang="zh-CN" sz="2400">
                <a:solidFill>
                  <a:srgbClr val="FF0000"/>
                </a:solidFill>
                <a:latin typeface="Times New Roman" panose="02020603050405020304" charset="0"/>
                <a:ea typeface="宋体" pitchFamily="2" charset="-122"/>
                <a:cs typeface="Times New Roman" panose="02020603050405020304" charset="0"/>
              </a:rPr>
              <a:t>Imm: </a:t>
            </a:r>
            <a:r>
              <a:rPr lang="zh-CN" altLang="en-US" sz="2400">
                <a:solidFill>
                  <a:srgbClr val="FF0000"/>
                </a:solidFill>
                <a:latin typeface="Times New Roman" panose="02020603050405020304" charset="0"/>
                <a:ea typeface="宋体" pitchFamily="2" charset="-122"/>
                <a:cs typeface="Times New Roman" panose="02020603050405020304" charset="0"/>
              </a:rPr>
              <a:t>立即数偏移</a:t>
            </a:r>
            <a:endParaRPr lang="zh-CN" altLang="en-US" sz="2400">
              <a:solidFill>
                <a:srgbClr val="FF0000"/>
              </a:solidFill>
              <a:latin typeface="Times New Roman" panose="02020603050405020304" charset="0"/>
              <a:ea typeface="宋体" pitchFamily="2" charset="-122"/>
              <a:cs typeface="Times New Roman" panose="02020603050405020304" charset="0"/>
            </a:endParaRPr>
          </a:p>
          <a:p>
            <a:pPr marL="285750" indent="-285750">
              <a:buFont typeface="Arial" panose="020B0604020202020204" pitchFamily="34" charset="0"/>
              <a:buChar char="•"/>
            </a:pPr>
            <a:r>
              <a:rPr lang="en-US" altLang="zh-CN" sz="2400">
                <a:solidFill>
                  <a:srgbClr val="FF0000"/>
                </a:solidFill>
                <a:latin typeface="Times New Roman" panose="02020603050405020304" charset="0"/>
                <a:ea typeface="宋体" pitchFamily="2" charset="-122"/>
                <a:cs typeface="Times New Roman" panose="02020603050405020304" charset="0"/>
              </a:rPr>
              <a:t>rb: </a:t>
            </a:r>
            <a:r>
              <a:rPr lang="zh-CN" altLang="en-US" sz="2400">
                <a:solidFill>
                  <a:srgbClr val="FF0000"/>
                </a:solidFill>
                <a:latin typeface="Times New Roman" panose="02020603050405020304" charset="0"/>
                <a:ea typeface="宋体" pitchFamily="2" charset="-122"/>
                <a:cs typeface="Times New Roman" panose="02020603050405020304" charset="0"/>
              </a:rPr>
              <a:t>基址寄存器</a:t>
            </a:r>
            <a:endParaRPr lang="zh-CN" altLang="en-US" sz="2400">
              <a:solidFill>
                <a:srgbClr val="FF0000"/>
              </a:solidFill>
              <a:latin typeface="Times New Roman" panose="02020603050405020304" charset="0"/>
              <a:ea typeface="宋体" pitchFamily="2" charset="-122"/>
              <a:cs typeface="Times New Roman" panose="02020603050405020304" charset="0"/>
            </a:endParaRPr>
          </a:p>
          <a:p>
            <a:pPr marL="285750" indent="-285750">
              <a:buFont typeface="Arial" panose="020B0604020202020204" pitchFamily="34" charset="0"/>
              <a:buChar char="•"/>
            </a:pPr>
            <a:r>
              <a:rPr lang="en-US" altLang="zh-CN" sz="2400">
                <a:solidFill>
                  <a:srgbClr val="FF0000"/>
                </a:solidFill>
                <a:latin typeface="Times New Roman" panose="02020603050405020304" charset="0"/>
                <a:ea typeface="宋体" pitchFamily="2" charset="-122"/>
                <a:cs typeface="Times New Roman" panose="02020603050405020304" charset="0"/>
              </a:rPr>
              <a:t>ri: </a:t>
            </a:r>
            <a:r>
              <a:rPr lang="zh-CN" altLang="en-US" sz="2400">
                <a:solidFill>
                  <a:srgbClr val="FF0000"/>
                </a:solidFill>
                <a:latin typeface="Times New Roman" panose="02020603050405020304" charset="0"/>
                <a:ea typeface="宋体" pitchFamily="2" charset="-122"/>
                <a:cs typeface="Times New Roman" panose="02020603050405020304" charset="0"/>
              </a:rPr>
              <a:t>变址寄存器</a:t>
            </a:r>
            <a:endParaRPr lang="zh-CN" altLang="en-US" sz="2400">
              <a:solidFill>
                <a:srgbClr val="FF0000"/>
              </a:solidFill>
              <a:latin typeface="Times New Roman" panose="02020603050405020304" charset="0"/>
              <a:ea typeface="宋体" pitchFamily="2" charset="-122"/>
              <a:cs typeface="Times New Roman" panose="02020603050405020304" charset="0"/>
            </a:endParaRPr>
          </a:p>
          <a:p>
            <a:pPr marL="285750" indent="-285750">
              <a:buFont typeface="Arial" panose="020B0604020202020204" pitchFamily="34" charset="0"/>
              <a:buChar char="•"/>
            </a:pPr>
            <a:r>
              <a:rPr lang="en-US" altLang="zh-CN" sz="2400">
                <a:solidFill>
                  <a:srgbClr val="FF0000"/>
                </a:solidFill>
                <a:latin typeface="Times New Roman" panose="02020603050405020304" charset="0"/>
                <a:ea typeface="宋体" pitchFamily="2" charset="-122"/>
                <a:cs typeface="Times New Roman" panose="02020603050405020304" charset="0"/>
              </a:rPr>
              <a:t>s: </a:t>
            </a:r>
            <a:r>
              <a:rPr lang="zh-CN" altLang="en-US" sz="2400">
                <a:solidFill>
                  <a:srgbClr val="FF0000"/>
                </a:solidFill>
                <a:latin typeface="Times New Roman" panose="02020603050405020304" charset="0"/>
                <a:ea typeface="宋体" pitchFamily="2" charset="-122"/>
                <a:cs typeface="Times New Roman" panose="02020603050405020304" charset="0"/>
              </a:rPr>
              <a:t>比例因子</a:t>
            </a:r>
            <a:r>
              <a:rPr lang="en-US" altLang="zh-CN" sz="2400">
                <a:solidFill>
                  <a:srgbClr val="FF0000"/>
                </a:solidFill>
                <a:latin typeface="Times New Roman" panose="02020603050405020304" charset="0"/>
                <a:ea typeface="宋体" pitchFamily="2" charset="-122"/>
                <a:cs typeface="Times New Roman" panose="02020603050405020304" charset="0"/>
              </a:rPr>
              <a:t>,</a:t>
            </a:r>
            <a:r>
              <a:rPr lang="zh-CN" altLang="en-US" sz="2400">
                <a:solidFill>
                  <a:srgbClr val="FF0000"/>
                </a:solidFill>
                <a:latin typeface="Times New Roman" panose="02020603050405020304" charset="0"/>
                <a:ea typeface="宋体" pitchFamily="2" charset="-122"/>
                <a:cs typeface="Times New Roman" panose="02020603050405020304" charset="0"/>
              </a:rPr>
              <a:t>必须为</a:t>
            </a:r>
            <a:r>
              <a:rPr lang="en-US" altLang="zh-CN" sz="2400">
                <a:solidFill>
                  <a:srgbClr val="FF0000"/>
                </a:solidFill>
                <a:latin typeface="Times New Roman" panose="02020603050405020304" charset="0"/>
                <a:ea typeface="宋体" pitchFamily="2" charset="-122"/>
                <a:cs typeface="Times New Roman" panose="02020603050405020304" charset="0"/>
              </a:rPr>
              <a:t>1</a:t>
            </a:r>
            <a:r>
              <a:rPr lang="zh-CN" altLang="en-US" sz="2400">
                <a:solidFill>
                  <a:srgbClr val="FF0000"/>
                </a:solidFill>
                <a:latin typeface="Times New Roman" panose="02020603050405020304" charset="0"/>
                <a:ea typeface="宋体" pitchFamily="2" charset="-122"/>
                <a:cs typeface="Times New Roman" panose="02020603050405020304" charset="0"/>
              </a:rPr>
              <a:t>、</a:t>
            </a:r>
            <a:r>
              <a:rPr lang="en-US" altLang="zh-CN" sz="2400">
                <a:solidFill>
                  <a:srgbClr val="FF0000"/>
                </a:solidFill>
                <a:latin typeface="Times New Roman" panose="02020603050405020304" charset="0"/>
                <a:ea typeface="宋体" pitchFamily="2" charset="-122"/>
                <a:cs typeface="Times New Roman" panose="02020603050405020304" charset="0"/>
              </a:rPr>
              <a:t>2</a:t>
            </a:r>
            <a:r>
              <a:rPr lang="zh-CN" altLang="en-US" sz="2400">
                <a:solidFill>
                  <a:srgbClr val="FF0000"/>
                </a:solidFill>
                <a:latin typeface="Times New Roman" panose="02020603050405020304" charset="0"/>
                <a:ea typeface="宋体" pitchFamily="2" charset="-122"/>
                <a:cs typeface="Times New Roman" panose="02020603050405020304" charset="0"/>
              </a:rPr>
              <a:t>、</a:t>
            </a:r>
            <a:r>
              <a:rPr lang="en-US" altLang="zh-CN" sz="2400">
                <a:solidFill>
                  <a:srgbClr val="FF0000"/>
                </a:solidFill>
                <a:latin typeface="Times New Roman" panose="02020603050405020304" charset="0"/>
                <a:ea typeface="宋体" pitchFamily="2" charset="-122"/>
                <a:cs typeface="Times New Roman" panose="02020603050405020304" charset="0"/>
              </a:rPr>
              <a:t>4</a:t>
            </a:r>
            <a:r>
              <a:rPr lang="zh-CN" altLang="en-US" sz="2400">
                <a:solidFill>
                  <a:srgbClr val="FF0000"/>
                </a:solidFill>
                <a:latin typeface="Times New Roman" panose="02020603050405020304" charset="0"/>
                <a:ea typeface="宋体" pitchFamily="2" charset="-122"/>
                <a:cs typeface="Times New Roman" panose="02020603050405020304" charset="0"/>
              </a:rPr>
              <a:t>或</a:t>
            </a:r>
            <a:r>
              <a:rPr lang="en-US" altLang="zh-CN" sz="2400">
                <a:solidFill>
                  <a:srgbClr val="FF0000"/>
                </a:solidFill>
                <a:latin typeface="Times New Roman" panose="02020603050405020304" charset="0"/>
                <a:ea typeface="宋体" pitchFamily="2" charset="-122"/>
                <a:cs typeface="Times New Roman" panose="02020603050405020304" charset="0"/>
              </a:rPr>
              <a:t>8</a:t>
            </a:r>
            <a:endParaRPr lang="en-US" altLang="zh-CN" sz="2400">
              <a:solidFill>
                <a:srgbClr val="FF0000"/>
              </a:solidFill>
              <a:latin typeface="Times New Roman" panose="02020603050405020304" charset="0"/>
              <a:ea typeface="宋体"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3" grpId="1" animBg="1"/>
      <p:bldP spid="10" grpId="0"/>
      <p:bldP spid="10"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en-US" altLang="zh-CN" dirty="0">
                <a:cs typeface="Segoe UI Light" panose="020B0502040204020203" pitchFamily="34" charset="0"/>
              </a:rPr>
              <a:t>1.4 </a:t>
            </a:r>
            <a:r>
              <a:rPr lang="zh-CN" altLang="en-US" dirty="0">
                <a:cs typeface="Segoe UI Light" panose="020B0502040204020203" pitchFamily="34" charset="0"/>
              </a:rPr>
              <a:t>常用的</a:t>
            </a:r>
            <a:r>
              <a:rPr lang="en-US" altLang="zh-CN" dirty="0">
                <a:cs typeface="Segoe UI Light" panose="020B0502040204020203" pitchFamily="34" charset="0"/>
              </a:rPr>
              <a:t>x86-64</a:t>
            </a:r>
            <a:r>
              <a:rPr lang="zh-CN" altLang="en-US" dirty="0">
                <a:cs typeface="Segoe UI Light" panose="020B0502040204020203" pitchFamily="34" charset="0"/>
              </a:rPr>
              <a:t>指令</a:t>
            </a:r>
            <a:endParaRPr lang="zh-CN" altLang="en-US" dirty="0">
              <a:cs typeface="Segoe UI Light" panose="020B0502040204020203" pitchFamily="34" charset="0"/>
            </a:endParaRPr>
          </a:p>
        </p:txBody>
      </p:sp>
      <p:graphicFrame>
        <p:nvGraphicFramePr>
          <p:cNvPr id="2" name="表格 1"/>
          <p:cNvGraphicFramePr/>
          <p:nvPr/>
        </p:nvGraphicFramePr>
        <p:xfrm>
          <a:off x="521335" y="1712595"/>
          <a:ext cx="11100435" cy="4023360"/>
        </p:xfrm>
        <a:graphic>
          <a:graphicData uri="http://schemas.openxmlformats.org/drawingml/2006/table">
            <a:tbl>
              <a:tblPr firstRow="1" bandRow="1">
                <a:tableStyleId>{5C22544A-7EE6-4342-B048-85BDC9FD1C3A}</a:tableStyleId>
              </a:tblPr>
              <a:tblGrid>
                <a:gridCol w="1955800"/>
                <a:gridCol w="2465705"/>
                <a:gridCol w="6678930"/>
              </a:tblGrid>
              <a:tr h="335280">
                <a:tc>
                  <a:txBody>
                    <a:bodyPr/>
                    <a:p>
                      <a:pPr>
                        <a:buNone/>
                      </a:pPr>
                      <a:r>
                        <a:rPr lang="zh-CN" altLang="en-US" sz="1600">
                          <a:latin typeface="Times New Roman" panose="02020603050405020304" charset="0"/>
                        </a:rPr>
                        <a:t>分类</a:t>
                      </a:r>
                      <a:endParaRPr lang="zh-CN" altLang="en-US" sz="1600">
                        <a:latin typeface="Times New Roman" panose="02020603050405020304" charset="0"/>
                      </a:endParaRPr>
                    </a:p>
                  </a:txBody>
                  <a:tcPr/>
                </a:tc>
                <a:tc>
                  <a:txBody>
                    <a:bodyPr/>
                    <a:p>
                      <a:pPr>
                        <a:buNone/>
                      </a:pPr>
                      <a:r>
                        <a:rPr lang="zh-CN" altLang="en-US" sz="1600">
                          <a:latin typeface="Times New Roman" panose="02020603050405020304" charset="0"/>
                        </a:rPr>
                        <a:t>指令</a:t>
                      </a:r>
                      <a:endParaRPr lang="zh-CN" altLang="en-US" sz="1600">
                        <a:latin typeface="Times New Roman" panose="02020603050405020304" charset="0"/>
                      </a:endParaRPr>
                    </a:p>
                  </a:txBody>
                  <a:tcPr/>
                </a:tc>
                <a:tc>
                  <a:txBody>
                    <a:bodyPr/>
                    <a:p>
                      <a:pPr>
                        <a:buNone/>
                      </a:pPr>
                      <a:r>
                        <a:rPr lang="zh-CN" altLang="en-US" sz="1600">
                          <a:latin typeface="Times New Roman" panose="02020603050405020304" charset="0"/>
                        </a:rPr>
                        <a:t>描述</a:t>
                      </a:r>
                      <a:endParaRPr lang="zh-CN" altLang="en-US" sz="1600">
                        <a:latin typeface="Times New Roman" panose="02020603050405020304" charset="0"/>
                      </a:endParaRPr>
                    </a:p>
                  </a:txBody>
                  <a:tcPr/>
                </a:tc>
              </a:tr>
              <a:tr h="173355">
                <a:tc>
                  <a:txBody>
                    <a:bodyPr/>
                    <a:p>
                      <a:pPr>
                        <a:buNone/>
                      </a:pPr>
                      <a:r>
                        <a:rPr lang="zh-CN" altLang="en-US" sz="1600">
                          <a:latin typeface="Times New Roman" panose="02020603050405020304" charset="0"/>
                        </a:rPr>
                        <a:t>数据传输</a:t>
                      </a:r>
                      <a:endParaRPr lang="zh-CN" altLang="en-US" sz="1600">
                        <a:latin typeface="Times New Roman" panose="02020603050405020304" charset="0"/>
                      </a:endParaRPr>
                    </a:p>
                  </a:txBody>
                  <a:tcPr/>
                </a:tc>
                <a:tc>
                  <a:txBody>
                    <a:bodyPr/>
                    <a:p>
                      <a:pPr>
                        <a:buNone/>
                      </a:pPr>
                      <a:r>
                        <a:rPr lang="en-US" altLang="zh-CN" sz="1600">
                          <a:latin typeface="Times New Roman" panose="02020603050405020304" charset="0"/>
                          <a:cs typeface="Times New Roman" panose="02020603050405020304" charset="0"/>
                        </a:rPr>
                        <a:t>mov src, dst</a:t>
                      </a:r>
                      <a:endParaRPr lang="en-US" altLang="zh-CN" sz="1600">
                        <a:latin typeface="Times New Roman" panose="02020603050405020304" charset="0"/>
                        <a:cs typeface="Times New Roman" panose="02020603050405020304" charset="0"/>
                      </a:endParaRPr>
                    </a:p>
                  </a:txBody>
                  <a:tcPr/>
                </a:tc>
                <a:tc>
                  <a:txBody>
                    <a:bodyPr/>
                    <a:p>
                      <a:pPr>
                        <a:buNone/>
                      </a:pPr>
                      <a:r>
                        <a:rPr lang="zh-CN" altLang="en-US" sz="1600">
                          <a:latin typeface="Times New Roman" panose="02020603050405020304" charset="0"/>
                          <a:ea typeface="宋体" pitchFamily="2" charset="-122"/>
                          <a:cs typeface="Times New Roman" panose="02020603050405020304" charset="0"/>
                        </a:rPr>
                        <a:t>将</a:t>
                      </a:r>
                      <a:r>
                        <a:rPr lang="en-US" altLang="zh-CN" sz="1600">
                          <a:latin typeface="Times New Roman" panose="02020603050405020304" charset="0"/>
                          <a:ea typeface="宋体" pitchFamily="2" charset="-122"/>
                          <a:cs typeface="Times New Roman" panose="02020603050405020304" charset="0"/>
                        </a:rPr>
                        <a:t>src</a:t>
                      </a:r>
                      <a:r>
                        <a:rPr lang="zh-CN" altLang="en-US" sz="1600">
                          <a:latin typeface="Times New Roman" panose="02020603050405020304" charset="0"/>
                          <a:ea typeface="宋体" pitchFamily="2" charset="-122"/>
                          <a:cs typeface="Times New Roman" panose="02020603050405020304" charset="0"/>
                        </a:rPr>
                        <a:t>赋值给</a:t>
                      </a:r>
                      <a:r>
                        <a:rPr lang="en-US" altLang="zh-CN" sz="1600">
                          <a:latin typeface="Times New Roman" panose="02020603050405020304" charset="0"/>
                          <a:ea typeface="宋体" pitchFamily="2" charset="-122"/>
                          <a:cs typeface="Times New Roman" panose="02020603050405020304" charset="0"/>
                        </a:rPr>
                        <a:t>dst</a:t>
                      </a:r>
                      <a:endParaRPr lang="en-US" altLang="zh-CN" sz="1600">
                        <a:latin typeface="Times New Roman" panose="02020603050405020304" charset="0"/>
                        <a:ea typeface="宋体" pitchFamily="2" charset="-122"/>
                        <a:cs typeface="Times New Roman" panose="02020603050405020304" charset="0"/>
                      </a:endParaRPr>
                    </a:p>
                  </a:txBody>
                  <a:tcPr/>
                </a:tc>
              </a:tr>
              <a:tr h="0">
                <a:tc>
                  <a:txBody>
                    <a:bodyPr/>
                    <a:p>
                      <a:pPr>
                        <a:buNone/>
                      </a:pPr>
                      <a:r>
                        <a:rPr lang="zh-CN" altLang="en-US" sz="1600">
                          <a:latin typeface="Times New Roman" panose="02020603050405020304" charset="0"/>
                        </a:rPr>
                        <a:t>数据传输</a:t>
                      </a:r>
                      <a:endParaRPr lang="zh-CN" altLang="en-US" sz="1600">
                        <a:latin typeface="Times New Roman" panose="02020603050405020304" charset="0"/>
                      </a:endParaRPr>
                    </a:p>
                  </a:txBody>
                  <a:tcPr/>
                </a:tc>
                <a:tc>
                  <a:txBody>
                    <a:bodyPr/>
                    <a:p>
                      <a:pPr>
                        <a:buNone/>
                      </a:pPr>
                      <a:r>
                        <a:rPr lang="en-US" altLang="zh-CN" sz="1600">
                          <a:latin typeface="Times New Roman" panose="02020603050405020304" charset="0"/>
                          <a:cs typeface="Times New Roman" panose="02020603050405020304" charset="0"/>
                        </a:rPr>
                        <a:t>push src</a:t>
                      </a:r>
                      <a:endParaRPr lang="en-US" altLang="zh-CN" sz="1600">
                        <a:latin typeface="Times New Roman" panose="02020603050405020304" charset="0"/>
                        <a:cs typeface="Times New Roman" panose="02020603050405020304" charset="0"/>
                      </a:endParaRPr>
                    </a:p>
                  </a:txBody>
                  <a:tcPr/>
                </a:tc>
                <a:tc>
                  <a:txBody>
                    <a:bodyPr/>
                    <a:p>
                      <a:pPr>
                        <a:buNone/>
                      </a:pPr>
                      <a:r>
                        <a:rPr lang="zh-CN" altLang="en-US" sz="1600">
                          <a:latin typeface="Times New Roman" panose="02020603050405020304" charset="0"/>
                          <a:cs typeface="Times New Roman" panose="02020603050405020304" charset="0"/>
                        </a:rPr>
                        <a:t>将</a:t>
                      </a:r>
                      <a:r>
                        <a:rPr lang="en-US" altLang="zh-CN" sz="1600">
                          <a:latin typeface="Times New Roman" panose="02020603050405020304" charset="0"/>
                          <a:cs typeface="Times New Roman" panose="02020603050405020304" charset="0"/>
                        </a:rPr>
                        <a:t>src</a:t>
                      </a:r>
                      <a:r>
                        <a:rPr lang="zh-CN" altLang="en-US" sz="1600">
                          <a:latin typeface="Times New Roman" panose="02020603050405020304" charset="0"/>
                          <a:ea typeface="宋体" pitchFamily="2" charset="-122"/>
                          <a:cs typeface="Times New Roman" panose="02020603050405020304" charset="0"/>
                        </a:rPr>
                        <a:t>压栈</a:t>
                      </a:r>
                      <a:r>
                        <a:rPr lang="en-US" altLang="zh-CN" sz="1600">
                          <a:latin typeface="Times New Roman" panose="02020603050405020304" charset="0"/>
                          <a:ea typeface="宋体" pitchFamily="2" charset="-122"/>
                          <a:cs typeface="Times New Roman" panose="02020603050405020304" charset="0"/>
                        </a:rPr>
                        <a:t>, </a:t>
                      </a:r>
                      <a:r>
                        <a:rPr lang="zh-CN" altLang="en-US" sz="1600">
                          <a:latin typeface="Times New Roman" panose="02020603050405020304" charset="0"/>
                          <a:ea typeface="宋体" pitchFamily="2" charset="-122"/>
                          <a:cs typeface="Times New Roman" panose="02020603050405020304" charset="0"/>
                        </a:rPr>
                        <a:t>并递减</a:t>
                      </a:r>
                      <a:r>
                        <a:rPr lang="en-US" altLang="zh-CN" sz="1600">
                          <a:latin typeface="Times New Roman" panose="02020603050405020304" charset="0"/>
                          <a:ea typeface="宋体" pitchFamily="2" charset="-122"/>
                          <a:cs typeface="Times New Roman" panose="02020603050405020304" charset="0"/>
                        </a:rPr>
                        <a:t>rsp</a:t>
                      </a:r>
                      <a:endParaRPr lang="en-US" altLang="zh-CN" sz="1600">
                        <a:latin typeface="Times New Roman" panose="02020603050405020304" charset="0"/>
                        <a:ea typeface="宋体" pitchFamily="2" charset="-122"/>
                        <a:cs typeface="Times New Roman" panose="02020603050405020304" charset="0"/>
                      </a:endParaRPr>
                    </a:p>
                  </a:txBody>
                  <a:tcPr/>
                </a:tc>
              </a:tr>
              <a:tr h="120015">
                <a:tc>
                  <a:txBody>
                    <a:bodyPr/>
                    <a:p>
                      <a:pPr>
                        <a:buNone/>
                      </a:pPr>
                      <a:r>
                        <a:rPr lang="zh-CN" altLang="en-US" sz="1600">
                          <a:latin typeface="Times New Roman" panose="02020603050405020304" charset="0"/>
                        </a:rPr>
                        <a:t>数据传输</a:t>
                      </a:r>
                      <a:endParaRPr lang="zh-CN" altLang="en-US" sz="1600">
                        <a:latin typeface="Times New Roman" panose="02020603050405020304" charset="0"/>
                      </a:endParaRPr>
                    </a:p>
                  </a:txBody>
                  <a:tcPr/>
                </a:tc>
                <a:tc>
                  <a:txBody>
                    <a:bodyPr/>
                    <a:p>
                      <a:pPr>
                        <a:buNone/>
                      </a:pPr>
                      <a:r>
                        <a:rPr lang="en-US" altLang="zh-CN" sz="1600">
                          <a:latin typeface="Times New Roman" panose="02020603050405020304" charset="0"/>
                          <a:cs typeface="Times New Roman" panose="02020603050405020304" charset="0"/>
                        </a:rPr>
                        <a:t>pop dst</a:t>
                      </a:r>
                      <a:endParaRPr lang="en-US" altLang="zh-CN" sz="1600">
                        <a:latin typeface="Times New Roman" panose="02020603050405020304" charset="0"/>
                        <a:cs typeface="Times New Roman" panose="02020603050405020304" charset="0"/>
                      </a:endParaRPr>
                    </a:p>
                  </a:txBody>
                  <a:tcPr/>
                </a:tc>
                <a:tc>
                  <a:txBody>
                    <a:bodyPr/>
                    <a:p>
                      <a:pPr>
                        <a:buNone/>
                      </a:pPr>
                      <a:r>
                        <a:rPr lang="zh-CN" altLang="en-US" sz="1600">
                          <a:latin typeface="Times New Roman" panose="02020603050405020304" charset="0"/>
                          <a:ea typeface="宋体" pitchFamily="2" charset="-122"/>
                          <a:cs typeface="Times New Roman" panose="02020603050405020304" charset="0"/>
                        </a:rPr>
                        <a:t>出栈赋给</a:t>
                      </a:r>
                      <a:r>
                        <a:rPr lang="en-US" altLang="zh-CN" sz="1600">
                          <a:latin typeface="Times New Roman" panose="02020603050405020304" charset="0"/>
                          <a:ea typeface="宋体" pitchFamily="2" charset="-122"/>
                          <a:cs typeface="Times New Roman" panose="02020603050405020304" charset="0"/>
                        </a:rPr>
                        <a:t>dst, </a:t>
                      </a:r>
                      <a:r>
                        <a:rPr lang="zh-CN" altLang="en-US" sz="1600">
                          <a:latin typeface="Times New Roman" panose="02020603050405020304" charset="0"/>
                          <a:ea typeface="宋体" pitchFamily="2" charset="-122"/>
                          <a:cs typeface="Times New Roman" panose="02020603050405020304" charset="0"/>
                        </a:rPr>
                        <a:t>并递增</a:t>
                      </a:r>
                      <a:r>
                        <a:rPr lang="en-US" altLang="zh-CN" sz="1600">
                          <a:latin typeface="Times New Roman" panose="02020603050405020304" charset="0"/>
                          <a:ea typeface="宋体" pitchFamily="2" charset="-122"/>
                          <a:cs typeface="Times New Roman" panose="02020603050405020304" charset="0"/>
                        </a:rPr>
                        <a:t>rsp</a:t>
                      </a:r>
                      <a:endParaRPr lang="en-US" altLang="zh-CN" sz="1600">
                        <a:latin typeface="Times New Roman" panose="02020603050405020304" charset="0"/>
                        <a:ea typeface="宋体" pitchFamily="2" charset="-122"/>
                        <a:cs typeface="Times New Roman" panose="02020603050405020304" charset="0"/>
                      </a:endParaRPr>
                    </a:p>
                  </a:txBody>
                  <a:tcPr/>
                </a:tc>
              </a:tr>
              <a:tr h="0">
                <a:tc>
                  <a:txBody>
                    <a:bodyPr/>
                    <a:p>
                      <a:pPr>
                        <a:buNone/>
                      </a:pPr>
                      <a:r>
                        <a:rPr lang="zh-CN" altLang="en-US" sz="1600">
                          <a:latin typeface="Times New Roman" panose="02020603050405020304" charset="0"/>
                          <a:cs typeface="Times New Roman" panose="02020603050405020304" charset="0"/>
                        </a:rPr>
                        <a:t>算数运算</a:t>
                      </a:r>
                      <a:endParaRPr lang="zh-CN" altLang="en-US" sz="1600">
                        <a:latin typeface="Times New Roman" panose="02020603050405020304" charset="0"/>
                        <a:cs typeface="Times New Roman" panose="02020603050405020304" charset="0"/>
                      </a:endParaRPr>
                    </a:p>
                  </a:txBody>
                  <a:tcPr/>
                </a:tc>
                <a:tc>
                  <a:txBody>
                    <a:bodyPr/>
                    <a:p>
                      <a:pPr>
                        <a:buNone/>
                      </a:pPr>
                      <a:r>
                        <a:rPr lang="en-US" altLang="zh-CN" sz="1600">
                          <a:latin typeface="Times New Roman" panose="02020603050405020304" charset="0"/>
                          <a:cs typeface="Times New Roman" panose="02020603050405020304" charset="0"/>
                        </a:rPr>
                        <a:t>add/sub/inc/dec src, dst</a:t>
                      </a:r>
                      <a:endParaRPr lang="en-US" altLang="zh-CN" sz="1600">
                        <a:latin typeface="Times New Roman" panose="02020603050405020304" charset="0"/>
                        <a:cs typeface="Times New Roman" panose="02020603050405020304" charset="0"/>
                      </a:endParaRPr>
                    </a:p>
                  </a:txBody>
                  <a:tcPr/>
                </a:tc>
                <a:tc>
                  <a:txBody>
                    <a:bodyPr/>
                    <a:p>
                      <a:pPr>
                        <a:buNone/>
                      </a:pPr>
                      <a:r>
                        <a:rPr lang="en-US" altLang="zh-CN" sz="1600">
                          <a:latin typeface="Times New Roman" panose="02020603050405020304" charset="0"/>
                          <a:cs typeface="Times New Roman" panose="02020603050405020304" charset="0"/>
                        </a:rPr>
                        <a:t>dst = dst </a:t>
                      </a:r>
                      <a:r>
                        <a:rPr lang="en-US" altLang="zh-CN" sz="1600">
                          <a:latin typeface="Times New Roman" panose="02020603050405020304" charset="0"/>
                          <a:cs typeface="Times New Roman" panose="02020603050405020304" charset="0"/>
                        </a:rPr>
                        <a:t>+/-/×/÷ src</a:t>
                      </a:r>
                      <a:endParaRPr lang="en-US" altLang="zh-CN" sz="1600">
                        <a:latin typeface="Times New Roman" panose="02020603050405020304" charset="0"/>
                        <a:cs typeface="Times New Roman" panose="02020603050405020304" charset="0"/>
                      </a:endParaRPr>
                    </a:p>
                  </a:txBody>
                  <a:tcPr/>
                </a:tc>
              </a:tr>
              <a:tr h="0">
                <a:tc>
                  <a:txBody>
                    <a:bodyPr/>
                    <a:p>
                      <a:pPr>
                        <a:buNone/>
                      </a:pPr>
                      <a:r>
                        <a:rPr lang="zh-CN" altLang="en-US" sz="1600">
                          <a:latin typeface="Times New Roman" panose="02020603050405020304" charset="0"/>
                          <a:ea typeface="宋体" pitchFamily="2" charset="-122"/>
                          <a:cs typeface="Times New Roman" panose="02020603050405020304" charset="0"/>
                        </a:rPr>
                        <a:t>算数运算</a:t>
                      </a:r>
                      <a:endParaRPr lang="zh-CN" altLang="en-US" sz="1600">
                        <a:latin typeface="Times New Roman" panose="02020603050405020304" charset="0"/>
                        <a:ea typeface="宋体" pitchFamily="2" charset="-122"/>
                        <a:cs typeface="Times New Roman" panose="02020603050405020304" charset="0"/>
                      </a:endParaRPr>
                    </a:p>
                  </a:txBody>
                  <a:tcPr/>
                </a:tc>
                <a:tc>
                  <a:txBody>
                    <a:bodyPr/>
                    <a:p>
                      <a:pPr>
                        <a:buNone/>
                      </a:pPr>
                      <a:r>
                        <a:rPr lang="en-US" altLang="zh-CN" sz="1600">
                          <a:latin typeface="Times New Roman" panose="02020603050405020304" charset="0"/>
                          <a:cs typeface="Times New Roman" panose="02020603050405020304" charset="0"/>
                        </a:rPr>
                        <a:t>cmp src2, src1</a:t>
                      </a:r>
                      <a:endParaRPr lang="en-US" altLang="zh-CN" sz="1600">
                        <a:latin typeface="Times New Roman" panose="02020603050405020304" charset="0"/>
                        <a:cs typeface="Times New Roman" panose="02020603050405020304" charset="0"/>
                      </a:endParaRPr>
                    </a:p>
                  </a:txBody>
                  <a:tcPr/>
                </a:tc>
                <a:tc>
                  <a:txBody>
                    <a:bodyPr/>
                    <a:p>
                      <a:pPr>
                        <a:buNone/>
                      </a:pPr>
                      <a:r>
                        <a:rPr lang="zh-CN" altLang="en-US" sz="1600">
                          <a:latin typeface="Times New Roman" panose="02020603050405020304" charset="0"/>
                          <a:cs typeface="Times New Roman" panose="02020603050405020304" charset="0"/>
                        </a:rPr>
                        <a:t>根据</a:t>
                      </a:r>
                      <a:r>
                        <a:rPr lang="en-US" altLang="zh-CN" sz="1600">
                          <a:latin typeface="Times New Roman" panose="02020603050405020304" charset="0"/>
                          <a:cs typeface="Times New Roman" panose="02020603050405020304" charset="0"/>
                        </a:rPr>
                        <a:t>src1-src2</a:t>
                      </a:r>
                      <a:r>
                        <a:rPr lang="zh-CN" altLang="en-US" sz="1600">
                          <a:latin typeface="Times New Roman" panose="02020603050405020304" charset="0"/>
                          <a:ea typeface="宋体" pitchFamily="2" charset="-122"/>
                          <a:cs typeface="Times New Roman" panose="02020603050405020304" charset="0"/>
                        </a:rPr>
                        <a:t>设置状态标志位</a:t>
                      </a:r>
                      <a:endParaRPr lang="zh-CN" altLang="en-US" sz="1600">
                        <a:latin typeface="Times New Roman" panose="02020603050405020304" charset="0"/>
                        <a:ea typeface="宋体" pitchFamily="2" charset="-122"/>
                        <a:cs typeface="Times New Roman" panose="02020603050405020304" charset="0"/>
                      </a:endParaRPr>
                    </a:p>
                  </a:txBody>
                  <a:tcPr/>
                </a:tc>
              </a:tr>
              <a:tr h="0">
                <a:tc>
                  <a:txBody>
                    <a:bodyPr/>
                    <a:p>
                      <a:pPr>
                        <a:buNone/>
                      </a:pPr>
                      <a:r>
                        <a:rPr lang="zh-CN" altLang="en-US" sz="1600">
                          <a:latin typeface="Times New Roman" panose="02020603050405020304" charset="0"/>
                          <a:cs typeface="Times New Roman" panose="02020603050405020304" charset="0"/>
                        </a:rPr>
                        <a:t>逻辑运算</a:t>
                      </a:r>
                      <a:endParaRPr lang="zh-CN" altLang="en-US" sz="1600">
                        <a:latin typeface="Times New Roman" panose="02020603050405020304" charset="0"/>
                        <a:cs typeface="Times New Roman" panose="02020603050405020304" charset="0"/>
                      </a:endParaRPr>
                    </a:p>
                  </a:txBody>
                  <a:tcPr/>
                </a:tc>
                <a:tc>
                  <a:txBody>
                    <a:bodyPr/>
                    <a:p>
                      <a:pPr>
                        <a:buNone/>
                      </a:pPr>
                      <a:r>
                        <a:rPr lang="en-US" altLang="zh-CN" sz="1600">
                          <a:latin typeface="Times New Roman" panose="02020603050405020304" charset="0"/>
                          <a:cs typeface="Times New Roman" panose="02020603050405020304" charset="0"/>
                        </a:rPr>
                        <a:t>and/or/xor/not src,dst</a:t>
                      </a:r>
                      <a:endParaRPr lang="en-US" altLang="zh-CN" sz="1600">
                        <a:latin typeface="Times New Roman" panose="02020603050405020304" charset="0"/>
                        <a:cs typeface="Times New Roman" panose="02020603050405020304" charset="0"/>
                      </a:endParaRPr>
                    </a:p>
                  </a:txBody>
                  <a:tcPr/>
                </a:tc>
                <a:tc>
                  <a:txBody>
                    <a:bodyPr/>
                    <a:p>
                      <a:pPr>
                        <a:buNone/>
                      </a:pPr>
                      <a:r>
                        <a:rPr lang="en-US" altLang="zh-CN" sz="1600">
                          <a:latin typeface="Times New Roman" panose="02020603050405020304" charset="0"/>
                          <a:cs typeface="Times New Roman" panose="02020603050405020304" charset="0"/>
                        </a:rPr>
                        <a:t>dst = dst &amp;</a:t>
                      </a:r>
                      <a:r>
                        <a:rPr lang="en-US" altLang="zh-CN" sz="1600">
                          <a:latin typeface="Times New Roman" panose="02020603050405020304" charset="0"/>
                          <a:cs typeface="Times New Roman" panose="02020603050405020304" charset="0"/>
                          <a:sym typeface="+mn-ea"/>
                        </a:rPr>
                        <a:t>/</a:t>
                      </a:r>
                      <a:r>
                        <a:rPr lang="en-US" altLang="zh-CN" sz="1600">
                          <a:latin typeface="Times New Roman" panose="02020603050405020304" charset="0"/>
                          <a:cs typeface="Times New Roman" panose="02020603050405020304" charset="0"/>
                        </a:rPr>
                        <a:t>|</a:t>
                      </a:r>
                      <a:r>
                        <a:rPr lang="en-US" altLang="zh-CN" sz="1600">
                          <a:latin typeface="Times New Roman" panose="02020603050405020304" charset="0"/>
                          <a:cs typeface="Times New Roman" panose="02020603050405020304" charset="0"/>
                          <a:sym typeface="+mn-ea"/>
                        </a:rPr>
                        <a:t>/</a:t>
                      </a:r>
                      <a:r>
                        <a:rPr lang="en-US" altLang="zh-CN" sz="1600">
                          <a:latin typeface="Times New Roman" panose="02020603050405020304" charset="0"/>
                          <a:cs typeface="Times New Roman" panose="02020603050405020304" charset="0"/>
                        </a:rPr>
                        <a:t>^</a:t>
                      </a:r>
                      <a:r>
                        <a:rPr lang="en-US" altLang="zh-CN" sz="1600">
                          <a:latin typeface="Times New Roman" panose="02020603050405020304" charset="0"/>
                          <a:cs typeface="Times New Roman" panose="02020603050405020304" charset="0"/>
                          <a:sym typeface="+mn-ea"/>
                        </a:rPr>
                        <a:t>/</a:t>
                      </a:r>
                      <a:r>
                        <a:rPr lang="en-US" altLang="zh-CN" sz="1600">
                          <a:latin typeface="Times New Roman" panose="02020603050405020304" charset="0"/>
                          <a:cs typeface="Times New Roman" panose="02020603050405020304" charset="0"/>
                        </a:rPr>
                        <a:t>~ src</a:t>
                      </a:r>
                      <a:endParaRPr lang="en-US" altLang="zh-CN" sz="1600">
                        <a:latin typeface="Times New Roman" panose="02020603050405020304" charset="0"/>
                        <a:cs typeface="Times New Roman" panose="02020603050405020304" charset="0"/>
                      </a:endParaRPr>
                    </a:p>
                  </a:txBody>
                  <a:tcPr/>
                </a:tc>
              </a:tr>
              <a:tr h="0">
                <a:tc>
                  <a:txBody>
                    <a:bodyPr/>
                    <a:p>
                      <a:pPr>
                        <a:buNone/>
                      </a:pPr>
                      <a:r>
                        <a:rPr lang="zh-CN" altLang="en-US" sz="1600">
                          <a:latin typeface="Times New Roman" panose="02020603050405020304" charset="0"/>
                          <a:cs typeface="Times New Roman" panose="02020603050405020304" charset="0"/>
                          <a:sym typeface="+mn-ea"/>
                        </a:rPr>
                        <a:t>逻辑运算</a:t>
                      </a:r>
                      <a:endParaRPr lang="zh-CN" altLang="en-US" sz="1600">
                        <a:latin typeface="Times New Roman" panose="02020603050405020304" charset="0"/>
                        <a:cs typeface="Times New Roman" panose="02020603050405020304" charset="0"/>
                      </a:endParaRPr>
                    </a:p>
                  </a:txBody>
                  <a:tcPr/>
                </a:tc>
                <a:tc>
                  <a:txBody>
                    <a:bodyPr/>
                    <a:p>
                      <a:pPr>
                        <a:buNone/>
                      </a:pPr>
                      <a:r>
                        <a:rPr lang="en-US" altLang="zh-CN" sz="1600">
                          <a:latin typeface="Times New Roman" panose="02020603050405020304" charset="0"/>
                          <a:cs typeface="Times New Roman" panose="02020603050405020304" charset="0"/>
                        </a:rPr>
                        <a:t>test src2, src1</a:t>
                      </a:r>
                      <a:endParaRPr lang="en-US" altLang="zh-CN" sz="1600">
                        <a:latin typeface="Times New Roman" panose="02020603050405020304" charset="0"/>
                        <a:cs typeface="Times New Roman" panose="02020603050405020304" charset="0"/>
                      </a:endParaRPr>
                    </a:p>
                  </a:txBody>
                  <a:tcPr/>
                </a:tc>
                <a:tc>
                  <a:txBody>
                    <a:bodyPr/>
                    <a:p>
                      <a:pPr>
                        <a:buNone/>
                      </a:pPr>
                      <a:r>
                        <a:rPr lang="zh-CN" altLang="en-US" sz="1600">
                          <a:latin typeface="Times New Roman" panose="02020603050405020304" charset="0"/>
                          <a:ea typeface="宋体" pitchFamily="2" charset="-122"/>
                          <a:cs typeface="Times New Roman" panose="02020603050405020304" charset="0"/>
                        </a:rPr>
                        <a:t>根据</a:t>
                      </a:r>
                      <a:r>
                        <a:rPr lang="en-US" altLang="zh-CN" sz="1600">
                          <a:latin typeface="Times New Roman" panose="02020603050405020304" charset="0"/>
                          <a:ea typeface="宋体" pitchFamily="2" charset="-122"/>
                          <a:cs typeface="Times New Roman" panose="02020603050405020304" charset="0"/>
                        </a:rPr>
                        <a:t>src1&amp;src2</a:t>
                      </a:r>
                      <a:r>
                        <a:rPr lang="zh-CN" altLang="en-US" sz="1600">
                          <a:latin typeface="Times New Roman" panose="02020603050405020304" charset="0"/>
                          <a:ea typeface="宋体" pitchFamily="2" charset="-122"/>
                          <a:cs typeface="Times New Roman" panose="02020603050405020304" charset="0"/>
                        </a:rPr>
                        <a:t>设置</a:t>
                      </a:r>
                      <a:r>
                        <a:rPr lang="zh-CN" altLang="en-US" sz="1600">
                          <a:latin typeface="Times New Roman" panose="02020603050405020304" charset="0"/>
                          <a:ea typeface="宋体" pitchFamily="2" charset="-122"/>
                          <a:cs typeface="Times New Roman" panose="02020603050405020304" charset="0"/>
                          <a:sym typeface="+mn-ea"/>
                        </a:rPr>
                        <a:t>状态标志位</a:t>
                      </a:r>
                      <a:endParaRPr lang="zh-CN" altLang="en-US" sz="1600">
                        <a:latin typeface="Times New Roman" panose="02020603050405020304" charset="0"/>
                        <a:ea typeface="宋体" pitchFamily="2" charset="-122"/>
                        <a:cs typeface="Times New Roman" panose="02020603050405020304" charset="0"/>
                      </a:endParaRPr>
                    </a:p>
                  </a:txBody>
                  <a:tcPr/>
                </a:tc>
              </a:tr>
              <a:tr h="0">
                <a:tc>
                  <a:txBody>
                    <a:bodyPr/>
                    <a:p>
                      <a:pPr>
                        <a:buNone/>
                      </a:pPr>
                      <a:r>
                        <a:rPr lang="zh-CN" altLang="en-US" sz="1600">
                          <a:latin typeface="Times New Roman" panose="02020603050405020304" charset="0"/>
                          <a:ea typeface="宋体" pitchFamily="2" charset="-122"/>
                          <a:cs typeface="Times New Roman" panose="02020603050405020304" charset="0"/>
                        </a:rPr>
                        <a:t>无条件跳转</a:t>
                      </a:r>
                      <a:endParaRPr lang="zh-CN" altLang="en-US" sz="1600">
                        <a:latin typeface="Times New Roman" panose="02020603050405020304" charset="0"/>
                        <a:ea typeface="宋体" pitchFamily="2" charset="-122"/>
                        <a:cs typeface="Times New Roman" panose="02020603050405020304" charset="0"/>
                      </a:endParaRPr>
                    </a:p>
                  </a:txBody>
                  <a:tcPr/>
                </a:tc>
                <a:tc>
                  <a:txBody>
                    <a:bodyPr/>
                    <a:p>
                      <a:pPr>
                        <a:buNone/>
                      </a:pPr>
                      <a:r>
                        <a:rPr lang="en-US" altLang="zh-CN" sz="1600">
                          <a:latin typeface="Times New Roman" panose="02020603050405020304" charset="0"/>
                          <a:cs typeface="Times New Roman" panose="02020603050405020304" charset="0"/>
                        </a:rPr>
                        <a:t>jmp addr</a:t>
                      </a:r>
                      <a:endParaRPr lang="en-US" altLang="zh-CN" sz="1600">
                        <a:latin typeface="Times New Roman" panose="02020603050405020304" charset="0"/>
                        <a:cs typeface="Times New Roman" panose="02020603050405020304" charset="0"/>
                      </a:endParaRPr>
                    </a:p>
                  </a:txBody>
                  <a:tcPr/>
                </a:tc>
                <a:tc>
                  <a:txBody>
                    <a:bodyPr/>
                    <a:p>
                      <a:pPr>
                        <a:buNone/>
                      </a:pPr>
                      <a:r>
                        <a:rPr lang="zh-CN" altLang="en-US" sz="1600">
                          <a:latin typeface="Times New Roman" panose="02020603050405020304" charset="0"/>
                          <a:cs typeface="Times New Roman" panose="02020603050405020304" charset="0"/>
                        </a:rPr>
                        <a:t>跳转到地址</a:t>
                      </a:r>
                      <a:r>
                        <a:rPr lang="en-US" altLang="zh-CN" sz="1600">
                          <a:latin typeface="Times New Roman" panose="02020603050405020304" charset="0"/>
                          <a:cs typeface="Times New Roman" panose="02020603050405020304" charset="0"/>
                        </a:rPr>
                        <a:t>addr</a:t>
                      </a:r>
                      <a:r>
                        <a:rPr lang="zh-CN" altLang="en-US" sz="1600">
                          <a:latin typeface="Times New Roman" panose="02020603050405020304" charset="0"/>
                          <a:ea typeface="宋体" pitchFamily="2" charset="-122"/>
                          <a:cs typeface="Times New Roman" panose="02020603050405020304" charset="0"/>
                        </a:rPr>
                        <a:t>处</a:t>
                      </a:r>
                      <a:endParaRPr lang="zh-CN" altLang="en-US" sz="1600">
                        <a:latin typeface="Times New Roman" panose="02020603050405020304" charset="0"/>
                        <a:ea typeface="宋体" pitchFamily="2" charset="-122"/>
                        <a:cs typeface="Times New Roman" panose="02020603050405020304" charset="0"/>
                      </a:endParaRPr>
                    </a:p>
                  </a:txBody>
                  <a:tcPr/>
                </a:tc>
              </a:tr>
              <a:tr h="0">
                <a:tc>
                  <a:txBody>
                    <a:bodyPr/>
                    <a:p>
                      <a:pPr>
                        <a:buNone/>
                      </a:pPr>
                      <a:r>
                        <a:rPr lang="zh-CN" altLang="en-US" sz="1600">
                          <a:latin typeface="Times New Roman" panose="02020603050405020304" charset="0"/>
                          <a:ea typeface="宋体" pitchFamily="2" charset="-122"/>
                          <a:cs typeface="Times New Roman" panose="02020603050405020304" charset="0"/>
                          <a:sym typeface="+mn-ea"/>
                        </a:rPr>
                        <a:t>无条件跳转</a:t>
                      </a:r>
                      <a:endParaRPr lang="zh-CN" altLang="en-US" sz="1600">
                        <a:latin typeface="Times New Roman" panose="02020603050405020304" charset="0"/>
                        <a:cs typeface="Times New Roman" panose="02020603050405020304" charset="0"/>
                      </a:endParaRPr>
                    </a:p>
                  </a:txBody>
                  <a:tcPr/>
                </a:tc>
                <a:tc>
                  <a:txBody>
                    <a:bodyPr/>
                    <a:p>
                      <a:pPr>
                        <a:buNone/>
                      </a:pPr>
                      <a:r>
                        <a:rPr lang="zh-CN" altLang="en-US" sz="1600">
                          <a:latin typeface="Times New Roman" panose="02020603050405020304" charset="0"/>
                          <a:cs typeface="Times New Roman" panose="02020603050405020304" charset="0"/>
                        </a:rPr>
                        <a:t>call addr</a:t>
                      </a:r>
                      <a:endParaRPr lang="zh-CN" altLang="en-US" sz="1600">
                        <a:latin typeface="Times New Roman" panose="02020603050405020304" charset="0"/>
                        <a:cs typeface="Times New Roman" panose="02020603050405020304" charset="0"/>
                      </a:endParaRPr>
                    </a:p>
                  </a:txBody>
                  <a:tcPr/>
                </a:tc>
                <a:tc>
                  <a:txBody>
                    <a:bodyPr/>
                    <a:p>
                      <a:pPr>
                        <a:buNone/>
                      </a:pPr>
                      <a:r>
                        <a:rPr lang="zh-CN" altLang="en-US" sz="1600">
                          <a:latin typeface="Times New Roman" panose="02020603050405020304" charset="0"/>
                          <a:cs typeface="Times New Roman" panose="02020603050405020304" charset="0"/>
                        </a:rPr>
                        <a:t>压入返回地址到栈上</a:t>
                      </a:r>
                      <a:r>
                        <a:rPr lang="en-US" altLang="zh-CN" sz="1600">
                          <a:latin typeface="Times New Roman" panose="02020603050405020304" charset="0"/>
                          <a:cs typeface="Times New Roman" panose="02020603050405020304" charset="0"/>
                        </a:rPr>
                        <a:t>, </a:t>
                      </a:r>
                      <a:r>
                        <a:rPr lang="zh-CN" altLang="en-US" sz="1600">
                          <a:latin typeface="Times New Roman" panose="02020603050405020304" charset="0"/>
                          <a:cs typeface="Times New Roman" panose="02020603050405020304" charset="0"/>
                        </a:rPr>
                        <a:t>然后跳转到函数地址</a:t>
                      </a:r>
                      <a:endParaRPr lang="zh-CN" altLang="en-US" sz="1600">
                        <a:latin typeface="Times New Roman" panose="02020603050405020304" charset="0"/>
                        <a:cs typeface="Times New Roman" panose="02020603050405020304" charset="0"/>
                      </a:endParaRPr>
                    </a:p>
                  </a:txBody>
                  <a:tcPr/>
                </a:tc>
              </a:tr>
              <a:tr h="0">
                <a:tc>
                  <a:txBody>
                    <a:bodyPr/>
                    <a:p>
                      <a:pPr>
                        <a:buNone/>
                      </a:pPr>
                      <a:r>
                        <a:rPr lang="zh-CN" altLang="en-US" sz="1600">
                          <a:latin typeface="Times New Roman" panose="02020603050405020304" charset="0"/>
                          <a:cs typeface="Times New Roman" panose="02020603050405020304" charset="0"/>
                        </a:rPr>
                        <a:t>无条件跳转</a:t>
                      </a:r>
                      <a:endParaRPr lang="zh-CN" altLang="en-US" sz="1600">
                        <a:latin typeface="Times New Roman" panose="02020603050405020304" charset="0"/>
                        <a:cs typeface="Times New Roman" panose="02020603050405020304" charset="0"/>
                      </a:endParaRPr>
                    </a:p>
                  </a:txBody>
                  <a:tcPr/>
                </a:tc>
                <a:tc>
                  <a:txBody>
                    <a:bodyPr/>
                    <a:p>
                      <a:pPr>
                        <a:buNone/>
                      </a:pPr>
                      <a:r>
                        <a:rPr lang="en-US" altLang="zh-CN" sz="1600">
                          <a:latin typeface="Times New Roman" panose="02020603050405020304" charset="0"/>
                          <a:cs typeface="Times New Roman" panose="02020603050405020304" charset="0"/>
                        </a:rPr>
                        <a:t>ret</a:t>
                      </a:r>
                      <a:endParaRPr lang="en-US" altLang="zh-CN" sz="1600">
                        <a:latin typeface="Times New Roman" panose="02020603050405020304" charset="0"/>
                        <a:cs typeface="Times New Roman" panose="02020603050405020304" charset="0"/>
                      </a:endParaRPr>
                    </a:p>
                  </a:txBody>
                  <a:tcPr/>
                </a:tc>
                <a:tc>
                  <a:txBody>
                    <a:bodyPr/>
                    <a:p>
                      <a:pPr>
                        <a:buNone/>
                      </a:pPr>
                      <a:r>
                        <a:rPr lang="zh-CN" altLang="en-US" sz="1600">
                          <a:latin typeface="Times New Roman" panose="02020603050405020304" charset="0"/>
                          <a:cs typeface="Times New Roman" panose="02020603050405020304" charset="0"/>
                        </a:rPr>
                        <a:t>从栈上弹出返回地址</a:t>
                      </a:r>
                      <a:r>
                        <a:rPr lang="en-US" altLang="zh-CN" sz="1600">
                          <a:latin typeface="Times New Roman" panose="02020603050405020304" charset="0"/>
                          <a:cs typeface="Times New Roman" panose="02020603050405020304" charset="0"/>
                        </a:rPr>
                        <a:t>, </a:t>
                      </a:r>
                      <a:r>
                        <a:rPr lang="zh-CN" altLang="en-US" sz="1600">
                          <a:latin typeface="Times New Roman" panose="02020603050405020304" charset="0"/>
                          <a:ea typeface="宋体" pitchFamily="2" charset="-122"/>
                          <a:cs typeface="Times New Roman" panose="02020603050405020304" charset="0"/>
                        </a:rPr>
                        <a:t>然后跳转到该地址</a:t>
                      </a:r>
                      <a:endParaRPr lang="zh-CN" altLang="en-US" sz="1600">
                        <a:latin typeface="Times New Roman" panose="02020603050405020304" charset="0"/>
                        <a:ea typeface="宋体" pitchFamily="2" charset="-122"/>
                        <a:cs typeface="Times New Roman" panose="02020603050405020304" charset="0"/>
                      </a:endParaRPr>
                    </a:p>
                  </a:txBody>
                  <a:tcPr/>
                </a:tc>
              </a:tr>
              <a:tr h="0">
                <a:tc>
                  <a:txBody>
                    <a:bodyPr/>
                    <a:p>
                      <a:pPr>
                        <a:buNone/>
                      </a:pPr>
                      <a:r>
                        <a:rPr lang="zh-CN" altLang="en-US" sz="1600">
                          <a:latin typeface="Times New Roman" panose="02020603050405020304" charset="0"/>
                          <a:cs typeface="Times New Roman" panose="02020603050405020304" charset="0"/>
                        </a:rPr>
                        <a:t>无条件跳转</a:t>
                      </a:r>
                      <a:endParaRPr lang="zh-CN" altLang="en-US" sz="1600">
                        <a:latin typeface="Times New Roman" panose="02020603050405020304" charset="0"/>
                        <a:cs typeface="Times New Roman" panose="02020603050405020304" charset="0"/>
                      </a:endParaRPr>
                    </a:p>
                  </a:txBody>
                  <a:tcPr/>
                </a:tc>
                <a:tc>
                  <a:txBody>
                    <a:bodyPr/>
                    <a:p>
                      <a:pPr>
                        <a:buNone/>
                      </a:pPr>
                      <a:r>
                        <a:rPr lang="en-US" altLang="zh-CN" sz="1600">
                          <a:latin typeface="Times New Roman" panose="02020603050405020304" charset="0"/>
                          <a:cs typeface="Times New Roman" panose="02020603050405020304" charset="0"/>
                        </a:rPr>
                        <a:t>syscall</a:t>
                      </a:r>
                      <a:endParaRPr lang="en-US" altLang="zh-CN" sz="1600">
                        <a:latin typeface="Times New Roman" panose="02020603050405020304" charset="0"/>
                        <a:cs typeface="Times New Roman" panose="02020603050405020304" charset="0"/>
                      </a:endParaRPr>
                    </a:p>
                  </a:txBody>
                  <a:tcPr/>
                </a:tc>
                <a:tc>
                  <a:txBody>
                    <a:bodyPr/>
                    <a:p>
                      <a:pPr>
                        <a:buNone/>
                      </a:pPr>
                      <a:r>
                        <a:rPr lang="zh-CN" altLang="en-US" sz="1600">
                          <a:latin typeface="Times New Roman" panose="02020603050405020304" charset="0"/>
                          <a:cs typeface="Times New Roman" panose="02020603050405020304" charset="0"/>
                        </a:rPr>
                        <a:t>进入内核执行系统调用</a:t>
                      </a:r>
                      <a:endParaRPr lang="zh-CN" altLang="en-US" sz="1600">
                        <a:latin typeface="Times New Roman" panose="02020603050405020304" charset="0"/>
                        <a:cs typeface="Times New Roman" panose="02020603050405020304" charset="0"/>
                      </a:endParaRPr>
                    </a:p>
                  </a:txBody>
                  <a:tcPr/>
                </a:tc>
              </a:tr>
            </a:tbl>
          </a:graphicData>
        </a:graphic>
      </p:graphicFrame>
      <p:sp>
        <p:nvSpPr>
          <p:cNvPr id="9" name="文本框 8"/>
          <p:cNvSpPr txBox="1"/>
          <p:nvPr/>
        </p:nvSpPr>
        <p:spPr>
          <a:xfrm>
            <a:off x="513715" y="1252220"/>
            <a:ext cx="11163935" cy="460375"/>
          </a:xfrm>
          <a:prstGeom prst="rect">
            <a:avLst/>
          </a:prstGeom>
          <a:noFill/>
        </p:spPr>
        <p:txBody>
          <a:bodyPr wrap="square" rtlCol="0" anchor="t">
            <a:spAutoFit/>
          </a:bodyPr>
          <a:p>
            <a:r>
              <a:rPr lang="zh-CN" altLang="en-US" sz="2400">
                <a:latin typeface="Times New Roman" panose="02020603050405020304" charset="0"/>
                <a:ea typeface="宋体" pitchFamily="2" charset="-122"/>
                <a:cs typeface="Times New Roman" panose="02020603050405020304" charset="0"/>
              </a:rPr>
              <a:t>主要分为数据传输、算数运算、逻辑运算、无条件跳转、条件跳转等。</a:t>
            </a:r>
            <a:endParaRPr lang="en-US" altLang="zh-CN" sz="2400">
              <a:latin typeface="Times New Roman" panose="02020603050405020304" charset="0"/>
              <a:ea typeface="宋体"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en-US" altLang="zh-CN" dirty="0">
                <a:cs typeface="Segoe UI Light" panose="020B0502040204020203" pitchFamily="34" charset="0"/>
              </a:rPr>
              <a:t>1.4 </a:t>
            </a:r>
            <a:r>
              <a:rPr lang="zh-CN" altLang="en-US" dirty="0">
                <a:cs typeface="Segoe UI Light" panose="020B0502040204020203" pitchFamily="34" charset="0"/>
              </a:rPr>
              <a:t>常用的</a:t>
            </a:r>
            <a:r>
              <a:rPr lang="en-US" altLang="zh-CN" dirty="0">
                <a:cs typeface="Segoe UI Light" panose="020B0502040204020203" pitchFamily="34" charset="0"/>
              </a:rPr>
              <a:t>x86-64</a:t>
            </a:r>
            <a:r>
              <a:rPr lang="zh-CN" altLang="en-US" dirty="0">
                <a:cs typeface="Segoe UI Light" panose="020B0502040204020203" pitchFamily="34" charset="0"/>
              </a:rPr>
              <a:t>指令</a:t>
            </a:r>
            <a:endParaRPr lang="zh-CN" altLang="en-US" dirty="0">
              <a:cs typeface="Segoe UI Light" panose="020B0502040204020203" pitchFamily="34" charset="0"/>
            </a:endParaRPr>
          </a:p>
        </p:txBody>
      </p:sp>
      <p:graphicFrame>
        <p:nvGraphicFramePr>
          <p:cNvPr id="2" name="表格 1"/>
          <p:cNvGraphicFramePr/>
          <p:nvPr/>
        </p:nvGraphicFramePr>
        <p:xfrm>
          <a:off x="521335" y="1712595"/>
          <a:ext cx="11100435" cy="4023360"/>
        </p:xfrm>
        <a:graphic>
          <a:graphicData uri="http://schemas.openxmlformats.org/drawingml/2006/table">
            <a:tbl>
              <a:tblPr firstRow="1" bandRow="1">
                <a:tableStyleId>{5C22544A-7EE6-4342-B048-85BDC9FD1C3A}</a:tableStyleId>
              </a:tblPr>
              <a:tblGrid>
                <a:gridCol w="1955800"/>
                <a:gridCol w="2465705"/>
                <a:gridCol w="6678930"/>
              </a:tblGrid>
              <a:tr h="335280">
                <a:tc>
                  <a:txBody>
                    <a:bodyPr/>
                    <a:p>
                      <a:pPr>
                        <a:buNone/>
                      </a:pPr>
                      <a:r>
                        <a:rPr lang="zh-CN" altLang="en-US" sz="1600">
                          <a:latin typeface="Times New Roman" panose="02020603050405020304" charset="0"/>
                        </a:rPr>
                        <a:t>分类</a:t>
                      </a:r>
                      <a:endParaRPr lang="zh-CN" altLang="en-US" sz="1600">
                        <a:latin typeface="Times New Roman" panose="02020603050405020304" charset="0"/>
                      </a:endParaRPr>
                    </a:p>
                  </a:txBody>
                  <a:tcPr/>
                </a:tc>
                <a:tc>
                  <a:txBody>
                    <a:bodyPr/>
                    <a:p>
                      <a:pPr>
                        <a:buNone/>
                      </a:pPr>
                      <a:r>
                        <a:rPr lang="zh-CN" altLang="en-US" sz="1600">
                          <a:latin typeface="Times New Roman" panose="02020603050405020304" charset="0"/>
                        </a:rPr>
                        <a:t>指令</a:t>
                      </a:r>
                      <a:endParaRPr lang="zh-CN" altLang="en-US" sz="1600">
                        <a:latin typeface="Times New Roman" panose="02020603050405020304" charset="0"/>
                      </a:endParaRPr>
                    </a:p>
                  </a:txBody>
                  <a:tcPr/>
                </a:tc>
                <a:tc>
                  <a:txBody>
                    <a:bodyPr/>
                    <a:p>
                      <a:pPr>
                        <a:buNone/>
                      </a:pPr>
                      <a:r>
                        <a:rPr lang="zh-CN" altLang="en-US" sz="1600">
                          <a:latin typeface="Times New Roman" panose="02020603050405020304" charset="0"/>
                        </a:rPr>
                        <a:t>描述</a:t>
                      </a:r>
                      <a:endParaRPr lang="zh-CN" altLang="en-US" sz="1600">
                        <a:latin typeface="Times New Roman" panose="02020603050405020304" charset="0"/>
                      </a:endParaRPr>
                    </a:p>
                  </a:txBody>
                  <a:tcPr/>
                </a:tc>
              </a:tr>
              <a:tr h="173355">
                <a:tc>
                  <a:txBody>
                    <a:bodyPr/>
                    <a:p>
                      <a:pPr>
                        <a:buNone/>
                      </a:pPr>
                      <a:r>
                        <a:rPr lang="zh-CN" altLang="en-US" sz="1600">
                          <a:latin typeface="Times New Roman" panose="02020603050405020304" charset="0"/>
                          <a:ea typeface="宋体" pitchFamily="2" charset="-122"/>
                          <a:cs typeface="Times New Roman" panose="02020603050405020304" charset="0"/>
                          <a:sym typeface="+mn-ea"/>
                        </a:rPr>
                        <a:t>条件跳转</a:t>
                      </a:r>
                      <a:endParaRPr lang="zh-CN" altLang="en-US" sz="1600">
                        <a:latin typeface="Times New Roman" panose="02020603050405020304" charset="0"/>
                      </a:endParaRPr>
                    </a:p>
                  </a:txBody>
                  <a:tcPr/>
                </a:tc>
                <a:tc>
                  <a:txBody>
                    <a:bodyPr/>
                    <a:p>
                      <a:pPr>
                        <a:buNone/>
                      </a:pPr>
                      <a:r>
                        <a:rPr lang="en-US" altLang="zh-CN" sz="1600">
                          <a:latin typeface="Times New Roman" panose="02020603050405020304" charset="0"/>
                          <a:cs typeface="Times New Roman" panose="02020603050405020304" charset="0"/>
                          <a:sym typeface="+mn-ea"/>
                        </a:rPr>
                        <a:t>je/jz addr</a:t>
                      </a:r>
                      <a:endParaRPr lang="en-US" altLang="zh-CN" sz="1600">
                        <a:latin typeface="Times New Roman" panose="02020603050405020304" charset="0"/>
                        <a:cs typeface="Times New Roman" panose="02020603050405020304" charset="0"/>
                      </a:endParaRPr>
                    </a:p>
                  </a:txBody>
                  <a:tcPr/>
                </a:tc>
                <a:tc>
                  <a:txBody>
                    <a:bodyPr/>
                    <a:p>
                      <a:pPr>
                        <a:buNone/>
                      </a:pPr>
                      <a:r>
                        <a:rPr lang="zh-CN" altLang="en-US" sz="1600">
                          <a:latin typeface="Times New Roman" panose="02020603050405020304" charset="0"/>
                          <a:ea typeface="宋体" pitchFamily="2" charset="-122"/>
                          <a:cs typeface="Times New Roman" panose="02020603050405020304" charset="0"/>
                        </a:rPr>
                        <a:t>上一次比较中</a:t>
                      </a:r>
                      <a:r>
                        <a:rPr lang="en-US" altLang="zh-CN" sz="1600">
                          <a:latin typeface="Times New Roman" panose="02020603050405020304" charset="0"/>
                          <a:ea typeface="宋体" pitchFamily="2" charset="-122"/>
                          <a:cs typeface="Times New Roman" panose="02020603050405020304" charset="0"/>
                        </a:rPr>
                        <a:t>, dst</a:t>
                      </a:r>
                      <a:r>
                        <a:rPr lang="zh-CN" altLang="en-US" sz="1600">
                          <a:latin typeface="Times New Roman" panose="02020603050405020304" charset="0"/>
                          <a:ea typeface="宋体" pitchFamily="2" charset="-122"/>
                          <a:cs typeface="Times New Roman" panose="02020603050405020304" charset="0"/>
                        </a:rPr>
                        <a:t>与</a:t>
                      </a:r>
                      <a:r>
                        <a:rPr lang="en-US" altLang="zh-CN" sz="1600">
                          <a:latin typeface="Times New Roman" panose="02020603050405020304" charset="0"/>
                          <a:ea typeface="宋体" pitchFamily="2" charset="-122"/>
                          <a:cs typeface="Times New Roman" panose="02020603050405020304" charset="0"/>
                        </a:rPr>
                        <a:t>src</a:t>
                      </a:r>
                      <a:r>
                        <a:rPr lang="zh-CN" altLang="en-US" sz="1600">
                          <a:latin typeface="Times New Roman" panose="02020603050405020304" charset="0"/>
                          <a:ea typeface="宋体" pitchFamily="2" charset="-122"/>
                          <a:cs typeface="Times New Roman" panose="02020603050405020304" charset="0"/>
                        </a:rPr>
                        <a:t>相等时跳转</a:t>
                      </a:r>
                      <a:endParaRPr lang="zh-CN" altLang="en-US" sz="1600">
                        <a:latin typeface="Times New Roman" panose="02020603050405020304" charset="0"/>
                        <a:ea typeface="宋体" pitchFamily="2" charset="-122"/>
                        <a:cs typeface="Times New Roman" panose="02020603050405020304" charset="0"/>
                      </a:endParaRPr>
                    </a:p>
                  </a:txBody>
                  <a:tcPr/>
                </a:tc>
              </a:tr>
              <a:tr h="335280">
                <a:tc>
                  <a:txBody>
                    <a:bodyPr/>
                    <a:p>
                      <a:pPr>
                        <a:buNone/>
                      </a:pPr>
                      <a:r>
                        <a:rPr lang="zh-CN" altLang="en-US" sz="1600">
                          <a:latin typeface="Times New Roman" panose="02020603050405020304" charset="0"/>
                          <a:ea typeface="宋体" pitchFamily="2" charset="-122"/>
                          <a:cs typeface="Times New Roman" panose="02020603050405020304" charset="0"/>
                          <a:sym typeface="+mn-ea"/>
                        </a:rPr>
                        <a:t>条件跳转</a:t>
                      </a:r>
                      <a:endParaRPr lang="zh-CN" altLang="en-US" sz="1600">
                        <a:latin typeface="Times New Roman" panose="02020603050405020304" charset="0"/>
                      </a:endParaRPr>
                    </a:p>
                  </a:txBody>
                  <a:tcPr/>
                </a:tc>
                <a:tc>
                  <a:txBody>
                    <a:bodyPr/>
                    <a:p>
                      <a:pPr>
                        <a:buNone/>
                      </a:pPr>
                      <a:r>
                        <a:rPr lang="en-US" altLang="zh-CN" sz="1600">
                          <a:latin typeface="Times New Roman" panose="02020603050405020304" charset="0"/>
                          <a:cs typeface="Times New Roman" panose="02020603050405020304" charset="0"/>
                        </a:rPr>
                        <a:t>jg/jge addr</a:t>
                      </a:r>
                      <a:endParaRPr lang="en-US" altLang="zh-CN" sz="1600">
                        <a:latin typeface="Times New Roman" panose="02020603050405020304" charset="0"/>
                        <a:cs typeface="Times New Roman" panose="02020603050405020304" charset="0"/>
                      </a:endParaRPr>
                    </a:p>
                  </a:txBody>
                  <a:tcPr/>
                </a:tc>
                <a:tc>
                  <a:txBody>
                    <a:bodyPr/>
                    <a:p>
                      <a:pPr>
                        <a:buNone/>
                      </a:pPr>
                      <a:r>
                        <a:rPr lang="zh-CN" altLang="en-US" sz="1600">
                          <a:latin typeface="Times New Roman" panose="02020603050405020304" charset="0"/>
                          <a:ea typeface="宋体" pitchFamily="2" charset="-122"/>
                          <a:cs typeface="Times New Roman" panose="02020603050405020304" charset="0"/>
                          <a:sym typeface="+mn-ea"/>
                        </a:rPr>
                        <a:t>上一次比较中</a:t>
                      </a:r>
                      <a:r>
                        <a:rPr lang="en-US" altLang="zh-CN" sz="1600">
                          <a:latin typeface="Times New Roman" panose="02020603050405020304" charset="0"/>
                          <a:ea typeface="宋体" pitchFamily="2" charset="-122"/>
                          <a:cs typeface="Times New Roman" panose="02020603050405020304" charset="0"/>
                          <a:sym typeface="+mn-ea"/>
                        </a:rPr>
                        <a:t>, dst</a:t>
                      </a:r>
                      <a:r>
                        <a:rPr lang="zh-CN" sz="1600">
                          <a:latin typeface="Times New Roman" panose="02020603050405020304" charset="0"/>
                          <a:ea typeface="宋体" pitchFamily="2" charset="-122"/>
                          <a:cs typeface="Times New Roman" panose="02020603050405020304" charset="0"/>
                          <a:sym typeface="+mn-ea"/>
                        </a:rPr>
                        <a:t>大于</a:t>
                      </a:r>
                      <a:r>
                        <a:rPr lang="en-US" altLang="zh-CN" sz="1600">
                          <a:latin typeface="Times New Roman" panose="02020603050405020304" charset="0"/>
                          <a:ea typeface="宋体" pitchFamily="2" charset="-122"/>
                          <a:cs typeface="Times New Roman" panose="02020603050405020304" charset="0"/>
                          <a:sym typeface="+mn-ea"/>
                        </a:rPr>
                        <a:t>/</a:t>
                      </a:r>
                      <a:r>
                        <a:rPr lang="zh-CN" altLang="en-US" sz="1600">
                          <a:latin typeface="Times New Roman" panose="02020603050405020304" charset="0"/>
                          <a:ea typeface="宋体" pitchFamily="2" charset="-122"/>
                          <a:cs typeface="Times New Roman" panose="02020603050405020304" charset="0"/>
                          <a:sym typeface="+mn-ea"/>
                        </a:rPr>
                        <a:t>大于等于</a:t>
                      </a:r>
                      <a:r>
                        <a:rPr lang="en-US" altLang="zh-CN" sz="1600">
                          <a:latin typeface="Times New Roman" panose="02020603050405020304" charset="0"/>
                          <a:ea typeface="宋体" pitchFamily="2" charset="-122"/>
                          <a:cs typeface="Times New Roman" panose="02020603050405020304" charset="0"/>
                          <a:sym typeface="+mn-ea"/>
                        </a:rPr>
                        <a:t>src</a:t>
                      </a:r>
                      <a:r>
                        <a:rPr lang="zh-CN" altLang="en-US" sz="1600">
                          <a:latin typeface="Times New Roman" panose="02020603050405020304" charset="0"/>
                          <a:ea typeface="宋体" pitchFamily="2" charset="-122"/>
                          <a:cs typeface="Times New Roman" panose="02020603050405020304" charset="0"/>
                          <a:sym typeface="+mn-ea"/>
                        </a:rPr>
                        <a:t>时跳转</a:t>
                      </a:r>
                      <a:r>
                        <a:rPr lang="en-US" altLang="zh-CN" sz="1600">
                          <a:latin typeface="Times New Roman" panose="02020603050405020304" charset="0"/>
                          <a:ea typeface="宋体" pitchFamily="2" charset="-122"/>
                          <a:cs typeface="Times New Roman" panose="02020603050405020304" charset="0"/>
                          <a:sym typeface="+mn-ea"/>
                        </a:rPr>
                        <a:t>(</a:t>
                      </a:r>
                      <a:r>
                        <a:rPr lang="zh-CN" altLang="en-US" sz="1600">
                          <a:latin typeface="Times New Roman" panose="02020603050405020304" charset="0"/>
                          <a:ea typeface="宋体" pitchFamily="2" charset="-122"/>
                          <a:cs typeface="Times New Roman" panose="02020603050405020304" charset="0"/>
                          <a:sym typeface="+mn-ea"/>
                        </a:rPr>
                        <a:t>有符号</a:t>
                      </a:r>
                      <a:r>
                        <a:rPr lang="en-US" altLang="zh-CN" sz="1600">
                          <a:latin typeface="Times New Roman" panose="02020603050405020304" charset="0"/>
                          <a:ea typeface="宋体" pitchFamily="2" charset="-122"/>
                          <a:cs typeface="Times New Roman" panose="02020603050405020304" charset="0"/>
                          <a:sym typeface="+mn-ea"/>
                        </a:rPr>
                        <a:t>)</a:t>
                      </a:r>
                      <a:endParaRPr lang="en-US" altLang="zh-CN" sz="1600">
                        <a:latin typeface="Times New Roman" panose="02020603050405020304" charset="0"/>
                        <a:ea typeface="宋体" pitchFamily="2" charset="-122"/>
                        <a:cs typeface="Times New Roman" panose="02020603050405020304" charset="0"/>
                        <a:sym typeface="+mn-ea"/>
                      </a:endParaRPr>
                    </a:p>
                  </a:txBody>
                  <a:tcPr/>
                </a:tc>
              </a:tr>
              <a:tr h="335280">
                <a:tc>
                  <a:txBody>
                    <a:bodyPr/>
                    <a:p>
                      <a:pPr>
                        <a:buNone/>
                      </a:pPr>
                      <a:r>
                        <a:rPr lang="zh-CN" altLang="en-US" sz="1600">
                          <a:latin typeface="Times New Roman" panose="02020603050405020304" charset="0"/>
                          <a:ea typeface="宋体" pitchFamily="2" charset="-122"/>
                          <a:cs typeface="Times New Roman" panose="02020603050405020304" charset="0"/>
                          <a:sym typeface="+mn-ea"/>
                        </a:rPr>
                        <a:t>条件跳转</a:t>
                      </a:r>
                      <a:endParaRPr lang="zh-CN" altLang="en-US" sz="1600">
                        <a:latin typeface="Times New Roman" panose="02020603050405020304" charset="0"/>
                      </a:endParaRPr>
                    </a:p>
                  </a:txBody>
                  <a:tcPr/>
                </a:tc>
                <a:tc>
                  <a:txBody>
                    <a:bodyPr/>
                    <a:p>
                      <a:pPr>
                        <a:buNone/>
                      </a:pPr>
                      <a:r>
                        <a:rPr lang="en-US" altLang="zh-CN" sz="1600">
                          <a:latin typeface="Times New Roman" panose="02020603050405020304" charset="0"/>
                          <a:cs typeface="Times New Roman" panose="02020603050405020304" charset="0"/>
                        </a:rPr>
                        <a:t>jl/jle addr</a:t>
                      </a:r>
                      <a:endParaRPr lang="en-US" altLang="zh-CN" sz="1600">
                        <a:latin typeface="Times New Roman" panose="02020603050405020304" charset="0"/>
                        <a:cs typeface="Times New Roman" panose="02020603050405020304" charset="0"/>
                      </a:endParaRPr>
                    </a:p>
                  </a:txBody>
                  <a:tcPr/>
                </a:tc>
                <a:tc>
                  <a:txBody>
                    <a:bodyPr/>
                    <a:p>
                      <a:pPr>
                        <a:buNone/>
                      </a:pPr>
                      <a:r>
                        <a:rPr lang="zh-CN" altLang="en-US" sz="1600">
                          <a:latin typeface="Times New Roman" panose="02020603050405020304" charset="0"/>
                          <a:ea typeface="宋体" pitchFamily="2" charset="-122"/>
                          <a:cs typeface="Times New Roman" panose="02020603050405020304" charset="0"/>
                          <a:sym typeface="+mn-ea"/>
                        </a:rPr>
                        <a:t>上一次比较中</a:t>
                      </a:r>
                      <a:r>
                        <a:rPr lang="en-US" altLang="zh-CN" sz="1600">
                          <a:latin typeface="Times New Roman" panose="02020603050405020304" charset="0"/>
                          <a:ea typeface="宋体" pitchFamily="2" charset="-122"/>
                          <a:cs typeface="Times New Roman" panose="02020603050405020304" charset="0"/>
                          <a:sym typeface="+mn-ea"/>
                        </a:rPr>
                        <a:t>, dst</a:t>
                      </a:r>
                      <a:r>
                        <a:rPr lang="zh-CN" altLang="en-US" sz="1600">
                          <a:latin typeface="Times New Roman" panose="02020603050405020304" charset="0"/>
                          <a:ea typeface="宋体" pitchFamily="2" charset="-122"/>
                          <a:cs typeface="Times New Roman" panose="02020603050405020304" charset="0"/>
                          <a:sym typeface="+mn-ea"/>
                        </a:rPr>
                        <a:t>小</a:t>
                      </a:r>
                      <a:r>
                        <a:rPr lang="zh-CN" sz="1600">
                          <a:latin typeface="Times New Roman" panose="02020603050405020304" charset="0"/>
                          <a:ea typeface="宋体" pitchFamily="2" charset="-122"/>
                          <a:cs typeface="Times New Roman" panose="02020603050405020304" charset="0"/>
                          <a:sym typeface="+mn-ea"/>
                        </a:rPr>
                        <a:t>于</a:t>
                      </a:r>
                      <a:r>
                        <a:rPr lang="en-US" altLang="zh-CN" sz="1600">
                          <a:latin typeface="Times New Roman" panose="02020603050405020304" charset="0"/>
                          <a:ea typeface="宋体" pitchFamily="2" charset="-122"/>
                          <a:cs typeface="Times New Roman" panose="02020603050405020304" charset="0"/>
                          <a:sym typeface="+mn-ea"/>
                        </a:rPr>
                        <a:t>/</a:t>
                      </a:r>
                      <a:r>
                        <a:rPr lang="zh-CN" altLang="en-US" sz="1600">
                          <a:latin typeface="Times New Roman" panose="02020603050405020304" charset="0"/>
                          <a:ea typeface="宋体" pitchFamily="2" charset="-122"/>
                          <a:cs typeface="Times New Roman" panose="02020603050405020304" charset="0"/>
                          <a:sym typeface="+mn-ea"/>
                        </a:rPr>
                        <a:t>小于等于</a:t>
                      </a:r>
                      <a:r>
                        <a:rPr lang="en-US" altLang="zh-CN" sz="1600">
                          <a:latin typeface="Times New Roman" panose="02020603050405020304" charset="0"/>
                          <a:ea typeface="宋体" pitchFamily="2" charset="-122"/>
                          <a:cs typeface="Times New Roman" panose="02020603050405020304" charset="0"/>
                          <a:sym typeface="+mn-ea"/>
                        </a:rPr>
                        <a:t>src</a:t>
                      </a:r>
                      <a:r>
                        <a:rPr lang="zh-CN" altLang="en-US" sz="1600">
                          <a:latin typeface="Times New Roman" panose="02020603050405020304" charset="0"/>
                          <a:ea typeface="宋体" pitchFamily="2" charset="-122"/>
                          <a:cs typeface="Times New Roman" panose="02020603050405020304" charset="0"/>
                          <a:sym typeface="+mn-ea"/>
                        </a:rPr>
                        <a:t>时跳转</a:t>
                      </a:r>
                      <a:r>
                        <a:rPr lang="en-US" altLang="zh-CN" sz="1600">
                          <a:latin typeface="Times New Roman" panose="02020603050405020304" charset="0"/>
                          <a:ea typeface="宋体" pitchFamily="2" charset="-122"/>
                          <a:cs typeface="Times New Roman" panose="02020603050405020304" charset="0"/>
                          <a:sym typeface="+mn-ea"/>
                        </a:rPr>
                        <a:t>(</a:t>
                      </a:r>
                      <a:r>
                        <a:rPr lang="zh-CN" altLang="en-US" sz="1600">
                          <a:latin typeface="Times New Roman" panose="02020603050405020304" charset="0"/>
                          <a:ea typeface="宋体" pitchFamily="2" charset="-122"/>
                          <a:cs typeface="Times New Roman" panose="02020603050405020304" charset="0"/>
                          <a:sym typeface="+mn-ea"/>
                        </a:rPr>
                        <a:t>有符号</a:t>
                      </a:r>
                      <a:r>
                        <a:rPr lang="en-US" altLang="zh-CN" sz="1600">
                          <a:latin typeface="Times New Roman" panose="02020603050405020304" charset="0"/>
                          <a:ea typeface="宋体" pitchFamily="2" charset="-122"/>
                          <a:cs typeface="Times New Roman" panose="02020603050405020304" charset="0"/>
                          <a:sym typeface="+mn-ea"/>
                        </a:rPr>
                        <a:t>)</a:t>
                      </a:r>
                      <a:endParaRPr lang="en-US" altLang="zh-CN" sz="1600">
                        <a:latin typeface="Times New Roman" panose="02020603050405020304" charset="0"/>
                        <a:ea typeface="宋体" pitchFamily="2" charset="-122"/>
                        <a:cs typeface="Times New Roman" panose="02020603050405020304" charset="0"/>
                      </a:endParaRPr>
                    </a:p>
                  </a:txBody>
                  <a:tcPr/>
                </a:tc>
              </a:tr>
              <a:tr h="0">
                <a:tc>
                  <a:txBody>
                    <a:bodyPr/>
                    <a:p>
                      <a:pPr>
                        <a:buNone/>
                      </a:pPr>
                      <a:r>
                        <a:rPr lang="zh-CN" altLang="en-US" sz="1600">
                          <a:latin typeface="Times New Roman" panose="02020603050405020304" charset="0"/>
                          <a:ea typeface="宋体" pitchFamily="2" charset="-122"/>
                          <a:cs typeface="Times New Roman" panose="02020603050405020304" charset="0"/>
                          <a:sym typeface="+mn-ea"/>
                        </a:rPr>
                        <a:t>条件跳转</a:t>
                      </a:r>
                      <a:endParaRPr lang="zh-CN" altLang="en-US" sz="1600">
                        <a:latin typeface="Times New Roman" panose="02020603050405020304" charset="0"/>
                        <a:cs typeface="Times New Roman" panose="02020603050405020304" charset="0"/>
                      </a:endParaRPr>
                    </a:p>
                  </a:txBody>
                  <a:tcPr/>
                </a:tc>
                <a:tc>
                  <a:txBody>
                    <a:bodyPr/>
                    <a:p>
                      <a:pPr>
                        <a:buNone/>
                      </a:pPr>
                      <a:r>
                        <a:rPr lang="en-US" altLang="zh-CN" sz="1600">
                          <a:latin typeface="Times New Roman" panose="02020603050405020304" charset="0"/>
                          <a:cs typeface="Times New Roman" panose="02020603050405020304" charset="0"/>
                        </a:rPr>
                        <a:t>ja/jae addr</a:t>
                      </a:r>
                      <a:endParaRPr lang="en-US" altLang="zh-CN" sz="1600">
                        <a:latin typeface="Times New Roman" panose="02020603050405020304" charset="0"/>
                        <a:cs typeface="Times New Roman" panose="02020603050405020304" charset="0"/>
                      </a:endParaRPr>
                    </a:p>
                  </a:txBody>
                  <a:tcPr/>
                </a:tc>
                <a:tc>
                  <a:txBody>
                    <a:bodyPr/>
                    <a:p>
                      <a:pPr>
                        <a:buNone/>
                      </a:pPr>
                      <a:r>
                        <a:rPr lang="zh-CN" altLang="en-US" sz="1600">
                          <a:latin typeface="Times New Roman" panose="02020603050405020304" charset="0"/>
                          <a:ea typeface="宋体" pitchFamily="2" charset="-122"/>
                          <a:cs typeface="Times New Roman" panose="02020603050405020304" charset="0"/>
                          <a:sym typeface="+mn-ea"/>
                        </a:rPr>
                        <a:t>上一次比较中</a:t>
                      </a:r>
                      <a:r>
                        <a:rPr lang="en-US" altLang="zh-CN" sz="1600">
                          <a:latin typeface="Times New Roman" panose="02020603050405020304" charset="0"/>
                          <a:ea typeface="宋体" pitchFamily="2" charset="-122"/>
                          <a:cs typeface="Times New Roman" panose="02020603050405020304" charset="0"/>
                          <a:sym typeface="+mn-ea"/>
                        </a:rPr>
                        <a:t>, dst</a:t>
                      </a:r>
                      <a:r>
                        <a:rPr lang="zh-CN" sz="1600">
                          <a:latin typeface="Times New Roman" panose="02020603050405020304" charset="0"/>
                          <a:ea typeface="宋体" pitchFamily="2" charset="-122"/>
                          <a:cs typeface="Times New Roman" panose="02020603050405020304" charset="0"/>
                          <a:sym typeface="+mn-ea"/>
                        </a:rPr>
                        <a:t>大于</a:t>
                      </a:r>
                      <a:r>
                        <a:rPr lang="en-US" altLang="zh-CN" sz="1600">
                          <a:latin typeface="Times New Roman" panose="02020603050405020304" charset="0"/>
                          <a:ea typeface="宋体" pitchFamily="2" charset="-122"/>
                          <a:cs typeface="Times New Roman" panose="02020603050405020304" charset="0"/>
                          <a:sym typeface="+mn-ea"/>
                        </a:rPr>
                        <a:t>/</a:t>
                      </a:r>
                      <a:r>
                        <a:rPr lang="zh-CN" altLang="en-US" sz="1600">
                          <a:latin typeface="Times New Roman" panose="02020603050405020304" charset="0"/>
                          <a:ea typeface="宋体" pitchFamily="2" charset="-122"/>
                          <a:cs typeface="Times New Roman" panose="02020603050405020304" charset="0"/>
                          <a:sym typeface="+mn-ea"/>
                        </a:rPr>
                        <a:t>大于等于</a:t>
                      </a:r>
                      <a:r>
                        <a:rPr lang="en-US" altLang="zh-CN" sz="1600">
                          <a:latin typeface="Times New Roman" panose="02020603050405020304" charset="0"/>
                          <a:ea typeface="宋体" pitchFamily="2" charset="-122"/>
                          <a:cs typeface="Times New Roman" panose="02020603050405020304" charset="0"/>
                          <a:sym typeface="+mn-ea"/>
                        </a:rPr>
                        <a:t>src</a:t>
                      </a:r>
                      <a:r>
                        <a:rPr lang="zh-CN" altLang="en-US" sz="1600">
                          <a:latin typeface="Times New Roman" panose="02020603050405020304" charset="0"/>
                          <a:ea typeface="宋体" pitchFamily="2" charset="-122"/>
                          <a:cs typeface="Times New Roman" panose="02020603050405020304" charset="0"/>
                          <a:sym typeface="+mn-ea"/>
                        </a:rPr>
                        <a:t>时</a:t>
                      </a:r>
                      <a:r>
                        <a:rPr lang="zh-CN" altLang="en-US" sz="1600">
                          <a:latin typeface="Times New Roman" panose="02020603050405020304" charset="0"/>
                          <a:ea typeface="宋体" pitchFamily="2" charset="-122"/>
                          <a:cs typeface="Times New Roman" panose="02020603050405020304" charset="0"/>
                          <a:sym typeface="+mn-ea"/>
                        </a:rPr>
                        <a:t>跳转</a:t>
                      </a:r>
                      <a:r>
                        <a:rPr lang="en-US" altLang="zh-CN" sz="1600">
                          <a:latin typeface="Times New Roman" panose="02020603050405020304" charset="0"/>
                          <a:ea typeface="宋体" pitchFamily="2" charset="-122"/>
                          <a:cs typeface="Times New Roman" panose="02020603050405020304" charset="0"/>
                          <a:sym typeface="+mn-ea"/>
                        </a:rPr>
                        <a:t>(</a:t>
                      </a:r>
                      <a:r>
                        <a:rPr lang="zh-CN" altLang="en-US" sz="1600">
                          <a:latin typeface="Times New Roman" panose="02020603050405020304" charset="0"/>
                          <a:ea typeface="宋体" pitchFamily="2" charset="-122"/>
                          <a:cs typeface="Times New Roman" panose="02020603050405020304" charset="0"/>
                          <a:sym typeface="+mn-ea"/>
                        </a:rPr>
                        <a:t>无符号</a:t>
                      </a:r>
                      <a:r>
                        <a:rPr lang="en-US" altLang="zh-CN" sz="1600">
                          <a:latin typeface="Times New Roman" panose="02020603050405020304" charset="0"/>
                          <a:ea typeface="宋体" pitchFamily="2" charset="-122"/>
                          <a:cs typeface="Times New Roman" panose="02020603050405020304" charset="0"/>
                          <a:sym typeface="+mn-ea"/>
                        </a:rPr>
                        <a:t>)</a:t>
                      </a:r>
                      <a:endParaRPr lang="en-US" altLang="zh-CN" sz="1600">
                        <a:latin typeface="Times New Roman" panose="02020603050405020304" charset="0"/>
                        <a:cs typeface="Times New Roman" panose="02020603050405020304" charset="0"/>
                      </a:endParaRPr>
                    </a:p>
                  </a:txBody>
                  <a:tcPr/>
                </a:tc>
              </a:tr>
              <a:tr h="0">
                <a:tc>
                  <a:txBody>
                    <a:bodyPr/>
                    <a:p>
                      <a:pPr>
                        <a:buNone/>
                      </a:pPr>
                      <a:r>
                        <a:rPr lang="zh-CN" altLang="en-US" sz="1600">
                          <a:latin typeface="Times New Roman" panose="02020603050405020304" charset="0"/>
                          <a:ea typeface="宋体" pitchFamily="2" charset="-122"/>
                          <a:cs typeface="Times New Roman" panose="02020603050405020304" charset="0"/>
                          <a:sym typeface="+mn-ea"/>
                        </a:rPr>
                        <a:t>条件跳转</a:t>
                      </a:r>
                      <a:endParaRPr lang="zh-CN" altLang="en-US" sz="1600">
                        <a:latin typeface="Times New Roman" panose="02020603050405020304" charset="0"/>
                        <a:ea typeface="宋体" pitchFamily="2" charset="-122"/>
                        <a:cs typeface="Times New Roman" panose="02020603050405020304" charset="0"/>
                      </a:endParaRPr>
                    </a:p>
                  </a:txBody>
                  <a:tcPr/>
                </a:tc>
                <a:tc>
                  <a:txBody>
                    <a:bodyPr/>
                    <a:p>
                      <a:pPr>
                        <a:buNone/>
                      </a:pPr>
                      <a:r>
                        <a:rPr lang="en-US" altLang="zh-CN" sz="1600">
                          <a:latin typeface="Times New Roman" panose="02020603050405020304" charset="0"/>
                          <a:cs typeface="Times New Roman" panose="02020603050405020304" charset="0"/>
                        </a:rPr>
                        <a:t>jb/jbe addr</a:t>
                      </a:r>
                      <a:endParaRPr lang="en-US" altLang="zh-CN" sz="1600">
                        <a:latin typeface="Times New Roman" panose="02020603050405020304" charset="0"/>
                        <a:cs typeface="Times New Roman" panose="02020603050405020304" charset="0"/>
                      </a:endParaRPr>
                    </a:p>
                  </a:txBody>
                  <a:tcPr/>
                </a:tc>
                <a:tc>
                  <a:txBody>
                    <a:bodyPr/>
                    <a:p>
                      <a:pPr>
                        <a:buNone/>
                      </a:pPr>
                      <a:r>
                        <a:rPr lang="zh-CN" altLang="en-US" sz="1600">
                          <a:latin typeface="Times New Roman" panose="02020603050405020304" charset="0"/>
                          <a:ea typeface="宋体" pitchFamily="2" charset="-122"/>
                          <a:cs typeface="Times New Roman" panose="02020603050405020304" charset="0"/>
                          <a:sym typeface="+mn-ea"/>
                        </a:rPr>
                        <a:t>上一次比较中</a:t>
                      </a:r>
                      <a:r>
                        <a:rPr lang="en-US" altLang="zh-CN" sz="1600">
                          <a:latin typeface="Times New Roman" panose="02020603050405020304" charset="0"/>
                          <a:ea typeface="宋体" pitchFamily="2" charset="-122"/>
                          <a:cs typeface="Times New Roman" panose="02020603050405020304" charset="0"/>
                          <a:sym typeface="+mn-ea"/>
                        </a:rPr>
                        <a:t>, dst</a:t>
                      </a:r>
                      <a:r>
                        <a:rPr lang="zh-CN" altLang="en-US" sz="1600">
                          <a:latin typeface="Times New Roman" panose="02020603050405020304" charset="0"/>
                          <a:ea typeface="宋体" pitchFamily="2" charset="-122"/>
                          <a:cs typeface="Times New Roman" panose="02020603050405020304" charset="0"/>
                          <a:sym typeface="+mn-ea"/>
                        </a:rPr>
                        <a:t>小于</a:t>
                      </a:r>
                      <a:r>
                        <a:rPr lang="en-US" altLang="zh-CN" sz="1600">
                          <a:latin typeface="Times New Roman" panose="02020603050405020304" charset="0"/>
                          <a:ea typeface="宋体" pitchFamily="2" charset="-122"/>
                          <a:cs typeface="Times New Roman" panose="02020603050405020304" charset="0"/>
                          <a:sym typeface="+mn-ea"/>
                        </a:rPr>
                        <a:t>/</a:t>
                      </a:r>
                      <a:r>
                        <a:rPr lang="zh-CN" altLang="en-US" sz="1600">
                          <a:latin typeface="Times New Roman" panose="02020603050405020304" charset="0"/>
                          <a:ea typeface="宋体" pitchFamily="2" charset="-122"/>
                          <a:cs typeface="Times New Roman" panose="02020603050405020304" charset="0"/>
                          <a:sym typeface="+mn-ea"/>
                        </a:rPr>
                        <a:t>小于等于</a:t>
                      </a:r>
                      <a:r>
                        <a:rPr lang="en-US" altLang="zh-CN" sz="1600">
                          <a:latin typeface="Times New Roman" panose="02020603050405020304" charset="0"/>
                          <a:ea typeface="宋体" pitchFamily="2" charset="-122"/>
                          <a:cs typeface="Times New Roman" panose="02020603050405020304" charset="0"/>
                          <a:sym typeface="+mn-ea"/>
                        </a:rPr>
                        <a:t>src</a:t>
                      </a:r>
                      <a:r>
                        <a:rPr lang="zh-CN" altLang="en-US" sz="1600">
                          <a:latin typeface="Times New Roman" panose="02020603050405020304" charset="0"/>
                          <a:ea typeface="宋体" pitchFamily="2" charset="-122"/>
                          <a:cs typeface="Times New Roman" panose="02020603050405020304" charset="0"/>
                          <a:sym typeface="+mn-ea"/>
                        </a:rPr>
                        <a:t>时跳转</a:t>
                      </a:r>
                      <a:r>
                        <a:rPr lang="en-US" altLang="zh-CN" sz="1600">
                          <a:latin typeface="Times New Roman" panose="02020603050405020304" charset="0"/>
                          <a:ea typeface="宋体" pitchFamily="2" charset="-122"/>
                          <a:cs typeface="Times New Roman" panose="02020603050405020304" charset="0"/>
                          <a:sym typeface="+mn-ea"/>
                        </a:rPr>
                        <a:t>(</a:t>
                      </a:r>
                      <a:r>
                        <a:rPr lang="zh-CN" altLang="en-US" sz="1600">
                          <a:latin typeface="Times New Roman" panose="02020603050405020304" charset="0"/>
                          <a:ea typeface="宋体" pitchFamily="2" charset="-122"/>
                          <a:cs typeface="Times New Roman" panose="02020603050405020304" charset="0"/>
                          <a:sym typeface="+mn-ea"/>
                        </a:rPr>
                        <a:t>无符号</a:t>
                      </a:r>
                      <a:r>
                        <a:rPr lang="en-US" altLang="zh-CN" sz="1600">
                          <a:latin typeface="Times New Roman" panose="02020603050405020304" charset="0"/>
                          <a:ea typeface="宋体" pitchFamily="2" charset="-122"/>
                          <a:cs typeface="Times New Roman" panose="02020603050405020304" charset="0"/>
                          <a:sym typeface="+mn-ea"/>
                        </a:rPr>
                        <a:t>)</a:t>
                      </a:r>
                      <a:endParaRPr lang="zh-CN" altLang="en-US" sz="1600">
                        <a:latin typeface="Times New Roman" panose="02020603050405020304" charset="0"/>
                        <a:ea typeface="宋体" pitchFamily="2" charset="-122"/>
                        <a:cs typeface="Times New Roman" panose="02020603050405020304" charset="0"/>
                      </a:endParaRPr>
                    </a:p>
                  </a:txBody>
                  <a:tcPr/>
                </a:tc>
              </a:tr>
              <a:tr h="0">
                <a:tc>
                  <a:txBody>
                    <a:bodyPr/>
                    <a:p>
                      <a:pPr>
                        <a:buNone/>
                      </a:pPr>
                      <a:r>
                        <a:rPr lang="zh-CN" altLang="en-US" sz="1600">
                          <a:latin typeface="Times New Roman" panose="02020603050405020304" charset="0"/>
                          <a:ea typeface="宋体" pitchFamily="2" charset="-122"/>
                          <a:cs typeface="Times New Roman" panose="02020603050405020304" charset="0"/>
                          <a:sym typeface="+mn-ea"/>
                        </a:rPr>
                        <a:t>杂项</a:t>
                      </a:r>
                      <a:endParaRPr lang="zh-CN" altLang="en-US" sz="1600">
                        <a:latin typeface="Times New Roman" panose="02020603050405020304" charset="0"/>
                        <a:cs typeface="Times New Roman" panose="02020603050405020304" charset="0"/>
                      </a:endParaRPr>
                    </a:p>
                  </a:txBody>
                  <a:tcPr/>
                </a:tc>
                <a:tc>
                  <a:txBody>
                    <a:bodyPr/>
                    <a:p>
                      <a:pPr>
                        <a:buNone/>
                      </a:pPr>
                      <a:r>
                        <a:rPr lang="en-US" altLang="zh-CN" sz="1600">
                          <a:latin typeface="Times New Roman" panose="02020603050405020304" charset="0"/>
                          <a:cs typeface="Times New Roman" panose="02020603050405020304" charset="0"/>
                        </a:rPr>
                        <a:t>lea src, dst</a:t>
                      </a:r>
                      <a:endParaRPr lang="en-US" altLang="zh-CN" sz="1600">
                        <a:latin typeface="Times New Roman" panose="02020603050405020304" charset="0"/>
                        <a:cs typeface="Times New Roman" panose="02020603050405020304" charset="0"/>
                      </a:endParaRPr>
                    </a:p>
                  </a:txBody>
                  <a:tcPr/>
                </a:tc>
                <a:tc>
                  <a:txBody>
                    <a:bodyPr/>
                    <a:p>
                      <a:pPr>
                        <a:buNone/>
                      </a:pPr>
                      <a:r>
                        <a:rPr lang="zh-CN" altLang="en-US" sz="1600">
                          <a:latin typeface="Times New Roman" panose="02020603050405020304" charset="0"/>
                          <a:ea typeface="宋体" pitchFamily="2" charset="-122"/>
                          <a:cs typeface="Times New Roman" panose="02020603050405020304" charset="0"/>
                        </a:rPr>
                        <a:t>将内存地址</a:t>
                      </a:r>
                      <a:r>
                        <a:rPr lang="en-US" altLang="zh-CN" sz="1600">
                          <a:latin typeface="Times New Roman" panose="02020603050405020304" charset="0"/>
                          <a:ea typeface="宋体" pitchFamily="2" charset="-122"/>
                          <a:cs typeface="Times New Roman" panose="02020603050405020304" charset="0"/>
                        </a:rPr>
                        <a:t>src</a:t>
                      </a:r>
                      <a:r>
                        <a:rPr lang="zh-CN" altLang="en-US" sz="1600">
                          <a:latin typeface="Times New Roman" panose="02020603050405020304" charset="0"/>
                          <a:ea typeface="宋体" pitchFamily="2" charset="-122"/>
                          <a:cs typeface="Times New Roman" panose="02020603050405020304" charset="0"/>
                        </a:rPr>
                        <a:t>加载到</a:t>
                      </a:r>
                      <a:r>
                        <a:rPr lang="en-US" altLang="zh-CN" sz="1600">
                          <a:latin typeface="Times New Roman" panose="02020603050405020304" charset="0"/>
                          <a:ea typeface="宋体" pitchFamily="2" charset="-122"/>
                          <a:cs typeface="Times New Roman" panose="02020603050405020304" charset="0"/>
                        </a:rPr>
                        <a:t>dst</a:t>
                      </a:r>
                      <a:r>
                        <a:rPr lang="zh-CN" altLang="en-US" sz="1600">
                          <a:latin typeface="Times New Roman" panose="02020603050405020304" charset="0"/>
                          <a:ea typeface="宋体" pitchFamily="2" charset="-122"/>
                          <a:cs typeface="Times New Roman" panose="02020603050405020304" charset="0"/>
                        </a:rPr>
                        <a:t>中</a:t>
                      </a:r>
                      <a:r>
                        <a:rPr lang="en-US" altLang="zh-CN" sz="1600">
                          <a:latin typeface="Times New Roman" panose="02020603050405020304" charset="0"/>
                          <a:ea typeface="宋体" pitchFamily="2" charset="-122"/>
                          <a:cs typeface="Times New Roman" panose="02020603050405020304" charset="0"/>
                        </a:rPr>
                        <a:t>, </a:t>
                      </a:r>
                      <a:r>
                        <a:rPr lang="zh-CN" altLang="en-US" sz="1600">
                          <a:latin typeface="Times New Roman" panose="02020603050405020304" charset="0"/>
                          <a:ea typeface="宋体" pitchFamily="2" charset="-122"/>
                          <a:cs typeface="Times New Roman" panose="02020603050405020304" charset="0"/>
                        </a:rPr>
                        <a:t>相当于</a:t>
                      </a:r>
                      <a:r>
                        <a:rPr lang="en-US" altLang="zh-CN" sz="1600">
                          <a:latin typeface="Times New Roman" panose="02020603050405020304" charset="0"/>
                          <a:ea typeface="宋体" pitchFamily="2" charset="-122"/>
                          <a:cs typeface="Times New Roman" panose="02020603050405020304" charset="0"/>
                        </a:rPr>
                        <a:t>mov &amp;src dst</a:t>
                      </a:r>
                      <a:endParaRPr lang="en-US" altLang="zh-CN" sz="1600">
                        <a:latin typeface="Times New Roman" panose="02020603050405020304" charset="0"/>
                        <a:ea typeface="宋体" pitchFamily="2" charset="-122"/>
                        <a:cs typeface="Times New Roman" panose="02020603050405020304" charset="0"/>
                      </a:endParaRPr>
                    </a:p>
                  </a:txBody>
                  <a:tcPr/>
                </a:tc>
              </a:tr>
              <a:tr h="0">
                <a:tc>
                  <a:txBody>
                    <a:bodyPr/>
                    <a:p>
                      <a:pPr>
                        <a:buNone/>
                      </a:pPr>
                      <a:r>
                        <a:rPr lang="zh-CN" altLang="en-US" sz="1600">
                          <a:latin typeface="Times New Roman" panose="02020603050405020304" charset="0"/>
                          <a:ea typeface="宋体" pitchFamily="2" charset="-122"/>
                          <a:cs typeface="Times New Roman" panose="02020603050405020304" charset="0"/>
                          <a:sym typeface="+mn-ea"/>
                        </a:rPr>
                        <a:t>杂项</a:t>
                      </a:r>
                      <a:endParaRPr lang="zh-CN" altLang="en-US" sz="1600">
                        <a:latin typeface="Times New Roman" panose="02020603050405020304" charset="0"/>
                        <a:cs typeface="Times New Roman" panose="02020603050405020304" charset="0"/>
                      </a:endParaRPr>
                    </a:p>
                  </a:txBody>
                  <a:tcPr/>
                </a:tc>
                <a:tc>
                  <a:txBody>
                    <a:bodyPr/>
                    <a:p>
                      <a:pPr>
                        <a:buNone/>
                      </a:pPr>
                      <a:r>
                        <a:rPr lang="en-US" altLang="zh-CN" sz="1600">
                          <a:latin typeface="Times New Roman" panose="02020603050405020304" charset="0"/>
                          <a:cs typeface="Times New Roman" panose="02020603050405020304" charset="0"/>
                        </a:rPr>
                        <a:t>nop</a:t>
                      </a:r>
                      <a:endParaRPr lang="en-US" altLang="zh-CN" sz="1600">
                        <a:latin typeface="Times New Roman" panose="02020603050405020304" charset="0"/>
                        <a:cs typeface="Times New Roman" panose="02020603050405020304" charset="0"/>
                      </a:endParaRPr>
                    </a:p>
                  </a:txBody>
                  <a:tcPr/>
                </a:tc>
                <a:tc>
                  <a:txBody>
                    <a:bodyPr/>
                    <a:p>
                      <a:pPr>
                        <a:buNone/>
                      </a:pPr>
                      <a:r>
                        <a:rPr lang="zh-CN" altLang="en-US" sz="1600">
                          <a:latin typeface="Times New Roman" panose="02020603050405020304" charset="0"/>
                          <a:ea typeface="宋体" pitchFamily="2" charset="-122"/>
                          <a:cs typeface="Times New Roman" panose="02020603050405020304" charset="0"/>
                        </a:rPr>
                        <a:t>空指令</a:t>
                      </a:r>
                      <a:r>
                        <a:rPr lang="en-US" altLang="zh-CN" sz="1600">
                          <a:latin typeface="Times New Roman" panose="02020603050405020304" charset="0"/>
                          <a:ea typeface="宋体" pitchFamily="2" charset="-122"/>
                          <a:cs typeface="Times New Roman" panose="02020603050405020304" charset="0"/>
                        </a:rPr>
                        <a:t>, </a:t>
                      </a:r>
                      <a:r>
                        <a:rPr lang="zh-CN" altLang="en-US" sz="1600">
                          <a:latin typeface="Times New Roman" panose="02020603050405020304" charset="0"/>
                          <a:ea typeface="宋体" pitchFamily="2" charset="-122"/>
                          <a:cs typeface="Times New Roman" panose="02020603050405020304" charset="0"/>
                        </a:rPr>
                        <a:t>用于代码填充</a:t>
                      </a:r>
                      <a:endParaRPr lang="zh-CN" altLang="en-US" sz="1600">
                        <a:latin typeface="Times New Roman" panose="02020603050405020304" charset="0"/>
                        <a:ea typeface="宋体" pitchFamily="2" charset="-122"/>
                        <a:cs typeface="Times New Roman" panose="02020603050405020304" charset="0"/>
                      </a:endParaRPr>
                    </a:p>
                  </a:txBody>
                  <a:tcPr/>
                </a:tc>
              </a:tr>
            </a:tbl>
          </a:graphicData>
        </a:graphic>
      </p:graphicFrame>
      <p:sp>
        <p:nvSpPr>
          <p:cNvPr id="9" name="文本框 8"/>
          <p:cNvSpPr txBox="1"/>
          <p:nvPr/>
        </p:nvSpPr>
        <p:spPr>
          <a:xfrm>
            <a:off x="513715" y="1252220"/>
            <a:ext cx="11163935" cy="460375"/>
          </a:xfrm>
          <a:prstGeom prst="rect">
            <a:avLst/>
          </a:prstGeom>
          <a:noFill/>
        </p:spPr>
        <p:txBody>
          <a:bodyPr wrap="square" rtlCol="0" anchor="t">
            <a:spAutoFit/>
          </a:bodyPr>
          <a:p>
            <a:r>
              <a:rPr lang="zh-CN" altLang="en-US" sz="2400">
                <a:latin typeface="Times New Roman" panose="02020603050405020304" charset="0"/>
                <a:ea typeface="宋体" pitchFamily="2" charset="-122"/>
                <a:cs typeface="Times New Roman" panose="02020603050405020304" charset="0"/>
              </a:rPr>
              <a:t>主要分为数据传输、算数运算、逻辑运算、无条件跳转、条件跳转等。</a:t>
            </a:r>
            <a:endParaRPr lang="en-US" altLang="zh-CN" sz="2400">
              <a:latin typeface="Times New Roman" panose="02020603050405020304" charset="0"/>
              <a:ea typeface="宋体" pitchFamily="2" charset="-122"/>
              <a:cs typeface="Times New Roman" panose="02020603050405020304" charset="0"/>
            </a:endParaRPr>
          </a:p>
        </p:txBody>
      </p:sp>
      <p:sp>
        <p:nvSpPr>
          <p:cNvPr id="10" name="文本框 9"/>
          <p:cNvSpPr txBox="1"/>
          <p:nvPr/>
        </p:nvSpPr>
        <p:spPr>
          <a:xfrm>
            <a:off x="513715" y="6012180"/>
            <a:ext cx="11422380" cy="460375"/>
          </a:xfrm>
          <a:prstGeom prst="rect">
            <a:avLst/>
          </a:prstGeom>
          <a:noFill/>
        </p:spPr>
        <p:txBody>
          <a:bodyPr wrap="square" rtlCol="0">
            <a:spAutoFit/>
          </a:bodyPr>
          <a:p>
            <a:r>
              <a:rPr lang="zh-CN" sz="2400">
                <a:solidFill>
                  <a:srgbClr val="FF0000"/>
                </a:solidFill>
                <a:latin typeface="Times New Roman" panose="02020603050405020304" charset="0"/>
                <a:ea typeface="宋体" pitchFamily="2" charset="-122"/>
                <a:cs typeface="Times New Roman" panose="02020603050405020304" charset="0"/>
              </a:rPr>
              <a:t>加</a:t>
            </a:r>
            <a:r>
              <a:rPr lang="en-US" altLang="zh-CN" sz="2400">
                <a:solidFill>
                  <a:srgbClr val="FF0000"/>
                </a:solidFill>
                <a:latin typeface="Times New Roman" panose="02020603050405020304" charset="0"/>
                <a:ea typeface="宋体" pitchFamily="2" charset="-122"/>
                <a:cs typeface="Times New Roman" panose="02020603050405020304" charset="0"/>
              </a:rPr>
              <a:t>n</a:t>
            </a:r>
            <a:r>
              <a:rPr lang="zh-CN" altLang="en-US" sz="2400">
                <a:solidFill>
                  <a:srgbClr val="FF0000"/>
                </a:solidFill>
                <a:latin typeface="Times New Roman" panose="02020603050405020304" charset="0"/>
                <a:ea typeface="宋体" pitchFamily="2" charset="-122"/>
                <a:cs typeface="Times New Roman" panose="02020603050405020304" charset="0"/>
              </a:rPr>
              <a:t>表示条件取反，比如</a:t>
            </a:r>
            <a:r>
              <a:rPr lang="en-US" altLang="zh-CN" sz="2400">
                <a:solidFill>
                  <a:srgbClr val="FF0000"/>
                </a:solidFill>
                <a:latin typeface="Times New Roman" panose="02020603050405020304" charset="0"/>
                <a:ea typeface="宋体" pitchFamily="2" charset="-122"/>
                <a:cs typeface="Times New Roman" panose="02020603050405020304" charset="0"/>
              </a:rPr>
              <a:t>jne</a:t>
            </a:r>
            <a:r>
              <a:rPr lang="zh-CN" altLang="en-US" sz="2400">
                <a:solidFill>
                  <a:srgbClr val="FF0000"/>
                </a:solidFill>
                <a:latin typeface="Times New Roman" panose="02020603050405020304" charset="0"/>
                <a:ea typeface="宋体" pitchFamily="2" charset="-122"/>
                <a:cs typeface="Times New Roman" panose="02020603050405020304" charset="0"/>
              </a:rPr>
              <a:t>表示不相等时跳转</a:t>
            </a:r>
            <a:endParaRPr lang="zh-CN" altLang="en-US" sz="2400">
              <a:solidFill>
                <a:srgbClr val="FF0000"/>
              </a:solidFill>
              <a:latin typeface="Times New Roman" panose="02020603050405020304" charset="0"/>
              <a:ea typeface="宋体"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en-US" altLang="zh-CN" dirty="0">
                <a:cs typeface="Segoe UI Light" panose="020B0502040204020203" pitchFamily="34" charset="0"/>
              </a:rPr>
              <a:t>1.5 </a:t>
            </a:r>
            <a:r>
              <a:rPr lang="zh-CN" altLang="en-US" dirty="0">
                <a:cs typeface="Segoe UI Light" panose="020B0502040204020203" pitchFamily="34" charset="0"/>
              </a:rPr>
              <a:t>案例分析</a:t>
            </a:r>
            <a:endParaRPr lang="zh-CN" altLang="en-US" dirty="0">
              <a:cs typeface="Segoe UI Light" panose="020B0502040204020203" pitchFamily="34" charset="0"/>
            </a:endParaRPr>
          </a:p>
        </p:txBody>
      </p:sp>
      <p:sp>
        <p:nvSpPr>
          <p:cNvPr id="2" name="文本框 1"/>
          <p:cNvSpPr txBox="1"/>
          <p:nvPr/>
        </p:nvSpPr>
        <p:spPr>
          <a:xfrm>
            <a:off x="520700" y="1251585"/>
            <a:ext cx="2847340" cy="2122805"/>
          </a:xfrm>
          <a:prstGeom prst="rect">
            <a:avLst/>
          </a:prstGeom>
          <a:noFill/>
          <a:ln>
            <a:solidFill>
              <a:schemeClr val="tx1"/>
            </a:solidFill>
          </a:ln>
        </p:spPr>
        <p:txBody>
          <a:bodyPr wrap="square" rtlCol="0" anchor="t">
            <a:spAutoFit/>
          </a:bodyPr>
          <a:p>
            <a:r>
              <a:rPr lang="zh-CN" altLang="en-US" sz="1200">
                <a:latin typeface="Times New Roman" panose="02020603050405020304" charset="0"/>
                <a:cs typeface="Times New Roman" panose="02020603050405020304" charset="0"/>
              </a:rPr>
              <a:t>#include &lt;stdio.h&gt;</a:t>
            </a:r>
            <a:endParaRPr lang="zh-CN" altLang="en-US" sz="1200">
              <a:latin typeface="Times New Roman" panose="02020603050405020304" charset="0"/>
              <a:cs typeface="Times New Roman" panose="02020603050405020304" charset="0"/>
            </a:endParaRPr>
          </a:p>
          <a:p>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int main() {</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volatile int x = 1;</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if (x == 1) {</a:t>
            </a:r>
            <a:endParaRPr lang="zh-CN" altLang="en-US" sz="1200">
              <a:latin typeface="Times New Roman" panose="02020603050405020304" charset="0"/>
              <a:cs typeface="Times New Roman" panose="02020603050405020304" charset="0"/>
            </a:endParaRPr>
          </a:p>
          <a:p>
            <a:r>
              <a:rPr lang="en-US" altLang="zh-CN" sz="1200">
                <a:latin typeface="Times New Roman" panose="02020603050405020304" charset="0"/>
                <a:cs typeface="Times New Roman" panose="02020603050405020304" charset="0"/>
              </a:rPr>
              <a:t>        x = </a:t>
            </a:r>
            <a:r>
              <a:rPr lang="zh-CN" altLang="en-US" sz="1200">
                <a:latin typeface="Times New Roman" panose="02020603050405020304" charset="0"/>
                <a:cs typeface="Times New Roman" panose="02020603050405020304" charset="0"/>
              </a:rPr>
              <a:t>test(1,2,3,4,5,6,7.7,8);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 else {</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printf("Hello World!\n");</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return 0;</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a:t>
            </a:r>
            <a:endParaRPr lang="zh-CN" altLang="en-US" sz="1200">
              <a:latin typeface="Times New Roman" panose="02020603050405020304" charset="0"/>
              <a:cs typeface="Times New Roman" panose="02020603050405020304" charset="0"/>
            </a:endParaRPr>
          </a:p>
        </p:txBody>
      </p:sp>
      <p:sp>
        <p:nvSpPr>
          <p:cNvPr id="4" name="文本框 3"/>
          <p:cNvSpPr txBox="1"/>
          <p:nvPr/>
        </p:nvSpPr>
        <p:spPr>
          <a:xfrm>
            <a:off x="4999355" y="1251585"/>
            <a:ext cx="6837680" cy="5262245"/>
          </a:xfrm>
          <a:prstGeom prst="rect">
            <a:avLst/>
          </a:prstGeom>
          <a:noFill/>
          <a:ln>
            <a:solidFill>
              <a:schemeClr val="tx1"/>
            </a:solidFill>
          </a:ln>
        </p:spPr>
        <p:txBody>
          <a:bodyPr wrap="square" rtlCol="0" anchor="t">
            <a:spAutoFit/>
          </a:bodyPr>
          <a:p>
            <a:r>
              <a:rPr lang="zh-CN" altLang="en-US" sz="1200">
                <a:latin typeface="Times New Roman" panose="02020603050405020304" charset="0"/>
                <a:cs typeface="Times New Roman" panose="02020603050405020304" charset="0"/>
              </a:rPr>
              <a:t>0000000000401166 &lt;main&gt;:</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401166:       48 83 ec 18</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sub    $0x18,%rsp</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40116a:       c7 44 24 0c 01 00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movl   $0x1,0xc(%rsp)</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401171:       00 </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401172:       8b 44 24 0c</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mov    0xc(%rsp),%eax</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401176:       83 f8 01</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cmp    $0x1,%eax</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401179:       74 14</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je     40118f &lt;main+0x29&gt;</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40117b:       bf 1d 20 40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mov    $0x40201d,%edi</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401180:       e8 ab fe ff ff</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callq  401030 &lt;puts@plt&gt;</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401185:       b8 00 00 00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mov    $0x0,%eax</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40118a:       48 83 c4 18</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add    $0x18,%rsp</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40118e:       c3</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retq   </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40118f:       48 83 ec 08</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sub    $0x8,%rsp</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401193:       6a 08</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pushq  $0x8</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401195:       f3 0f 10 05 8f 0e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movss  0xe8f(%rip),%xmm0        # 40202c &lt;_IO_stdin_used+0x2c&gt;</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40119c:       00 </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40119d:       41 b9 06 00 00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mov    $0x6,%r9d</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4011a3:       41 b8 05 00 00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mov    $0x5,%r8d</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4011a9:       b9 04 00 00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mov    $0x4,%ecx</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4011ae:       ba 03 00 00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mov    $0x3,%edx</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4011b3:       be 02 00 00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mov    $0x2,%esi</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4011b8:       bf 01 00 00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mov    $0x1,%edi</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4011bd:       e8 70 ff ff ff</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callq  401132 &lt;test&gt;</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4011c2:       89 44 24 1c</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mov    %eax,0x1c(%rsp)</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4011c6:       48 83 c4 10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add    $0x10,%rsp</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4011ca:       eb b9</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jmp    401185 &lt;main+0x1f&gt;</a:t>
            </a:r>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4011cc:       0f 1f 40 00</a:t>
            </a:r>
            <a:r>
              <a:rPr lang="en-US" altLang="zh-CN" sz="12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nopl   0x0(%rax)</a:t>
            </a:r>
            <a:endParaRPr lang="zh-CN" altLang="en-US" sz="1200">
              <a:latin typeface="Times New Roman" panose="02020603050405020304" charset="0"/>
              <a:cs typeface="Times New Roman" panose="02020603050405020304" charset="0"/>
            </a:endParaRPr>
          </a:p>
        </p:txBody>
      </p:sp>
      <p:sp>
        <p:nvSpPr>
          <p:cNvPr id="10" name="文本框 9"/>
          <p:cNvSpPr txBox="1"/>
          <p:nvPr/>
        </p:nvSpPr>
        <p:spPr>
          <a:xfrm>
            <a:off x="3455670" y="2347595"/>
            <a:ext cx="1456055" cy="460375"/>
          </a:xfrm>
          <a:prstGeom prst="rect">
            <a:avLst/>
          </a:prstGeom>
          <a:noFill/>
        </p:spPr>
        <p:txBody>
          <a:bodyPr wrap="square" rtlCol="0" anchor="t">
            <a:spAutoFit/>
          </a:bodyPr>
          <a:p>
            <a:r>
              <a:rPr lang="zh-CN" altLang="en-US" sz="1200">
                <a:latin typeface="Times New Roman" panose="02020603050405020304" charset="0"/>
                <a:cs typeface="Times New Roman" panose="02020603050405020304" charset="0"/>
              </a:rPr>
              <a:t>gcc -Og -o test test.c</a:t>
            </a:r>
            <a:endParaRPr lang="zh-CN" altLang="en-US" sz="1200">
              <a:latin typeface="Times New Roman" panose="02020603050405020304" charset="0"/>
              <a:cs typeface="Times New Roman" panose="02020603050405020304" charset="0"/>
            </a:endParaRPr>
          </a:p>
          <a:p>
            <a:r>
              <a:rPr lang="en-US" altLang="zh-CN" sz="1200">
                <a:latin typeface="Times New Roman" panose="02020603050405020304" charset="0"/>
                <a:cs typeface="Times New Roman" panose="02020603050405020304" charset="0"/>
              </a:rPr>
              <a:t>objdump -d test</a:t>
            </a:r>
            <a:endParaRPr lang="en-US" altLang="zh-CN" sz="1200">
              <a:latin typeface="Times New Roman" panose="02020603050405020304" charset="0"/>
              <a:cs typeface="Times New Roman" panose="02020603050405020304" charset="0"/>
            </a:endParaRPr>
          </a:p>
        </p:txBody>
      </p:sp>
      <p:cxnSp>
        <p:nvCxnSpPr>
          <p:cNvPr id="9" name="直接箭头连接符 8"/>
          <p:cNvCxnSpPr/>
          <p:nvPr/>
        </p:nvCxnSpPr>
        <p:spPr>
          <a:xfrm>
            <a:off x="3368675" y="2882265"/>
            <a:ext cx="1630680" cy="381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520065" y="3652520"/>
            <a:ext cx="2847975" cy="25527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520065" y="3907790"/>
            <a:ext cx="2847975" cy="25527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nvSpPr>
        <p:spPr>
          <a:xfrm>
            <a:off x="521335" y="4163060"/>
            <a:ext cx="2847975" cy="25527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矩形 15"/>
          <p:cNvSpPr/>
          <p:nvPr/>
        </p:nvSpPr>
        <p:spPr>
          <a:xfrm>
            <a:off x="5073650" y="1502410"/>
            <a:ext cx="6663055" cy="167640"/>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3455670" y="3484245"/>
            <a:ext cx="1061720" cy="275590"/>
          </a:xfrm>
          <a:prstGeom prst="rect">
            <a:avLst/>
          </a:prstGeom>
          <a:noFill/>
        </p:spPr>
        <p:txBody>
          <a:bodyPr wrap="square" rtlCol="0" anchor="t">
            <a:spAutoFit/>
          </a:bodyPr>
          <a:p>
            <a:r>
              <a:rPr lang="zh-CN" altLang="en-US" sz="1200">
                <a:latin typeface="Times New Roman" panose="02020603050405020304" charset="0"/>
                <a:cs typeface="Times New Roman" panose="02020603050405020304" charset="0"/>
              </a:rPr>
              <a:t>0x7fffffffc628</a:t>
            </a:r>
            <a:endParaRPr lang="zh-CN" altLang="en-US" sz="1200">
              <a:latin typeface="Times New Roman" panose="02020603050405020304" charset="0"/>
              <a:cs typeface="Times New Roman" panose="02020603050405020304" charset="0"/>
            </a:endParaRPr>
          </a:p>
        </p:txBody>
      </p:sp>
      <p:sp>
        <p:nvSpPr>
          <p:cNvPr id="19" name="文本框 18"/>
          <p:cNvSpPr txBox="1"/>
          <p:nvPr/>
        </p:nvSpPr>
        <p:spPr>
          <a:xfrm>
            <a:off x="3455670" y="3749675"/>
            <a:ext cx="1061720" cy="275590"/>
          </a:xfrm>
          <a:prstGeom prst="rect">
            <a:avLst/>
          </a:prstGeom>
          <a:noFill/>
        </p:spPr>
        <p:txBody>
          <a:bodyPr wrap="square" rtlCol="0" anchor="t">
            <a:spAutoFit/>
          </a:bodyPr>
          <a:p>
            <a:r>
              <a:rPr lang="zh-CN" altLang="en-US" sz="1200">
                <a:latin typeface="Times New Roman" panose="02020603050405020304" charset="0"/>
                <a:cs typeface="Times New Roman" panose="02020603050405020304" charset="0"/>
              </a:rPr>
              <a:t>0x7fffffffc62</a:t>
            </a:r>
            <a:r>
              <a:rPr lang="en-US" altLang="zh-CN" sz="1200">
                <a:latin typeface="Times New Roman" panose="02020603050405020304" charset="0"/>
                <a:cs typeface="Times New Roman" panose="02020603050405020304" charset="0"/>
              </a:rPr>
              <a:t>0</a:t>
            </a:r>
            <a:endParaRPr lang="en-US" altLang="zh-CN" sz="1200">
              <a:latin typeface="Times New Roman" panose="02020603050405020304" charset="0"/>
              <a:cs typeface="Times New Roman" panose="02020603050405020304" charset="0"/>
            </a:endParaRPr>
          </a:p>
        </p:txBody>
      </p:sp>
      <p:sp>
        <p:nvSpPr>
          <p:cNvPr id="20" name="文本框 19"/>
          <p:cNvSpPr txBox="1"/>
          <p:nvPr/>
        </p:nvSpPr>
        <p:spPr>
          <a:xfrm>
            <a:off x="3455670" y="4015105"/>
            <a:ext cx="1061720" cy="275590"/>
          </a:xfrm>
          <a:prstGeom prst="rect">
            <a:avLst/>
          </a:prstGeom>
          <a:noFill/>
        </p:spPr>
        <p:txBody>
          <a:bodyPr wrap="square" rtlCol="0" anchor="t">
            <a:spAutoFit/>
          </a:bodyPr>
          <a:p>
            <a:r>
              <a:rPr lang="zh-CN" altLang="en-US" sz="1200">
                <a:latin typeface="Times New Roman" panose="02020603050405020304" charset="0"/>
                <a:cs typeface="Times New Roman" panose="02020603050405020304" charset="0"/>
              </a:rPr>
              <a:t>0x7fffffffc6</a:t>
            </a:r>
            <a:r>
              <a:rPr lang="en-US" altLang="zh-CN" sz="1200">
                <a:latin typeface="Times New Roman" panose="02020603050405020304" charset="0"/>
                <a:cs typeface="Times New Roman" panose="02020603050405020304" charset="0"/>
              </a:rPr>
              <a:t>18</a:t>
            </a:r>
            <a:endParaRPr lang="en-US" altLang="zh-CN" sz="1200">
              <a:latin typeface="Times New Roman" panose="02020603050405020304" charset="0"/>
              <a:cs typeface="Times New Roman" panose="02020603050405020304" charset="0"/>
            </a:endParaRPr>
          </a:p>
        </p:txBody>
      </p:sp>
      <p:sp>
        <p:nvSpPr>
          <p:cNvPr id="21" name="文本框 20"/>
          <p:cNvSpPr txBox="1"/>
          <p:nvPr/>
        </p:nvSpPr>
        <p:spPr>
          <a:xfrm>
            <a:off x="3455670" y="4280535"/>
            <a:ext cx="1061720" cy="275590"/>
          </a:xfrm>
          <a:prstGeom prst="rect">
            <a:avLst/>
          </a:prstGeom>
          <a:noFill/>
        </p:spPr>
        <p:txBody>
          <a:bodyPr wrap="square" rtlCol="0" anchor="t">
            <a:spAutoFit/>
          </a:bodyPr>
          <a:p>
            <a:r>
              <a:rPr lang="zh-CN" altLang="en-US" sz="1200">
                <a:latin typeface="Times New Roman" panose="02020603050405020304" charset="0"/>
                <a:cs typeface="Times New Roman" panose="02020603050405020304" charset="0"/>
              </a:rPr>
              <a:t>0x7fffffffc6</a:t>
            </a:r>
            <a:r>
              <a:rPr lang="en-US" altLang="zh-CN" sz="1200">
                <a:latin typeface="Times New Roman" panose="02020603050405020304" charset="0"/>
                <a:cs typeface="Times New Roman" panose="02020603050405020304" charset="0"/>
              </a:rPr>
              <a:t>10</a:t>
            </a:r>
            <a:endParaRPr lang="en-US" altLang="zh-CN" sz="1200">
              <a:latin typeface="Times New Roman" panose="02020603050405020304" charset="0"/>
              <a:cs typeface="Times New Roman" panose="02020603050405020304" charset="0"/>
            </a:endParaRPr>
          </a:p>
        </p:txBody>
      </p:sp>
      <p:sp>
        <p:nvSpPr>
          <p:cNvPr id="22" name="矩形 21"/>
          <p:cNvSpPr/>
          <p:nvPr/>
        </p:nvSpPr>
        <p:spPr>
          <a:xfrm>
            <a:off x="5073015" y="1668145"/>
            <a:ext cx="6663690" cy="15684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矩形 22"/>
          <p:cNvSpPr/>
          <p:nvPr/>
        </p:nvSpPr>
        <p:spPr>
          <a:xfrm>
            <a:off x="1945640" y="3907790"/>
            <a:ext cx="1422400" cy="254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latin typeface="Times New Roman" panose="02020603050405020304" charset="0"/>
                <a:cs typeface="Times New Roman" panose="02020603050405020304" charset="0"/>
              </a:rPr>
              <a:t>0x1</a:t>
            </a:r>
            <a:endParaRPr lang="en-US" altLang="zh-CN" sz="1200">
              <a:latin typeface="Times New Roman" panose="02020603050405020304" charset="0"/>
              <a:cs typeface="Times New Roman" panose="02020603050405020304" charset="0"/>
            </a:endParaRPr>
          </a:p>
        </p:txBody>
      </p:sp>
      <p:sp>
        <p:nvSpPr>
          <p:cNvPr id="24" name="矩形 23"/>
          <p:cNvSpPr/>
          <p:nvPr/>
        </p:nvSpPr>
        <p:spPr>
          <a:xfrm>
            <a:off x="5073015" y="2032000"/>
            <a:ext cx="6663690" cy="37020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7" name="肘形连接符 26"/>
          <p:cNvCxnSpPr>
            <a:stCxn id="29" idx="3"/>
            <a:endCxn id="28" idx="3"/>
          </p:cNvCxnSpPr>
          <p:nvPr/>
        </p:nvCxnSpPr>
        <p:spPr>
          <a:xfrm flipH="1">
            <a:off x="11733530" y="2493645"/>
            <a:ext cx="3175" cy="1093470"/>
          </a:xfrm>
          <a:prstGeom prst="bentConnector3">
            <a:avLst>
              <a:gd name="adj1" fmla="val -10180000"/>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5069840" y="3509010"/>
            <a:ext cx="6663690" cy="156210"/>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矩形 28"/>
          <p:cNvSpPr/>
          <p:nvPr/>
        </p:nvSpPr>
        <p:spPr>
          <a:xfrm>
            <a:off x="5073015" y="2404745"/>
            <a:ext cx="6663690" cy="17716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矩形 29"/>
          <p:cNvSpPr/>
          <p:nvPr/>
        </p:nvSpPr>
        <p:spPr>
          <a:xfrm>
            <a:off x="520065" y="4418330"/>
            <a:ext cx="2847975" cy="25527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3455670" y="4535805"/>
            <a:ext cx="1061720" cy="275590"/>
          </a:xfrm>
          <a:prstGeom prst="rect">
            <a:avLst/>
          </a:prstGeom>
          <a:noFill/>
        </p:spPr>
        <p:txBody>
          <a:bodyPr wrap="square" rtlCol="0" anchor="t">
            <a:spAutoFit/>
          </a:bodyPr>
          <a:p>
            <a:r>
              <a:rPr lang="zh-CN" altLang="en-US" sz="1200">
                <a:latin typeface="Times New Roman" panose="02020603050405020304" charset="0"/>
                <a:cs typeface="Times New Roman" panose="02020603050405020304" charset="0"/>
              </a:rPr>
              <a:t>0x7fffffffc6</a:t>
            </a:r>
            <a:r>
              <a:rPr lang="en-US" altLang="zh-CN" sz="1200">
                <a:latin typeface="Times New Roman" panose="02020603050405020304" charset="0"/>
                <a:cs typeface="Times New Roman" panose="02020603050405020304" charset="0"/>
              </a:rPr>
              <a:t>08</a:t>
            </a:r>
            <a:endParaRPr lang="en-US" altLang="zh-CN" sz="1200">
              <a:latin typeface="Times New Roman" panose="02020603050405020304" charset="0"/>
              <a:cs typeface="Times New Roman" panose="02020603050405020304" charset="0"/>
            </a:endParaRPr>
          </a:p>
        </p:txBody>
      </p:sp>
      <p:sp>
        <p:nvSpPr>
          <p:cNvPr id="32" name="矩形 31"/>
          <p:cNvSpPr/>
          <p:nvPr/>
        </p:nvSpPr>
        <p:spPr>
          <a:xfrm>
            <a:off x="5073015" y="3668395"/>
            <a:ext cx="6660515" cy="181927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矩形 32"/>
          <p:cNvSpPr/>
          <p:nvPr/>
        </p:nvSpPr>
        <p:spPr>
          <a:xfrm>
            <a:off x="523240" y="4673600"/>
            <a:ext cx="2844800" cy="254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latin typeface="Times New Roman" panose="02020603050405020304" charset="0"/>
                <a:cs typeface="Times New Roman" panose="02020603050405020304" charset="0"/>
              </a:rPr>
              <a:t>0x8</a:t>
            </a:r>
            <a:endParaRPr lang="en-US" altLang="zh-CN" sz="1200">
              <a:latin typeface="Times New Roman" panose="02020603050405020304" charset="0"/>
              <a:cs typeface="Times New Roman" panose="02020603050405020304" charset="0"/>
            </a:endParaRPr>
          </a:p>
        </p:txBody>
      </p:sp>
      <p:sp>
        <p:nvSpPr>
          <p:cNvPr id="34" name="文本框 33"/>
          <p:cNvSpPr txBox="1"/>
          <p:nvPr/>
        </p:nvSpPr>
        <p:spPr>
          <a:xfrm>
            <a:off x="3455670" y="4780915"/>
            <a:ext cx="1061720" cy="275590"/>
          </a:xfrm>
          <a:prstGeom prst="rect">
            <a:avLst/>
          </a:prstGeom>
          <a:noFill/>
        </p:spPr>
        <p:txBody>
          <a:bodyPr wrap="square" rtlCol="0" anchor="t">
            <a:spAutoFit/>
          </a:bodyPr>
          <a:p>
            <a:r>
              <a:rPr lang="zh-CN" altLang="en-US" sz="1200">
                <a:latin typeface="Times New Roman" panose="02020603050405020304" charset="0"/>
                <a:cs typeface="Times New Roman" panose="02020603050405020304" charset="0"/>
              </a:rPr>
              <a:t>0x7fffffffc6</a:t>
            </a:r>
            <a:r>
              <a:rPr lang="en-US" altLang="zh-CN" sz="1200">
                <a:latin typeface="Times New Roman" panose="02020603050405020304" charset="0"/>
                <a:cs typeface="Times New Roman" panose="02020603050405020304" charset="0"/>
              </a:rPr>
              <a:t>00</a:t>
            </a:r>
            <a:endParaRPr lang="en-US" altLang="zh-CN" sz="1200">
              <a:latin typeface="Times New Roman" panose="02020603050405020304" charset="0"/>
              <a:cs typeface="Times New Roman" panose="02020603050405020304" charset="0"/>
            </a:endParaRPr>
          </a:p>
        </p:txBody>
      </p:sp>
      <p:sp>
        <p:nvSpPr>
          <p:cNvPr id="35" name="矩形 34"/>
          <p:cNvSpPr/>
          <p:nvPr/>
        </p:nvSpPr>
        <p:spPr>
          <a:xfrm>
            <a:off x="5073015" y="5485765"/>
            <a:ext cx="6660515" cy="207010"/>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矩形 35"/>
          <p:cNvSpPr/>
          <p:nvPr/>
        </p:nvSpPr>
        <p:spPr>
          <a:xfrm>
            <a:off x="520065" y="4929505"/>
            <a:ext cx="2849880" cy="254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latin typeface="Times New Roman" panose="02020603050405020304" charset="0"/>
                <a:cs typeface="Times New Roman" panose="02020603050405020304" charset="0"/>
              </a:rPr>
              <a:t>0x4011c2</a:t>
            </a:r>
            <a:endParaRPr lang="en-US" altLang="zh-CN" sz="1200">
              <a:latin typeface="Times New Roman" panose="02020603050405020304" charset="0"/>
              <a:cs typeface="Times New Roman" panose="02020603050405020304" charset="0"/>
            </a:endParaRPr>
          </a:p>
        </p:txBody>
      </p:sp>
      <p:sp>
        <p:nvSpPr>
          <p:cNvPr id="37" name="文本框 36"/>
          <p:cNvSpPr txBox="1"/>
          <p:nvPr/>
        </p:nvSpPr>
        <p:spPr>
          <a:xfrm>
            <a:off x="3455670" y="5046345"/>
            <a:ext cx="1061720" cy="275590"/>
          </a:xfrm>
          <a:prstGeom prst="rect">
            <a:avLst/>
          </a:prstGeom>
          <a:noFill/>
        </p:spPr>
        <p:txBody>
          <a:bodyPr wrap="square" rtlCol="0" anchor="t">
            <a:spAutoFit/>
          </a:bodyPr>
          <a:p>
            <a:r>
              <a:rPr lang="zh-CN" altLang="en-US" sz="1200">
                <a:latin typeface="Times New Roman" panose="02020603050405020304" charset="0"/>
                <a:cs typeface="Times New Roman" panose="02020603050405020304" charset="0"/>
              </a:rPr>
              <a:t>0x7fffffffc</a:t>
            </a:r>
            <a:r>
              <a:rPr lang="en-US" sz="1200">
                <a:latin typeface="Times New Roman" panose="02020603050405020304" charset="0"/>
                <a:cs typeface="Times New Roman" panose="02020603050405020304" charset="0"/>
              </a:rPr>
              <a:t>5f8</a:t>
            </a:r>
            <a:endParaRPr lang="en-US" sz="1200">
              <a:latin typeface="Times New Roman" panose="02020603050405020304" charset="0"/>
              <a:cs typeface="Times New Roman" panose="02020603050405020304" charset="0"/>
            </a:endParaRPr>
          </a:p>
        </p:txBody>
      </p:sp>
      <p:cxnSp>
        <p:nvCxnSpPr>
          <p:cNvPr id="38" name="直接箭头连接符 37"/>
          <p:cNvCxnSpPr>
            <a:stCxn id="22" idx="1"/>
            <a:endCxn id="23" idx="3"/>
          </p:cNvCxnSpPr>
          <p:nvPr/>
        </p:nvCxnSpPr>
        <p:spPr>
          <a:xfrm flipH="1">
            <a:off x="3368040" y="1746885"/>
            <a:ext cx="1704975" cy="228854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2" nodeType="clickEffect">
                                  <p:stCondLst>
                                    <p:cond delay="0"/>
                                  </p:stCondLst>
                                  <p:childTnLst>
                                    <p:set>
                                      <p:cBhvr>
                                        <p:cTn id="24" dur="1" fill="hold">
                                          <p:stCondLst>
                                            <p:cond delay="0"/>
                                          </p:stCondLst>
                                        </p:cTn>
                                        <p:tgtEl>
                                          <p:spTgt spid="16"/>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2" nodeType="clickEffect">
                                  <p:stCondLst>
                                    <p:cond delay="0"/>
                                  </p:stCondLst>
                                  <p:childTnLst>
                                    <p:set>
                                      <p:cBhvr>
                                        <p:cTn id="34" dur="1" fill="hold">
                                          <p:stCondLst>
                                            <p:cond delay="0"/>
                                          </p:stCondLst>
                                        </p:cTn>
                                        <p:tgtEl>
                                          <p:spTgt spid="22"/>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38"/>
                                        </p:tgtEl>
                                        <p:attrNameLst>
                                          <p:attrName>style.visibility</p:attrName>
                                        </p:attrNameLst>
                                      </p:cBhvr>
                                      <p:to>
                                        <p:strVal val="hidden"/>
                                      </p:to>
                                    </p:set>
                                  </p:childTnLst>
                                </p:cTn>
                              </p:par>
                              <p:par>
                                <p:cTn id="37" presetID="1" presetClass="entr" presetSubtype="0" fill="hold" grpId="2"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2" nodeType="clickEffect">
                                  <p:stCondLst>
                                    <p:cond delay="0"/>
                                  </p:stCondLst>
                                  <p:childTnLst>
                                    <p:set>
                                      <p:cBhvr>
                                        <p:cTn id="56" dur="1" fill="hold">
                                          <p:stCondLst>
                                            <p:cond delay="0"/>
                                          </p:stCondLst>
                                        </p:cTn>
                                        <p:tgtEl>
                                          <p:spTgt spid="29"/>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27"/>
                                        </p:tgtEl>
                                        <p:attrNameLst>
                                          <p:attrName>style.visibility</p:attrName>
                                        </p:attrNameLst>
                                      </p:cBhvr>
                                      <p:to>
                                        <p:strVal val="hidden"/>
                                      </p:to>
                                    </p:set>
                                  </p:childTnLst>
                                </p:cTn>
                              </p:par>
                              <p:par>
                                <p:cTn id="59" presetID="1" presetClass="exit" presetSubtype="0" fill="hold" grpId="2" nodeType="withEffect">
                                  <p:stCondLst>
                                    <p:cond delay="0"/>
                                  </p:stCondLst>
                                  <p:childTnLst>
                                    <p:set>
                                      <p:cBhvr>
                                        <p:cTn id="60" dur="1" fill="hold">
                                          <p:stCondLst>
                                            <p:cond delay="0"/>
                                          </p:stCondLst>
                                        </p:cTn>
                                        <p:tgtEl>
                                          <p:spTgt spid="28"/>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2" nodeType="clickEffect">
                                  <p:stCondLst>
                                    <p:cond delay="0"/>
                                  </p:stCondLst>
                                  <p:childTnLst>
                                    <p:set>
                                      <p:cBhvr>
                                        <p:cTn id="70" dur="1" fill="hold">
                                          <p:stCondLst>
                                            <p:cond delay="0"/>
                                          </p:stCondLst>
                                        </p:cTn>
                                        <p:tgtEl>
                                          <p:spTgt spid="32"/>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animBg="1"/>
      <p:bldP spid="13" grpId="0" bldLvl="0" animBg="1"/>
      <p:bldP spid="14" grpId="0" bldLvl="0" animBg="1"/>
      <p:bldP spid="15" grpId="0" bldLvl="0" animBg="1"/>
      <p:bldP spid="18" grpId="0"/>
      <p:bldP spid="19" grpId="0"/>
      <p:bldP spid="20" grpId="0"/>
      <p:bldP spid="21" grpId="0"/>
      <p:bldP spid="13" grpId="1" animBg="1"/>
      <p:bldP spid="14" grpId="1" animBg="1"/>
      <p:bldP spid="15" grpId="1" animBg="1"/>
      <p:bldP spid="18" grpId="1"/>
      <p:bldP spid="19" grpId="1"/>
      <p:bldP spid="20" grpId="1"/>
      <p:bldP spid="21" grpId="1"/>
      <p:bldP spid="16" grpId="2" bldLvl="0" animBg="1"/>
      <p:bldP spid="23" grpId="0" bldLvl="0" animBg="1"/>
      <p:bldP spid="22" grpId="0" bldLvl="0" animBg="1"/>
      <p:bldP spid="23" grpId="1" animBg="1"/>
      <p:bldP spid="22" grpId="1" animBg="1"/>
      <p:bldP spid="28" grpId="0" bldLvl="0" animBg="1"/>
      <p:bldP spid="28" grpId="1" animBg="1"/>
      <p:bldP spid="29" grpId="0" bldLvl="0" animBg="1"/>
      <p:bldP spid="29" grpId="1" animBg="1"/>
      <p:bldP spid="22" grpId="2" bldLvl="0" animBg="1"/>
      <p:bldP spid="24" grpId="0" animBg="1"/>
      <p:bldP spid="24" grpId="1" animBg="1"/>
      <p:bldP spid="24" grpId="2" animBg="1"/>
      <p:bldP spid="30" grpId="0" bldLvl="0" animBg="1"/>
      <p:bldP spid="30" grpId="1" animBg="1"/>
      <p:bldP spid="31" grpId="0"/>
      <p:bldP spid="31" grpId="1"/>
      <p:bldP spid="29" grpId="2" animBg="1"/>
      <p:bldP spid="28" grpId="2" bldLvl="0" animBg="1"/>
      <p:bldP spid="32" grpId="0" bldLvl="0" animBg="1"/>
      <p:bldP spid="32" grpId="1" animBg="1"/>
      <p:bldP spid="33" grpId="0" bldLvl="0" animBg="1"/>
      <p:bldP spid="33" grpId="1" animBg="1"/>
      <p:bldP spid="34" grpId="0"/>
      <p:bldP spid="34" grpId="1"/>
      <p:bldP spid="32" grpId="2" bldLvl="0" animBg="1"/>
      <p:bldP spid="35" grpId="0" bldLvl="0" animBg="1"/>
      <p:bldP spid="35" grpId="1" animBg="1"/>
      <p:bldP spid="36" grpId="0" bldLvl="0" animBg="1"/>
      <p:bldP spid="36" grpId="1" animBg="1"/>
      <p:bldP spid="37" grpId="0"/>
      <p:bldP spid="37" grpId="1"/>
    </p:bldLst>
  </p:timing>
</p:sld>
</file>

<file path=ppt/theme/theme1.xml><?xml version="1.0" encoding="utf-8"?>
<a:theme xmlns:a="http://schemas.openxmlformats.org/drawingml/2006/main" name="欢迎文档">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办公室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{182AF4CB-29DA-4B15-8066-BA14FCFE216C}tf10001108_win32</Template>
  <TotalTime>0</TotalTime>
  <Words>38529</Words>
  <Application>WPS 演示</Application>
  <PresentationFormat>宽屏</PresentationFormat>
  <Paragraphs>1571</Paragraphs>
  <Slides>56</Slides>
  <Notes>15</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56</vt:i4>
      </vt:variant>
    </vt:vector>
  </HeadingPairs>
  <TitlesOfParts>
    <vt:vector size="71" baseType="lpstr">
      <vt:lpstr>Arial</vt:lpstr>
      <vt:lpstr>宋体</vt:lpstr>
      <vt:lpstr>Wingdings</vt:lpstr>
      <vt:lpstr>Microsoft YaHei UI</vt:lpstr>
      <vt:lpstr>文泉驿微米黑</vt:lpstr>
      <vt:lpstr>Segoe UI Light</vt:lpstr>
      <vt:lpstr>Noto Looped Lao Bold</vt:lpstr>
      <vt:lpstr>Times New Roman</vt:lpstr>
      <vt:lpstr>东文宋体</vt:lpstr>
      <vt:lpstr>微软雅黑</vt:lpstr>
      <vt:lpstr>宋体</vt:lpstr>
      <vt:lpstr>Arial Unicode MS</vt:lpstr>
      <vt:lpstr>Segoe UI</vt:lpstr>
      <vt:lpstr>C059</vt:lpstr>
      <vt:lpstr>欢迎文档</vt:lpstr>
      <vt:lpstr>二进制分析简介</vt:lpstr>
      <vt:lpstr>目录</vt:lpstr>
      <vt:lpstr>1 x86-64汇编简介</vt:lpstr>
      <vt:lpstr>1.1 x86-64操作数</vt:lpstr>
      <vt:lpstr>1.2 x86-64寄存器</vt:lpstr>
      <vt:lpstr>1.3 x86-64内存寻址</vt:lpstr>
      <vt:lpstr>1.4 常用的x86-64指令</vt:lpstr>
      <vt:lpstr>1.4 常用的x86-64指令</vt:lpstr>
      <vt:lpstr>1.5 案例分析</vt:lpstr>
      <vt:lpstr>1.5 案例分析</vt:lpstr>
      <vt:lpstr>1.5 案例分析</vt:lpstr>
      <vt:lpstr>目录</vt:lpstr>
      <vt:lpstr>2 二进制文件格式</vt:lpstr>
      <vt:lpstr>2.1 ELF头部</vt:lpstr>
      <vt:lpstr>2.2 节头部表</vt:lpstr>
      <vt:lpstr>2.3.1 .shstrtab节</vt:lpstr>
      <vt:lpstr>2.3.2 .init/.fini/.init_array/.fini_array节</vt:lpstr>
      <vt:lpstr>2.3.3 .text节</vt:lpstr>
      <vt:lpstr>2.3.4 .bss/.data/.rodata节</vt:lpstr>
      <vt:lpstr>2.3.5 .symtab/.strtab/.dynsym/.dynstr/.dynamic/.rel*/.got*/.plt节</vt:lpstr>
      <vt:lpstr>2.4 程序头部表</vt:lpstr>
      <vt:lpstr>2.5 使用libelf库解析ELF文件</vt:lpstr>
      <vt:lpstr>2.5 使用libelf库解析ELF文件</vt:lpstr>
      <vt:lpstr>目录</vt:lpstr>
      <vt:lpstr>3 反汇编</vt:lpstr>
      <vt:lpstr>3.1 线性反汇编</vt:lpstr>
      <vt:lpstr>3.1 线性反汇编</vt:lpstr>
      <vt:lpstr>3.1 线性反汇编</vt:lpstr>
      <vt:lpstr>3.2 递归反汇编</vt:lpstr>
      <vt:lpstr>3.2 递归反汇编</vt:lpstr>
      <vt:lpstr>3.2 递归反汇编</vt:lpstr>
      <vt:lpstr>3.2 递归反汇编</vt:lpstr>
      <vt:lpstr>3.2 递归反汇编</vt:lpstr>
      <vt:lpstr>3.3 中间语言</vt:lpstr>
      <vt:lpstr>3.3 中间语言</vt:lpstr>
      <vt:lpstr>3.4 编译优化对逆向工程的影响</vt:lpstr>
      <vt:lpstr>目录</vt:lpstr>
      <vt:lpstr>4 二进制插桩</vt:lpstr>
      <vt:lpstr>4.1 静态二进制插桩</vt:lpstr>
      <vt:lpstr>4.2 动态二进制插桩</vt:lpstr>
      <vt:lpstr>4.2 动态二进制插桩</vt:lpstr>
      <vt:lpstr>4.2 动态二进制插桩</vt:lpstr>
      <vt:lpstr>4.2 动态二进制插桩</vt:lpstr>
      <vt:lpstr>4.2 动态二进制插桩</vt:lpstr>
      <vt:lpstr>4.2 动态二进制插桩</vt:lpstr>
      <vt:lpstr>4.2 动态二进制插桩</vt:lpstr>
      <vt:lpstr>4.2 动态二进制插桩</vt:lpstr>
      <vt:lpstr>目录</vt:lpstr>
      <vt:lpstr>5 程序的链接与加载</vt:lpstr>
      <vt:lpstr>参考资料</vt:lpstr>
      <vt:lpstr>附录A. 实用命令</vt:lpstr>
      <vt:lpstr>附录B. 实用工具：反汇编工具</vt:lpstr>
      <vt:lpstr>附录B. 实用工具：调试器</vt:lpstr>
      <vt:lpstr>附录B. 实用工具：反汇编框架</vt:lpstr>
      <vt:lpstr>附录B. 实用工具：二进制分析框架</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Raft</dc:title>
  <dc:creator>郝 宗寅</dc:creator>
  <cp:lastModifiedBy>hzy</cp:lastModifiedBy>
  <cp:revision>407</cp:revision>
  <dcterms:created xsi:type="dcterms:W3CDTF">2024-10-24T15:08:15Z</dcterms:created>
  <dcterms:modified xsi:type="dcterms:W3CDTF">2024-10-24T15:08:15Z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2052-12.1.0.17885</vt:lpwstr>
  </property>
  <property fmtid="{D5CDD505-2E9C-101B-9397-08002B2CF9AE}" pid="4" name="ICV">
    <vt:lpwstr/>
  </property>
</Properties>
</file>