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59" r:id="rId6"/>
    <p:sldId id="262" r:id="rId7"/>
    <p:sldId id="267" r:id="rId8"/>
    <p:sldId id="270" r:id="rId9"/>
    <p:sldId id="263" r:id="rId10"/>
    <p:sldId id="266" r:id="rId11"/>
    <p:sldId id="264" r:id="rId12"/>
    <p:sldId id="268" r:id="rId13"/>
    <p:sldId id="275" r:id="rId14"/>
    <p:sldId id="277" r:id="rId15"/>
    <p:sldId id="278" r:id="rId16"/>
    <p:sldId id="279" r:id="rId17"/>
    <p:sldId id="274" r:id="rId18"/>
    <p:sldId id="280" r:id="rId19"/>
    <p:sldId id="287" r:id="rId20"/>
    <p:sldId id="298" r:id="rId21"/>
    <p:sldId id="269" r:id="rId22"/>
    <p:sldId id="282" r:id="rId23"/>
    <p:sldId id="281" r:id="rId24"/>
    <p:sldId id="271" r:id="rId25"/>
    <p:sldId id="283" r:id="rId26"/>
    <p:sldId id="284" r:id="rId27"/>
    <p:sldId id="299" r:id="rId28"/>
    <p:sldId id="272" r:id="rId29"/>
    <p:sldId id="273" r:id="rId30"/>
    <p:sldId id="286" r:id="rId31"/>
    <p:sldId id="258" r:id="rId32"/>
    <p:sldId id="300" r:id="rId3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6" Type="http://schemas.openxmlformats.org/officeDocument/2006/relationships/tableStyles" Target="tableStyles.xml"/><Relationship Id="rId35" Type="http://schemas.openxmlformats.org/officeDocument/2006/relationships/viewProps" Target="viewProps.xml"/><Relationship Id="rId34" Type="http://schemas.openxmlformats.org/officeDocument/2006/relationships/presProps" Target="presProps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注</a:t>
            </a:r>
            <a:r>
              <a:rPr lang="en-US" altLang="zh-CN"/>
              <a:t>: DW_TAG_member</a:t>
            </a:r>
            <a:r>
              <a:rPr lang="zh-CN" altLang="en-US"/>
              <a:t>是</a:t>
            </a:r>
            <a:r>
              <a:rPr lang="en-US" altLang="zh-CN"/>
              <a:t>Data</a:t>
            </a:r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下面的图是随便找的</a:t>
            </a:r>
            <a:r>
              <a:rPr lang="en-US" altLang="zh-CN"/>
              <a:t>, </a:t>
            </a:r>
            <a:r>
              <a:rPr lang="zh-CN" altLang="en-US"/>
              <a:t>与上面的例子不对应</a:t>
            </a:r>
            <a:r>
              <a:rPr lang="en-US" altLang="zh-CN"/>
              <a:t>, </a:t>
            </a:r>
            <a:r>
              <a:rPr lang="zh-CN" altLang="en-US"/>
              <a:t>理解大概意思即可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下面的图是随便找的</a:t>
            </a:r>
            <a:r>
              <a:rPr lang="en-US" altLang="zh-CN"/>
              <a:t>, </a:t>
            </a:r>
            <a:r>
              <a:rPr lang="zh-CN" altLang="en-US"/>
              <a:t>与上面的例子不对应</a:t>
            </a:r>
            <a:r>
              <a:rPr lang="en-US" altLang="zh-CN"/>
              <a:t>, </a:t>
            </a:r>
            <a:r>
              <a:rPr lang="zh-CN" altLang="en-US"/>
              <a:t>理解大概意思即可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4.png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8.png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5.png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DWARF</a:t>
            </a:r>
            <a:r>
              <a:rPr lang="zh-CN" altLang="en-US"/>
              <a:t>简介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XXX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 Data and Types</a:t>
            </a:r>
            <a:endParaRPr lang="zh-CN" altLang="en-US"/>
          </a:p>
        </p:txBody>
      </p:sp>
      <p:pic>
        <p:nvPicPr>
          <p:cNvPr id="5" name="图片 4" descr="2024-03-20_21-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3775" y="2869565"/>
            <a:ext cx="3495675" cy="2124075"/>
          </a:xfrm>
          <a:prstGeom prst="rect">
            <a:avLst/>
          </a:prstGeom>
        </p:spPr>
      </p:pic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9450" y="2446020"/>
            <a:ext cx="2981325" cy="138112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9450" y="4443095"/>
            <a:ext cx="3027680" cy="12211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9890" y="3724275"/>
            <a:ext cx="3629025" cy="781050"/>
          </a:xfrm>
          <a:prstGeom prst="rect">
            <a:avLst/>
          </a:prstGeom>
        </p:spPr>
      </p:pic>
      <p:cxnSp>
        <p:nvCxnSpPr>
          <p:cNvPr id="9" name="肘形连接符 8"/>
          <p:cNvCxnSpPr>
            <a:endCxn id="8" idx="0"/>
          </p:cNvCxnSpPr>
          <p:nvPr/>
        </p:nvCxnSpPr>
        <p:spPr>
          <a:xfrm>
            <a:off x="7477760" y="3507740"/>
            <a:ext cx="2346960" cy="21653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肘形连接符 9"/>
          <p:cNvCxnSpPr>
            <a:endCxn id="8" idx="2"/>
          </p:cNvCxnSpPr>
          <p:nvPr/>
        </p:nvCxnSpPr>
        <p:spPr>
          <a:xfrm flipV="1">
            <a:off x="7497445" y="4505325"/>
            <a:ext cx="2327275" cy="1001395"/>
          </a:xfrm>
          <a:prstGeom prst="bentConnector2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489450" y="1986280"/>
            <a:ext cx="14033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Variable: g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4489450" y="4003040"/>
            <a:ext cx="1321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Variable: l</a:t>
            </a:r>
            <a:endParaRPr lang="en-US" altLang="zh-CN"/>
          </a:p>
        </p:txBody>
      </p:sp>
      <p:sp>
        <p:nvSpPr>
          <p:cNvPr id="13" name="文本框 12"/>
          <p:cNvSpPr txBox="1"/>
          <p:nvPr/>
        </p:nvSpPr>
        <p:spPr>
          <a:xfrm>
            <a:off x="8009890" y="3139440"/>
            <a:ext cx="10820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Type:int</a:t>
            </a:r>
            <a:endParaRPr lang="en-US" altLang="zh-CN"/>
          </a:p>
        </p:txBody>
      </p:sp>
      <p:sp>
        <p:nvSpPr>
          <p:cNvPr id="19" name="矩形 18"/>
          <p:cNvSpPr/>
          <p:nvPr/>
        </p:nvSpPr>
        <p:spPr>
          <a:xfrm>
            <a:off x="5894070" y="2446020"/>
            <a:ext cx="1393190" cy="4235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894070" y="4443095"/>
            <a:ext cx="1393190" cy="4235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9382125" y="3724275"/>
            <a:ext cx="1393190" cy="4235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8009890" y="5496560"/>
            <a:ext cx="3019425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</a:rPr>
              <a:t>Base Types</a:t>
            </a:r>
            <a:endParaRPr lang="en-US" altLang="zh-CN">
              <a:solidFill>
                <a:srgbClr val="FF0000"/>
              </a:solidFill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Type Composition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Array</a:t>
            </a:r>
            <a:endParaRPr lang="en-US" altLang="zh-CN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altLang="zh-CN">
                <a:solidFill>
                  <a:srgbClr val="FF0000"/>
                </a:solidFill>
                <a:sym typeface="+mn-ea"/>
              </a:rPr>
              <a:t>Structures, Classes, ...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1" animBg="1"/>
      <p:bldP spid="16" grpId="0"/>
      <p:bldP spid="1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3.1 Base Types</a:t>
            </a:r>
            <a:endParaRPr lang="zh-CN" altLang="en-US"/>
          </a:p>
        </p:txBody>
      </p:sp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18515" y="2312670"/>
            <a:ext cx="3648075" cy="168592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275" y="1691005"/>
            <a:ext cx="5519420" cy="2651760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5248275" y="1691005"/>
            <a:ext cx="3719830" cy="8820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>
            <a:endCxn id="8" idx="1"/>
          </p:cNvCxnSpPr>
          <p:nvPr/>
        </p:nvCxnSpPr>
        <p:spPr>
          <a:xfrm flipV="1">
            <a:off x="2843530" y="3016885"/>
            <a:ext cx="2404745" cy="31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flipV="1">
            <a:off x="2843530" y="2027555"/>
            <a:ext cx="2404745" cy="744220"/>
          </a:xfrm>
          <a:prstGeom prst="bentConnector3">
            <a:avLst>
              <a:gd name="adj1" fmla="val 50013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>
            <a:off x="2891790" y="3388360"/>
            <a:ext cx="2348865" cy="576580"/>
          </a:xfrm>
          <a:prstGeom prst="bentConnector3">
            <a:avLst>
              <a:gd name="adj1" fmla="val 50014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10836910" y="1671320"/>
            <a:ext cx="109093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字节数</a:t>
            </a:r>
            <a:r>
              <a:rPr lang="en-US" altLang="zh-CN">
                <a:solidFill>
                  <a:srgbClr val="FF0000"/>
                </a:solidFill>
              </a:rPr>
              <a:t>:4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名称</a:t>
            </a:r>
            <a:r>
              <a:rPr lang="en-US" altLang="zh-CN">
                <a:solidFill>
                  <a:srgbClr val="FF0000"/>
                </a:solidFill>
              </a:rPr>
              <a:t>: int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有符号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660" y="4512945"/>
            <a:ext cx="4531995" cy="164020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文本框 15"/>
          <p:cNvSpPr txBox="1"/>
          <p:nvPr/>
        </p:nvSpPr>
        <p:spPr>
          <a:xfrm>
            <a:off x="708025" y="6155690"/>
            <a:ext cx="45408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zh-CN" altLang="en-US"/>
              <a:t>16­bit word type stored in </a:t>
            </a:r>
            <a:endParaRPr lang="zh-CN" altLang="en-US"/>
          </a:p>
          <a:p>
            <a:pPr algn="ctr"/>
            <a:r>
              <a:rPr lang="zh-CN" altLang="en-US"/>
              <a:t>the top 16­bits of a 32­bit word.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042025" y="514858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兼容不同的处理器与编译器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6" grpId="1"/>
      <p:bldP spid="17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3.2 Type Composition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821305"/>
            <a:ext cx="4013835" cy="14344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74321"/>
          <a:stretch>
            <a:fillRect/>
          </a:stretch>
        </p:blipFill>
        <p:spPr>
          <a:xfrm>
            <a:off x="4763770" y="2226945"/>
            <a:ext cx="4533900" cy="5943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24911" b="49410"/>
          <a:stretch>
            <a:fillRect/>
          </a:stretch>
        </p:blipFill>
        <p:spPr>
          <a:xfrm>
            <a:off x="4763770" y="3109595"/>
            <a:ext cx="4533900" cy="59436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50261" b="16763"/>
          <a:stretch>
            <a:fillRect/>
          </a:stretch>
        </p:blipFill>
        <p:spPr>
          <a:xfrm>
            <a:off x="4763770" y="4665980"/>
            <a:ext cx="4533900" cy="76327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83347"/>
          <a:stretch>
            <a:fillRect/>
          </a:stretch>
        </p:blipFill>
        <p:spPr>
          <a:xfrm>
            <a:off x="4763770" y="3992245"/>
            <a:ext cx="4533900" cy="38544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9755505" y="2339975"/>
            <a:ext cx="1000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pointer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55505" y="3222625"/>
            <a:ext cx="10001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pointer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854565" y="3992245"/>
            <a:ext cx="8020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const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9911715" y="4863465"/>
            <a:ext cx="6877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char</a:t>
            </a:r>
            <a:endParaRPr lang="en-US" altLang="zh-CN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>
            <a:stCxn id="9" idx="2"/>
            <a:endCxn id="10" idx="0"/>
          </p:cNvCxnSpPr>
          <p:nvPr/>
        </p:nvCxnSpPr>
        <p:spPr>
          <a:xfrm>
            <a:off x="10255885" y="2708275"/>
            <a:ext cx="0" cy="5143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10" idx="2"/>
            <a:endCxn id="11" idx="0"/>
          </p:cNvCxnSpPr>
          <p:nvPr/>
        </p:nvCxnSpPr>
        <p:spPr>
          <a:xfrm>
            <a:off x="10255885" y="3590925"/>
            <a:ext cx="0" cy="4013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1" idx="2"/>
            <a:endCxn id="12" idx="0"/>
          </p:cNvCxnSpPr>
          <p:nvPr/>
        </p:nvCxnSpPr>
        <p:spPr>
          <a:xfrm>
            <a:off x="10255885" y="4360545"/>
            <a:ext cx="0" cy="50292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3.3 Array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971800"/>
            <a:ext cx="3375025" cy="140144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79331"/>
          <a:stretch>
            <a:fillRect/>
          </a:stretch>
        </p:blipFill>
        <p:spPr>
          <a:xfrm>
            <a:off x="4213225" y="2197735"/>
            <a:ext cx="5781675" cy="5492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rcRect t="41912" r="8083" b="35532"/>
          <a:stretch>
            <a:fillRect/>
          </a:stretch>
        </p:blipFill>
        <p:spPr>
          <a:xfrm>
            <a:off x="4723765" y="3737610"/>
            <a:ext cx="5314315" cy="59944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t="20956" r="8424" b="57252"/>
          <a:stretch>
            <a:fillRect/>
          </a:stretch>
        </p:blipFill>
        <p:spPr>
          <a:xfrm>
            <a:off x="4723765" y="2952750"/>
            <a:ext cx="5294630" cy="57912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71087"/>
          <a:stretch>
            <a:fillRect/>
          </a:stretch>
        </p:blipFill>
        <p:spPr>
          <a:xfrm>
            <a:off x="4213225" y="4542790"/>
            <a:ext cx="5781675" cy="768350"/>
          </a:xfrm>
          <a:prstGeom prst="rect">
            <a:avLst/>
          </a:prstGeom>
        </p:spPr>
      </p:pic>
      <p:cxnSp>
        <p:nvCxnSpPr>
          <p:cNvPr id="9" name="直接连接符 8"/>
          <p:cNvCxnSpPr/>
          <p:nvPr/>
        </p:nvCxnSpPr>
        <p:spPr>
          <a:xfrm>
            <a:off x="4335145" y="2741930"/>
            <a:ext cx="0" cy="181038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4335145" y="3268345"/>
            <a:ext cx="388620" cy="4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335145" y="4102100"/>
            <a:ext cx="388620" cy="4445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肘形连接符 11"/>
          <p:cNvCxnSpPr/>
          <p:nvPr/>
        </p:nvCxnSpPr>
        <p:spPr>
          <a:xfrm flipH="1">
            <a:off x="9994900" y="3242310"/>
            <a:ext cx="23495" cy="1684655"/>
          </a:xfrm>
          <a:prstGeom prst="bentConnector3">
            <a:avLst>
              <a:gd name="adj1" fmla="val -1013513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>
            <a:stCxn id="6" idx="3"/>
            <a:endCxn id="8" idx="3"/>
          </p:cNvCxnSpPr>
          <p:nvPr/>
        </p:nvCxnSpPr>
        <p:spPr>
          <a:xfrm flipH="1">
            <a:off x="9994900" y="4037330"/>
            <a:ext cx="43180" cy="889635"/>
          </a:xfrm>
          <a:prstGeom prst="bentConnector3">
            <a:avLst>
              <a:gd name="adj1" fmla="val -504411"/>
            </a:avLst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723765" y="3335655"/>
            <a:ext cx="3719830" cy="1962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723765" y="4120515"/>
            <a:ext cx="3719830" cy="19621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560685" y="3242310"/>
            <a:ext cx="13195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一维容量</a:t>
            </a:r>
            <a:r>
              <a:rPr lang="en-US" altLang="zh-CN">
                <a:solidFill>
                  <a:srgbClr val="FF0000"/>
                </a:solidFill>
              </a:rPr>
              <a:t>:3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548620" y="4037330"/>
            <a:ext cx="131953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solidFill>
                  <a:srgbClr val="FF0000"/>
                </a:solidFill>
                <a:sym typeface="+mn-ea"/>
              </a:rPr>
              <a:t>二维容量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:5</a:t>
            </a:r>
            <a:endParaRPr lang="en-US" altLang="zh-CN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5" grpId="0"/>
      <p:bldP spid="14" grpId="0" animBg="1"/>
      <p:bldP spid="16" grpId="0"/>
      <p:bldP spid="19" grpId="1" animBg="1"/>
      <p:bldP spid="15" grpId="1"/>
      <p:bldP spid="14" grpId="1" animBg="1"/>
      <p:bldP spid="1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3.4 Structures, Classes, ...</a:t>
            </a:r>
            <a:endParaRPr lang="en-US" altLang="zh-CN">
              <a:sym typeface="+mn-ea"/>
            </a:endParaRPr>
          </a:p>
        </p:txBody>
      </p:sp>
      <p:pic>
        <p:nvPicPr>
          <p:cNvPr id="8" name="内容占位符 7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633980"/>
            <a:ext cx="2857500" cy="24714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b="69080"/>
          <a:stretch>
            <a:fillRect/>
          </a:stretch>
        </p:blipFill>
        <p:spPr>
          <a:xfrm>
            <a:off x="4055745" y="1691005"/>
            <a:ext cx="3762375" cy="136652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t="30388" r="9249" b="34641"/>
          <a:stretch>
            <a:fillRect/>
          </a:stretch>
        </p:blipFill>
        <p:spPr>
          <a:xfrm>
            <a:off x="4403725" y="3230880"/>
            <a:ext cx="3414395" cy="154559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t="64799" r="8979"/>
          <a:stretch>
            <a:fillRect/>
          </a:stretch>
        </p:blipFill>
        <p:spPr>
          <a:xfrm>
            <a:off x="4403725" y="4949825"/>
            <a:ext cx="3424555" cy="1555750"/>
          </a:xfrm>
          <a:prstGeom prst="rect">
            <a:avLst/>
          </a:prstGeom>
        </p:spPr>
      </p:pic>
      <p:cxnSp>
        <p:nvCxnSpPr>
          <p:cNvPr id="12" name="直接连接符 11"/>
          <p:cNvCxnSpPr/>
          <p:nvPr/>
        </p:nvCxnSpPr>
        <p:spPr>
          <a:xfrm flipH="1">
            <a:off x="4086860" y="3030220"/>
            <a:ext cx="19685" cy="347091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endCxn id="10" idx="1"/>
          </p:cNvCxnSpPr>
          <p:nvPr/>
        </p:nvCxnSpPr>
        <p:spPr>
          <a:xfrm flipV="1">
            <a:off x="4126230" y="4003675"/>
            <a:ext cx="277495" cy="12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endCxn id="11" idx="1"/>
          </p:cNvCxnSpPr>
          <p:nvPr/>
        </p:nvCxnSpPr>
        <p:spPr>
          <a:xfrm flipV="1">
            <a:off x="4086860" y="5727700"/>
            <a:ext cx="316865" cy="762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 18"/>
          <p:cNvSpPr/>
          <p:nvPr/>
        </p:nvSpPr>
        <p:spPr>
          <a:xfrm>
            <a:off x="4076700" y="1893570"/>
            <a:ext cx="3719830" cy="38544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403725" y="3421380"/>
            <a:ext cx="3392805" cy="2247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414520" y="4353560"/>
            <a:ext cx="3392805" cy="2247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399280" y="5139690"/>
            <a:ext cx="3392805" cy="2247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399280" y="6098540"/>
            <a:ext cx="3392805" cy="2247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8621395" y="1764030"/>
            <a:ext cx="151765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class: A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大小</a:t>
            </a:r>
            <a:r>
              <a:rPr lang="en-US" altLang="zh-CN">
                <a:solidFill>
                  <a:srgbClr val="FF0000"/>
                </a:solidFill>
              </a:rPr>
              <a:t>: 8 byte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8669020" y="3349625"/>
            <a:ext cx="960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field: x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8669655" y="5067935"/>
            <a:ext cx="9607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field: y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669020" y="4281805"/>
            <a:ext cx="1517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偏移</a:t>
            </a:r>
            <a:r>
              <a:rPr lang="en-US">
                <a:solidFill>
                  <a:srgbClr val="FF0000"/>
                </a:solidFill>
              </a:rPr>
              <a:t>: 0 byte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8669020" y="6026785"/>
            <a:ext cx="15176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偏移</a:t>
            </a:r>
            <a:r>
              <a:rPr lang="en-US">
                <a:solidFill>
                  <a:srgbClr val="FF0000"/>
                </a:solidFill>
              </a:rPr>
              <a:t>: 4 byte</a:t>
            </a:r>
            <a:endParaRPr 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/>
      <p:bldP spid="18" grpId="0" animBg="1"/>
      <p:bldP spid="24" grpId="0"/>
      <p:bldP spid="16" grpId="1" animBg="1"/>
      <p:bldP spid="23" grpId="1"/>
      <p:bldP spid="18" grpId="1" animBg="1"/>
      <p:bldP spid="24" grpId="1"/>
      <p:bldP spid="19" grpId="0" animBg="1"/>
      <p:bldP spid="20" grpId="0"/>
      <p:bldP spid="15" grpId="0" animBg="1"/>
      <p:bldP spid="21" grpId="0"/>
      <p:bldP spid="17" grpId="0" animBg="1"/>
      <p:bldP spid="22" grpId="0"/>
      <p:bldP spid="19" grpId="1" animBg="1"/>
      <p:bldP spid="20" grpId="1"/>
      <p:bldP spid="15" grpId="1" animBg="1"/>
      <p:bldP spid="21" grpId="1"/>
      <p:bldP spid="17" grpId="1" animBg="1"/>
      <p:bldP spid="22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3.5 Variables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716530"/>
            <a:ext cx="3813175" cy="207073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rcRect b="77911"/>
          <a:stretch>
            <a:fillRect/>
          </a:stretch>
        </p:blipFill>
        <p:spPr>
          <a:xfrm>
            <a:off x="4206240" y="1995805"/>
            <a:ext cx="5518785" cy="14071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t="61997" b="18740"/>
          <a:stretch>
            <a:fillRect/>
          </a:stretch>
        </p:blipFill>
        <p:spPr>
          <a:xfrm>
            <a:off x="4206240" y="3644265"/>
            <a:ext cx="5518785" cy="122682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t="81152"/>
          <a:stretch>
            <a:fillRect/>
          </a:stretch>
        </p:blipFill>
        <p:spPr>
          <a:xfrm>
            <a:off x="4206240" y="5112385"/>
            <a:ext cx="5518785" cy="1200785"/>
          </a:xfrm>
          <a:prstGeom prst="rect">
            <a:avLst/>
          </a:prstGeom>
        </p:spPr>
      </p:pic>
      <p:sp>
        <p:nvSpPr>
          <p:cNvPr id="19" name="矩形 18"/>
          <p:cNvSpPr/>
          <p:nvPr/>
        </p:nvSpPr>
        <p:spPr>
          <a:xfrm>
            <a:off x="4236085" y="3803015"/>
            <a:ext cx="5489575" cy="88011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10093325" y="3735705"/>
            <a:ext cx="1591945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sz="1200">
                <a:solidFill>
                  <a:srgbClr val="FF0000"/>
                </a:solidFill>
              </a:rPr>
              <a:t>变量名</a:t>
            </a:r>
            <a:r>
              <a:rPr lang="en-US" altLang="zh-CN" sz="1200">
                <a:solidFill>
                  <a:srgbClr val="FF0000"/>
                </a:solidFill>
              </a:rPr>
              <a:t>: b</a:t>
            </a:r>
            <a:endParaRPr lang="en-US" altLang="zh-CN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所在文件</a:t>
            </a:r>
            <a:r>
              <a:rPr lang="en-US" altLang="zh-CN" sz="1200">
                <a:solidFill>
                  <a:srgbClr val="FF0000"/>
                </a:solidFill>
              </a:rPr>
              <a:t>: 1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所在行</a:t>
            </a:r>
            <a:r>
              <a:rPr lang="en-US" altLang="zh-CN" sz="1200">
                <a:solidFill>
                  <a:srgbClr val="FF0000"/>
                </a:solidFill>
              </a:rPr>
              <a:t>: 3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所在列</a:t>
            </a:r>
            <a:r>
              <a:rPr lang="en-US" altLang="zh-CN" sz="1200">
                <a:solidFill>
                  <a:srgbClr val="FF0000"/>
                </a:solidFill>
              </a:rPr>
              <a:t>: 18</a:t>
            </a:r>
            <a:endParaRPr lang="zh-CN" altLang="en-US" sz="1200">
              <a:solidFill>
                <a:srgbClr val="FF0000"/>
              </a:solidFill>
            </a:endParaRPr>
          </a:p>
          <a:p>
            <a:r>
              <a:rPr lang="zh-CN" altLang="en-US" sz="1200">
                <a:solidFill>
                  <a:srgbClr val="FF0000"/>
                </a:solidFill>
              </a:rPr>
              <a:t>类型索引</a:t>
            </a:r>
            <a:r>
              <a:rPr lang="en-US" altLang="zh-CN" sz="1200">
                <a:solidFill>
                  <a:srgbClr val="FF0000"/>
                </a:solidFill>
              </a:rPr>
              <a:t>: 0x42(int)</a:t>
            </a:r>
            <a:endParaRPr lang="en-US" altLang="zh-CN" sz="1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  <p:bldLst>
      <p:bldP spid="19" grpId="1" animBg="1"/>
      <p:bldP spid="15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3.6 Location Expressions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780"/>
          </a:xfrm>
        </p:spPr>
        <p:txBody>
          <a:bodyPr/>
          <a:p>
            <a:pPr marL="0" lvl="1"/>
            <a:r>
              <a:rPr lang="en-US" altLang="zh-CN" sz="2800">
                <a:solidFill>
                  <a:schemeClr val="tx1"/>
                </a:solidFill>
                <a:sym typeface="+mn-ea"/>
              </a:rPr>
              <a:t>在gdb中print c时, 调试器是怎么获取c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的地址的?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3094355"/>
            <a:ext cx="3813175" cy="20707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b="77911"/>
          <a:stretch>
            <a:fillRect/>
          </a:stretch>
        </p:blipFill>
        <p:spPr>
          <a:xfrm>
            <a:off x="4206240" y="2373630"/>
            <a:ext cx="5518785" cy="1407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t="61997" b="18740"/>
          <a:stretch>
            <a:fillRect/>
          </a:stretch>
        </p:blipFill>
        <p:spPr>
          <a:xfrm>
            <a:off x="4206240" y="4022090"/>
            <a:ext cx="5518785" cy="1226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rcRect t="81152"/>
          <a:stretch>
            <a:fillRect/>
          </a:stretch>
        </p:blipFill>
        <p:spPr>
          <a:xfrm>
            <a:off x="4206240" y="5490210"/>
            <a:ext cx="5518785" cy="1200785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4206240" y="3596005"/>
            <a:ext cx="5489575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4220845" y="5064125"/>
            <a:ext cx="5489575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4220845" y="6493510"/>
            <a:ext cx="5489575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9914255" y="3412490"/>
            <a:ext cx="2189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绝对地址</a:t>
            </a:r>
            <a:r>
              <a:rPr lang="en-US" altLang="zh-CN">
                <a:solidFill>
                  <a:srgbClr val="FF0000"/>
                </a:solidFill>
              </a:rPr>
              <a:t>(</a:t>
            </a:r>
            <a:r>
              <a:rPr lang="zh-CN" altLang="en-US">
                <a:solidFill>
                  <a:srgbClr val="FF0000"/>
                </a:solidFill>
              </a:rPr>
              <a:t>需重定位</a:t>
            </a:r>
            <a:r>
              <a:rPr lang="en-US" altLang="zh-CN">
                <a:solidFill>
                  <a:srgbClr val="FF0000"/>
                </a:solidFill>
              </a:rPr>
              <a:t>)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10574655" y="48806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寄存器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803255" y="6348730"/>
            <a:ext cx="41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栈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7" grpId="0" animBg="1"/>
      <p:bldP spid="16" grpId="0" animBg="1"/>
      <p:bldP spid="20" grpId="0"/>
      <p:bldP spid="14" grpId="0" animBg="1"/>
      <p:bldP spid="18" grpId="0"/>
      <p:bldP spid="21" grpId="1"/>
      <p:bldP spid="17" grpId="1" animBg="1"/>
      <p:bldP spid="16" grpId="1" animBg="1"/>
      <p:bldP spid="20" grpId="1"/>
      <p:bldP spid="14" grpId="1" animBg="1"/>
      <p:bldP spid="18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3.6 Location Expressions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77911"/>
          <a:stretch>
            <a:fillRect/>
          </a:stretch>
        </p:blipFill>
        <p:spPr>
          <a:xfrm>
            <a:off x="354330" y="1841500"/>
            <a:ext cx="5518785" cy="1407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61997" b="18740"/>
          <a:stretch>
            <a:fillRect/>
          </a:stretch>
        </p:blipFill>
        <p:spPr>
          <a:xfrm>
            <a:off x="354330" y="3489960"/>
            <a:ext cx="5518785" cy="1226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t="81152"/>
          <a:stretch>
            <a:fillRect/>
          </a:stretch>
        </p:blipFill>
        <p:spPr>
          <a:xfrm>
            <a:off x="354330" y="4958080"/>
            <a:ext cx="5518785" cy="12007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275" y="2677160"/>
            <a:ext cx="5219700" cy="571500"/>
          </a:xfrm>
          <a:prstGeom prst="rect">
            <a:avLst/>
          </a:prstGeom>
        </p:spPr>
      </p:pic>
      <p:sp>
        <p:nvSpPr>
          <p:cNvPr id="14" name="矩形 13"/>
          <p:cNvSpPr/>
          <p:nvPr/>
        </p:nvSpPr>
        <p:spPr>
          <a:xfrm>
            <a:off x="6390640" y="3063875"/>
            <a:ext cx="5220335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4587875" y="3063875"/>
            <a:ext cx="1270000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390640" y="2308860"/>
            <a:ext cx="1915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readelf -s a.out</a:t>
            </a:r>
            <a:endParaRPr lang="en-US" altLang="zh-CN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005" y="3708400"/>
            <a:ext cx="5220970" cy="2450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83020" y="4566920"/>
            <a:ext cx="5220335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50285" y="4531995"/>
            <a:ext cx="1306195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91275" y="3340100"/>
            <a:ext cx="214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objdump -d a.out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0075545" y="4291330"/>
            <a:ext cx="153543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register int </a:t>
            </a:r>
            <a:r>
              <a:rPr lang="en-US" altLang="zh-CN" sz="1200">
                <a:solidFill>
                  <a:schemeClr val="bg1"/>
                </a:solidFill>
              </a:rPr>
              <a:t>b = 2;</a:t>
            </a:r>
            <a:endParaRPr lang="en-US" altLang="zh-CN" sz="12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6" grpId="1" animBg="1"/>
      <p:bldP spid="13" grpId="0"/>
      <p:bldP spid="9" grpId="0" animBg="1"/>
      <p:bldP spid="12" grpId="0" animBg="1"/>
      <p:bldP spid="13" grpId="1"/>
      <p:bldP spid="9" grpId="1" animBg="1"/>
      <p:bldP spid="12" grpId="1" animBg="1"/>
      <p:bldP spid="15" grpId="0"/>
      <p:bldP spid="1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3.6 Location Expressions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b="77911"/>
          <a:stretch>
            <a:fillRect/>
          </a:stretch>
        </p:blipFill>
        <p:spPr>
          <a:xfrm>
            <a:off x="354330" y="1841500"/>
            <a:ext cx="5518785" cy="140716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t="61997" b="18740"/>
          <a:stretch>
            <a:fillRect/>
          </a:stretch>
        </p:blipFill>
        <p:spPr>
          <a:xfrm>
            <a:off x="354330" y="3489960"/>
            <a:ext cx="5518785" cy="122682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rcRect t="81152"/>
          <a:stretch>
            <a:fillRect/>
          </a:stretch>
        </p:blipFill>
        <p:spPr>
          <a:xfrm>
            <a:off x="354330" y="4958080"/>
            <a:ext cx="5518785" cy="120078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005" y="3708400"/>
            <a:ext cx="5220970" cy="2450465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6390005" y="4729480"/>
            <a:ext cx="5220335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3543300" y="5974080"/>
            <a:ext cx="1306195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6391275" y="3340100"/>
            <a:ext cx="214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objdump -d a.out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0626725" y="4685665"/>
            <a:ext cx="88646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>
                <a:solidFill>
                  <a:srgbClr val="00B050"/>
                </a:solidFill>
              </a:rPr>
              <a:t>int c</a:t>
            </a:r>
            <a:r>
              <a:rPr lang="en-US" altLang="zh-CN" sz="1200">
                <a:solidFill>
                  <a:schemeClr val="bg1"/>
                </a:solidFill>
              </a:rPr>
              <a:t> = 3;</a:t>
            </a:r>
            <a:endParaRPr lang="en-US" altLang="zh-CN" sz="1200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129780" y="1841500"/>
            <a:ext cx="3741420" cy="2736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ret addr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7129780" y="2114550"/>
            <a:ext cx="3741420" cy="2736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rbp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7129780" y="2388235"/>
            <a:ext cx="3741420" cy="27368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rbx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7124065" y="2809875"/>
            <a:ext cx="3748405" cy="14224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124065" y="2668270"/>
            <a:ext cx="3748405" cy="14224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 sz="900">
              <a:solidFill>
                <a:schemeClr val="tx1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6391275" y="3708400"/>
            <a:ext cx="5220335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6717665" y="1691005"/>
            <a:ext cx="335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-0</a:t>
            </a:r>
            <a:endParaRPr lang="en-US" altLang="zh-CN" sz="1200"/>
          </a:p>
        </p:txBody>
      </p:sp>
      <p:sp>
        <p:nvSpPr>
          <p:cNvPr id="25" name="文本框 24"/>
          <p:cNvSpPr txBox="1"/>
          <p:nvPr/>
        </p:nvSpPr>
        <p:spPr>
          <a:xfrm>
            <a:off x="6717665" y="1966595"/>
            <a:ext cx="33528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-8</a:t>
            </a:r>
            <a:endParaRPr lang="en-US" altLang="zh-CN" sz="1200"/>
          </a:p>
        </p:txBody>
      </p:sp>
      <p:sp>
        <p:nvSpPr>
          <p:cNvPr id="26" name="文本框 25"/>
          <p:cNvSpPr txBox="1"/>
          <p:nvPr/>
        </p:nvSpPr>
        <p:spPr>
          <a:xfrm>
            <a:off x="6669405" y="2242185"/>
            <a:ext cx="432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-16</a:t>
            </a:r>
            <a:endParaRPr lang="en-US" altLang="zh-CN" sz="1200"/>
          </a:p>
        </p:txBody>
      </p:sp>
      <p:sp>
        <p:nvSpPr>
          <p:cNvPr id="27" name="文本框 26"/>
          <p:cNvSpPr txBox="1"/>
          <p:nvPr/>
        </p:nvSpPr>
        <p:spPr>
          <a:xfrm>
            <a:off x="6669405" y="2653030"/>
            <a:ext cx="432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-28</a:t>
            </a:r>
            <a:endParaRPr lang="en-US" altLang="zh-CN" sz="1200"/>
          </a:p>
        </p:txBody>
      </p:sp>
      <p:sp>
        <p:nvSpPr>
          <p:cNvPr id="29" name="文本框 28"/>
          <p:cNvSpPr txBox="1"/>
          <p:nvPr/>
        </p:nvSpPr>
        <p:spPr>
          <a:xfrm>
            <a:off x="11051540" y="2242185"/>
            <a:ext cx="62166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&lt;-rbp</a:t>
            </a:r>
            <a:endParaRPr lang="en-US" altLang="zh-CN" sz="1200"/>
          </a:p>
        </p:txBody>
      </p:sp>
      <p:sp>
        <p:nvSpPr>
          <p:cNvPr id="30" name="文本框 29"/>
          <p:cNvSpPr txBox="1"/>
          <p:nvPr/>
        </p:nvSpPr>
        <p:spPr>
          <a:xfrm>
            <a:off x="6164580" y="1966595"/>
            <a:ext cx="6045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rsp-&gt;</a:t>
            </a:r>
            <a:endParaRPr lang="en-US" altLang="zh-CN" sz="1200"/>
          </a:p>
        </p:txBody>
      </p:sp>
      <p:sp>
        <p:nvSpPr>
          <p:cNvPr id="32" name="文本框 31"/>
          <p:cNvSpPr txBox="1"/>
          <p:nvPr/>
        </p:nvSpPr>
        <p:spPr>
          <a:xfrm>
            <a:off x="6668770" y="2517775"/>
            <a:ext cx="432435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-24</a:t>
            </a:r>
            <a:endParaRPr lang="en-US" altLang="zh-CN" sz="1200"/>
          </a:p>
        </p:txBody>
      </p:sp>
      <p:sp>
        <p:nvSpPr>
          <p:cNvPr id="33" name="文本框 32"/>
          <p:cNvSpPr txBox="1"/>
          <p:nvPr/>
        </p:nvSpPr>
        <p:spPr>
          <a:xfrm>
            <a:off x="10927080" y="2658110"/>
            <a:ext cx="871220" cy="27559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1200"/>
              <a:t>&lt;-rbp-12</a:t>
            </a:r>
            <a:endParaRPr lang="en-US" altLang="zh-CN" sz="1200"/>
          </a:p>
        </p:txBody>
      </p:sp>
      <p:sp>
        <p:nvSpPr>
          <p:cNvPr id="34" name="文本框 33"/>
          <p:cNvSpPr txBox="1"/>
          <p:nvPr/>
        </p:nvSpPr>
        <p:spPr>
          <a:xfrm>
            <a:off x="354330" y="6306820"/>
            <a:ext cx="9309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</a:rPr>
              <a:t>Location Expression</a:t>
            </a:r>
            <a:r>
              <a:rPr lang="zh-CN" altLang="en-US">
                <a:solidFill>
                  <a:srgbClr val="FF0000"/>
                </a:solidFill>
              </a:rPr>
              <a:t>可以是基本寻址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数值运算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、</a:t>
            </a:r>
            <a:r>
              <a:rPr lang="zh-CN" altLang="en-US">
                <a:solidFill>
                  <a:srgbClr val="FF0000"/>
                </a:solidFill>
              </a:rPr>
              <a:t>分支的组合</a:t>
            </a:r>
            <a:r>
              <a:rPr lang="en-US" altLang="zh-CN">
                <a:solidFill>
                  <a:srgbClr val="FF0000"/>
                </a:solidFill>
              </a:rPr>
              <a:t>, </a:t>
            </a:r>
            <a:r>
              <a:rPr lang="zh-CN" altLang="en-US">
                <a:solidFill>
                  <a:srgbClr val="FF0000"/>
                </a:solidFill>
              </a:rPr>
              <a:t>从而表达任意复杂的寻址</a:t>
            </a:r>
            <a:r>
              <a:rPr lang="en-US" altLang="zh-CN">
                <a:solidFill>
                  <a:srgbClr val="FF0000"/>
                </a:solidFill>
              </a:rPr>
              <a:t>.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77083 0.000833333 L -0.00145833 0.0507407 " pathEditMode="relative" rAng="0" ptsTypes="">
                                      <p:cBhvr>
                                        <p:cTn id="2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0393519 " pathEditMode="relative" ptsTypes="">
                                      <p:cBhvr>
                                        <p:cTn id="2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3125 0.0487037 L -0.00203125 0.0769444 " pathEditMode="relative" ptsTypes="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0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60417 0.0759259 L -0.00260417 0.10213 " pathEditMode="relative" ptsTypes="">
                                      <p:cBhvr>
                                        <p:cTn id="40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0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25 0.0368519 L -5.20833e-05 0.0792593 " pathEditMode="relative" ptsTypes="">
                                      <p:cBhvr>
                                        <p:cTn id="4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0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17708 0.101111 L -0.00375 0.148519 " pathEditMode="relative" ptsTypes="">
                                      <p:cBhvr>
                                        <p:cTn id="5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1"/>
      <p:bldP spid="12" grpId="1" animBg="1"/>
      <p:bldP spid="15" grpId="1"/>
      <p:bldP spid="22" grpId="0" animBg="1"/>
      <p:bldP spid="22" grpId="1" animBg="1"/>
      <p:bldP spid="22" grpId="2" animBg="1"/>
      <p:bldP spid="4" grpId="0" animBg="1"/>
      <p:bldP spid="24" grpId="0"/>
      <p:bldP spid="30" grpId="0"/>
      <p:bldP spid="4" grpId="1" animBg="1"/>
      <p:bldP spid="24" grpId="1"/>
      <p:bldP spid="30" grpId="1"/>
      <p:bldP spid="25" grpId="0"/>
      <p:bldP spid="25" grpId="1"/>
      <p:bldP spid="17" grpId="0" animBg="1"/>
      <p:bldP spid="17" grpId="1" animBg="1"/>
      <p:bldP spid="30" grpId="2"/>
      <p:bldP spid="26" grpId="0"/>
      <p:bldP spid="26" grpId="1"/>
      <p:bldP spid="22" grpId="3" animBg="1"/>
      <p:bldP spid="29" grpId="0"/>
      <p:bldP spid="29" grpId="1"/>
      <p:bldP spid="22" grpId="4" animBg="1"/>
      <p:bldP spid="32" grpId="0"/>
      <p:bldP spid="18" grpId="0" animBg="1"/>
      <p:bldP spid="32" grpId="1"/>
      <p:bldP spid="18" grpId="1" animBg="1"/>
      <p:bldP spid="30" grpId="3"/>
      <p:bldP spid="9" grpId="0" animBg="1"/>
      <p:bldP spid="9" grpId="1" animBg="1"/>
      <p:bldP spid="22" grpId="5" animBg="1"/>
      <p:bldP spid="33" grpId="0"/>
      <p:bldP spid="21" grpId="0" animBg="1"/>
      <p:bldP spid="20" grpId="0" animBg="1"/>
      <p:bldP spid="27" grpId="0"/>
      <p:bldP spid="33" grpId="1"/>
      <p:bldP spid="21" grpId="1" animBg="1"/>
      <p:bldP spid="20" grpId="1" animBg="1"/>
      <p:bldP spid="27" grpId="1"/>
      <p:bldP spid="34" grpId="0"/>
      <p:bldP spid="34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 Executable Code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52850" y="1835150"/>
            <a:ext cx="6915150" cy="191452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752850" y="1466850"/>
            <a:ext cx="16548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Compile Unit</a:t>
            </a:r>
            <a:endParaRPr lang="en-US" altLang="zh-CN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09920" y="4536440"/>
            <a:ext cx="4345940" cy="190690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155" y="4526915"/>
            <a:ext cx="4425315" cy="1906905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478155" y="4168140"/>
            <a:ext cx="21831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Subprogram: test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5709920" y="4168140"/>
            <a:ext cx="23158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Subprogram: main</a:t>
            </a:r>
            <a:endParaRPr lang="en-US" altLang="zh-CN"/>
          </a:p>
        </p:txBody>
      </p:sp>
      <p:cxnSp>
        <p:nvCxnSpPr>
          <p:cNvPr id="11" name="直接箭头连接符 10"/>
          <p:cNvCxnSpPr>
            <a:stCxn id="5" idx="2"/>
            <a:endCxn id="9" idx="3"/>
          </p:cNvCxnSpPr>
          <p:nvPr/>
        </p:nvCxnSpPr>
        <p:spPr>
          <a:xfrm flipH="1">
            <a:off x="2661285" y="3749675"/>
            <a:ext cx="4549140" cy="6026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endCxn id="10" idx="0"/>
          </p:cNvCxnSpPr>
          <p:nvPr/>
        </p:nvCxnSpPr>
        <p:spPr>
          <a:xfrm flipH="1">
            <a:off x="6868160" y="3746500"/>
            <a:ext cx="323215" cy="42164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10380980" y="4536440"/>
            <a:ext cx="1638935" cy="4806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Varibale: x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0380980" y="5479415"/>
            <a:ext cx="1638935" cy="480695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Type: int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55" y="1691005"/>
            <a:ext cx="2752725" cy="2200275"/>
          </a:xfrm>
          <a:prstGeom prst="rect">
            <a:avLst/>
          </a:prstGeom>
        </p:spPr>
      </p:pic>
      <p:cxnSp>
        <p:nvCxnSpPr>
          <p:cNvPr id="16" name="直接箭头连接符 15"/>
          <p:cNvCxnSpPr>
            <a:stCxn id="7" idx="3"/>
            <a:endCxn id="20" idx="1"/>
          </p:cNvCxnSpPr>
          <p:nvPr/>
        </p:nvCxnSpPr>
        <p:spPr>
          <a:xfrm flipV="1">
            <a:off x="10055860" y="4777105"/>
            <a:ext cx="325120" cy="7131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20" idx="2"/>
            <a:endCxn id="14" idx="0"/>
          </p:cNvCxnSpPr>
          <p:nvPr/>
        </p:nvCxnSpPr>
        <p:spPr>
          <a:xfrm>
            <a:off x="11200765" y="5017135"/>
            <a:ext cx="0" cy="46228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肘形连接符 17"/>
          <p:cNvCxnSpPr>
            <a:stCxn id="8" idx="2"/>
            <a:endCxn id="14" idx="2"/>
          </p:cNvCxnSpPr>
          <p:nvPr/>
        </p:nvCxnSpPr>
        <p:spPr>
          <a:xfrm rot="5400000" flipH="1" flipV="1">
            <a:off x="6708775" y="1941830"/>
            <a:ext cx="473710" cy="8509635"/>
          </a:xfrm>
          <a:prstGeom prst="bentConnector3">
            <a:avLst>
              <a:gd name="adj1" fmla="val -50201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  <p:bldLst>
      <p:bldP spid="20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AutoNum type="arabicPeriod"/>
            </a:pPr>
            <a:r>
              <a:rPr lang="en-US"/>
              <a:t>Backgroud</a:t>
            </a:r>
            <a:endParaRPr lang="en-US"/>
          </a:p>
          <a:p>
            <a:pPr marL="514350" indent="-514350">
              <a:buAutoNum type="arabicPeriod"/>
            </a:pPr>
            <a:r>
              <a:rPr lang="en-US" altLang="zh-CN"/>
              <a:t>Overview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Data and Types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Executable Code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ELF Debug Sections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DWARF Compression</a:t>
            </a:r>
            <a:endParaRPr lang="en-US" altLang="zh-CN"/>
          </a:p>
          <a:p>
            <a:pPr marL="514350" indent="-514350">
              <a:buAutoNum type="arabicPeriod"/>
            </a:pPr>
            <a:r>
              <a:rPr lang="en-US" altLang="zh-CN"/>
              <a:t>Summary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4.1 Compile Unit</a:t>
            </a:r>
            <a:endParaRPr lang="en-US" altLang="zh-CN"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8860" y="2942590"/>
            <a:ext cx="2833370" cy="97282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46760" y="4279900"/>
            <a:ext cx="1294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4.1_1.cpp</a:t>
            </a:r>
            <a:endParaRPr lang="en-US" altLang="zh-CN">
              <a:solidFill>
                <a:srgbClr val="0070C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46760" y="2516505"/>
            <a:ext cx="12947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0070C0"/>
                </a:solidFill>
              </a:rPr>
              <a:t>4.1_2.cpp</a:t>
            </a:r>
            <a:endParaRPr lang="en-US" altLang="zh-CN">
              <a:solidFill>
                <a:srgbClr val="0070C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860" y="4648200"/>
            <a:ext cx="2847975" cy="1219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390" y="2501900"/>
            <a:ext cx="7362825" cy="17049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6390" y="4391025"/>
            <a:ext cx="7324725" cy="173355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186555" y="5165090"/>
            <a:ext cx="5344160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4186555" y="3261995"/>
            <a:ext cx="5344160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840855" y="564515"/>
            <a:ext cx="462026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编译命令</a:t>
            </a:r>
            <a:r>
              <a:rPr lang="en-US" altLang="zh-CN">
                <a:solidFill>
                  <a:srgbClr val="FF0000"/>
                </a:solidFill>
              </a:rPr>
              <a:t>: g++(11.4) -march=x86-64 ...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语言</a:t>
            </a:r>
            <a:r>
              <a:rPr lang="en-US" altLang="zh-CN">
                <a:solidFill>
                  <a:srgbClr val="FF0000"/>
                </a:solidFill>
              </a:rPr>
              <a:t>: c++14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文件名</a:t>
            </a:r>
            <a:r>
              <a:rPr lang="en-US" altLang="zh-CN">
                <a:solidFill>
                  <a:srgbClr val="FF0000"/>
                </a:solidFill>
              </a:rPr>
              <a:t>: 4.1_2.cpp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路径</a:t>
            </a:r>
            <a:r>
              <a:rPr lang="en-US" altLang="zh-CN">
                <a:solidFill>
                  <a:srgbClr val="FF0000"/>
                </a:solidFill>
              </a:rPr>
              <a:t>: ...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起始地址</a:t>
            </a:r>
            <a:r>
              <a:rPr lang="en-US" altLang="zh-CN">
                <a:solidFill>
                  <a:srgbClr val="FF0000"/>
                </a:solidFill>
              </a:rPr>
              <a:t>: 0x1769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终止地址</a:t>
            </a:r>
            <a:r>
              <a:rPr lang="en-US" altLang="zh-CN">
                <a:solidFill>
                  <a:srgbClr val="FF0000"/>
                </a:solidFill>
              </a:rPr>
              <a:t>: 0x1769+0xf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4.2 Subprograms(Functions)</a:t>
            </a:r>
            <a:endParaRPr lang="en-US" altLang="zh-CN">
              <a:sym typeface="+mn-ea"/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3394710"/>
            <a:ext cx="3312795" cy="108839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245" y="2060575"/>
            <a:ext cx="4900930" cy="2053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45" y="4483100"/>
            <a:ext cx="4895850" cy="211455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373245" y="1692275"/>
            <a:ext cx="2046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readelf -wi a.out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4373245" y="4114165"/>
            <a:ext cx="214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objdump -d a.out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9496425" y="2179955"/>
            <a:ext cx="2274570" cy="18148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>
                <a:solidFill>
                  <a:srgbClr val="FF0000"/>
                </a:solidFill>
              </a:rPr>
              <a:t>外部可见</a:t>
            </a:r>
            <a:r>
              <a:rPr lang="en-US" altLang="zh-CN" sz="1400">
                <a:solidFill>
                  <a:srgbClr val="FF0000"/>
                </a:solidFill>
              </a:rPr>
              <a:t>: true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函数名</a:t>
            </a:r>
            <a:r>
              <a:rPr lang="en-US" altLang="zh-CN" sz="1400">
                <a:solidFill>
                  <a:srgbClr val="FF0000"/>
                </a:solidFill>
              </a:rPr>
              <a:t>: add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所在行</a:t>
            </a:r>
            <a:r>
              <a:rPr lang="en-US" altLang="zh-CN" sz="1400">
                <a:solidFill>
                  <a:srgbClr val="FF0000"/>
                </a:solidFill>
              </a:rPr>
              <a:t>: 1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所在列</a:t>
            </a:r>
            <a:r>
              <a:rPr lang="en-US" altLang="zh-CN" sz="1400">
                <a:solidFill>
                  <a:srgbClr val="FF0000"/>
                </a:solidFill>
              </a:rPr>
              <a:t>: 5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en-US" altLang="zh-CN" sz="1400">
                <a:solidFill>
                  <a:srgbClr val="FF0000"/>
                </a:solidFill>
              </a:rPr>
              <a:t>API</a:t>
            </a:r>
            <a:r>
              <a:rPr lang="zh-CN" altLang="en-US" sz="1400">
                <a:solidFill>
                  <a:srgbClr val="FF0000"/>
                </a:solidFill>
              </a:rPr>
              <a:t>签名</a:t>
            </a:r>
            <a:r>
              <a:rPr lang="en-US" altLang="zh-CN" sz="1400">
                <a:solidFill>
                  <a:srgbClr val="FF0000"/>
                </a:solidFill>
              </a:rPr>
              <a:t>: _Z3addii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类型</a:t>
            </a:r>
            <a:r>
              <a:rPr lang="en-US" altLang="zh-CN" sz="1400">
                <a:solidFill>
                  <a:srgbClr val="FF0000"/>
                </a:solidFill>
              </a:rPr>
              <a:t>: 0x5e(int)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起始地址</a:t>
            </a:r>
            <a:r>
              <a:rPr lang="en-US" altLang="zh-CN" sz="1400">
                <a:solidFill>
                  <a:srgbClr val="FF0000"/>
                </a:solidFill>
              </a:rPr>
              <a:t>: 0x1769</a:t>
            </a:r>
            <a:endParaRPr lang="en-US" altLang="zh-CN" sz="1400">
              <a:solidFill>
                <a:srgbClr val="FF0000"/>
              </a:solidFill>
            </a:endParaRPr>
          </a:p>
          <a:p>
            <a:r>
              <a:rPr lang="zh-CN" altLang="en-US" sz="1400">
                <a:solidFill>
                  <a:srgbClr val="FF0000"/>
                </a:solidFill>
              </a:rPr>
              <a:t>终止地址</a:t>
            </a:r>
            <a:r>
              <a:rPr lang="en-US" altLang="zh-CN" sz="1400">
                <a:solidFill>
                  <a:srgbClr val="FF0000"/>
                </a:solidFill>
              </a:rPr>
              <a:t>: 0x1769+0x18</a:t>
            </a:r>
            <a:endParaRPr lang="zh-CN" altLang="en-US" sz="1400">
              <a:solidFill>
                <a:srgbClr val="FF0000"/>
              </a:solidFill>
            </a:endParaRPr>
          </a:p>
        </p:txBody>
      </p:sp>
      <p:cxnSp>
        <p:nvCxnSpPr>
          <p:cNvPr id="11" name="直接箭头连接符 10"/>
          <p:cNvCxnSpPr/>
          <p:nvPr/>
        </p:nvCxnSpPr>
        <p:spPr>
          <a:xfrm flipH="1">
            <a:off x="5033645" y="3629025"/>
            <a:ext cx="4467860" cy="11131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flipH="1">
            <a:off x="5020310" y="3877945"/>
            <a:ext cx="4488180" cy="260032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 ELF Debug Sections</a:t>
            </a:r>
            <a:endParaRPr lang="zh-CN" altLang="en-US"/>
          </a:p>
        </p:txBody>
      </p:sp>
      <p:graphicFrame>
        <p:nvGraphicFramePr>
          <p:cNvPr id="4" name="内容占位符 3"/>
          <p:cNvGraphicFramePr/>
          <p:nvPr>
            <p:ph idx="1"/>
          </p:nvPr>
        </p:nvGraphicFramePr>
        <p:xfrm>
          <a:off x="596265" y="1372870"/>
          <a:ext cx="10515600" cy="495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/>
                <a:gridCol w="525780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Section Name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en-US" altLang="zh-CN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.debug_abbrev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Abbreviations used in the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.debug_info section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.debug_aranges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A mapping between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memory address and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compilation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.debug_frame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Call Frame Information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.debug_info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The core DWARF data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containing DIEs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.debug_line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Line Number Program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.debug_loc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Location descriptions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.debug_macinfo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Macro descriptions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.debug_pubnames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A lookup table for global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objects and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.debug_pubtypes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A lookup table for global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types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.debug_ranges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Address ranges</a:t>
                      </a:r>
                      <a:r>
                        <a:rPr lang="en-US" altLang="zh-CN" sz="16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referenced by DIEs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.debug_str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String table used by</a:t>
                      </a:r>
                      <a:r>
                        <a:rPr lang="en-US" altLang="zh-CN" sz="160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zh-CN" altLang="en-US" sz="1600">
                          <a:solidFill>
                            <a:srgbClr val="FF0000"/>
                          </a:solidFill>
                        </a:rPr>
                        <a:t>.debug_info</a:t>
                      </a:r>
                      <a:endParaRPr lang="zh-CN" altLang="en-US" sz="160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.debug_types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1600">
                          <a:solidFill>
                            <a:schemeClr val="tx1"/>
                          </a:solidFill>
                        </a:rPr>
                        <a:t>Type descriptions</a:t>
                      </a:r>
                      <a:endParaRPr lang="zh-CN" altLang="en-US" sz="16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5.1 .debug_line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820035"/>
            <a:ext cx="3491230" cy="1141730"/>
          </a:xfrm>
          <a:prstGeom prst="rect">
            <a:avLst/>
          </a:prstGeom>
        </p:spPr>
      </p:pic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52780"/>
          </a:xfrm>
        </p:spPr>
        <p:txBody>
          <a:bodyPr/>
          <a:p>
            <a:pPr marL="0" lvl="1"/>
            <a:r>
              <a:rPr lang="en-US" altLang="zh-CN" sz="2800">
                <a:solidFill>
                  <a:schemeClr val="tx1"/>
                </a:solidFill>
                <a:sym typeface="+mn-ea"/>
              </a:rPr>
              <a:t>在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源码打断点时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, 调试器是怎么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关联到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binary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代码地址的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?</a:t>
            </a:r>
            <a:endParaRPr lang="en-US" altLang="zh-CN" sz="2800">
              <a:solidFill>
                <a:schemeClr val="tx1"/>
              </a:solidFill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4741545"/>
            <a:ext cx="4467225" cy="178371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5552440" y="4373245"/>
            <a:ext cx="2046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readelf -wl a.out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5553075" y="2451735"/>
            <a:ext cx="21107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readelf -wL a.out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rcRect r="18228"/>
          <a:stretch>
            <a:fillRect/>
          </a:stretch>
        </p:blipFill>
        <p:spPr>
          <a:xfrm>
            <a:off x="5553075" y="2820035"/>
            <a:ext cx="4466590" cy="130937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227945" y="3244850"/>
            <a:ext cx="1554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占用大量空间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15535"/>
            <a:ext cx="4238625" cy="160972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8200" y="4547235"/>
            <a:ext cx="21494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objdump -d a.out</a:t>
            </a:r>
            <a:endParaRPr lang="en-US" altLang="zh-CN"/>
          </a:p>
        </p:txBody>
      </p:sp>
      <p:cxnSp>
        <p:nvCxnSpPr>
          <p:cNvPr id="15" name="肘形连接符 14"/>
          <p:cNvCxnSpPr/>
          <p:nvPr/>
        </p:nvCxnSpPr>
        <p:spPr>
          <a:xfrm rot="10800000" flipH="1" flipV="1">
            <a:off x="838200" y="2920365"/>
            <a:ext cx="5080" cy="2081530"/>
          </a:xfrm>
          <a:prstGeom prst="bentConnector3">
            <a:avLst>
              <a:gd name="adj1" fmla="val -9725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843280" y="4901565"/>
            <a:ext cx="594995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43280" y="5661660"/>
            <a:ext cx="594995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838200" y="5875655"/>
            <a:ext cx="594995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38200" y="2820035"/>
            <a:ext cx="594995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843280" y="3099435"/>
            <a:ext cx="594995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843280" y="3378835"/>
            <a:ext cx="594995" cy="213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2" name="肘形连接符 21"/>
          <p:cNvCxnSpPr>
            <a:stCxn id="20" idx="1"/>
            <a:endCxn id="17" idx="1"/>
          </p:cNvCxnSpPr>
          <p:nvPr/>
        </p:nvCxnSpPr>
        <p:spPr>
          <a:xfrm rot="10800000" flipV="1">
            <a:off x="843280" y="3206115"/>
            <a:ext cx="3175" cy="2562225"/>
          </a:xfrm>
          <a:prstGeom prst="bentConnector3">
            <a:avLst>
              <a:gd name="adj1" fmla="val 113000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V="1">
            <a:off x="838200" y="3486150"/>
            <a:ext cx="5080" cy="2496820"/>
          </a:xfrm>
          <a:prstGeom prst="bentConnector3">
            <a:avLst>
              <a:gd name="adj1" fmla="val 4787500"/>
            </a:avLst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10020300" y="5033645"/>
            <a:ext cx="21710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Line Number </a:t>
            </a:r>
            <a:endParaRPr lang="zh-CN" altLang="en-US">
              <a:solidFill>
                <a:srgbClr val="FF0000"/>
              </a:solidFill>
              <a:sym typeface="+mn-ea"/>
            </a:endParaRPr>
          </a:p>
          <a:p>
            <a:pPr algn="ctr">
              <a:buNone/>
            </a:pPr>
            <a:r>
              <a:rPr lang="zh-CN" altLang="en-US">
                <a:solidFill>
                  <a:srgbClr val="FF0000"/>
                </a:solidFill>
                <a:sym typeface="+mn-ea"/>
              </a:rPr>
              <a:t>Program</a:t>
            </a:r>
            <a:r>
              <a:rPr lang="en-US" altLang="zh-CN">
                <a:solidFill>
                  <a:srgbClr val="FF0000"/>
                </a:solidFill>
                <a:sym typeface="+mn-ea"/>
              </a:rPr>
              <a:t>: 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每行只记录基于上一行的增量信息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7" grpId="0"/>
      <p:bldP spid="24" grpId="0"/>
      <p:bldP spid="7" grpId="1"/>
      <p:bldP spid="24" grpId="1"/>
      <p:bldP spid="8" grpId="0"/>
      <p:bldP spid="8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5.2 .debug_abbrev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29485"/>
            <a:ext cx="4991100" cy="13906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838200" y="1861185"/>
            <a:ext cx="2046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readelf -wi a.out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1399540" y="2273300"/>
            <a:ext cx="843280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b="13374"/>
          <a:stretch>
            <a:fillRect/>
          </a:stretch>
        </p:blipFill>
        <p:spPr>
          <a:xfrm>
            <a:off x="7426960" y="2229485"/>
            <a:ext cx="2952750" cy="13449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426960" y="1861185"/>
            <a:ext cx="21234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readelf -wa a.out</a:t>
            </a:r>
            <a:endParaRPr lang="en-US" altLang="zh-CN"/>
          </a:p>
        </p:txBody>
      </p:sp>
      <p:sp>
        <p:nvSpPr>
          <p:cNvPr id="10" name="文本框 9"/>
          <p:cNvSpPr txBox="1"/>
          <p:nvPr/>
        </p:nvSpPr>
        <p:spPr>
          <a:xfrm>
            <a:off x="838200" y="3718560"/>
            <a:ext cx="14846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DIE</a:t>
            </a:r>
            <a:r>
              <a:rPr lang="zh-CN" altLang="en-US">
                <a:solidFill>
                  <a:srgbClr val="FF0000"/>
                </a:solidFill>
              </a:rPr>
              <a:t>存放数据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426960" y="3718560"/>
            <a:ext cx="3667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>
                <a:solidFill>
                  <a:srgbClr val="FF0000"/>
                </a:solidFill>
              </a:rPr>
              <a:t>Abbrev</a:t>
            </a:r>
            <a:r>
              <a:rPr lang="zh-CN" altLang="en-US">
                <a:solidFill>
                  <a:srgbClr val="FF0000"/>
                </a:solidFill>
              </a:rPr>
              <a:t>描述如何解析</a:t>
            </a:r>
            <a:r>
              <a:rPr lang="en-US" altLang="zh-CN">
                <a:solidFill>
                  <a:srgbClr val="FF0000"/>
                </a:solidFill>
              </a:rPr>
              <a:t>DIE</a:t>
            </a:r>
            <a:r>
              <a:rPr lang="zh-CN" altLang="en-US">
                <a:solidFill>
                  <a:srgbClr val="FF0000"/>
                </a:solidFill>
              </a:rPr>
              <a:t>中的数据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85285"/>
            <a:ext cx="4908550" cy="2482215"/>
          </a:xfrm>
          <a:prstGeom prst="rect">
            <a:avLst/>
          </a:prstGeom>
        </p:spPr>
      </p:pic>
      <p:sp>
        <p:nvSpPr>
          <p:cNvPr id="14" name="右大括号 13"/>
          <p:cNvSpPr/>
          <p:nvPr/>
        </p:nvSpPr>
        <p:spPr>
          <a:xfrm>
            <a:off x="5849620" y="4189095"/>
            <a:ext cx="75565" cy="9474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右大括号 16"/>
          <p:cNvSpPr/>
          <p:nvPr/>
        </p:nvSpPr>
        <p:spPr>
          <a:xfrm>
            <a:off x="5849620" y="5401310"/>
            <a:ext cx="75565" cy="947420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6106160" y="4478655"/>
            <a:ext cx="9944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Abbrev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6318250" y="5739765"/>
            <a:ext cx="570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DIE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9" grpId="1"/>
      <p:bldP spid="10" grpId="0"/>
      <p:bldP spid="11" grpId="0"/>
      <p:bldP spid="10" grpId="1"/>
      <p:bldP spid="11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5.2 .debug_abbrev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7540" y="1801495"/>
            <a:ext cx="2995295" cy="26041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3145" y="1835785"/>
            <a:ext cx="4848225" cy="13906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145" y="3355975"/>
            <a:ext cx="4848225" cy="139065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3145" y="4931410"/>
            <a:ext cx="4876800" cy="13716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540" y="4912360"/>
            <a:ext cx="3124200" cy="139065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0109835" y="3760470"/>
            <a:ext cx="171323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多个</a:t>
            </a:r>
            <a:r>
              <a:rPr lang="en-US" altLang="zh-CN">
                <a:solidFill>
                  <a:srgbClr val="FF0000"/>
                </a:solidFill>
              </a:rPr>
              <a:t>DIE</a:t>
            </a:r>
            <a:r>
              <a:rPr lang="zh-CN" altLang="en-US">
                <a:solidFill>
                  <a:srgbClr val="FF0000"/>
                </a:solidFill>
              </a:rPr>
              <a:t>可复用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同一个</a:t>
            </a:r>
            <a:r>
              <a:rPr lang="en-US" altLang="zh-CN">
                <a:solidFill>
                  <a:srgbClr val="FF0000"/>
                </a:solidFill>
              </a:rPr>
              <a:t>Abbrev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438140" y="1886585"/>
            <a:ext cx="801370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5438140" y="3371215"/>
            <a:ext cx="801370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矩形 25"/>
          <p:cNvSpPr/>
          <p:nvPr/>
        </p:nvSpPr>
        <p:spPr>
          <a:xfrm>
            <a:off x="5438140" y="4931410"/>
            <a:ext cx="801370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637540" y="4955540"/>
            <a:ext cx="200660" cy="18478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8" name="直接箭头连接符 27"/>
          <p:cNvCxnSpPr>
            <a:stCxn id="24" idx="1"/>
            <a:endCxn id="27" idx="0"/>
          </p:cNvCxnSpPr>
          <p:nvPr/>
        </p:nvCxnSpPr>
        <p:spPr>
          <a:xfrm flipH="1">
            <a:off x="737870" y="1979295"/>
            <a:ext cx="4700270" cy="297624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5" idx="1"/>
            <a:endCxn id="27" idx="3"/>
          </p:cNvCxnSpPr>
          <p:nvPr/>
        </p:nvCxnSpPr>
        <p:spPr>
          <a:xfrm flipH="1">
            <a:off x="838200" y="3463925"/>
            <a:ext cx="4599940" cy="15843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26" idx="1"/>
            <a:endCxn id="27" idx="3"/>
          </p:cNvCxnSpPr>
          <p:nvPr/>
        </p:nvCxnSpPr>
        <p:spPr>
          <a:xfrm flipH="1">
            <a:off x="838200" y="5024120"/>
            <a:ext cx="4599940" cy="241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 animBg="1"/>
      <p:bldP spid="25" grpId="0" animBg="1"/>
      <p:bldP spid="26" grpId="0" animBg="1"/>
      <p:bldP spid="27" grpId="0" animBg="1"/>
      <p:bldP spid="23" grpId="1"/>
      <p:bldP spid="24" grpId="1" animBg="1"/>
      <p:bldP spid="25" grpId="1" animBg="1"/>
      <p:bldP spid="26" grpId="1" animBg="1"/>
      <p:bldP spid="27" grpId="1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6 DWARF Compression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marL="0" lvl="1"/>
            <a:r>
              <a:rPr lang="zh-CN" altLang="en-US" sz="2800">
                <a:solidFill>
                  <a:schemeClr val="tx1"/>
                </a:solidFill>
                <a:sym typeface="+mn-ea"/>
              </a:rPr>
              <a:t>数据压缩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457200" lvl="2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LEB128: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可变长整形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高位全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0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时压缩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(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每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8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位一组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).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0" lvl="1"/>
            <a:r>
              <a:rPr lang="zh-CN" altLang="en-US" sz="2800">
                <a:solidFill>
                  <a:schemeClr val="tx1"/>
                </a:solidFill>
                <a:sym typeface="+mn-ea"/>
              </a:rPr>
              <a:t>表格压缩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457200" lvl="2"/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Line Number Program: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每行只记录上一行的增量信息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0" lvl="1"/>
            <a:r>
              <a:rPr lang="zh-CN" altLang="en-US" sz="2800">
                <a:solidFill>
                  <a:schemeClr val="tx1"/>
                </a:solidFill>
                <a:sym typeface="+mn-ea"/>
              </a:rPr>
              <a:t>缩写压缩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457200" lvl="2"/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多个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DIE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可复用一个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Abbrev</a:t>
            </a:r>
            <a:endParaRPr lang="zh-CN" altLang="en-US">
              <a:solidFill>
                <a:schemeClr val="bg1">
                  <a:lumMod val="50000"/>
                </a:schemeClr>
              </a:solidFill>
              <a:sym typeface="+mn-ea"/>
            </a:endParaRPr>
          </a:p>
          <a:p>
            <a:pPr marL="0" lvl="1"/>
            <a:r>
              <a:rPr lang="zh-CN" altLang="en-US" sz="2800">
                <a:solidFill>
                  <a:schemeClr val="tx1"/>
                </a:solidFill>
                <a:sym typeface="+mn-ea"/>
              </a:rPr>
              <a:t>链接器</a:t>
            </a:r>
            <a:r>
              <a:rPr lang="en-US" altLang="zh-CN" sz="2800">
                <a:solidFill>
                  <a:schemeClr val="tx1"/>
                </a:solidFill>
                <a:sym typeface="+mn-ea"/>
              </a:rPr>
              <a:t>COMDAT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优化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457200" lvl="2"/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链接过程中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多个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debug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表合并时可能存在冗余的模板信息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.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可为其设置单独的节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, </a:t>
            </a:r>
            <a:r>
              <a:rPr lang="zh-CN" altLang="en-US">
                <a:solidFill>
                  <a:schemeClr val="bg1">
                    <a:lumMod val="50000"/>
                  </a:schemeClr>
                </a:solidFill>
                <a:sym typeface="+mn-ea"/>
              </a:rPr>
              <a:t>并借助链接器优化冗余节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. </a:t>
            </a:r>
            <a:endParaRPr lang="en-US" altLang="zh-CN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7 Summary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228600" lvl="1" algn="l">
              <a:lnSpc>
                <a:spcPct val="150000"/>
              </a:lnSpc>
              <a:spcBef>
                <a:spcPts val="1000"/>
              </a:spcBef>
              <a:buClrTx/>
              <a:buSz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DWARF是一种结构良好, 兼容多种架构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、系统与语言的调试格式.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228600" lvl="1" algn="l">
              <a:lnSpc>
                <a:spcPct val="150000"/>
              </a:lnSpc>
              <a:spcBef>
                <a:spcPts val="1000"/>
              </a:spcBef>
              <a:buClrTx/>
              <a:buSzTx/>
            </a:pPr>
            <a:r>
              <a:rPr lang="zh-CN" altLang="en-US" sz="2800">
                <a:solidFill>
                  <a:schemeClr val="tx1"/>
                </a:solidFill>
                <a:sym typeface="+mn-ea"/>
              </a:rPr>
              <a:t>DWARF具备紧凑的结构</a:t>
            </a:r>
            <a:r>
              <a:rPr lang="zh-CN" altLang="en-US" sz="2800">
                <a:solidFill>
                  <a:schemeClr val="tx1"/>
                </a:solidFill>
                <a:sym typeface="+mn-ea"/>
              </a:rPr>
              <a:t>, 已通过多种优化方法进行压缩.</a:t>
            </a:r>
            <a:endParaRPr lang="zh-CN" altLang="en-US" sz="2800">
              <a:solidFill>
                <a:schemeClr val="tx1"/>
              </a:solidFill>
              <a:sym typeface="+mn-ea"/>
            </a:endParaRPr>
          </a:p>
          <a:p>
            <a:pPr marL="228600" lvl="1" algn="l">
              <a:lnSpc>
                <a:spcPct val="150000"/>
              </a:lnSpc>
              <a:spcBef>
                <a:spcPts val="1000"/>
              </a:spcBef>
              <a:buClrTx/>
              <a:buSzTx/>
            </a:pPr>
            <a:r>
              <a:rPr lang="zh-CN" altLang="en-US" sz="2800">
                <a:solidFill>
                  <a:srgbClr val="FF0000"/>
                </a:solidFill>
                <a:sym typeface="+mn-ea"/>
              </a:rPr>
              <a:t>然而, 在大型项目的调试中, DWARF的效率依旧不足, 考虑后续开展优化工作.</a:t>
            </a:r>
            <a:endParaRPr lang="zh-CN" altLang="en-US" sz="280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Commands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 sz="1800"/>
              <a:t>获取</a:t>
            </a:r>
            <a:r>
              <a:rPr lang="en-US" altLang="zh-CN" sz="1800"/>
              <a:t>ELF</a:t>
            </a:r>
            <a:r>
              <a:rPr lang="zh-CN" altLang="en-US" sz="1800"/>
              <a:t>中的</a:t>
            </a:r>
            <a:r>
              <a:rPr lang="en-US" altLang="zh-CN" sz="1800"/>
              <a:t>debug/eh_frame: 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-w --debug-dump[a/=abbrev, A/=addr, r/=aranges, c/=cu_index, L/=decodedline,</a:t>
            </a:r>
            <a:endParaRPr lang="en-US" altLang="zh-CN" sz="18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    f/=frames, F/=frames-interp, g/=gdb_index, i/=info, o/=loc,</a:t>
            </a:r>
            <a:endParaRPr lang="en-US" altLang="zh-CN" sz="18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m/=macro, p/=pubnames, t/=pubtypes, R/=Ranges, l/=rawline,</a:t>
            </a:r>
            <a:endParaRPr lang="en-US" altLang="zh-CN" sz="18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s/=str, O/=str-offsets, u/=trace_abbrev, T/=trace_aranges,</a:t>
            </a:r>
            <a:endParaRPr lang="en-US" altLang="zh-CN" sz="18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en-US" altLang="zh-CN" sz="1800">
                <a:solidFill>
                  <a:schemeClr val="bg1">
                    <a:lumMod val="50000"/>
                  </a:schemeClr>
                </a:solidFill>
                <a:sym typeface="+mn-ea"/>
              </a:rPr>
              <a:t>    </a:t>
            </a:r>
            <a:r>
              <a:rPr lang="en-US" altLang="zh-CN" sz="1800">
                <a:solidFill>
                  <a:schemeClr val="bg1">
                    <a:lumMod val="50000"/>
                  </a:schemeClr>
                </a:solidFill>
              </a:rPr>
              <a:t>U/=trace_info]</a:t>
            </a:r>
            <a:endParaRPr lang="en-US" altLang="zh-CN" sz="18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endParaRPr lang="en-US" altLang="zh-CN" sz="180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</a:pPr>
            <a:r>
              <a:rPr lang="zh-CN" altLang="en-US" sz="1800"/>
              <a:t>例如</a:t>
            </a:r>
            <a:r>
              <a:rPr lang="en-US" altLang="zh-CN" sz="1800"/>
              <a:t>: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readelf -w a.out</a:t>
            </a:r>
            <a:endParaRPr lang="en-US" altLang="zh-CN" sz="1800"/>
          </a:p>
          <a:p>
            <a:pPr>
              <a:buFont typeface="Arial" panose="020B0604020202020204" pitchFamily="34" charset="0"/>
              <a:buChar char="•"/>
            </a:pPr>
            <a:r>
              <a:rPr lang="en-US" altLang="zh-CN" sz="1800"/>
              <a:t>readelf -wL a.out</a:t>
            </a:r>
            <a:endParaRPr lang="en-US" altLang="zh-CN" sz="18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参考资料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 sz="1800"/>
              <a:t>DWARF</a:t>
            </a:r>
            <a:r>
              <a:rPr lang="zh-CN" altLang="en-US" sz="1800"/>
              <a:t>官网</a:t>
            </a:r>
            <a:r>
              <a:rPr lang="en-US" altLang="zh-CN" sz="1800"/>
              <a:t>: https://dwarfstd.org/</a:t>
            </a:r>
            <a:endParaRPr lang="en-US" altLang="zh-CN" sz="1800"/>
          </a:p>
          <a:p>
            <a:r>
              <a:rPr lang="en-US" altLang="zh-CN" sz="1800"/>
              <a:t>DWARF</a:t>
            </a:r>
            <a:r>
              <a:rPr lang="zh-CN" altLang="en-US" sz="1800"/>
              <a:t>快速入门</a:t>
            </a:r>
            <a:r>
              <a:rPr lang="en-US" altLang="zh-CN" sz="1800"/>
              <a:t>: https://dwarfstd.org/doc/Debugging%20using%20DWARF-2012.pdf</a:t>
            </a:r>
            <a:endParaRPr lang="en-US" altLang="zh-CN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ym typeface="+mn-ea"/>
              </a:rPr>
              <a:t>1 Backgroud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398395"/>
            <a:ext cx="255905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int </a:t>
            </a:r>
            <a:r>
              <a:rPr lang="zh-CN" altLang="en-US" sz="1600"/>
              <a:t>test() {</a:t>
            </a:r>
            <a:endParaRPr lang="zh-CN" altLang="en-US" sz="1600"/>
          </a:p>
          <a:p>
            <a:r>
              <a:rPr lang="en-US" altLang="zh-CN" sz="1600"/>
              <a:t>    </a:t>
            </a:r>
            <a:r>
              <a:rPr lang="zh-CN" altLang="en-US" sz="1600">
                <a:solidFill>
                  <a:srgbClr val="C00000"/>
                </a:solidFill>
              </a:rPr>
              <a:t>return </a:t>
            </a:r>
            <a:r>
              <a:rPr lang="zh-CN" altLang="en-US" sz="1600"/>
              <a:t>1;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int main() {</a:t>
            </a:r>
            <a:endParaRPr lang="zh-CN" altLang="en-US" sz="1600"/>
          </a:p>
          <a:p>
            <a:r>
              <a:rPr lang="en-US" altLang="zh-CN" sz="1600"/>
              <a:t>    </a:t>
            </a:r>
            <a:r>
              <a:rPr lang="zh-CN" altLang="en-US" sz="1600">
                <a:solidFill>
                  <a:schemeClr val="accent6"/>
                </a:solidFill>
              </a:rPr>
              <a:t>volatile int </a:t>
            </a:r>
            <a:r>
              <a:rPr lang="zh-CN" altLang="en-US" sz="1600"/>
              <a:t>x = 1;</a:t>
            </a:r>
            <a:endParaRPr lang="zh-CN" altLang="en-US" sz="1600"/>
          </a:p>
          <a:p>
            <a:r>
              <a:rPr lang="en-US" altLang="zh-CN" sz="1600"/>
              <a:t>    </a:t>
            </a:r>
            <a:r>
              <a:rPr lang="zh-CN" altLang="en-US" sz="1600">
                <a:solidFill>
                  <a:srgbClr val="C00000"/>
                </a:solidFill>
              </a:rPr>
              <a:t>return </a:t>
            </a:r>
            <a:r>
              <a:rPr lang="zh-CN" altLang="en-US" sz="1600"/>
              <a:t>test() + x;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pic>
        <p:nvPicPr>
          <p:cNvPr id="5" name="图片 4" descr="disas"/>
          <p:cNvPicPr>
            <a:picLocks noChangeAspect="1"/>
          </p:cNvPicPr>
          <p:nvPr/>
        </p:nvPicPr>
        <p:blipFill>
          <a:blip r:embed="rId1"/>
          <a:srcRect b="13025"/>
          <a:stretch>
            <a:fillRect/>
          </a:stretch>
        </p:blipFill>
        <p:spPr>
          <a:xfrm>
            <a:off x="3658235" y="1986915"/>
            <a:ext cx="4362450" cy="2510155"/>
          </a:xfrm>
          <a:prstGeom prst="rect">
            <a:avLst/>
          </a:prstGeom>
        </p:spPr>
      </p:pic>
      <p:pic>
        <p:nvPicPr>
          <p:cNvPr id="6" name="图片 5" descr="l"/>
          <p:cNvPicPr>
            <a:picLocks noChangeAspect="1"/>
          </p:cNvPicPr>
          <p:nvPr/>
        </p:nvPicPr>
        <p:blipFill>
          <a:blip r:embed="rId2"/>
          <a:srcRect b="19394"/>
          <a:stretch>
            <a:fillRect/>
          </a:stretch>
        </p:blipFill>
        <p:spPr>
          <a:xfrm>
            <a:off x="8503285" y="2976880"/>
            <a:ext cx="2724150" cy="1520190"/>
          </a:xfrm>
          <a:prstGeom prst="rect">
            <a:avLst/>
          </a:prstGeom>
        </p:spPr>
      </p:pic>
      <p:pic>
        <p:nvPicPr>
          <p:cNvPr id="7" name="图片 6" descr="disas"/>
          <p:cNvPicPr>
            <a:picLocks noChangeAspect="1"/>
          </p:cNvPicPr>
          <p:nvPr/>
        </p:nvPicPr>
        <p:blipFill>
          <a:blip r:embed="rId1"/>
          <a:srcRect t="86689"/>
          <a:stretch>
            <a:fillRect/>
          </a:stretch>
        </p:blipFill>
        <p:spPr>
          <a:xfrm>
            <a:off x="3658235" y="4792980"/>
            <a:ext cx="4362450" cy="384175"/>
          </a:xfrm>
          <a:prstGeom prst="rect">
            <a:avLst/>
          </a:prstGeom>
        </p:spPr>
      </p:pic>
      <p:pic>
        <p:nvPicPr>
          <p:cNvPr id="8" name="图片 7" descr="l"/>
          <p:cNvPicPr>
            <a:picLocks noChangeAspect="1"/>
          </p:cNvPicPr>
          <p:nvPr/>
        </p:nvPicPr>
        <p:blipFill>
          <a:blip r:embed="rId2"/>
          <a:srcRect t="80236"/>
          <a:stretch>
            <a:fillRect/>
          </a:stretch>
        </p:blipFill>
        <p:spPr>
          <a:xfrm>
            <a:off x="8503285" y="4802505"/>
            <a:ext cx="2724150" cy="372745"/>
          </a:xfrm>
          <a:prstGeom prst="rect">
            <a:avLst/>
          </a:prstGeom>
        </p:spPr>
      </p:pic>
      <p:cxnSp>
        <p:nvCxnSpPr>
          <p:cNvPr id="9" name="肘形连接符 8"/>
          <p:cNvCxnSpPr>
            <a:stCxn id="7" idx="2"/>
            <a:endCxn id="8" idx="2"/>
          </p:cNvCxnSpPr>
          <p:nvPr/>
        </p:nvCxnSpPr>
        <p:spPr>
          <a:xfrm rot="5400000" flipH="1" flipV="1">
            <a:off x="7851775" y="3162935"/>
            <a:ext cx="3175" cy="4025900"/>
          </a:xfrm>
          <a:prstGeom prst="bentConnector3">
            <a:avLst>
              <a:gd name="adj1" fmla="val -12483333"/>
            </a:avLst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7344410" y="5683250"/>
            <a:ext cx="10185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DWARF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/>
              <a:t>谢谢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XXX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1 Backgroud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DWARF是一种用于支持源代码级调试的调试信息文件格式</a:t>
            </a:r>
            <a:r>
              <a:rPr lang="en-US" altLang="zh-CN"/>
              <a:t>.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被众多编译器和调试器广泛采用</a:t>
            </a:r>
            <a:r>
              <a:rPr lang="en-US" altLang="zh-CN">
                <a:sym typeface="+mn-ea"/>
              </a:rPr>
              <a:t>.</a:t>
            </a:r>
            <a:endParaRPr lang="zh-CN" altLang="en-US"/>
          </a:p>
          <a:p>
            <a:r>
              <a:rPr lang="zh-CN" altLang="en-US"/>
              <a:t>支持C、C++</a:t>
            </a:r>
            <a:r>
              <a:rPr lang="en-US" altLang="zh-CN"/>
              <a:t>, </a:t>
            </a:r>
            <a:r>
              <a:rPr lang="zh-CN" altLang="en-US"/>
              <a:t>并且设计上易于扩展以适应其他语言</a:t>
            </a:r>
            <a:r>
              <a:rPr lang="en-US" altLang="zh-CN"/>
              <a:t>.</a:t>
            </a:r>
            <a:endParaRPr lang="zh-CN" altLang="en-US"/>
          </a:p>
          <a:p>
            <a:r>
              <a:rPr lang="zh-CN" altLang="en-US"/>
              <a:t>架构无关</a:t>
            </a:r>
            <a:r>
              <a:rPr lang="en-US" altLang="zh-CN"/>
              <a:t>, </a:t>
            </a:r>
            <a:r>
              <a:rPr lang="zh-CN" altLang="en-US"/>
              <a:t>适用于任何处理器或操作系统环境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1 Backgroud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zh-CN" altLang="en-US"/>
              <a:t>为什么要了解</a:t>
            </a:r>
            <a:r>
              <a:rPr lang="en-US" altLang="zh-CN"/>
              <a:t>DWARF?</a:t>
            </a:r>
            <a:endParaRPr lang="en-US" altLang="zh-CN"/>
          </a:p>
          <a:p>
            <a:pPr marL="0" indent="0">
              <a:buNone/>
            </a:pPr>
            <a:endParaRPr lang="zh-CN" altLang="en-US"/>
          </a:p>
          <a:p>
            <a:r>
              <a:rPr lang="zh-CN" altLang="en-US">
                <a:sym typeface="+mn-ea"/>
              </a:rPr>
              <a:t>科研需求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为</a:t>
            </a:r>
            <a:r>
              <a:rPr lang="en-US" altLang="zh-CN">
                <a:sym typeface="+mn-ea"/>
              </a:rPr>
              <a:t>DWARF</a:t>
            </a:r>
            <a:r>
              <a:rPr lang="zh-CN" altLang="en-US">
                <a:sym typeface="+mn-ea"/>
              </a:rPr>
              <a:t>提供增量链接支持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zh-CN" altLang="en-US">
                <a:sym typeface="+mn-ea"/>
              </a:rPr>
              <a:t>静态分析</a:t>
            </a:r>
            <a:r>
              <a:rPr lang="en-US" altLang="zh-CN">
                <a:sym typeface="+mn-ea"/>
              </a:rPr>
              <a:t>: </a:t>
            </a:r>
            <a:r>
              <a:rPr lang="zh-CN" altLang="en-US">
                <a:sym typeface="+mn-ea"/>
              </a:rPr>
              <a:t>了解如何在</a:t>
            </a:r>
            <a:r>
              <a:rPr lang="en-US" altLang="zh-CN">
                <a:sym typeface="+mn-ea"/>
              </a:rPr>
              <a:t>LLVM IR</a:t>
            </a:r>
            <a:r>
              <a:rPr lang="zh-CN" altLang="en-US">
                <a:sym typeface="+mn-ea"/>
              </a:rPr>
              <a:t>中获取源码信息</a:t>
            </a:r>
            <a:r>
              <a:rPr lang="en-US" altLang="zh-CN">
                <a:sym typeface="+mn-ea"/>
              </a:rPr>
              <a:t>.</a:t>
            </a:r>
            <a:endParaRPr lang="en-US" altLang="zh-CN">
              <a:sym typeface="+mn-ea"/>
            </a:endParaRPr>
          </a:p>
          <a:p>
            <a:r>
              <a:rPr lang="zh-CN" altLang="en-US"/>
              <a:t>开发调试</a:t>
            </a:r>
            <a:r>
              <a:rPr lang="en-US" altLang="zh-CN"/>
              <a:t>: </a:t>
            </a:r>
            <a:r>
              <a:rPr lang="zh-CN" altLang="en-US"/>
              <a:t>了解调试器的工作机制</a:t>
            </a:r>
            <a:r>
              <a:rPr lang="en-US" altLang="zh-CN"/>
              <a:t>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>
                <a:sym typeface="+mn-ea"/>
              </a:rPr>
              <a:t>1 Backgroud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771525"/>
          </a:xfrm>
        </p:spPr>
        <p:txBody>
          <a:bodyPr/>
          <a:p>
            <a:pPr marL="0" indent="0">
              <a:buNone/>
            </a:pPr>
            <a:r>
              <a:rPr lang="en-US"/>
              <a:t>Q: </a:t>
            </a:r>
            <a:r>
              <a:rPr lang="zh-CN" altLang="en-US"/>
              <a:t>是否能进一步提升</a:t>
            </a:r>
            <a:r>
              <a:rPr lang="en-US" altLang="zh-CN"/>
              <a:t>DWARF</a:t>
            </a:r>
            <a:r>
              <a:rPr lang="zh-CN" altLang="en-US"/>
              <a:t>的效率</a:t>
            </a:r>
            <a:r>
              <a:rPr lang="en-US" altLang="zh-CN"/>
              <a:t>?</a:t>
            </a:r>
            <a:endParaRPr lang="en-US" altLang="zh-CN"/>
          </a:p>
        </p:txBody>
      </p:sp>
      <p:graphicFrame>
        <p:nvGraphicFramePr>
          <p:cNvPr id="4" name="表格 3"/>
          <p:cNvGraphicFramePr/>
          <p:nvPr/>
        </p:nvGraphicFramePr>
        <p:xfrm>
          <a:off x="914400" y="2597150"/>
          <a:ext cx="8534400" cy="113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67200"/>
                <a:gridCol w="4267200"/>
              </a:tblGrid>
              <a:tr h="37084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LLVM Build Type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Build Directory Size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Release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9.2GB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Debug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110GB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914400" y="4208145"/>
          <a:ext cx="4001135" cy="169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135"/>
              </a:tblGrid>
              <a:tr h="423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clang16-realease(195MB)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127063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/>
          <p:nvPr/>
        </p:nvGraphicFramePr>
        <p:xfrm>
          <a:off x="5447665" y="4208145"/>
          <a:ext cx="4001135" cy="16941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1135"/>
              </a:tblGrid>
              <a:tr h="4235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clang16-debug(3457MB)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2354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2354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>
                          <a:solidFill>
                            <a:srgbClr val="FF0000"/>
                          </a:solidFill>
                        </a:rPr>
                        <a:t>.debug_info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(2484MB)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423545">
                <a:tc>
                  <a:txBody>
                    <a:bodyPr/>
                    <a:p>
                      <a:pPr>
                        <a:buNone/>
                      </a:pPr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文本框 7"/>
          <p:cNvSpPr txBox="1"/>
          <p:nvPr/>
        </p:nvSpPr>
        <p:spPr>
          <a:xfrm>
            <a:off x="838200" y="6216650"/>
            <a:ext cx="766635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>
                <a:solidFill>
                  <a:srgbClr val="FF0000"/>
                </a:solidFill>
              </a:rPr>
              <a:t>每次调试</a:t>
            </a:r>
            <a:r>
              <a:rPr lang="en-US" altLang="zh-CN" sz="2400">
                <a:solidFill>
                  <a:srgbClr val="FF0000"/>
                </a:solidFill>
              </a:rPr>
              <a:t>clang/llvm, </a:t>
            </a:r>
            <a:r>
              <a:rPr lang="zh-CN" altLang="en-US" sz="2400">
                <a:solidFill>
                  <a:srgbClr val="FF0000"/>
                </a:solidFill>
              </a:rPr>
              <a:t>先要等待至少</a:t>
            </a:r>
            <a:r>
              <a:rPr lang="en-US" altLang="zh-CN" sz="2400">
                <a:solidFill>
                  <a:srgbClr val="FF0000"/>
                </a:solidFill>
              </a:rPr>
              <a:t>30s</a:t>
            </a:r>
            <a:r>
              <a:rPr lang="zh-CN" altLang="en-US" sz="2400">
                <a:solidFill>
                  <a:srgbClr val="FF0000"/>
                </a:solidFill>
              </a:rPr>
              <a:t>加载调试信息</a:t>
            </a:r>
            <a:r>
              <a:rPr lang="en-US" altLang="zh-CN" sz="2400">
                <a:solidFill>
                  <a:srgbClr val="FF0000"/>
                </a:solidFill>
              </a:rPr>
              <a:t>...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2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700530"/>
          </a:xfrm>
        </p:spPr>
        <p:txBody>
          <a:bodyPr/>
          <a:p>
            <a:r>
              <a:rPr lang="zh-CN" altLang="en-US"/>
              <a:t>树形结构</a:t>
            </a:r>
            <a:endParaRPr lang="zh-CN" altLang="en-US"/>
          </a:p>
          <a:p>
            <a:r>
              <a:rPr lang="zh-CN" altLang="en-US"/>
              <a:t>每个节点是一个</a:t>
            </a:r>
            <a:r>
              <a:rPr lang="en-US" altLang="zh-CN"/>
              <a:t>Debugging Information Entry(DIE)</a:t>
            </a:r>
            <a:endParaRPr lang="en-US" altLang="zh-CN"/>
          </a:p>
          <a:p>
            <a:r>
              <a:rPr lang="zh-CN" altLang="en-US"/>
              <a:t>每个</a:t>
            </a:r>
            <a:r>
              <a:rPr lang="en-US" altLang="zh-CN"/>
              <a:t>DIE</a:t>
            </a:r>
            <a:r>
              <a:rPr lang="zh-CN" altLang="en-US"/>
              <a:t>有一个</a:t>
            </a:r>
            <a:r>
              <a:rPr lang="en-US" altLang="zh-CN"/>
              <a:t>Tag</a:t>
            </a:r>
            <a:r>
              <a:rPr lang="zh-CN" altLang="en-US"/>
              <a:t>和一个</a:t>
            </a:r>
            <a:r>
              <a:rPr lang="en-US" altLang="zh-CN"/>
              <a:t>Attributes</a:t>
            </a:r>
            <a:r>
              <a:rPr lang="zh-CN" altLang="en-US"/>
              <a:t>列表</a:t>
            </a:r>
            <a:r>
              <a:rPr lang="en-US" altLang="zh-CN"/>
              <a:t>.</a:t>
            </a:r>
            <a:endParaRPr lang="zh-CN" altLang="en-US"/>
          </a:p>
        </p:txBody>
      </p:sp>
      <p:graphicFrame>
        <p:nvGraphicFramePr>
          <p:cNvPr id="4" name="表格 3"/>
          <p:cNvGraphicFramePr/>
          <p:nvPr/>
        </p:nvGraphicFramePr>
        <p:xfrm>
          <a:off x="838200" y="3526155"/>
          <a:ext cx="3112135" cy="146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1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Tag: Compilation Unit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Attr1: Dir=/home/hzy/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Attr2: Name=test.cpp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/>
          <p:nvPr/>
        </p:nvGraphicFramePr>
        <p:xfrm>
          <a:off x="4634230" y="4606925"/>
          <a:ext cx="31121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1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Tag: Subprogram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Attr1: Name=main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Attr2: Type=int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Attr3: Line=2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/>
          <p:nvPr/>
        </p:nvGraphicFramePr>
        <p:xfrm>
          <a:off x="838200" y="5704205"/>
          <a:ext cx="31121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1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Tag: Subprogram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7" name="直接箭头连接符 6"/>
          <p:cNvCxnSpPr>
            <a:stCxn id="4" idx="2"/>
            <a:endCxn id="6" idx="0"/>
          </p:cNvCxnSpPr>
          <p:nvPr/>
        </p:nvCxnSpPr>
        <p:spPr>
          <a:xfrm>
            <a:off x="2394585" y="4989195"/>
            <a:ext cx="0" cy="71501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/>
        </p:nvGraphicFramePr>
        <p:xfrm>
          <a:off x="8588375" y="3526155"/>
          <a:ext cx="311213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2135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Tag: Base Type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Attr1: Name=int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Attr2: ByteSize=4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Attr3: Encoding=signed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  <a:tr h="3657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chemeClr val="tx1"/>
                          </a:solidFill>
                        </a:rPr>
                        <a:t>...</a:t>
                      </a:r>
                      <a:endParaRPr lang="en-US" altLang="zh-CN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cxnSp>
        <p:nvCxnSpPr>
          <p:cNvPr id="9" name="直接箭头连接符 8"/>
          <p:cNvCxnSpPr/>
          <p:nvPr/>
        </p:nvCxnSpPr>
        <p:spPr>
          <a:xfrm flipV="1">
            <a:off x="3950335" y="4843780"/>
            <a:ext cx="694690" cy="95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5" idx="3"/>
          </p:cNvCxnSpPr>
          <p:nvPr/>
        </p:nvCxnSpPr>
        <p:spPr>
          <a:xfrm flipV="1">
            <a:off x="7746365" y="3727450"/>
            <a:ext cx="806450" cy="179387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076700" y="3526155"/>
            <a:ext cx="77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DIE1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4645025" y="4140200"/>
            <a:ext cx="77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DIE2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8588375" y="3053715"/>
            <a:ext cx="77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DIE3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838200" y="5229225"/>
            <a:ext cx="7727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/>
              <a:t>DIE4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2 Overview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838200" y="2398395"/>
            <a:ext cx="2559050" cy="20612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600">
                <a:solidFill>
                  <a:schemeClr val="accent6"/>
                </a:solidFill>
              </a:rPr>
              <a:t>int </a:t>
            </a:r>
            <a:r>
              <a:rPr lang="zh-CN" altLang="en-US" sz="1600"/>
              <a:t>test() {</a:t>
            </a:r>
            <a:endParaRPr lang="zh-CN" altLang="en-US" sz="1600"/>
          </a:p>
          <a:p>
            <a:r>
              <a:rPr lang="en-US" altLang="zh-CN" sz="1600"/>
              <a:t>    </a:t>
            </a:r>
            <a:r>
              <a:rPr lang="zh-CN" altLang="en-US" sz="1600">
                <a:solidFill>
                  <a:srgbClr val="C00000"/>
                </a:solidFill>
              </a:rPr>
              <a:t>return </a:t>
            </a:r>
            <a:r>
              <a:rPr lang="zh-CN" altLang="en-US" sz="1600"/>
              <a:t>1;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  <a:p>
            <a:endParaRPr lang="zh-CN" altLang="en-US" sz="1600"/>
          </a:p>
          <a:p>
            <a:r>
              <a:rPr lang="zh-CN" altLang="en-US" sz="1600"/>
              <a:t>int main() {</a:t>
            </a:r>
            <a:endParaRPr lang="zh-CN" altLang="en-US" sz="1600"/>
          </a:p>
          <a:p>
            <a:r>
              <a:rPr lang="en-US" altLang="zh-CN" sz="1600"/>
              <a:t>    </a:t>
            </a:r>
            <a:r>
              <a:rPr lang="zh-CN" altLang="en-US" sz="1600">
                <a:solidFill>
                  <a:schemeClr val="accent6"/>
                </a:solidFill>
              </a:rPr>
              <a:t>int </a:t>
            </a:r>
            <a:r>
              <a:rPr lang="zh-CN" altLang="en-US" sz="1600"/>
              <a:t>x = 1;</a:t>
            </a:r>
            <a:endParaRPr lang="zh-CN" altLang="en-US" sz="1600"/>
          </a:p>
          <a:p>
            <a:r>
              <a:rPr lang="en-US" altLang="zh-CN" sz="1600"/>
              <a:t>    </a:t>
            </a:r>
            <a:r>
              <a:rPr lang="zh-CN" altLang="en-US" sz="1600">
                <a:solidFill>
                  <a:srgbClr val="C00000"/>
                </a:solidFill>
              </a:rPr>
              <a:t>return </a:t>
            </a:r>
            <a:r>
              <a:rPr lang="zh-CN" altLang="en-US" sz="1600"/>
              <a:t>test() + x;</a:t>
            </a:r>
            <a:endParaRPr lang="zh-CN" altLang="en-US" sz="1600"/>
          </a:p>
          <a:p>
            <a:r>
              <a:rPr lang="zh-CN" altLang="en-US" sz="1600"/>
              <a:t>}</a:t>
            </a:r>
            <a:endParaRPr lang="zh-CN" altLang="en-US" sz="1600"/>
          </a:p>
        </p:txBody>
      </p:sp>
      <p:pic>
        <p:nvPicPr>
          <p:cNvPr id="13" name="图片 12" descr="2024-03-20_19-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73650" y="2229485"/>
            <a:ext cx="6105525" cy="423862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5073650" y="1691005"/>
            <a:ext cx="23876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readelf -wi test.cpp</a:t>
            </a:r>
            <a:endParaRPr lang="en-US" altLang="zh-CN"/>
          </a:p>
        </p:txBody>
      </p:sp>
      <p:sp>
        <p:nvSpPr>
          <p:cNvPr id="15" name="矩形 14"/>
          <p:cNvSpPr/>
          <p:nvPr/>
        </p:nvSpPr>
        <p:spPr>
          <a:xfrm>
            <a:off x="5111115" y="2254885"/>
            <a:ext cx="6036310" cy="191897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4196080" y="3187065"/>
            <a:ext cx="570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DIE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6393180" y="2254885"/>
            <a:ext cx="1502410" cy="2209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3923665" y="2254885"/>
            <a:ext cx="11499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DW_TAG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5237480" y="2809240"/>
            <a:ext cx="4008120" cy="220980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4010025" y="2741295"/>
            <a:ext cx="9772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DW_AT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519170" y="3632835"/>
            <a:ext cx="1268095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0:DIE1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1:--DIE2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1:--DIE3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2:----DIE4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1:--DIE5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5111115" y="2254885"/>
            <a:ext cx="238760" cy="4153535"/>
          </a:xfrm>
          <a:prstGeom prst="rect">
            <a:avLst/>
          </a:prstGeom>
          <a:noFill/>
          <a:ln w="28575">
            <a:solidFill>
              <a:srgbClr val="FF0000"/>
            </a:solidFill>
            <a:prstDash val="solid"/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5" grpId="0" animBg="1"/>
      <p:bldP spid="16" grpId="1"/>
      <p:bldP spid="15" grpId="1" animBg="1"/>
      <p:bldP spid="16" grpId="2"/>
      <p:bldP spid="15" grpId="2" animBg="1"/>
      <p:bldP spid="18" grpId="0"/>
      <p:bldP spid="17" grpId="0" animBg="1"/>
      <p:bldP spid="18" grpId="1"/>
      <p:bldP spid="17" grpId="1" animBg="1"/>
      <p:bldP spid="18" grpId="2"/>
      <p:bldP spid="17" grpId="2" animBg="1"/>
      <p:bldP spid="20" grpId="0"/>
      <p:bldP spid="19" grpId="0" animBg="1"/>
      <p:bldP spid="20" grpId="1"/>
      <p:bldP spid="19" grpId="1" animBg="1"/>
      <p:bldP spid="20" grpId="2"/>
      <p:bldP spid="19" grpId="2" animBg="1"/>
      <p:bldP spid="21" grpId="0"/>
      <p:bldP spid="22" grpId="0" animBg="1"/>
      <p:bldP spid="21" grpId="1"/>
      <p:bldP spid="22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2 Overview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/>
              <a:t>Types of DIEs:</a:t>
            </a:r>
            <a:endParaRPr lang="en-US" altLang="zh-CN"/>
          </a:p>
          <a:p>
            <a:r>
              <a:rPr lang="en-US" altLang="zh-CN" sz="2400"/>
              <a:t>Data and Type: </a:t>
            </a:r>
            <a:endParaRPr lang="en-US" altLang="zh-CN" sz="2400"/>
          </a:p>
          <a:p>
            <a:pPr marL="457200" lvl="2"/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DW_TAG_base_type, DW_TAG_array_type, DW_TAG_class_type, DW_TAG_ pointer_type,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  <a:sym typeface="+mn-ea"/>
              </a:rPr>
              <a:t>DW_TAG_variable, </a:t>
            </a:r>
            <a:r>
              <a:rPr lang="en-US" altLang="zh-CN">
                <a:solidFill>
                  <a:schemeClr val="bg1">
                    <a:lumMod val="50000"/>
                  </a:schemeClr>
                </a:solidFill>
              </a:rPr>
              <a:t>...</a:t>
            </a:r>
            <a:endParaRPr lang="en-US" altLang="zh-CN">
              <a:solidFill>
                <a:schemeClr val="bg1">
                  <a:lumMod val="50000"/>
                </a:schemeClr>
              </a:solidFill>
            </a:endParaRPr>
          </a:p>
          <a:p>
            <a:pPr marL="0" lvl="1"/>
            <a:r>
              <a:rPr lang="en-US" altLang="zh-CN">
                <a:sym typeface="+mn-ea"/>
              </a:rPr>
              <a:t>Executable Code:</a:t>
            </a:r>
            <a:endParaRPr lang="en-US" altLang="zh-CN">
              <a:sym typeface="+mn-ea"/>
            </a:endParaRPr>
          </a:p>
          <a:p>
            <a:pPr marL="457200" lvl="3"/>
            <a:r>
              <a:rPr lang="en-US" altLang="zh-CN" sz="2000">
                <a:solidFill>
                  <a:schemeClr val="bg1">
                    <a:lumMod val="50000"/>
                  </a:schemeClr>
                </a:solidFill>
                <a:sym typeface="+mn-ea"/>
              </a:rPr>
              <a:t>DW_TAG_compile_unit, DW_TAG_subprogram, ...</a:t>
            </a:r>
            <a:endParaRPr lang="en-US" altLang="zh-CN" sz="2000">
              <a:solidFill>
                <a:schemeClr val="bg1">
                  <a:lumMod val="50000"/>
                </a:schemeClr>
              </a:solidFill>
              <a:sym typeface="+mn-e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3844</Words>
  <Application>WPS 演示</Application>
  <PresentationFormat>宽屏</PresentationFormat>
  <Paragraphs>422</Paragraphs>
  <Slides>30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41" baseType="lpstr">
      <vt:lpstr>Arial</vt:lpstr>
      <vt:lpstr>宋体</vt:lpstr>
      <vt:lpstr>Wingdings</vt:lpstr>
      <vt:lpstr>Calibri Light</vt:lpstr>
      <vt:lpstr>文泉驿微米黑</vt:lpstr>
      <vt:lpstr>Calibri</vt:lpstr>
      <vt:lpstr>Trebuchet MS</vt:lpstr>
      <vt:lpstr>微软雅黑</vt:lpstr>
      <vt:lpstr>宋体</vt:lpstr>
      <vt:lpstr>Arial Unicode MS</vt:lpstr>
      <vt:lpstr>Office 主题</vt:lpstr>
      <vt:lpstr>DWARF简介</vt:lpstr>
      <vt:lpstr>目录</vt:lpstr>
      <vt:lpstr>1 Backgroud</vt:lpstr>
      <vt:lpstr>1 Backgroud</vt:lpstr>
      <vt:lpstr>1 Backgroud</vt:lpstr>
      <vt:lpstr>1 Backgroud</vt:lpstr>
      <vt:lpstr>2 Overview</vt:lpstr>
      <vt:lpstr>2 Overview</vt:lpstr>
      <vt:lpstr>2 Overview</vt:lpstr>
      <vt:lpstr>3 Data and Types</vt:lpstr>
      <vt:lpstr>3.1 Base Types</vt:lpstr>
      <vt:lpstr>3.2 Type Composition</vt:lpstr>
      <vt:lpstr>3.3 Array</vt:lpstr>
      <vt:lpstr>3.4 Structures, Classes, ...</vt:lpstr>
      <vt:lpstr>3.5 Variables</vt:lpstr>
      <vt:lpstr>3.6 Location Expressions</vt:lpstr>
      <vt:lpstr>3.6 Location Expressions</vt:lpstr>
      <vt:lpstr>3.6 Location Expressions</vt:lpstr>
      <vt:lpstr>4 Executable Code</vt:lpstr>
      <vt:lpstr>4.1 Compile Unit</vt:lpstr>
      <vt:lpstr>4.2 Subprograms(Functions)</vt:lpstr>
      <vt:lpstr>5 ELF Debug Sections</vt:lpstr>
      <vt:lpstr>5.1 .debug_line</vt:lpstr>
      <vt:lpstr>5.2 .debug_abbrev</vt:lpstr>
      <vt:lpstr>5.2 .debug_abbrev</vt:lpstr>
      <vt:lpstr>6 DWARF Compression</vt:lpstr>
      <vt:lpstr>7 Summary</vt:lpstr>
      <vt:lpstr>Commands</vt:lpstr>
      <vt:lpstr>参考资料</vt:lpstr>
      <vt:lpstr>谢谢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wps</dc:creator>
  <cp:lastModifiedBy>hzy</cp:lastModifiedBy>
  <cp:revision>194</cp:revision>
  <dcterms:created xsi:type="dcterms:W3CDTF">2024-10-24T15:09:34Z</dcterms:created>
  <dcterms:modified xsi:type="dcterms:W3CDTF">2024-10-24T15:09:34Z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2052-12.1.0.17885</vt:lpwstr>
  </property>
</Properties>
</file>