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62" r:id="rId6"/>
    <p:sldId id="265" r:id="rId7"/>
    <p:sldId id="266" r:id="rId8"/>
    <p:sldId id="267" r:id="rId9"/>
    <p:sldId id="268" r:id="rId10"/>
    <p:sldId id="264" r:id="rId11"/>
    <p:sldId id="272" r:id="rId13"/>
    <p:sldId id="273" r:id="rId14"/>
    <p:sldId id="274" r:id="rId15"/>
    <p:sldId id="275" r:id="rId16"/>
    <p:sldId id="276" r:id="rId17"/>
    <p:sldId id="278" r:id="rId18"/>
    <p:sldId id="282" r:id="rId19"/>
    <p:sldId id="283" r:id="rId20"/>
    <p:sldId id="270" r:id="rId21"/>
    <p:sldId id="284" r:id="rId22"/>
    <p:sldId id="285" r:id="rId23"/>
    <p:sldId id="286" r:id="rId24"/>
    <p:sldId id="287" r:id="rId25"/>
    <p:sldId id="290" r:id="rId26"/>
    <p:sldId id="291" r:id="rId27"/>
    <p:sldId id="292" r:id="rId28"/>
    <p:sldId id="294" r:id="rId29"/>
    <p:sldId id="295" r:id="rId30"/>
    <p:sldId id="296"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5" r:id="rId45"/>
    <p:sldId id="314" r:id="rId46"/>
    <p:sldId id="316" r:id="rId47"/>
    <p:sldId id="318" r:id="rId48"/>
    <p:sldId id="319" r:id="rId49"/>
    <p:sldId id="321" r:id="rId50"/>
    <p:sldId id="323" r:id="rId51"/>
    <p:sldId id="261" r:id="rId52"/>
    <p:sldId id="322"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1F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sym typeface="+mn-ea"/>
              </a:rPr>
              <a:t>程序执行时可能有无限多的执行路径, 无限多的状态, 而数据流分析会把可能出现在某个程序点上的所有程序状态总结为有穷的特性集合.</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要使数据流分析问题的迭代算法能够完成任务, 我们还要求数据流框架再满足一个条件, 即框架是单调的. 对于一个框架, 我们规定如果框架中的所有传递函数都是单调的, 那么我们就说这个框架是单调的.</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数据流分析基础</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数据流分析简介</a:t>
            </a:r>
            <a:endParaRPr lang="zh-CN" altLang="en-US"/>
          </a:p>
        </p:txBody>
      </p:sp>
      <p:sp>
        <p:nvSpPr>
          <p:cNvPr id="3" name="内容占位符 2"/>
          <p:cNvSpPr>
            <a:spLocks noGrp="1"/>
          </p:cNvSpPr>
          <p:nvPr>
            <p:ph idx="1"/>
          </p:nvPr>
        </p:nvSpPr>
        <p:spPr>
          <a:xfrm>
            <a:off x="838200" y="1825625"/>
            <a:ext cx="3586480" cy="1870710"/>
          </a:xfrm>
        </p:spPr>
        <p:txBody>
          <a:bodyPr/>
          <a:p>
            <a:pPr>
              <a:buFont typeface="Arial" panose="020B0604020202020204" pitchFamily="34" charset="0"/>
              <a:buChar char="•"/>
            </a:pPr>
            <a:r>
              <a:rPr lang="zh-CN" altLang="en-US">
                <a:solidFill>
                  <a:schemeClr val="tx1"/>
                </a:solidFill>
              </a:rPr>
              <a:t>公共子表达式消除</a:t>
            </a:r>
            <a:endParaRPr lang="zh-CN" altLang="en-US">
              <a:solidFill>
                <a:schemeClr val="tx1"/>
              </a:solidFill>
            </a:endParaRPr>
          </a:p>
          <a:p>
            <a:pPr>
              <a:buFont typeface="Arial" panose="020B0604020202020204" pitchFamily="34" charset="0"/>
              <a:buChar char="•"/>
            </a:pPr>
            <a:r>
              <a:rPr lang="zh-CN" altLang="en-US">
                <a:solidFill>
                  <a:schemeClr val="tx1"/>
                </a:solidFill>
              </a:rPr>
              <a:t>复制传播</a:t>
            </a:r>
            <a:endParaRPr lang="zh-CN" altLang="en-US">
              <a:solidFill>
                <a:schemeClr val="tx1"/>
              </a:solidFill>
            </a:endParaRPr>
          </a:p>
          <a:p>
            <a:pPr>
              <a:buFont typeface="Arial" panose="020B0604020202020204" pitchFamily="34" charset="0"/>
              <a:buChar char="•"/>
            </a:pPr>
            <a:r>
              <a:rPr lang="zh-CN" altLang="en-US">
                <a:solidFill>
                  <a:schemeClr val="tx1"/>
                </a:solidFill>
              </a:rPr>
              <a:t>死代码消除</a:t>
            </a:r>
            <a:endParaRPr lang="en-US" altLang="zh-CN">
              <a:solidFill>
                <a:schemeClr val="tx1"/>
              </a:solidFill>
            </a:endParaRPr>
          </a:p>
        </p:txBody>
      </p:sp>
      <p:sp>
        <p:nvSpPr>
          <p:cNvPr id="4" name="内容占位符 2"/>
          <p:cNvSpPr>
            <a:spLocks noGrp="1"/>
          </p:cNvSpPr>
          <p:nvPr/>
        </p:nvSpPr>
        <p:spPr>
          <a:xfrm>
            <a:off x="6088380" y="1825625"/>
            <a:ext cx="3586480" cy="1870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zh-CN" altLang="en-US">
                <a:solidFill>
                  <a:schemeClr val="tx1"/>
                </a:solidFill>
              </a:rPr>
              <a:t>达到定义分析</a:t>
            </a:r>
            <a:endParaRPr lang="zh-CN" altLang="en-US">
              <a:solidFill>
                <a:schemeClr val="tx1"/>
              </a:solidFill>
            </a:endParaRPr>
          </a:p>
          <a:p>
            <a:pPr>
              <a:buFont typeface="Arial" panose="020B0604020202020204" pitchFamily="34" charset="0"/>
              <a:buChar char="•"/>
            </a:pPr>
            <a:r>
              <a:rPr lang="zh-CN" altLang="en-US">
                <a:solidFill>
                  <a:schemeClr val="tx1"/>
                </a:solidFill>
              </a:rPr>
              <a:t>活跃变量分析</a:t>
            </a:r>
            <a:endParaRPr lang="zh-CN" altLang="en-US">
              <a:solidFill>
                <a:schemeClr val="tx1"/>
              </a:solidFill>
            </a:endParaRPr>
          </a:p>
          <a:p>
            <a:pPr>
              <a:buFont typeface="Arial" panose="020B0604020202020204" pitchFamily="34" charset="0"/>
              <a:buChar char="•"/>
            </a:pPr>
            <a:r>
              <a:rPr lang="zh-CN" altLang="en-US">
                <a:solidFill>
                  <a:schemeClr val="tx1"/>
                </a:solidFill>
              </a:rPr>
              <a:t>可用表达式分析</a:t>
            </a:r>
            <a:endParaRPr lang="en-US" altLang="zh-CN">
              <a:solidFill>
                <a:schemeClr val="tx1"/>
              </a:solidFill>
            </a:endParaRPr>
          </a:p>
        </p:txBody>
      </p:sp>
      <p:sp>
        <p:nvSpPr>
          <p:cNvPr id="37" name="右箭头 36"/>
          <p:cNvSpPr/>
          <p:nvPr/>
        </p:nvSpPr>
        <p:spPr>
          <a:xfrm>
            <a:off x="4723765" y="2378710"/>
            <a:ext cx="70739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322580" y="206375"/>
            <a:ext cx="10874375" cy="768350"/>
          </a:xfrm>
          <a:prstGeom prst="rect">
            <a:avLst/>
          </a:prstGeom>
          <a:noFill/>
        </p:spPr>
        <p:txBody>
          <a:bodyPr wrap="square" rtlCol="0" anchor="t">
            <a:spAutoFit/>
          </a:bodyPr>
          <a:p>
            <a:r>
              <a:rPr lang="zh-CN" altLang="en-US" sz="2400" b="1">
                <a:sym typeface="+mn-ea"/>
              </a:rPr>
              <a:t>到达定义分析</a:t>
            </a:r>
            <a:endParaRPr lang="zh-CN" altLang="en-US" sz="2400" b="1"/>
          </a:p>
          <a:p>
            <a:pPr marL="0" indent="0">
              <a:buNone/>
            </a:pPr>
            <a:r>
              <a:rPr lang="zh-CN" altLang="en-US" sz="2000">
                <a:sym typeface="+mn-ea"/>
              </a:rPr>
              <a:t>分析控制流到达每个程序点时</a:t>
            </a:r>
            <a:r>
              <a:rPr lang="en-US" altLang="zh-CN" sz="2000">
                <a:sym typeface="+mn-ea"/>
              </a:rPr>
              <a:t>, </a:t>
            </a:r>
            <a:r>
              <a:rPr lang="zh-CN" altLang="en-US" sz="2000">
                <a:sym typeface="+mn-ea"/>
              </a:rPr>
              <a:t>每个变量</a:t>
            </a:r>
            <a:r>
              <a:rPr lang="en-US" altLang="zh-CN" sz="2000">
                <a:sym typeface="+mn-ea"/>
              </a:rPr>
              <a:t>x</a:t>
            </a:r>
            <a:r>
              <a:rPr lang="zh-CN" altLang="en-US" sz="2000">
                <a:sym typeface="+mn-ea"/>
              </a:rPr>
              <a:t>可能在程序中的哪些地方被定义</a:t>
            </a:r>
            <a:r>
              <a:rPr lang="en-US" altLang="zh-CN" sz="2000">
                <a:sym typeface="+mn-ea"/>
              </a:rPr>
              <a:t>.</a:t>
            </a:r>
            <a:endParaRPr lang="en-US" altLang="zh-CN" sz="2000">
              <a:sym typeface="+mn-ea"/>
            </a:endParaRPr>
          </a:p>
        </p:txBody>
      </p:sp>
      <p:sp>
        <p:nvSpPr>
          <p:cNvPr id="7" name="文本框 6"/>
          <p:cNvSpPr txBox="1"/>
          <p:nvPr/>
        </p:nvSpPr>
        <p:spPr>
          <a:xfrm>
            <a:off x="2030730" y="1875155"/>
            <a:ext cx="1415415" cy="306705"/>
          </a:xfrm>
          <a:prstGeom prst="rect">
            <a:avLst/>
          </a:prstGeom>
          <a:noFill/>
          <a:ln>
            <a:solidFill>
              <a:schemeClr val="tx1"/>
            </a:solidFill>
          </a:ln>
        </p:spPr>
        <p:txBody>
          <a:bodyPr wrap="square" rtlCol="0" anchor="t">
            <a:spAutoFit/>
          </a:bodyPr>
          <a:p>
            <a:pPr algn="ctr"/>
            <a:r>
              <a:rPr lang="en-US" altLang="zh-CN" sz="1400"/>
              <a:t>Entry</a:t>
            </a:r>
            <a:endParaRPr lang="en-US" altLang="zh-CN" sz="1400"/>
          </a:p>
        </p:txBody>
      </p:sp>
      <p:sp>
        <p:nvSpPr>
          <p:cNvPr id="8" name="文本框 7"/>
          <p:cNvSpPr txBox="1"/>
          <p:nvPr/>
        </p:nvSpPr>
        <p:spPr>
          <a:xfrm>
            <a:off x="2029460" y="2508885"/>
            <a:ext cx="1416050" cy="521970"/>
          </a:xfrm>
          <a:prstGeom prst="rect">
            <a:avLst/>
          </a:prstGeom>
          <a:noFill/>
          <a:ln>
            <a:solidFill>
              <a:schemeClr val="tx1"/>
            </a:solidFill>
          </a:ln>
        </p:spPr>
        <p:txBody>
          <a:bodyPr wrap="square" rtlCol="0" anchor="t">
            <a:spAutoFit/>
          </a:bodyPr>
          <a:p>
            <a:pPr algn="ctr"/>
            <a:r>
              <a:rPr lang="en-US" altLang="zh-CN" sz="1400"/>
              <a:t>d1: x = 1</a:t>
            </a:r>
            <a:endParaRPr lang="en-US" altLang="zh-CN" sz="1400"/>
          </a:p>
          <a:p>
            <a:pPr algn="ctr"/>
            <a:r>
              <a:rPr lang="en-US" altLang="zh-CN" sz="1400"/>
              <a:t>d2: y = 2 </a:t>
            </a:r>
            <a:endParaRPr lang="en-US" altLang="zh-CN" sz="1400"/>
          </a:p>
        </p:txBody>
      </p:sp>
      <p:sp>
        <p:nvSpPr>
          <p:cNvPr id="9" name="文本框 8"/>
          <p:cNvSpPr txBox="1"/>
          <p:nvPr/>
        </p:nvSpPr>
        <p:spPr>
          <a:xfrm>
            <a:off x="2030730" y="3357880"/>
            <a:ext cx="1416050" cy="521970"/>
          </a:xfrm>
          <a:prstGeom prst="rect">
            <a:avLst/>
          </a:prstGeom>
          <a:noFill/>
          <a:ln>
            <a:solidFill>
              <a:schemeClr val="tx1"/>
            </a:solidFill>
          </a:ln>
        </p:spPr>
        <p:txBody>
          <a:bodyPr wrap="square" rtlCol="0" anchor="t">
            <a:spAutoFit/>
          </a:bodyPr>
          <a:p>
            <a:pPr algn="ctr"/>
            <a:r>
              <a:rPr lang="en-US" altLang="zh-CN" sz="1400"/>
              <a:t>d3: m = 3</a:t>
            </a:r>
            <a:endParaRPr lang="en-US" altLang="zh-CN" sz="1400"/>
          </a:p>
          <a:p>
            <a:pPr algn="ctr"/>
            <a:r>
              <a:rPr lang="en-US" altLang="zh-CN" sz="1400"/>
              <a:t>d4: y = 4</a:t>
            </a:r>
            <a:endParaRPr lang="en-US" altLang="zh-CN" sz="1400"/>
          </a:p>
        </p:txBody>
      </p:sp>
      <p:sp>
        <p:nvSpPr>
          <p:cNvPr id="14" name="文本框 13"/>
          <p:cNvSpPr txBox="1"/>
          <p:nvPr/>
        </p:nvSpPr>
        <p:spPr>
          <a:xfrm>
            <a:off x="1047750" y="4262120"/>
            <a:ext cx="981710" cy="521970"/>
          </a:xfrm>
          <a:prstGeom prst="rect">
            <a:avLst/>
          </a:prstGeom>
          <a:noFill/>
          <a:ln>
            <a:solidFill>
              <a:schemeClr val="tx1"/>
            </a:solidFill>
          </a:ln>
        </p:spPr>
        <p:txBody>
          <a:bodyPr wrap="square" rtlCol="0" anchor="t">
            <a:spAutoFit/>
          </a:bodyPr>
          <a:p>
            <a:pPr algn="ctr"/>
            <a:r>
              <a:rPr lang="en-US" sz="1400"/>
              <a:t>d5: x= 5</a:t>
            </a:r>
            <a:endParaRPr lang="en-US" sz="1400"/>
          </a:p>
          <a:p>
            <a:pPr algn="ctr"/>
            <a:r>
              <a:rPr lang="en-US" sz="1400"/>
              <a:t>d6: z = 6</a:t>
            </a:r>
            <a:endParaRPr lang="en-US" sz="1400"/>
          </a:p>
        </p:txBody>
      </p:sp>
      <p:sp>
        <p:nvSpPr>
          <p:cNvPr id="15" name="文本框 14"/>
          <p:cNvSpPr txBox="1"/>
          <p:nvPr/>
        </p:nvSpPr>
        <p:spPr>
          <a:xfrm>
            <a:off x="3446780" y="4369435"/>
            <a:ext cx="952500" cy="306705"/>
          </a:xfrm>
          <a:prstGeom prst="rect">
            <a:avLst/>
          </a:prstGeom>
          <a:noFill/>
          <a:ln>
            <a:solidFill>
              <a:schemeClr val="tx1"/>
            </a:solidFill>
          </a:ln>
        </p:spPr>
        <p:txBody>
          <a:bodyPr wrap="square" rtlCol="0" anchor="t">
            <a:spAutoFit/>
          </a:bodyPr>
          <a:p>
            <a:pPr algn="ctr"/>
            <a:r>
              <a:rPr lang="en-US" altLang="zh-CN" sz="1400"/>
              <a:t>d7: x = m</a:t>
            </a:r>
            <a:endParaRPr lang="en-US" altLang="zh-CN" sz="1400"/>
          </a:p>
        </p:txBody>
      </p:sp>
      <p:cxnSp>
        <p:nvCxnSpPr>
          <p:cNvPr id="16" name="直接箭头连接符 15"/>
          <p:cNvCxnSpPr>
            <a:stCxn id="7" idx="2"/>
            <a:endCxn id="8" idx="0"/>
          </p:cNvCxnSpPr>
          <p:nvPr/>
        </p:nvCxnSpPr>
        <p:spPr>
          <a:xfrm flipH="1">
            <a:off x="2737485" y="2181860"/>
            <a:ext cx="1270" cy="3270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a:stCxn id="8" idx="2"/>
            <a:endCxn id="9" idx="0"/>
          </p:cNvCxnSpPr>
          <p:nvPr/>
        </p:nvCxnSpPr>
        <p:spPr>
          <a:xfrm>
            <a:off x="2737485" y="3030855"/>
            <a:ext cx="1270" cy="3270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0" name="文本框 19"/>
          <p:cNvSpPr txBox="1"/>
          <p:nvPr/>
        </p:nvSpPr>
        <p:spPr>
          <a:xfrm>
            <a:off x="3512820" y="2508885"/>
            <a:ext cx="505460" cy="368300"/>
          </a:xfrm>
          <a:prstGeom prst="rect">
            <a:avLst/>
          </a:prstGeom>
          <a:noFill/>
        </p:spPr>
        <p:txBody>
          <a:bodyPr wrap="square" rtlCol="0">
            <a:spAutoFit/>
          </a:bodyPr>
          <a:p>
            <a:r>
              <a:rPr lang="en-US" altLang="zh-CN"/>
              <a:t>B1</a:t>
            </a:r>
            <a:endParaRPr lang="en-US" altLang="zh-CN"/>
          </a:p>
        </p:txBody>
      </p:sp>
      <p:sp>
        <p:nvSpPr>
          <p:cNvPr id="21" name="文本框 20"/>
          <p:cNvSpPr txBox="1"/>
          <p:nvPr/>
        </p:nvSpPr>
        <p:spPr>
          <a:xfrm>
            <a:off x="3512820" y="3358515"/>
            <a:ext cx="505460" cy="368300"/>
          </a:xfrm>
          <a:prstGeom prst="rect">
            <a:avLst/>
          </a:prstGeom>
          <a:noFill/>
        </p:spPr>
        <p:txBody>
          <a:bodyPr wrap="square" rtlCol="0">
            <a:spAutoFit/>
          </a:bodyPr>
          <a:p>
            <a:r>
              <a:rPr lang="en-US" altLang="zh-CN"/>
              <a:t>B2</a:t>
            </a:r>
            <a:endParaRPr lang="en-US" altLang="zh-CN"/>
          </a:p>
        </p:txBody>
      </p:sp>
      <p:sp>
        <p:nvSpPr>
          <p:cNvPr id="24" name="文本框 23"/>
          <p:cNvSpPr txBox="1"/>
          <p:nvPr/>
        </p:nvSpPr>
        <p:spPr>
          <a:xfrm>
            <a:off x="2485390" y="4415790"/>
            <a:ext cx="505460" cy="368300"/>
          </a:xfrm>
          <a:prstGeom prst="rect">
            <a:avLst/>
          </a:prstGeom>
          <a:noFill/>
        </p:spPr>
        <p:txBody>
          <a:bodyPr wrap="square" rtlCol="0">
            <a:spAutoFit/>
          </a:bodyPr>
          <a:p>
            <a:r>
              <a:rPr lang="en-US" altLang="zh-CN"/>
              <a:t>B5</a:t>
            </a:r>
            <a:endParaRPr lang="en-US" altLang="zh-CN"/>
          </a:p>
        </p:txBody>
      </p:sp>
      <p:sp>
        <p:nvSpPr>
          <p:cNvPr id="25" name="文本框 24"/>
          <p:cNvSpPr txBox="1"/>
          <p:nvPr/>
        </p:nvSpPr>
        <p:spPr>
          <a:xfrm>
            <a:off x="163195" y="4498340"/>
            <a:ext cx="505460" cy="368300"/>
          </a:xfrm>
          <a:prstGeom prst="rect">
            <a:avLst/>
          </a:prstGeom>
          <a:noFill/>
        </p:spPr>
        <p:txBody>
          <a:bodyPr wrap="square" rtlCol="0">
            <a:spAutoFit/>
          </a:bodyPr>
          <a:p>
            <a:r>
              <a:rPr lang="en-US" altLang="zh-CN"/>
              <a:t>B3</a:t>
            </a:r>
            <a:endParaRPr lang="en-US" altLang="zh-CN"/>
          </a:p>
        </p:txBody>
      </p:sp>
      <p:sp>
        <p:nvSpPr>
          <p:cNvPr id="26" name="文本框 25"/>
          <p:cNvSpPr txBox="1"/>
          <p:nvPr/>
        </p:nvSpPr>
        <p:spPr>
          <a:xfrm>
            <a:off x="4482465" y="4340225"/>
            <a:ext cx="505460" cy="368300"/>
          </a:xfrm>
          <a:prstGeom prst="rect">
            <a:avLst/>
          </a:prstGeom>
          <a:noFill/>
        </p:spPr>
        <p:txBody>
          <a:bodyPr wrap="square" rtlCol="0">
            <a:spAutoFit/>
          </a:bodyPr>
          <a:p>
            <a:r>
              <a:rPr lang="en-US" altLang="zh-CN"/>
              <a:t>B4</a:t>
            </a:r>
            <a:endParaRPr lang="en-US" altLang="zh-CN"/>
          </a:p>
        </p:txBody>
      </p:sp>
      <p:cxnSp>
        <p:nvCxnSpPr>
          <p:cNvPr id="27" name="直接箭头连接符 26"/>
          <p:cNvCxnSpPr>
            <a:stCxn id="9" idx="2"/>
            <a:endCxn id="15" idx="1"/>
          </p:cNvCxnSpPr>
          <p:nvPr/>
        </p:nvCxnSpPr>
        <p:spPr>
          <a:xfrm>
            <a:off x="2738755" y="3879850"/>
            <a:ext cx="708025" cy="6432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a:stCxn id="9" idx="2"/>
            <a:endCxn id="14" idx="3"/>
          </p:cNvCxnSpPr>
          <p:nvPr/>
        </p:nvCxnSpPr>
        <p:spPr>
          <a:xfrm flipH="1">
            <a:off x="2029460" y="3879850"/>
            <a:ext cx="709295" cy="6432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9" name="肘形连接符 28"/>
          <p:cNvCxnSpPr>
            <a:stCxn id="14" idx="1"/>
            <a:endCxn id="9" idx="1"/>
          </p:cNvCxnSpPr>
          <p:nvPr/>
        </p:nvCxnSpPr>
        <p:spPr>
          <a:xfrm rot="10800000" flipH="1">
            <a:off x="1047750" y="3618865"/>
            <a:ext cx="982980" cy="904240"/>
          </a:xfrm>
          <a:prstGeom prst="bentConnector3">
            <a:avLst>
              <a:gd name="adj1" fmla="val -78100"/>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0" name="文本框 39"/>
          <p:cNvSpPr txBox="1"/>
          <p:nvPr/>
        </p:nvSpPr>
        <p:spPr>
          <a:xfrm>
            <a:off x="2029460" y="5146040"/>
            <a:ext cx="1417320" cy="306705"/>
          </a:xfrm>
          <a:prstGeom prst="rect">
            <a:avLst/>
          </a:prstGeom>
          <a:noFill/>
          <a:ln>
            <a:solidFill>
              <a:schemeClr val="tx1"/>
            </a:solidFill>
          </a:ln>
        </p:spPr>
        <p:txBody>
          <a:bodyPr wrap="square" rtlCol="0" anchor="t">
            <a:spAutoFit/>
          </a:bodyPr>
          <a:p>
            <a:pPr algn="ctr"/>
            <a:r>
              <a:rPr lang="en-US" altLang="zh-CN" sz="1400"/>
              <a:t>d8: z = 8</a:t>
            </a:r>
            <a:endParaRPr lang="en-US" altLang="zh-CN" sz="1400"/>
          </a:p>
        </p:txBody>
      </p:sp>
      <p:cxnSp>
        <p:nvCxnSpPr>
          <p:cNvPr id="42" name="直接箭头连接符 41"/>
          <p:cNvCxnSpPr>
            <a:stCxn id="14" idx="3"/>
            <a:endCxn id="40" idx="0"/>
          </p:cNvCxnSpPr>
          <p:nvPr/>
        </p:nvCxnSpPr>
        <p:spPr>
          <a:xfrm>
            <a:off x="2029460" y="4523105"/>
            <a:ext cx="708660" cy="62293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3" name="直接箭头连接符 42"/>
          <p:cNvCxnSpPr>
            <a:stCxn id="15" idx="1"/>
            <a:endCxn id="40" idx="0"/>
          </p:cNvCxnSpPr>
          <p:nvPr/>
        </p:nvCxnSpPr>
        <p:spPr>
          <a:xfrm flipH="1">
            <a:off x="2738120" y="4523105"/>
            <a:ext cx="708660" cy="62293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2029460" y="5771515"/>
            <a:ext cx="1415415" cy="306705"/>
          </a:xfrm>
          <a:prstGeom prst="rect">
            <a:avLst/>
          </a:prstGeom>
          <a:noFill/>
          <a:ln>
            <a:solidFill>
              <a:schemeClr val="tx1"/>
            </a:solidFill>
          </a:ln>
        </p:spPr>
        <p:txBody>
          <a:bodyPr wrap="square" rtlCol="0" anchor="t">
            <a:spAutoFit/>
          </a:bodyPr>
          <a:p>
            <a:pPr algn="ctr"/>
            <a:r>
              <a:rPr lang="en-US" altLang="zh-CN" sz="1400"/>
              <a:t>Exit</a:t>
            </a:r>
            <a:endParaRPr lang="en-US" altLang="zh-CN" sz="1400"/>
          </a:p>
        </p:txBody>
      </p:sp>
      <p:cxnSp>
        <p:nvCxnSpPr>
          <p:cNvPr id="45" name="直接箭头连接符 44"/>
          <p:cNvCxnSpPr>
            <a:stCxn id="40" idx="2"/>
            <a:endCxn id="44" idx="0"/>
          </p:cNvCxnSpPr>
          <p:nvPr/>
        </p:nvCxnSpPr>
        <p:spPr>
          <a:xfrm flipH="1">
            <a:off x="2737485" y="5452745"/>
            <a:ext cx="635" cy="31877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6" name="文本框 45"/>
          <p:cNvSpPr txBox="1"/>
          <p:nvPr/>
        </p:nvSpPr>
        <p:spPr>
          <a:xfrm>
            <a:off x="4399280" y="2140585"/>
            <a:ext cx="377190" cy="306705"/>
          </a:xfrm>
          <a:prstGeom prst="rect">
            <a:avLst/>
          </a:prstGeom>
          <a:noFill/>
        </p:spPr>
        <p:txBody>
          <a:bodyPr wrap="square" rtlCol="0">
            <a:spAutoFit/>
          </a:bodyPr>
          <a:p>
            <a:r>
              <a:rPr lang="en-US" altLang="zh-CN" sz="1400">
                <a:solidFill>
                  <a:srgbClr val="FF0000"/>
                </a:solidFill>
              </a:rPr>
              <a:t>{}</a:t>
            </a:r>
            <a:endParaRPr lang="en-US" altLang="zh-CN" sz="1400">
              <a:solidFill>
                <a:srgbClr val="FF0000"/>
              </a:solidFill>
            </a:endParaRPr>
          </a:p>
        </p:txBody>
      </p:sp>
      <p:sp>
        <p:nvSpPr>
          <p:cNvPr id="47" name="文本框 46"/>
          <p:cNvSpPr txBox="1"/>
          <p:nvPr/>
        </p:nvSpPr>
        <p:spPr>
          <a:xfrm>
            <a:off x="4399280" y="2989580"/>
            <a:ext cx="857885" cy="306705"/>
          </a:xfrm>
          <a:prstGeom prst="rect">
            <a:avLst/>
          </a:prstGeom>
          <a:noFill/>
        </p:spPr>
        <p:txBody>
          <a:bodyPr wrap="square" rtlCol="0">
            <a:spAutoFit/>
          </a:bodyPr>
          <a:p>
            <a:r>
              <a:rPr lang="en-US" altLang="zh-CN" sz="1400">
                <a:solidFill>
                  <a:srgbClr val="FF0000"/>
                </a:solidFill>
              </a:rPr>
              <a:t>{d1, d2}</a:t>
            </a:r>
            <a:endParaRPr lang="en-US" altLang="zh-CN" sz="1400">
              <a:solidFill>
                <a:srgbClr val="FF0000"/>
              </a:solidFill>
            </a:endParaRPr>
          </a:p>
        </p:txBody>
      </p:sp>
      <p:sp>
        <p:nvSpPr>
          <p:cNvPr id="48" name="文本框 47"/>
          <p:cNvSpPr txBox="1"/>
          <p:nvPr/>
        </p:nvSpPr>
        <p:spPr>
          <a:xfrm>
            <a:off x="4399280" y="3726815"/>
            <a:ext cx="1735455" cy="306705"/>
          </a:xfrm>
          <a:prstGeom prst="rect">
            <a:avLst/>
          </a:prstGeom>
          <a:noFill/>
        </p:spPr>
        <p:txBody>
          <a:bodyPr wrap="square" rtlCol="0">
            <a:spAutoFit/>
          </a:bodyPr>
          <a:p>
            <a:r>
              <a:rPr lang="en-US" altLang="zh-CN" sz="1400">
                <a:solidFill>
                  <a:srgbClr val="FF0000"/>
                </a:solidFill>
              </a:rPr>
              <a:t>{d1, d3, d4, d5, d6}</a:t>
            </a:r>
            <a:endParaRPr lang="en-US" altLang="zh-CN" sz="1400">
              <a:solidFill>
                <a:srgbClr val="FF0000"/>
              </a:solidFill>
            </a:endParaRPr>
          </a:p>
        </p:txBody>
      </p:sp>
      <p:sp>
        <p:nvSpPr>
          <p:cNvPr id="50" name="文本框 49"/>
          <p:cNvSpPr txBox="1"/>
          <p:nvPr/>
        </p:nvSpPr>
        <p:spPr>
          <a:xfrm>
            <a:off x="574675" y="4784090"/>
            <a:ext cx="1456055" cy="306705"/>
          </a:xfrm>
          <a:prstGeom prst="rect">
            <a:avLst/>
          </a:prstGeom>
          <a:noFill/>
        </p:spPr>
        <p:txBody>
          <a:bodyPr wrap="square" rtlCol="0">
            <a:spAutoFit/>
          </a:bodyPr>
          <a:p>
            <a:r>
              <a:rPr lang="en-US" altLang="zh-CN" sz="1400">
                <a:solidFill>
                  <a:srgbClr val="FF0000"/>
                </a:solidFill>
              </a:rPr>
              <a:t>{d3, d4, d5, d6}</a:t>
            </a:r>
            <a:endParaRPr lang="en-US" altLang="zh-CN" sz="1400">
              <a:solidFill>
                <a:srgbClr val="FF0000"/>
              </a:solidFill>
            </a:endParaRPr>
          </a:p>
        </p:txBody>
      </p:sp>
      <p:sp>
        <p:nvSpPr>
          <p:cNvPr id="51" name="文本框 50"/>
          <p:cNvSpPr txBox="1"/>
          <p:nvPr/>
        </p:nvSpPr>
        <p:spPr>
          <a:xfrm>
            <a:off x="3445510" y="4708525"/>
            <a:ext cx="1485265" cy="306705"/>
          </a:xfrm>
          <a:prstGeom prst="rect">
            <a:avLst/>
          </a:prstGeom>
          <a:noFill/>
        </p:spPr>
        <p:txBody>
          <a:bodyPr wrap="square" rtlCol="0">
            <a:spAutoFit/>
          </a:bodyPr>
          <a:p>
            <a:r>
              <a:rPr lang="en-US" altLang="zh-CN" sz="1400">
                <a:solidFill>
                  <a:srgbClr val="FF0000"/>
                </a:solidFill>
              </a:rPr>
              <a:t>{d3, d4, d6, d7}</a:t>
            </a:r>
            <a:endParaRPr lang="en-US" altLang="zh-CN" sz="1400">
              <a:solidFill>
                <a:srgbClr val="FF0000"/>
              </a:solidFill>
            </a:endParaRPr>
          </a:p>
        </p:txBody>
      </p:sp>
      <p:sp>
        <p:nvSpPr>
          <p:cNvPr id="52" name="文本框 51"/>
          <p:cNvSpPr txBox="1"/>
          <p:nvPr/>
        </p:nvSpPr>
        <p:spPr>
          <a:xfrm>
            <a:off x="4399280" y="5464810"/>
            <a:ext cx="1735455" cy="306705"/>
          </a:xfrm>
          <a:prstGeom prst="rect">
            <a:avLst/>
          </a:prstGeom>
          <a:noFill/>
        </p:spPr>
        <p:txBody>
          <a:bodyPr wrap="square" rtlCol="0">
            <a:spAutoFit/>
          </a:bodyPr>
          <a:p>
            <a:r>
              <a:rPr lang="en-US" altLang="zh-CN" sz="1400">
                <a:solidFill>
                  <a:srgbClr val="FF0000"/>
                </a:solidFill>
              </a:rPr>
              <a:t>{d3, d4, d5, d7, d8}</a:t>
            </a:r>
            <a:endParaRPr lang="en-US" altLang="zh-CN" sz="1400">
              <a:solidFill>
                <a:srgbClr val="FF0000"/>
              </a:solidFill>
            </a:endParaRPr>
          </a:p>
        </p:txBody>
      </p:sp>
      <p:sp>
        <p:nvSpPr>
          <p:cNvPr id="53" name="文本框 52"/>
          <p:cNvSpPr txBox="1"/>
          <p:nvPr/>
        </p:nvSpPr>
        <p:spPr>
          <a:xfrm>
            <a:off x="6628765" y="1875155"/>
            <a:ext cx="4568190" cy="953135"/>
          </a:xfrm>
          <a:prstGeom prst="rect">
            <a:avLst/>
          </a:prstGeom>
          <a:noFill/>
        </p:spPr>
        <p:txBody>
          <a:bodyPr wrap="square" rtlCol="0">
            <a:spAutoFit/>
          </a:bodyPr>
          <a:p>
            <a:r>
              <a:rPr lang="zh-CN" altLang="en-US" sz="2000">
                <a:solidFill>
                  <a:srgbClr val="FF0000"/>
                </a:solidFill>
              </a:rPr>
              <a:t>抽象</a:t>
            </a:r>
            <a:endParaRPr lang="zh-CN" altLang="en-US" sz="2000">
              <a:solidFill>
                <a:srgbClr val="FF0000"/>
              </a:solidFill>
            </a:endParaRPr>
          </a:p>
          <a:p>
            <a:r>
              <a:rPr lang="zh-CN" altLang="en-US">
                <a:sym typeface="+mn-ea"/>
              </a:rPr>
              <a:t>可到达当前程序点的定义集合</a:t>
            </a:r>
            <a:r>
              <a:rPr lang="en-US" altLang="zh-CN">
                <a:sym typeface="+mn-ea"/>
              </a:rPr>
              <a:t>.</a:t>
            </a:r>
            <a:endParaRPr lang="en-US" altLang="zh-CN">
              <a:sym typeface="+mn-ea"/>
            </a:endParaRPr>
          </a:p>
          <a:p>
            <a:r>
              <a:rPr lang="zh-CN" altLang="en-US">
                <a:sym typeface="+mn-ea"/>
              </a:rPr>
              <a:t>域</a:t>
            </a:r>
            <a:r>
              <a:rPr lang="en-US" altLang="zh-CN">
                <a:sym typeface="+mn-ea"/>
              </a:rPr>
              <a:t>: </a:t>
            </a:r>
            <a:r>
              <a:rPr lang="zh-CN" altLang="en-US">
                <a:sym typeface="+mn-ea"/>
              </a:rPr>
              <a:t>程序中全部定义的集合的幂集</a:t>
            </a:r>
            <a:r>
              <a:rPr lang="en-US" altLang="zh-CN">
                <a:sym typeface="+mn-ea"/>
              </a:rPr>
              <a:t>.</a:t>
            </a:r>
            <a:endParaRPr lang="zh-CN" altLang="en-US">
              <a:solidFill>
                <a:srgbClr val="FF0000"/>
              </a:solidFill>
            </a:endParaRPr>
          </a:p>
        </p:txBody>
      </p:sp>
      <p:sp>
        <p:nvSpPr>
          <p:cNvPr id="63" name="矩形 62"/>
          <p:cNvSpPr/>
          <p:nvPr/>
        </p:nvSpPr>
        <p:spPr>
          <a:xfrm>
            <a:off x="3512185" y="2084070"/>
            <a:ext cx="2813050" cy="382397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4" name="矩形 63"/>
          <p:cNvSpPr/>
          <p:nvPr/>
        </p:nvSpPr>
        <p:spPr>
          <a:xfrm>
            <a:off x="370205" y="3726815"/>
            <a:ext cx="1868170" cy="149288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文本框 65"/>
          <p:cNvSpPr txBox="1"/>
          <p:nvPr/>
        </p:nvSpPr>
        <p:spPr>
          <a:xfrm>
            <a:off x="6628765" y="2877185"/>
            <a:ext cx="4568190" cy="1660525"/>
          </a:xfrm>
          <a:prstGeom prst="rect">
            <a:avLst/>
          </a:prstGeom>
          <a:noFill/>
        </p:spPr>
        <p:txBody>
          <a:bodyPr wrap="square" rtlCol="0">
            <a:spAutoFit/>
          </a:bodyPr>
          <a:p>
            <a:r>
              <a:rPr lang="zh-CN" altLang="en-US" sz="2000">
                <a:solidFill>
                  <a:srgbClr val="FF0000"/>
                </a:solidFill>
              </a:rPr>
              <a:t>模拟程序执行</a:t>
            </a:r>
            <a:endParaRPr lang="zh-CN" altLang="en-US" sz="2000">
              <a:solidFill>
                <a:srgbClr val="FF0000"/>
              </a:solidFill>
            </a:endParaRPr>
          </a:p>
          <a:p>
            <a:r>
              <a:rPr lang="en-US" altLang="zh-CN"/>
              <a:t>状态机: 描述</a:t>
            </a:r>
            <a:r>
              <a:rPr lang="zh-CN" altLang="en-US"/>
              <a:t>不同抽象状态间的转移过程</a:t>
            </a:r>
            <a:r>
              <a:rPr lang="en-US" altLang="zh-CN"/>
              <a:t>.</a:t>
            </a:r>
            <a:endParaRPr lang="en-US" altLang="zh-CN"/>
          </a:p>
          <a:p>
            <a:r>
              <a:rPr lang="en-US" altLang="zh-CN"/>
              <a:t>Transfer Function: OUT[B] = f</a:t>
            </a:r>
            <a:r>
              <a:rPr lang="en-US" altLang="zh-CN" baseline="-25000"/>
              <a:t>B</a:t>
            </a:r>
            <a:r>
              <a:rPr lang="en-US" altLang="zh-CN"/>
              <a:t>(IN[B]).</a:t>
            </a:r>
            <a:endParaRPr lang="en-US" altLang="zh-CN"/>
          </a:p>
          <a:p>
            <a:pPr marL="2286000" lvl="5" indent="457200"/>
            <a:r>
              <a:rPr lang="en-US" altLang="zh-CN" sz="1400">
                <a:solidFill>
                  <a:schemeClr val="bg1">
                    <a:lumMod val="50000"/>
                  </a:schemeClr>
                </a:solidFill>
              </a:rPr>
              <a:t>     B</a:t>
            </a:r>
            <a:r>
              <a:rPr lang="zh-CN" altLang="en-US" sz="1400">
                <a:solidFill>
                  <a:schemeClr val="bg1">
                    <a:lumMod val="50000"/>
                  </a:schemeClr>
                </a:solidFill>
              </a:rPr>
              <a:t>表示不同基本块</a:t>
            </a:r>
            <a:r>
              <a:rPr lang="en-US" altLang="zh-CN" sz="1400">
                <a:solidFill>
                  <a:schemeClr val="bg1">
                    <a:lumMod val="50000"/>
                  </a:schemeClr>
                </a:solidFill>
              </a:rPr>
              <a:t>.</a:t>
            </a:r>
            <a:endParaRPr lang="en-US" altLang="zh-CN" sz="1400">
              <a:solidFill>
                <a:schemeClr val="bg1">
                  <a:lumMod val="50000"/>
                </a:schemeClr>
              </a:solidFill>
            </a:endParaRPr>
          </a:p>
          <a:p>
            <a:r>
              <a:rPr lang="en-US" altLang="zh-CN"/>
              <a:t>Meet: IN[B]=∧</a:t>
            </a:r>
            <a:r>
              <a:rPr lang="en-US" altLang="zh-CN" baseline="-25000"/>
              <a:t>P</a:t>
            </a:r>
            <a:r>
              <a:rPr lang="en-US" altLang="zh-CN"/>
              <a:t>OUT[P].</a:t>
            </a:r>
            <a:endParaRPr lang="en-US" altLang="zh-CN"/>
          </a:p>
          <a:p>
            <a:pPr marL="1828800" lvl="4" indent="457200"/>
            <a:r>
              <a:rPr lang="zh-CN" altLang="en-US" sz="1400">
                <a:solidFill>
                  <a:schemeClr val="bg1">
                    <a:lumMod val="50000"/>
                  </a:schemeClr>
                </a:solidFill>
              </a:rPr>
              <a:t>P是B的前驱.</a:t>
            </a:r>
            <a:endParaRPr lang="zh-CN" altLang="en-US" sz="1400">
              <a:solidFill>
                <a:schemeClr val="bg1">
                  <a:lumMod val="50000"/>
                </a:schemeClr>
              </a:solidFill>
            </a:endParaRPr>
          </a:p>
        </p:txBody>
      </p:sp>
      <p:sp>
        <p:nvSpPr>
          <p:cNvPr id="68" name="文本框 67"/>
          <p:cNvSpPr txBox="1"/>
          <p:nvPr/>
        </p:nvSpPr>
        <p:spPr>
          <a:xfrm>
            <a:off x="3444875" y="4033520"/>
            <a:ext cx="1735455" cy="306705"/>
          </a:xfrm>
          <a:prstGeom prst="rect">
            <a:avLst/>
          </a:prstGeom>
          <a:noFill/>
        </p:spPr>
        <p:txBody>
          <a:bodyPr wrap="square" rtlCol="0">
            <a:spAutoFit/>
          </a:bodyPr>
          <a:p>
            <a:r>
              <a:rPr lang="en-US" altLang="zh-CN" sz="1400">
                <a:solidFill>
                  <a:srgbClr val="FF0000"/>
                </a:solidFill>
              </a:rPr>
              <a:t>{d1, d3, d4, d5, d6}</a:t>
            </a:r>
            <a:endParaRPr lang="en-US" altLang="zh-CN" sz="1400">
              <a:solidFill>
                <a:srgbClr val="FF0000"/>
              </a:solidFill>
            </a:endParaRPr>
          </a:p>
        </p:txBody>
      </p:sp>
      <p:sp>
        <p:nvSpPr>
          <p:cNvPr id="69" name="文本框 68"/>
          <p:cNvSpPr txBox="1"/>
          <p:nvPr/>
        </p:nvSpPr>
        <p:spPr>
          <a:xfrm>
            <a:off x="294005" y="3955415"/>
            <a:ext cx="1735455" cy="306705"/>
          </a:xfrm>
          <a:prstGeom prst="rect">
            <a:avLst/>
          </a:prstGeom>
          <a:noFill/>
        </p:spPr>
        <p:txBody>
          <a:bodyPr wrap="square" rtlCol="0">
            <a:spAutoFit/>
          </a:bodyPr>
          <a:p>
            <a:r>
              <a:rPr lang="en-US" altLang="zh-CN" sz="1400">
                <a:solidFill>
                  <a:srgbClr val="FF0000"/>
                </a:solidFill>
              </a:rPr>
              <a:t>{d1, d3, d4, d5, d6}</a:t>
            </a:r>
            <a:endParaRPr lang="en-US" altLang="zh-CN" sz="1400">
              <a:solidFill>
                <a:srgbClr val="FF0000"/>
              </a:solidFill>
            </a:endParaRPr>
          </a:p>
        </p:txBody>
      </p:sp>
      <p:sp>
        <p:nvSpPr>
          <p:cNvPr id="70" name="文本框 69"/>
          <p:cNvSpPr txBox="1"/>
          <p:nvPr/>
        </p:nvSpPr>
        <p:spPr>
          <a:xfrm>
            <a:off x="4399280" y="4959350"/>
            <a:ext cx="1865630" cy="306705"/>
          </a:xfrm>
          <a:prstGeom prst="rect">
            <a:avLst/>
          </a:prstGeom>
          <a:noFill/>
        </p:spPr>
        <p:txBody>
          <a:bodyPr wrap="square" rtlCol="0">
            <a:spAutoFit/>
          </a:bodyPr>
          <a:p>
            <a:r>
              <a:rPr lang="en-US" altLang="zh-CN" sz="1400">
                <a:solidFill>
                  <a:srgbClr val="FF0000"/>
                </a:solidFill>
              </a:rPr>
              <a:t>{d3, d4, d5, d6, d7}</a:t>
            </a:r>
            <a:endParaRPr lang="en-US" altLang="zh-CN" sz="14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63"/>
                                        </p:tgtEl>
                                        <p:attrNameLst>
                                          <p:attrName>style.visibility</p:attrName>
                                        </p:attrNameLst>
                                      </p:cBhvr>
                                      <p:to>
                                        <p:strVal val="hidden"/>
                                      </p:to>
                                    </p:set>
                                  </p:childTnLst>
                                </p:cTn>
                              </p:par>
                              <p:par>
                                <p:cTn id="51" presetID="1" presetClass="exit" presetSubtype="0" fill="hold" grpId="2" nodeType="withEffect">
                                  <p:stCondLst>
                                    <p:cond delay="0"/>
                                  </p:stCondLst>
                                  <p:childTnLst>
                                    <p:set>
                                      <p:cBhvr>
                                        <p:cTn id="52" dur="1" fill="hold">
                                          <p:stCondLst>
                                            <p:cond delay="0"/>
                                          </p:stCondLst>
                                        </p:cTn>
                                        <p:tgtEl>
                                          <p:spTgt spid="64"/>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47" grpId="0"/>
      <p:bldP spid="47" grpId="1"/>
      <p:bldP spid="48" grpId="0"/>
      <p:bldP spid="48" grpId="1"/>
      <p:bldP spid="50" grpId="0"/>
      <p:bldP spid="50" grpId="1"/>
      <p:bldP spid="51" grpId="0"/>
      <p:bldP spid="51" grpId="1"/>
      <p:bldP spid="52" grpId="0"/>
      <p:bldP spid="52" grpId="1"/>
      <p:bldP spid="53" grpId="0"/>
      <p:bldP spid="63" grpId="0" bldLvl="0" animBg="1"/>
      <p:bldP spid="63" grpId="1" animBg="1"/>
      <p:bldP spid="64" grpId="0" bldLvl="0" animBg="1"/>
      <p:bldP spid="64" grpId="1" animBg="1"/>
      <p:bldP spid="63" grpId="2" bldLvl="0" animBg="1"/>
      <p:bldP spid="64" grpId="2" bldLvl="0" animBg="1"/>
      <p:bldP spid="66" grpId="0"/>
      <p:bldP spid="68" grpId="0"/>
      <p:bldP spid="68" grpId="1"/>
      <p:bldP spid="69" grpId="0"/>
      <p:bldP spid="69" grpId="1"/>
      <p:bldP spid="70" grpId="0"/>
      <p:bldP spid="7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322580" y="206375"/>
            <a:ext cx="10874375" cy="768350"/>
          </a:xfrm>
          <a:prstGeom prst="rect">
            <a:avLst/>
          </a:prstGeom>
          <a:noFill/>
        </p:spPr>
        <p:txBody>
          <a:bodyPr wrap="square" rtlCol="0" anchor="t">
            <a:spAutoFit/>
          </a:bodyPr>
          <a:p>
            <a:r>
              <a:rPr lang="zh-CN" altLang="en-US" sz="2400" b="1">
                <a:sym typeface="+mn-ea"/>
              </a:rPr>
              <a:t>到达定义分析</a:t>
            </a:r>
            <a:endParaRPr lang="zh-CN" altLang="en-US" sz="2400" b="1"/>
          </a:p>
          <a:p>
            <a:pPr marL="0" indent="0">
              <a:buNone/>
            </a:pPr>
            <a:r>
              <a:rPr lang="zh-CN" altLang="en-US" sz="2000">
                <a:sym typeface="+mn-ea"/>
              </a:rPr>
              <a:t>分析控制流到达每个程序点时</a:t>
            </a:r>
            <a:r>
              <a:rPr lang="en-US" altLang="zh-CN" sz="2000">
                <a:sym typeface="+mn-ea"/>
              </a:rPr>
              <a:t>, </a:t>
            </a:r>
            <a:r>
              <a:rPr lang="zh-CN" altLang="en-US" sz="2000">
                <a:sym typeface="+mn-ea"/>
              </a:rPr>
              <a:t>每个变量</a:t>
            </a:r>
            <a:r>
              <a:rPr lang="en-US" altLang="zh-CN" sz="2000">
                <a:sym typeface="+mn-ea"/>
              </a:rPr>
              <a:t>x</a:t>
            </a:r>
            <a:r>
              <a:rPr lang="zh-CN" altLang="en-US" sz="2000">
                <a:sym typeface="+mn-ea"/>
              </a:rPr>
              <a:t>可能在程序中的哪些地方被定义</a:t>
            </a:r>
            <a:r>
              <a:rPr lang="en-US" altLang="zh-CN" sz="2000">
                <a:sym typeface="+mn-ea"/>
              </a:rPr>
              <a:t>.</a:t>
            </a:r>
            <a:endParaRPr lang="en-US" altLang="zh-CN" sz="2000">
              <a:sym typeface="+mn-ea"/>
            </a:endParaRPr>
          </a:p>
        </p:txBody>
      </p:sp>
      <p:sp>
        <p:nvSpPr>
          <p:cNvPr id="7" name="文本框 6"/>
          <p:cNvSpPr txBox="1"/>
          <p:nvPr/>
        </p:nvSpPr>
        <p:spPr>
          <a:xfrm>
            <a:off x="1700530" y="1875155"/>
            <a:ext cx="1415415" cy="306705"/>
          </a:xfrm>
          <a:prstGeom prst="rect">
            <a:avLst/>
          </a:prstGeom>
          <a:noFill/>
          <a:ln>
            <a:solidFill>
              <a:schemeClr val="tx1"/>
            </a:solidFill>
          </a:ln>
        </p:spPr>
        <p:txBody>
          <a:bodyPr wrap="square" rtlCol="0" anchor="t">
            <a:spAutoFit/>
          </a:bodyPr>
          <a:p>
            <a:pPr algn="ctr"/>
            <a:r>
              <a:rPr lang="en-US" altLang="zh-CN" sz="1400"/>
              <a:t>Entry</a:t>
            </a:r>
            <a:endParaRPr lang="en-US" altLang="zh-CN" sz="1400"/>
          </a:p>
        </p:txBody>
      </p:sp>
      <p:sp>
        <p:nvSpPr>
          <p:cNvPr id="8" name="文本框 7"/>
          <p:cNvSpPr txBox="1"/>
          <p:nvPr/>
        </p:nvSpPr>
        <p:spPr>
          <a:xfrm>
            <a:off x="1699260" y="2508885"/>
            <a:ext cx="1416050" cy="521970"/>
          </a:xfrm>
          <a:prstGeom prst="rect">
            <a:avLst/>
          </a:prstGeom>
          <a:noFill/>
          <a:ln>
            <a:solidFill>
              <a:schemeClr val="tx1"/>
            </a:solidFill>
          </a:ln>
        </p:spPr>
        <p:txBody>
          <a:bodyPr wrap="square" rtlCol="0" anchor="t">
            <a:spAutoFit/>
          </a:bodyPr>
          <a:p>
            <a:pPr algn="ctr"/>
            <a:r>
              <a:rPr lang="en-US" altLang="zh-CN" sz="1400"/>
              <a:t>d1: x = 1</a:t>
            </a:r>
            <a:endParaRPr lang="en-US" altLang="zh-CN" sz="1400"/>
          </a:p>
          <a:p>
            <a:pPr algn="ctr"/>
            <a:r>
              <a:rPr lang="en-US" altLang="zh-CN" sz="1400"/>
              <a:t>d2: y = 2 </a:t>
            </a:r>
            <a:endParaRPr lang="en-US" altLang="zh-CN" sz="1400"/>
          </a:p>
        </p:txBody>
      </p:sp>
      <p:sp>
        <p:nvSpPr>
          <p:cNvPr id="9" name="文本框 8"/>
          <p:cNvSpPr txBox="1"/>
          <p:nvPr/>
        </p:nvSpPr>
        <p:spPr>
          <a:xfrm>
            <a:off x="1700530" y="3357880"/>
            <a:ext cx="1416050" cy="521970"/>
          </a:xfrm>
          <a:prstGeom prst="rect">
            <a:avLst/>
          </a:prstGeom>
          <a:noFill/>
          <a:ln>
            <a:solidFill>
              <a:schemeClr val="tx1"/>
            </a:solidFill>
          </a:ln>
        </p:spPr>
        <p:txBody>
          <a:bodyPr wrap="square" rtlCol="0" anchor="t">
            <a:spAutoFit/>
          </a:bodyPr>
          <a:p>
            <a:pPr algn="ctr"/>
            <a:r>
              <a:rPr lang="en-US" altLang="zh-CN" sz="1400"/>
              <a:t>d3: m = 3</a:t>
            </a:r>
            <a:endParaRPr lang="en-US" altLang="zh-CN" sz="1400"/>
          </a:p>
          <a:p>
            <a:pPr algn="ctr"/>
            <a:r>
              <a:rPr lang="en-US" altLang="zh-CN" sz="1400"/>
              <a:t>d4: y = 4</a:t>
            </a:r>
            <a:endParaRPr lang="en-US" altLang="zh-CN" sz="1400"/>
          </a:p>
        </p:txBody>
      </p:sp>
      <p:sp>
        <p:nvSpPr>
          <p:cNvPr id="14" name="文本框 13"/>
          <p:cNvSpPr txBox="1"/>
          <p:nvPr/>
        </p:nvSpPr>
        <p:spPr>
          <a:xfrm>
            <a:off x="717550" y="4262120"/>
            <a:ext cx="981710" cy="521970"/>
          </a:xfrm>
          <a:prstGeom prst="rect">
            <a:avLst/>
          </a:prstGeom>
          <a:noFill/>
          <a:ln>
            <a:solidFill>
              <a:schemeClr val="tx1"/>
            </a:solidFill>
          </a:ln>
        </p:spPr>
        <p:txBody>
          <a:bodyPr wrap="square" rtlCol="0" anchor="t">
            <a:spAutoFit/>
          </a:bodyPr>
          <a:p>
            <a:pPr algn="ctr"/>
            <a:r>
              <a:rPr lang="en-US" sz="1400"/>
              <a:t>d5: x= 5</a:t>
            </a:r>
            <a:endParaRPr lang="en-US" sz="1400"/>
          </a:p>
          <a:p>
            <a:pPr algn="ctr"/>
            <a:r>
              <a:rPr lang="en-US" sz="1400"/>
              <a:t>d6: z = 6</a:t>
            </a:r>
            <a:endParaRPr lang="en-US" sz="1400"/>
          </a:p>
        </p:txBody>
      </p:sp>
      <p:sp>
        <p:nvSpPr>
          <p:cNvPr id="15" name="文本框 14"/>
          <p:cNvSpPr txBox="1"/>
          <p:nvPr/>
        </p:nvSpPr>
        <p:spPr>
          <a:xfrm>
            <a:off x="3116580" y="4369435"/>
            <a:ext cx="952500" cy="306705"/>
          </a:xfrm>
          <a:prstGeom prst="rect">
            <a:avLst/>
          </a:prstGeom>
          <a:noFill/>
          <a:ln>
            <a:solidFill>
              <a:schemeClr val="tx1"/>
            </a:solidFill>
          </a:ln>
        </p:spPr>
        <p:txBody>
          <a:bodyPr wrap="square" rtlCol="0" anchor="t">
            <a:spAutoFit/>
          </a:bodyPr>
          <a:p>
            <a:pPr algn="ctr"/>
            <a:r>
              <a:rPr lang="en-US" altLang="zh-CN" sz="1400"/>
              <a:t>d7: x = m</a:t>
            </a:r>
            <a:endParaRPr lang="en-US" altLang="zh-CN" sz="1400"/>
          </a:p>
        </p:txBody>
      </p:sp>
      <p:cxnSp>
        <p:nvCxnSpPr>
          <p:cNvPr id="16" name="直接箭头连接符 15"/>
          <p:cNvCxnSpPr>
            <a:stCxn id="7" idx="2"/>
            <a:endCxn id="8" idx="0"/>
          </p:cNvCxnSpPr>
          <p:nvPr/>
        </p:nvCxnSpPr>
        <p:spPr>
          <a:xfrm flipH="1">
            <a:off x="2407285" y="2181860"/>
            <a:ext cx="1270" cy="3270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a:stCxn id="8" idx="2"/>
            <a:endCxn id="9" idx="0"/>
          </p:cNvCxnSpPr>
          <p:nvPr/>
        </p:nvCxnSpPr>
        <p:spPr>
          <a:xfrm>
            <a:off x="2407285" y="3030855"/>
            <a:ext cx="1270" cy="3270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0" name="文本框 19"/>
          <p:cNvSpPr txBox="1"/>
          <p:nvPr/>
        </p:nvSpPr>
        <p:spPr>
          <a:xfrm>
            <a:off x="3182620" y="2508885"/>
            <a:ext cx="505460" cy="368300"/>
          </a:xfrm>
          <a:prstGeom prst="rect">
            <a:avLst/>
          </a:prstGeom>
          <a:noFill/>
        </p:spPr>
        <p:txBody>
          <a:bodyPr wrap="square" rtlCol="0">
            <a:spAutoFit/>
          </a:bodyPr>
          <a:p>
            <a:r>
              <a:rPr lang="en-US" altLang="zh-CN"/>
              <a:t>B1</a:t>
            </a:r>
            <a:endParaRPr lang="en-US" altLang="zh-CN"/>
          </a:p>
        </p:txBody>
      </p:sp>
      <p:sp>
        <p:nvSpPr>
          <p:cNvPr id="21" name="文本框 20"/>
          <p:cNvSpPr txBox="1"/>
          <p:nvPr/>
        </p:nvSpPr>
        <p:spPr>
          <a:xfrm>
            <a:off x="3182620" y="3358515"/>
            <a:ext cx="505460" cy="368300"/>
          </a:xfrm>
          <a:prstGeom prst="rect">
            <a:avLst/>
          </a:prstGeom>
          <a:noFill/>
        </p:spPr>
        <p:txBody>
          <a:bodyPr wrap="square" rtlCol="0">
            <a:spAutoFit/>
          </a:bodyPr>
          <a:p>
            <a:r>
              <a:rPr lang="en-US" altLang="zh-CN"/>
              <a:t>B2</a:t>
            </a:r>
            <a:endParaRPr lang="en-US" altLang="zh-CN"/>
          </a:p>
        </p:txBody>
      </p:sp>
      <p:sp>
        <p:nvSpPr>
          <p:cNvPr id="24" name="文本框 23"/>
          <p:cNvSpPr txBox="1"/>
          <p:nvPr/>
        </p:nvSpPr>
        <p:spPr>
          <a:xfrm>
            <a:off x="2155190" y="4415790"/>
            <a:ext cx="505460" cy="368300"/>
          </a:xfrm>
          <a:prstGeom prst="rect">
            <a:avLst/>
          </a:prstGeom>
          <a:noFill/>
        </p:spPr>
        <p:txBody>
          <a:bodyPr wrap="square" rtlCol="0">
            <a:spAutoFit/>
          </a:bodyPr>
          <a:p>
            <a:r>
              <a:rPr lang="en-US" altLang="zh-CN"/>
              <a:t>B5</a:t>
            </a:r>
            <a:endParaRPr lang="en-US" altLang="zh-CN"/>
          </a:p>
        </p:txBody>
      </p:sp>
      <p:sp>
        <p:nvSpPr>
          <p:cNvPr id="25" name="文本框 24"/>
          <p:cNvSpPr txBox="1"/>
          <p:nvPr/>
        </p:nvSpPr>
        <p:spPr>
          <a:xfrm>
            <a:off x="1208405" y="3902075"/>
            <a:ext cx="505460" cy="368300"/>
          </a:xfrm>
          <a:prstGeom prst="rect">
            <a:avLst/>
          </a:prstGeom>
          <a:noFill/>
        </p:spPr>
        <p:txBody>
          <a:bodyPr wrap="square" rtlCol="0">
            <a:spAutoFit/>
          </a:bodyPr>
          <a:p>
            <a:r>
              <a:rPr lang="en-US" altLang="zh-CN"/>
              <a:t>B3</a:t>
            </a:r>
            <a:endParaRPr lang="en-US" altLang="zh-CN"/>
          </a:p>
        </p:txBody>
      </p:sp>
      <p:sp>
        <p:nvSpPr>
          <p:cNvPr id="26" name="文本框 25"/>
          <p:cNvSpPr txBox="1"/>
          <p:nvPr/>
        </p:nvSpPr>
        <p:spPr>
          <a:xfrm>
            <a:off x="3182620" y="3893820"/>
            <a:ext cx="505460" cy="368300"/>
          </a:xfrm>
          <a:prstGeom prst="rect">
            <a:avLst/>
          </a:prstGeom>
          <a:noFill/>
        </p:spPr>
        <p:txBody>
          <a:bodyPr wrap="square" rtlCol="0">
            <a:spAutoFit/>
          </a:bodyPr>
          <a:p>
            <a:r>
              <a:rPr lang="en-US" altLang="zh-CN"/>
              <a:t>B4</a:t>
            </a:r>
            <a:endParaRPr lang="en-US" altLang="zh-CN"/>
          </a:p>
        </p:txBody>
      </p:sp>
      <p:cxnSp>
        <p:nvCxnSpPr>
          <p:cNvPr id="27" name="直接箭头连接符 26"/>
          <p:cNvCxnSpPr>
            <a:stCxn id="9" idx="2"/>
            <a:endCxn id="15" idx="1"/>
          </p:cNvCxnSpPr>
          <p:nvPr/>
        </p:nvCxnSpPr>
        <p:spPr>
          <a:xfrm>
            <a:off x="2408555" y="3879850"/>
            <a:ext cx="708025" cy="6432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8" name="直接箭头连接符 27"/>
          <p:cNvCxnSpPr>
            <a:stCxn id="9" idx="2"/>
            <a:endCxn id="14" idx="3"/>
          </p:cNvCxnSpPr>
          <p:nvPr/>
        </p:nvCxnSpPr>
        <p:spPr>
          <a:xfrm flipH="1">
            <a:off x="1699260" y="3879850"/>
            <a:ext cx="709295" cy="6432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9" name="肘形连接符 28"/>
          <p:cNvCxnSpPr>
            <a:stCxn id="14" idx="1"/>
            <a:endCxn id="9" idx="1"/>
          </p:cNvCxnSpPr>
          <p:nvPr/>
        </p:nvCxnSpPr>
        <p:spPr>
          <a:xfrm rot="10800000" flipH="1">
            <a:off x="717550" y="3618865"/>
            <a:ext cx="982980" cy="904240"/>
          </a:xfrm>
          <a:prstGeom prst="bentConnector3">
            <a:avLst>
              <a:gd name="adj1" fmla="val -24225"/>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0" name="文本框 39"/>
          <p:cNvSpPr txBox="1"/>
          <p:nvPr/>
        </p:nvSpPr>
        <p:spPr>
          <a:xfrm>
            <a:off x="1699260" y="5146040"/>
            <a:ext cx="1417320" cy="306705"/>
          </a:xfrm>
          <a:prstGeom prst="rect">
            <a:avLst/>
          </a:prstGeom>
          <a:noFill/>
          <a:ln>
            <a:solidFill>
              <a:schemeClr val="tx1"/>
            </a:solidFill>
          </a:ln>
        </p:spPr>
        <p:txBody>
          <a:bodyPr wrap="square" rtlCol="0" anchor="t">
            <a:spAutoFit/>
          </a:bodyPr>
          <a:p>
            <a:pPr algn="ctr"/>
            <a:r>
              <a:rPr lang="en-US" altLang="zh-CN" sz="1400"/>
              <a:t>d8: z = 8</a:t>
            </a:r>
            <a:endParaRPr lang="en-US" altLang="zh-CN" sz="1400"/>
          </a:p>
        </p:txBody>
      </p:sp>
      <p:cxnSp>
        <p:nvCxnSpPr>
          <p:cNvPr id="42" name="直接箭头连接符 41"/>
          <p:cNvCxnSpPr>
            <a:stCxn id="14" idx="3"/>
            <a:endCxn id="40" idx="0"/>
          </p:cNvCxnSpPr>
          <p:nvPr/>
        </p:nvCxnSpPr>
        <p:spPr>
          <a:xfrm>
            <a:off x="1699260" y="4523105"/>
            <a:ext cx="708660" cy="62293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3" name="直接箭头连接符 42"/>
          <p:cNvCxnSpPr>
            <a:stCxn id="15" idx="1"/>
            <a:endCxn id="40" idx="0"/>
          </p:cNvCxnSpPr>
          <p:nvPr/>
        </p:nvCxnSpPr>
        <p:spPr>
          <a:xfrm flipH="1">
            <a:off x="2407920" y="4523105"/>
            <a:ext cx="708660" cy="62293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1699260" y="5771515"/>
            <a:ext cx="1415415" cy="306705"/>
          </a:xfrm>
          <a:prstGeom prst="rect">
            <a:avLst/>
          </a:prstGeom>
          <a:noFill/>
          <a:ln>
            <a:solidFill>
              <a:schemeClr val="tx1"/>
            </a:solidFill>
          </a:ln>
        </p:spPr>
        <p:txBody>
          <a:bodyPr wrap="square" rtlCol="0" anchor="t">
            <a:spAutoFit/>
          </a:bodyPr>
          <a:p>
            <a:pPr algn="ctr"/>
            <a:r>
              <a:rPr lang="en-US" altLang="zh-CN" sz="1400"/>
              <a:t>Exit</a:t>
            </a:r>
            <a:endParaRPr lang="en-US" altLang="zh-CN" sz="1400"/>
          </a:p>
        </p:txBody>
      </p:sp>
      <p:cxnSp>
        <p:nvCxnSpPr>
          <p:cNvPr id="45" name="直接箭头连接符 44"/>
          <p:cNvCxnSpPr>
            <a:stCxn id="40" idx="2"/>
            <a:endCxn id="44" idx="0"/>
          </p:cNvCxnSpPr>
          <p:nvPr/>
        </p:nvCxnSpPr>
        <p:spPr>
          <a:xfrm flipH="1">
            <a:off x="2407285" y="5452745"/>
            <a:ext cx="635" cy="31877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6" name="文本框 45"/>
          <p:cNvSpPr txBox="1"/>
          <p:nvPr/>
        </p:nvSpPr>
        <p:spPr>
          <a:xfrm>
            <a:off x="4069080" y="2508885"/>
            <a:ext cx="1673860" cy="521970"/>
          </a:xfrm>
          <a:prstGeom prst="rect">
            <a:avLst/>
          </a:prstGeom>
          <a:noFill/>
        </p:spPr>
        <p:txBody>
          <a:bodyPr wrap="square" rtlCol="0">
            <a:spAutoFit/>
          </a:bodyPr>
          <a:p>
            <a:r>
              <a:rPr lang="en-US" altLang="zh-CN" sz="1400">
                <a:solidFill>
                  <a:srgbClr val="FF0000"/>
                </a:solidFill>
              </a:rPr>
              <a:t>gen</a:t>
            </a:r>
            <a:r>
              <a:rPr lang="en-US" altLang="zh-CN" sz="1400" baseline="-25000">
                <a:solidFill>
                  <a:srgbClr val="FF0000"/>
                </a:solidFill>
              </a:rPr>
              <a:t>B1</a:t>
            </a:r>
            <a:r>
              <a:rPr lang="en-US" altLang="zh-CN" sz="1400">
                <a:solidFill>
                  <a:srgbClr val="FF0000"/>
                </a:solidFill>
              </a:rPr>
              <a:t>={d1,d2}</a:t>
            </a:r>
            <a:endParaRPr lang="en-US" altLang="zh-CN" sz="1400">
              <a:solidFill>
                <a:srgbClr val="FF0000"/>
              </a:solidFill>
            </a:endParaRPr>
          </a:p>
          <a:p>
            <a:r>
              <a:rPr lang="en-US" altLang="zh-CN" sz="1400">
                <a:solidFill>
                  <a:srgbClr val="FF0000"/>
                </a:solidFill>
              </a:rPr>
              <a:t>kill</a:t>
            </a:r>
            <a:r>
              <a:rPr lang="en-US" altLang="zh-CN" sz="1400" baseline="-25000">
                <a:solidFill>
                  <a:srgbClr val="FF0000"/>
                </a:solidFill>
              </a:rPr>
              <a:t>B1</a:t>
            </a:r>
            <a:r>
              <a:rPr lang="en-US" altLang="zh-CN" sz="1400">
                <a:solidFill>
                  <a:srgbClr val="FF0000"/>
                </a:solidFill>
              </a:rPr>
              <a:t>={d4,d5,d7}</a:t>
            </a:r>
            <a:endParaRPr lang="en-US" altLang="zh-CN" sz="1400">
              <a:solidFill>
                <a:srgbClr val="FF0000"/>
              </a:solidFill>
            </a:endParaRPr>
          </a:p>
        </p:txBody>
      </p:sp>
      <p:sp>
        <p:nvSpPr>
          <p:cNvPr id="53" name="文本框 52"/>
          <p:cNvSpPr txBox="1"/>
          <p:nvPr/>
        </p:nvSpPr>
        <p:spPr>
          <a:xfrm>
            <a:off x="6628765" y="1875155"/>
            <a:ext cx="4568190" cy="953135"/>
          </a:xfrm>
          <a:prstGeom prst="rect">
            <a:avLst/>
          </a:prstGeom>
          <a:noFill/>
        </p:spPr>
        <p:txBody>
          <a:bodyPr wrap="square" rtlCol="0">
            <a:spAutoFit/>
          </a:bodyPr>
          <a:p>
            <a:r>
              <a:rPr lang="zh-CN" altLang="en-US" sz="2000">
                <a:solidFill>
                  <a:srgbClr val="FF0000"/>
                </a:solidFill>
              </a:rPr>
              <a:t>抽象</a:t>
            </a:r>
            <a:endParaRPr lang="zh-CN" altLang="en-US" sz="2000">
              <a:solidFill>
                <a:srgbClr val="FF0000"/>
              </a:solidFill>
            </a:endParaRPr>
          </a:p>
          <a:p>
            <a:r>
              <a:rPr lang="zh-CN" altLang="en-US">
                <a:sym typeface="+mn-ea"/>
              </a:rPr>
              <a:t>可到达当前程序点的定义集合</a:t>
            </a:r>
            <a:r>
              <a:rPr lang="en-US" altLang="zh-CN">
                <a:sym typeface="+mn-ea"/>
              </a:rPr>
              <a:t>.</a:t>
            </a:r>
            <a:endParaRPr lang="en-US" altLang="zh-CN">
              <a:sym typeface="+mn-ea"/>
            </a:endParaRPr>
          </a:p>
          <a:p>
            <a:r>
              <a:rPr lang="zh-CN" altLang="en-US">
                <a:sym typeface="+mn-ea"/>
              </a:rPr>
              <a:t>域</a:t>
            </a:r>
            <a:r>
              <a:rPr lang="en-US" altLang="zh-CN">
                <a:sym typeface="+mn-ea"/>
              </a:rPr>
              <a:t>: </a:t>
            </a:r>
            <a:r>
              <a:rPr lang="zh-CN" altLang="en-US">
                <a:sym typeface="+mn-ea"/>
              </a:rPr>
              <a:t>程序中全部定义的集合的幂集</a:t>
            </a:r>
            <a:r>
              <a:rPr lang="en-US" altLang="zh-CN">
                <a:sym typeface="+mn-ea"/>
              </a:rPr>
              <a:t>.</a:t>
            </a:r>
            <a:endParaRPr lang="zh-CN" altLang="en-US">
              <a:solidFill>
                <a:srgbClr val="FF0000"/>
              </a:solidFill>
            </a:endParaRPr>
          </a:p>
        </p:txBody>
      </p:sp>
      <p:sp>
        <p:nvSpPr>
          <p:cNvPr id="66" name="文本框 65"/>
          <p:cNvSpPr txBox="1"/>
          <p:nvPr/>
        </p:nvSpPr>
        <p:spPr>
          <a:xfrm>
            <a:off x="6628765" y="2877185"/>
            <a:ext cx="4568190" cy="1660525"/>
          </a:xfrm>
          <a:prstGeom prst="rect">
            <a:avLst/>
          </a:prstGeom>
          <a:noFill/>
        </p:spPr>
        <p:txBody>
          <a:bodyPr wrap="square" rtlCol="0">
            <a:spAutoFit/>
          </a:bodyPr>
          <a:p>
            <a:r>
              <a:rPr lang="zh-CN" altLang="en-US" sz="2000">
                <a:solidFill>
                  <a:srgbClr val="FF0000"/>
                </a:solidFill>
              </a:rPr>
              <a:t>模拟程序执行</a:t>
            </a:r>
            <a:endParaRPr lang="zh-CN" altLang="en-US" sz="2000">
              <a:solidFill>
                <a:srgbClr val="FF0000"/>
              </a:solidFill>
            </a:endParaRPr>
          </a:p>
          <a:p>
            <a:r>
              <a:rPr lang="en-US" altLang="zh-CN"/>
              <a:t>状态机: 描述</a:t>
            </a:r>
            <a:r>
              <a:rPr lang="zh-CN" altLang="en-US"/>
              <a:t>不同抽象状态间的转移过程</a:t>
            </a:r>
            <a:r>
              <a:rPr lang="en-US" altLang="zh-CN"/>
              <a:t>.</a:t>
            </a:r>
            <a:endParaRPr lang="en-US" altLang="zh-CN"/>
          </a:p>
          <a:p>
            <a:r>
              <a:rPr lang="en-US" altLang="zh-CN"/>
              <a:t>Transfer Function: OUT[B] = f</a:t>
            </a:r>
            <a:r>
              <a:rPr lang="en-US" altLang="zh-CN" baseline="-25000"/>
              <a:t>B</a:t>
            </a:r>
            <a:r>
              <a:rPr lang="en-US" altLang="zh-CN"/>
              <a:t>(IN[B]).</a:t>
            </a:r>
            <a:endParaRPr lang="en-US" altLang="zh-CN"/>
          </a:p>
          <a:p>
            <a:pPr marL="2286000" lvl="5" indent="457200"/>
            <a:r>
              <a:rPr lang="en-US" altLang="zh-CN" sz="1400">
                <a:solidFill>
                  <a:schemeClr val="bg1">
                    <a:lumMod val="50000"/>
                  </a:schemeClr>
                </a:solidFill>
              </a:rPr>
              <a:t>     B</a:t>
            </a:r>
            <a:r>
              <a:rPr lang="zh-CN" altLang="en-US" sz="1400">
                <a:solidFill>
                  <a:schemeClr val="bg1">
                    <a:lumMod val="50000"/>
                  </a:schemeClr>
                </a:solidFill>
              </a:rPr>
              <a:t>表示不同基本块</a:t>
            </a:r>
            <a:r>
              <a:rPr lang="en-US" altLang="zh-CN" sz="1400">
                <a:solidFill>
                  <a:schemeClr val="bg1">
                    <a:lumMod val="50000"/>
                  </a:schemeClr>
                </a:solidFill>
              </a:rPr>
              <a:t>.</a:t>
            </a:r>
            <a:endParaRPr lang="en-US" altLang="zh-CN" sz="1400">
              <a:solidFill>
                <a:schemeClr val="bg1">
                  <a:lumMod val="50000"/>
                </a:schemeClr>
              </a:solidFill>
            </a:endParaRPr>
          </a:p>
          <a:p>
            <a:r>
              <a:rPr lang="en-US" altLang="zh-CN"/>
              <a:t>Meet: IN[B]=∧</a:t>
            </a:r>
            <a:r>
              <a:rPr lang="en-US" altLang="zh-CN" baseline="-25000"/>
              <a:t>P</a:t>
            </a:r>
            <a:r>
              <a:rPr lang="en-US" altLang="zh-CN"/>
              <a:t>OUT[P].</a:t>
            </a:r>
            <a:endParaRPr lang="en-US" altLang="zh-CN"/>
          </a:p>
          <a:p>
            <a:pPr marL="1828800" lvl="4" indent="457200"/>
            <a:r>
              <a:rPr lang="zh-CN" altLang="en-US" sz="1400">
                <a:solidFill>
                  <a:schemeClr val="bg1">
                    <a:lumMod val="50000"/>
                  </a:schemeClr>
                </a:solidFill>
              </a:rPr>
              <a:t>P是B的前驱.</a:t>
            </a:r>
            <a:endParaRPr lang="zh-CN" altLang="en-US" sz="1400">
              <a:solidFill>
                <a:schemeClr val="bg1">
                  <a:lumMod val="50000"/>
                </a:schemeClr>
              </a:solidFill>
            </a:endParaRPr>
          </a:p>
        </p:txBody>
      </p:sp>
      <p:sp>
        <p:nvSpPr>
          <p:cNvPr id="3" name="文本框 2"/>
          <p:cNvSpPr txBox="1"/>
          <p:nvPr/>
        </p:nvSpPr>
        <p:spPr>
          <a:xfrm>
            <a:off x="6628765" y="4676140"/>
            <a:ext cx="4567555" cy="368300"/>
          </a:xfrm>
          <a:prstGeom prst="rect">
            <a:avLst/>
          </a:prstGeom>
          <a:noFill/>
        </p:spPr>
        <p:txBody>
          <a:bodyPr wrap="square" rtlCol="0" anchor="t">
            <a:spAutoFit/>
          </a:bodyPr>
          <a:p>
            <a:r>
              <a:rPr lang="en-US" altLang="zh-CN">
                <a:solidFill>
                  <a:schemeClr val="tx1"/>
                </a:solidFill>
                <a:sym typeface="+mn-ea"/>
              </a:rPr>
              <a:t>OUT[B] = gen</a:t>
            </a:r>
            <a:r>
              <a:rPr lang="en-US" altLang="zh-CN" baseline="-25000">
                <a:solidFill>
                  <a:schemeClr val="tx1"/>
                </a:solidFill>
                <a:sym typeface="+mn-ea"/>
              </a:rPr>
              <a:t>B</a:t>
            </a:r>
            <a:r>
              <a:rPr lang="en-US" altLang="zh-CN">
                <a:solidFill>
                  <a:schemeClr val="tx1"/>
                </a:solidFill>
                <a:sym typeface="+mn-ea"/>
              </a:rPr>
              <a:t>∪(IN[B]-kill</a:t>
            </a:r>
            <a:r>
              <a:rPr lang="en-US" altLang="zh-CN" baseline="-25000">
                <a:solidFill>
                  <a:schemeClr val="tx1"/>
                </a:solidFill>
                <a:sym typeface="+mn-ea"/>
              </a:rPr>
              <a:t>B</a:t>
            </a:r>
            <a:r>
              <a:rPr lang="en-US" altLang="zh-CN">
                <a:solidFill>
                  <a:schemeClr val="tx1"/>
                </a:solidFill>
                <a:sym typeface="+mn-ea"/>
              </a:rPr>
              <a:t>)</a:t>
            </a:r>
            <a:endParaRPr lang="en-US" altLang="zh-CN">
              <a:solidFill>
                <a:schemeClr val="tx1"/>
              </a:solidFill>
              <a:sym typeface="+mn-ea"/>
            </a:endParaRPr>
          </a:p>
        </p:txBody>
      </p:sp>
      <p:sp>
        <p:nvSpPr>
          <p:cNvPr id="4" name="文本框 3"/>
          <p:cNvSpPr txBox="1"/>
          <p:nvPr/>
        </p:nvSpPr>
        <p:spPr>
          <a:xfrm>
            <a:off x="4069080" y="3357880"/>
            <a:ext cx="1673860" cy="521970"/>
          </a:xfrm>
          <a:prstGeom prst="rect">
            <a:avLst/>
          </a:prstGeom>
          <a:noFill/>
        </p:spPr>
        <p:txBody>
          <a:bodyPr wrap="square" rtlCol="0">
            <a:spAutoFit/>
          </a:bodyPr>
          <a:p>
            <a:r>
              <a:rPr lang="en-US" altLang="zh-CN" sz="1400">
                <a:solidFill>
                  <a:srgbClr val="FF0000"/>
                </a:solidFill>
              </a:rPr>
              <a:t>gen</a:t>
            </a:r>
            <a:r>
              <a:rPr lang="en-US" altLang="zh-CN" sz="1400" baseline="-25000">
                <a:solidFill>
                  <a:srgbClr val="FF0000"/>
                </a:solidFill>
              </a:rPr>
              <a:t>B2</a:t>
            </a:r>
            <a:r>
              <a:rPr lang="en-US" altLang="zh-CN" sz="1400">
                <a:solidFill>
                  <a:srgbClr val="FF0000"/>
                </a:solidFill>
              </a:rPr>
              <a:t>={d3,d4}</a:t>
            </a:r>
            <a:endParaRPr lang="en-US" altLang="zh-CN" sz="1400">
              <a:solidFill>
                <a:srgbClr val="FF0000"/>
              </a:solidFill>
            </a:endParaRPr>
          </a:p>
          <a:p>
            <a:r>
              <a:rPr lang="en-US" altLang="zh-CN" sz="1400">
                <a:solidFill>
                  <a:srgbClr val="FF0000"/>
                </a:solidFill>
              </a:rPr>
              <a:t>kill</a:t>
            </a:r>
            <a:r>
              <a:rPr lang="en-US" altLang="zh-CN" sz="1400" baseline="-25000">
                <a:solidFill>
                  <a:srgbClr val="FF0000"/>
                </a:solidFill>
              </a:rPr>
              <a:t>B2</a:t>
            </a:r>
            <a:r>
              <a:rPr lang="en-US" altLang="zh-CN" sz="1400">
                <a:solidFill>
                  <a:srgbClr val="FF0000"/>
                </a:solidFill>
              </a:rPr>
              <a:t>={d2}</a:t>
            </a:r>
            <a:endParaRPr lang="en-US" altLang="zh-CN" sz="1400">
              <a:solidFill>
                <a:srgbClr val="FF0000"/>
              </a:solidFill>
            </a:endParaRPr>
          </a:p>
        </p:txBody>
      </p:sp>
      <p:sp>
        <p:nvSpPr>
          <p:cNvPr id="5" name="文本框 4"/>
          <p:cNvSpPr txBox="1"/>
          <p:nvPr/>
        </p:nvSpPr>
        <p:spPr>
          <a:xfrm>
            <a:off x="191135" y="4886325"/>
            <a:ext cx="1522730" cy="521970"/>
          </a:xfrm>
          <a:prstGeom prst="rect">
            <a:avLst/>
          </a:prstGeom>
          <a:noFill/>
        </p:spPr>
        <p:txBody>
          <a:bodyPr wrap="square" rtlCol="0">
            <a:spAutoFit/>
          </a:bodyPr>
          <a:p>
            <a:r>
              <a:rPr lang="en-US" altLang="zh-CN" sz="1400">
                <a:solidFill>
                  <a:srgbClr val="FF0000"/>
                </a:solidFill>
              </a:rPr>
              <a:t>gen</a:t>
            </a:r>
            <a:r>
              <a:rPr lang="en-US" altLang="zh-CN" sz="1400" baseline="-25000">
                <a:solidFill>
                  <a:srgbClr val="FF0000"/>
                </a:solidFill>
              </a:rPr>
              <a:t>B3</a:t>
            </a:r>
            <a:r>
              <a:rPr lang="en-US" altLang="zh-CN" sz="1400">
                <a:solidFill>
                  <a:srgbClr val="FF0000"/>
                </a:solidFill>
              </a:rPr>
              <a:t>={d5,d6}</a:t>
            </a:r>
            <a:endParaRPr lang="en-US" altLang="zh-CN" sz="1400">
              <a:solidFill>
                <a:srgbClr val="FF0000"/>
              </a:solidFill>
            </a:endParaRPr>
          </a:p>
          <a:p>
            <a:r>
              <a:rPr lang="en-US" altLang="zh-CN" sz="1400">
                <a:solidFill>
                  <a:srgbClr val="FF0000"/>
                </a:solidFill>
              </a:rPr>
              <a:t>kill</a:t>
            </a:r>
            <a:r>
              <a:rPr lang="en-US" altLang="zh-CN" sz="1400" baseline="-25000">
                <a:solidFill>
                  <a:srgbClr val="FF0000"/>
                </a:solidFill>
              </a:rPr>
              <a:t>B3</a:t>
            </a:r>
            <a:r>
              <a:rPr lang="en-US" altLang="zh-CN" sz="1400">
                <a:solidFill>
                  <a:srgbClr val="FF0000"/>
                </a:solidFill>
              </a:rPr>
              <a:t>={d1,d7,d8}</a:t>
            </a:r>
            <a:endParaRPr lang="en-US" altLang="zh-CN" sz="1400">
              <a:solidFill>
                <a:srgbClr val="FF0000"/>
              </a:solidFill>
            </a:endParaRPr>
          </a:p>
        </p:txBody>
      </p:sp>
      <p:sp>
        <p:nvSpPr>
          <p:cNvPr id="6" name="文本框 5"/>
          <p:cNvSpPr txBox="1"/>
          <p:nvPr/>
        </p:nvSpPr>
        <p:spPr>
          <a:xfrm>
            <a:off x="4220210" y="4270375"/>
            <a:ext cx="1522730" cy="521970"/>
          </a:xfrm>
          <a:prstGeom prst="rect">
            <a:avLst/>
          </a:prstGeom>
          <a:noFill/>
        </p:spPr>
        <p:txBody>
          <a:bodyPr wrap="square" rtlCol="0">
            <a:spAutoFit/>
          </a:bodyPr>
          <a:p>
            <a:r>
              <a:rPr lang="en-US" altLang="zh-CN" sz="1400">
                <a:solidFill>
                  <a:srgbClr val="FF0000"/>
                </a:solidFill>
              </a:rPr>
              <a:t>gen</a:t>
            </a:r>
            <a:r>
              <a:rPr lang="en-US" altLang="zh-CN" sz="1400" baseline="-25000">
                <a:solidFill>
                  <a:srgbClr val="FF0000"/>
                </a:solidFill>
              </a:rPr>
              <a:t>B4</a:t>
            </a:r>
            <a:r>
              <a:rPr lang="en-US" altLang="zh-CN" sz="1400">
                <a:solidFill>
                  <a:srgbClr val="FF0000"/>
                </a:solidFill>
              </a:rPr>
              <a:t>={d7}</a:t>
            </a:r>
            <a:endParaRPr lang="en-US" altLang="zh-CN" sz="1400">
              <a:solidFill>
                <a:srgbClr val="FF0000"/>
              </a:solidFill>
            </a:endParaRPr>
          </a:p>
          <a:p>
            <a:r>
              <a:rPr lang="en-US" altLang="zh-CN" sz="1400">
                <a:solidFill>
                  <a:srgbClr val="FF0000"/>
                </a:solidFill>
              </a:rPr>
              <a:t>kill</a:t>
            </a:r>
            <a:r>
              <a:rPr lang="en-US" altLang="zh-CN" sz="1400" baseline="-25000">
                <a:solidFill>
                  <a:srgbClr val="FF0000"/>
                </a:solidFill>
              </a:rPr>
              <a:t>B4</a:t>
            </a:r>
            <a:r>
              <a:rPr lang="en-US" altLang="zh-CN" sz="1400">
                <a:solidFill>
                  <a:srgbClr val="FF0000"/>
                </a:solidFill>
              </a:rPr>
              <a:t>={d1,d5}</a:t>
            </a:r>
            <a:endParaRPr lang="en-US" altLang="zh-CN" sz="1400">
              <a:solidFill>
                <a:srgbClr val="FF0000"/>
              </a:solidFill>
            </a:endParaRPr>
          </a:p>
        </p:txBody>
      </p:sp>
      <p:sp>
        <p:nvSpPr>
          <p:cNvPr id="11" name="文本框 10"/>
          <p:cNvSpPr txBox="1"/>
          <p:nvPr/>
        </p:nvSpPr>
        <p:spPr>
          <a:xfrm>
            <a:off x="3409950" y="5044440"/>
            <a:ext cx="1522730" cy="521970"/>
          </a:xfrm>
          <a:prstGeom prst="rect">
            <a:avLst/>
          </a:prstGeom>
          <a:noFill/>
        </p:spPr>
        <p:txBody>
          <a:bodyPr wrap="square" rtlCol="0">
            <a:spAutoFit/>
          </a:bodyPr>
          <a:p>
            <a:r>
              <a:rPr lang="en-US" altLang="zh-CN" sz="1400">
                <a:solidFill>
                  <a:srgbClr val="FF0000"/>
                </a:solidFill>
              </a:rPr>
              <a:t>gen</a:t>
            </a:r>
            <a:r>
              <a:rPr lang="en-US" altLang="zh-CN" sz="1400" baseline="-25000">
                <a:solidFill>
                  <a:srgbClr val="FF0000"/>
                </a:solidFill>
              </a:rPr>
              <a:t>B5</a:t>
            </a:r>
            <a:r>
              <a:rPr lang="en-US" altLang="zh-CN" sz="1400">
                <a:solidFill>
                  <a:srgbClr val="FF0000"/>
                </a:solidFill>
              </a:rPr>
              <a:t>={d8}</a:t>
            </a:r>
            <a:endParaRPr lang="en-US" altLang="zh-CN" sz="1400">
              <a:solidFill>
                <a:srgbClr val="FF0000"/>
              </a:solidFill>
            </a:endParaRPr>
          </a:p>
          <a:p>
            <a:r>
              <a:rPr lang="en-US" altLang="zh-CN" sz="1400">
                <a:solidFill>
                  <a:srgbClr val="FF0000"/>
                </a:solidFill>
              </a:rPr>
              <a:t>kill</a:t>
            </a:r>
            <a:r>
              <a:rPr lang="en-US" altLang="zh-CN" sz="1400" baseline="-25000">
                <a:solidFill>
                  <a:srgbClr val="FF0000"/>
                </a:solidFill>
              </a:rPr>
              <a:t>B5</a:t>
            </a:r>
            <a:r>
              <a:rPr lang="en-US" altLang="zh-CN" sz="1400">
                <a:solidFill>
                  <a:srgbClr val="FF0000"/>
                </a:solidFill>
              </a:rPr>
              <a:t>={d6}</a:t>
            </a:r>
            <a:endParaRPr lang="en-US" altLang="zh-CN" sz="1400">
              <a:solidFill>
                <a:srgbClr val="FF0000"/>
              </a:solidFill>
            </a:endParaRPr>
          </a:p>
        </p:txBody>
      </p:sp>
      <p:sp>
        <p:nvSpPr>
          <p:cNvPr id="12" name="文本框 11"/>
          <p:cNvSpPr txBox="1"/>
          <p:nvPr/>
        </p:nvSpPr>
        <p:spPr>
          <a:xfrm>
            <a:off x="6628765" y="5084445"/>
            <a:ext cx="4567555" cy="368300"/>
          </a:xfrm>
          <a:prstGeom prst="rect">
            <a:avLst/>
          </a:prstGeom>
          <a:noFill/>
        </p:spPr>
        <p:txBody>
          <a:bodyPr wrap="square" rtlCol="0" anchor="t">
            <a:spAutoFit/>
          </a:bodyPr>
          <a:p>
            <a:r>
              <a:rPr lang="en-US" altLang="zh-CN">
                <a:solidFill>
                  <a:schemeClr val="tx1"/>
                </a:solidFill>
                <a:sym typeface="+mn-ea"/>
              </a:rPr>
              <a:t>∧</a:t>
            </a:r>
            <a:r>
              <a:rPr lang="en-US" altLang="zh-CN">
                <a:solidFill>
                  <a:schemeClr val="tx1"/>
                </a:solidFill>
                <a:sym typeface="+mn-ea"/>
              </a:rPr>
              <a:t> = ∪</a:t>
            </a:r>
            <a:endParaRPr lang="en-US" altLang="zh-CN">
              <a:solidFill>
                <a:schemeClr val="tx1"/>
              </a:solidFill>
              <a:sym typeface="+mn-ea"/>
            </a:endParaRPr>
          </a:p>
        </p:txBody>
      </p:sp>
      <p:sp>
        <p:nvSpPr>
          <p:cNvPr id="13" name="文本框 12"/>
          <p:cNvSpPr txBox="1"/>
          <p:nvPr/>
        </p:nvSpPr>
        <p:spPr>
          <a:xfrm>
            <a:off x="6628765" y="5466080"/>
            <a:ext cx="4846955" cy="368300"/>
          </a:xfrm>
          <a:prstGeom prst="rect">
            <a:avLst/>
          </a:prstGeom>
          <a:noFill/>
        </p:spPr>
        <p:txBody>
          <a:bodyPr wrap="square" rtlCol="0" anchor="t">
            <a:spAutoFit/>
          </a:bodyPr>
          <a:p>
            <a:r>
              <a:rPr lang="zh-CN" altLang="en-US">
                <a:solidFill>
                  <a:srgbClr val="FF0000"/>
                </a:solidFill>
                <a:sym typeface="+mn-ea"/>
              </a:rPr>
              <a:t>不动点</a:t>
            </a:r>
            <a:r>
              <a:rPr lang="en-US" altLang="zh-CN">
                <a:solidFill>
                  <a:srgbClr val="FF0000"/>
                </a:solidFill>
                <a:sym typeface="+mn-ea"/>
              </a:rPr>
              <a:t>: </a:t>
            </a:r>
            <a:r>
              <a:rPr lang="zh-CN" altLang="en-US">
                <a:solidFill>
                  <a:srgbClr val="FF0000"/>
                </a:solidFill>
                <a:sym typeface="+mn-ea"/>
              </a:rPr>
              <a:t>不断迭代</a:t>
            </a:r>
            <a:r>
              <a:rPr lang="en-US" altLang="zh-CN">
                <a:solidFill>
                  <a:srgbClr val="FF0000"/>
                </a:solidFill>
                <a:sym typeface="+mn-ea"/>
              </a:rPr>
              <a:t>, </a:t>
            </a:r>
            <a:r>
              <a:rPr lang="zh-CN" altLang="en-US">
                <a:solidFill>
                  <a:srgbClr val="FF0000"/>
                </a:solidFill>
                <a:sym typeface="+mn-ea"/>
              </a:rPr>
              <a:t>直至各程序点状态不变</a:t>
            </a:r>
            <a:r>
              <a:rPr lang="en-US" altLang="zh-CN">
                <a:solidFill>
                  <a:srgbClr val="FF0000"/>
                </a:solidFill>
                <a:sym typeface="+mn-ea"/>
              </a:rPr>
              <a:t>.</a:t>
            </a:r>
            <a:endParaRPr lang="en-US" altLang="zh-CN">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500" fill="hold"/>
                                        <p:tgtEl>
                                          <p:spTgt spid="42"/>
                                        </p:tgtEl>
                                        <p:attrNameLst>
                                          <p:attrName>stroke.color</p:attrName>
                                        </p:attrNameLst>
                                      </p:cBhvr>
                                      <p:to>
                                        <a:srgbClr val="ff1f1f"/>
                                      </p:to>
                                    </p:animClr>
                                    <p:set>
                                      <p:cBhvr>
                                        <p:cTn id="27" dur="500" fill="hold"/>
                                        <p:tgtEl>
                                          <p:spTgt spid="42"/>
                                        </p:tgtEl>
                                        <p:attrNameLst>
                                          <p:attrName>stroke.on</p:attrName>
                                        </p:attrNameLst>
                                      </p:cBhvr>
                                      <p:to>
                                        <p:strVal val="true"/>
                                      </p:to>
                                    </p:set>
                                  </p:childTnLst>
                                </p:cTn>
                              </p:par>
                              <p:par>
                                <p:cTn id="28" presetID="7" presetClass="emph" presetSubtype="2" fill="hold" nodeType="withEffect">
                                  <p:stCondLst>
                                    <p:cond delay="0"/>
                                  </p:stCondLst>
                                  <p:childTnLst>
                                    <p:animClr clrSpc="rgb" dir="cw">
                                      <p:cBhvr>
                                        <p:cTn id="29" dur="500" fill="hold"/>
                                        <p:tgtEl>
                                          <p:spTgt spid="43"/>
                                        </p:tgtEl>
                                        <p:attrNameLst>
                                          <p:attrName>stroke.color</p:attrName>
                                        </p:attrNameLst>
                                      </p:cBhvr>
                                      <p:to>
                                        <a:srgbClr val="ff1f1f"/>
                                      </p:to>
                                    </p:animClr>
                                    <p:set>
                                      <p:cBhvr>
                                        <p:cTn id="30" dur="500" fill="hold"/>
                                        <p:tgtEl>
                                          <p:spTgt spid="43"/>
                                        </p:tgtEl>
                                        <p:attrNameLst>
                                          <p:attrName>stroke.on</p:attrName>
                                        </p:attrNameLst>
                                      </p:cBhvr>
                                      <p:to>
                                        <p:strVal val="tru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P spid="4" grpId="0"/>
      <p:bldP spid="4" grpId="1"/>
      <p:bldP spid="5" grpId="0"/>
      <p:bldP spid="5" grpId="1"/>
      <p:bldP spid="6" grpId="0"/>
      <p:bldP spid="6" grpId="1"/>
      <p:bldP spid="11" grpId="0"/>
      <p:bldP spid="11" grpId="1"/>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322580" y="206375"/>
            <a:ext cx="10874375" cy="768350"/>
          </a:xfrm>
          <a:prstGeom prst="rect">
            <a:avLst/>
          </a:prstGeom>
          <a:noFill/>
        </p:spPr>
        <p:txBody>
          <a:bodyPr wrap="square" rtlCol="0" anchor="t">
            <a:spAutoFit/>
          </a:bodyPr>
          <a:p>
            <a:r>
              <a:rPr lang="zh-CN" altLang="en-US" sz="2400" b="1">
                <a:sym typeface="+mn-ea"/>
              </a:rPr>
              <a:t>活跃变量分析</a:t>
            </a:r>
            <a:endParaRPr lang="zh-CN" altLang="en-US" sz="2400" b="1"/>
          </a:p>
          <a:p>
            <a:pPr marL="0" indent="0">
              <a:buNone/>
            </a:pPr>
            <a:r>
              <a:rPr lang="zh-CN" altLang="en-US" sz="2000">
                <a:sym typeface="+mn-ea"/>
              </a:rPr>
              <a:t>分析在</a:t>
            </a:r>
            <a:r>
              <a:rPr lang="zh-CN" sz="2000">
                <a:sym typeface="+mn-ea"/>
              </a:rPr>
              <a:t>当前程序点哪些变量</a:t>
            </a:r>
            <a:r>
              <a:rPr lang="zh-CN" altLang="en-US" sz="2000">
                <a:sym typeface="+mn-ea"/>
              </a:rPr>
              <a:t>在后续可能会被使用</a:t>
            </a:r>
            <a:r>
              <a:rPr lang="en-US" altLang="zh-CN" sz="2000">
                <a:sym typeface="+mn-ea"/>
              </a:rPr>
              <a:t>.</a:t>
            </a:r>
            <a:endParaRPr lang="en-US" altLang="zh-CN" sz="2000">
              <a:solidFill>
                <a:schemeClr val="bg1">
                  <a:lumMod val="50000"/>
                </a:schemeClr>
              </a:solidFill>
              <a:sym typeface="+mn-ea"/>
            </a:endParaRPr>
          </a:p>
        </p:txBody>
      </p:sp>
      <p:sp>
        <p:nvSpPr>
          <p:cNvPr id="13" name="文本框 12"/>
          <p:cNvSpPr txBox="1"/>
          <p:nvPr/>
        </p:nvSpPr>
        <p:spPr>
          <a:xfrm>
            <a:off x="1993265" y="1711960"/>
            <a:ext cx="1415415" cy="306705"/>
          </a:xfrm>
          <a:prstGeom prst="rect">
            <a:avLst/>
          </a:prstGeom>
          <a:noFill/>
          <a:ln>
            <a:solidFill>
              <a:schemeClr val="tx1"/>
            </a:solidFill>
          </a:ln>
        </p:spPr>
        <p:txBody>
          <a:bodyPr wrap="square" rtlCol="0" anchor="t">
            <a:spAutoFit/>
          </a:bodyPr>
          <a:p>
            <a:pPr algn="ctr"/>
            <a:r>
              <a:rPr lang="en-US" altLang="zh-CN" sz="1400"/>
              <a:t>a=1</a:t>
            </a:r>
            <a:endParaRPr lang="en-US" altLang="zh-CN" sz="1400"/>
          </a:p>
        </p:txBody>
      </p:sp>
      <p:sp>
        <p:nvSpPr>
          <p:cNvPr id="18" name="文本框 17"/>
          <p:cNvSpPr txBox="1"/>
          <p:nvPr/>
        </p:nvSpPr>
        <p:spPr>
          <a:xfrm>
            <a:off x="577850" y="3039110"/>
            <a:ext cx="1415415" cy="306705"/>
          </a:xfrm>
          <a:prstGeom prst="rect">
            <a:avLst/>
          </a:prstGeom>
          <a:noFill/>
          <a:ln>
            <a:solidFill>
              <a:schemeClr val="tx1"/>
            </a:solidFill>
          </a:ln>
        </p:spPr>
        <p:txBody>
          <a:bodyPr wrap="square" rtlCol="0" anchor="t">
            <a:spAutoFit/>
          </a:bodyPr>
          <a:p>
            <a:pPr algn="ctr"/>
            <a:r>
              <a:rPr lang="en-US" altLang="zh-CN" sz="1400"/>
              <a:t>print(a)</a:t>
            </a:r>
            <a:endParaRPr lang="en-US" altLang="zh-CN" sz="1400"/>
          </a:p>
        </p:txBody>
      </p:sp>
      <p:sp>
        <p:nvSpPr>
          <p:cNvPr id="19" name="文本框 18"/>
          <p:cNvSpPr txBox="1"/>
          <p:nvPr/>
        </p:nvSpPr>
        <p:spPr>
          <a:xfrm>
            <a:off x="1993265" y="2375535"/>
            <a:ext cx="1415415" cy="306705"/>
          </a:xfrm>
          <a:prstGeom prst="rect">
            <a:avLst/>
          </a:prstGeom>
          <a:noFill/>
          <a:ln>
            <a:solidFill>
              <a:schemeClr val="tx1"/>
            </a:solidFill>
          </a:ln>
        </p:spPr>
        <p:txBody>
          <a:bodyPr wrap="square" rtlCol="0" anchor="t">
            <a:spAutoFit/>
          </a:bodyPr>
          <a:p>
            <a:pPr algn="ctr"/>
            <a:r>
              <a:rPr lang="en-US" altLang="zh-CN" sz="1400"/>
              <a:t>b=a+1</a:t>
            </a:r>
            <a:endParaRPr lang="en-US" altLang="zh-CN" sz="1400"/>
          </a:p>
        </p:txBody>
      </p:sp>
      <p:sp>
        <p:nvSpPr>
          <p:cNvPr id="22" name="文本框 21"/>
          <p:cNvSpPr txBox="1"/>
          <p:nvPr/>
        </p:nvSpPr>
        <p:spPr>
          <a:xfrm>
            <a:off x="1993265" y="3702685"/>
            <a:ext cx="1415415" cy="306705"/>
          </a:xfrm>
          <a:prstGeom prst="rect">
            <a:avLst/>
          </a:prstGeom>
          <a:noFill/>
          <a:ln>
            <a:solidFill>
              <a:schemeClr val="tx1"/>
            </a:solidFill>
          </a:ln>
        </p:spPr>
        <p:txBody>
          <a:bodyPr wrap="square" rtlCol="0" anchor="t">
            <a:spAutoFit/>
          </a:bodyPr>
          <a:p>
            <a:pPr algn="ctr"/>
            <a:r>
              <a:rPr lang="en-US" altLang="zh-CN" sz="1400"/>
              <a:t>c=b+1</a:t>
            </a:r>
            <a:endParaRPr lang="en-US" altLang="zh-CN" sz="1400"/>
          </a:p>
        </p:txBody>
      </p:sp>
      <p:sp>
        <p:nvSpPr>
          <p:cNvPr id="23" name="文本框 22"/>
          <p:cNvSpPr txBox="1"/>
          <p:nvPr/>
        </p:nvSpPr>
        <p:spPr>
          <a:xfrm>
            <a:off x="1993265" y="4366260"/>
            <a:ext cx="1415415" cy="306705"/>
          </a:xfrm>
          <a:prstGeom prst="rect">
            <a:avLst/>
          </a:prstGeom>
          <a:noFill/>
          <a:ln>
            <a:solidFill>
              <a:schemeClr val="tx1"/>
            </a:solidFill>
          </a:ln>
        </p:spPr>
        <p:txBody>
          <a:bodyPr wrap="square" rtlCol="0" anchor="t">
            <a:spAutoFit/>
          </a:bodyPr>
          <a:p>
            <a:pPr algn="ctr"/>
            <a:r>
              <a:rPr lang="en-US" altLang="zh-CN" sz="1400"/>
              <a:t>print(c)</a:t>
            </a:r>
            <a:endParaRPr lang="en-US" altLang="zh-CN" sz="1400"/>
          </a:p>
        </p:txBody>
      </p:sp>
      <p:cxnSp>
        <p:nvCxnSpPr>
          <p:cNvPr id="30" name="直接箭头连接符 29"/>
          <p:cNvCxnSpPr>
            <a:stCxn id="13" idx="2"/>
            <a:endCxn id="19" idx="0"/>
          </p:cNvCxnSpPr>
          <p:nvPr/>
        </p:nvCxnSpPr>
        <p:spPr>
          <a:xfrm>
            <a:off x="2701290" y="2018665"/>
            <a:ext cx="0" cy="35687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1" name="直接箭头连接符 30"/>
          <p:cNvCxnSpPr>
            <a:stCxn id="19" idx="2"/>
            <a:endCxn id="18" idx="0"/>
          </p:cNvCxnSpPr>
          <p:nvPr/>
        </p:nvCxnSpPr>
        <p:spPr>
          <a:xfrm flipH="1">
            <a:off x="1285875" y="2682240"/>
            <a:ext cx="1415415" cy="35687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2" name="直接箭头连接符 31"/>
          <p:cNvCxnSpPr>
            <a:stCxn id="18" idx="2"/>
            <a:endCxn id="22" idx="0"/>
          </p:cNvCxnSpPr>
          <p:nvPr/>
        </p:nvCxnSpPr>
        <p:spPr>
          <a:xfrm>
            <a:off x="1285875" y="3345815"/>
            <a:ext cx="1415415" cy="35687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3" name="直接箭头连接符 32"/>
          <p:cNvCxnSpPr>
            <a:stCxn id="22" idx="2"/>
            <a:endCxn id="23" idx="0"/>
          </p:cNvCxnSpPr>
          <p:nvPr/>
        </p:nvCxnSpPr>
        <p:spPr>
          <a:xfrm>
            <a:off x="2701290" y="4009390"/>
            <a:ext cx="0" cy="35687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4" name="文本框 33"/>
          <p:cNvSpPr txBox="1"/>
          <p:nvPr/>
        </p:nvSpPr>
        <p:spPr>
          <a:xfrm>
            <a:off x="3408680" y="3039110"/>
            <a:ext cx="1415415" cy="306705"/>
          </a:xfrm>
          <a:prstGeom prst="rect">
            <a:avLst/>
          </a:prstGeom>
          <a:noFill/>
          <a:ln>
            <a:solidFill>
              <a:schemeClr val="tx1"/>
            </a:solidFill>
          </a:ln>
        </p:spPr>
        <p:txBody>
          <a:bodyPr wrap="square" rtlCol="0" anchor="t">
            <a:spAutoFit/>
          </a:bodyPr>
          <a:p>
            <a:pPr algn="ctr"/>
            <a:r>
              <a:rPr lang="en-US" altLang="zh-CN" sz="1400"/>
              <a:t>d = 1</a:t>
            </a:r>
            <a:endParaRPr lang="en-US" altLang="zh-CN" sz="1400"/>
          </a:p>
        </p:txBody>
      </p:sp>
      <p:cxnSp>
        <p:nvCxnSpPr>
          <p:cNvPr id="35" name="直接箭头连接符 34"/>
          <p:cNvCxnSpPr>
            <a:stCxn id="19" idx="2"/>
            <a:endCxn id="34" idx="0"/>
          </p:cNvCxnSpPr>
          <p:nvPr/>
        </p:nvCxnSpPr>
        <p:spPr>
          <a:xfrm>
            <a:off x="2701290" y="2682240"/>
            <a:ext cx="1415415" cy="35687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6" name="直接箭头连接符 35"/>
          <p:cNvCxnSpPr>
            <a:stCxn id="34" idx="2"/>
            <a:endCxn id="22" idx="0"/>
          </p:cNvCxnSpPr>
          <p:nvPr/>
        </p:nvCxnSpPr>
        <p:spPr>
          <a:xfrm flipH="1">
            <a:off x="2701290" y="3345815"/>
            <a:ext cx="1415415" cy="35687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37" name="文本框 36"/>
          <p:cNvSpPr txBox="1"/>
          <p:nvPr/>
        </p:nvSpPr>
        <p:spPr>
          <a:xfrm>
            <a:off x="3589655" y="1711960"/>
            <a:ext cx="527050" cy="368300"/>
          </a:xfrm>
          <a:prstGeom prst="rect">
            <a:avLst/>
          </a:prstGeom>
          <a:noFill/>
        </p:spPr>
        <p:txBody>
          <a:bodyPr wrap="square" rtlCol="0">
            <a:spAutoFit/>
          </a:bodyPr>
          <a:p>
            <a:r>
              <a:rPr lang="en-US" altLang="zh-CN"/>
              <a:t>B1</a:t>
            </a:r>
            <a:endParaRPr lang="en-US" altLang="zh-CN"/>
          </a:p>
        </p:txBody>
      </p:sp>
      <p:sp>
        <p:nvSpPr>
          <p:cNvPr id="38" name="文本框 37"/>
          <p:cNvSpPr txBox="1"/>
          <p:nvPr/>
        </p:nvSpPr>
        <p:spPr>
          <a:xfrm>
            <a:off x="3589655" y="2354580"/>
            <a:ext cx="527050" cy="368300"/>
          </a:xfrm>
          <a:prstGeom prst="rect">
            <a:avLst/>
          </a:prstGeom>
          <a:noFill/>
        </p:spPr>
        <p:txBody>
          <a:bodyPr wrap="square" rtlCol="0">
            <a:spAutoFit/>
          </a:bodyPr>
          <a:p>
            <a:r>
              <a:rPr lang="en-US" altLang="zh-CN"/>
              <a:t>B2</a:t>
            </a:r>
            <a:endParaRPr lang="en-US" altLang="zh-CN"/>
          </a:p>
        </p:txBody>
      </p:sp>
      <p:sp>
        <p:nvSpPr>
          <p:cNvPr id="39" name="文本框 38"/>
          <p:cNvSpPr txBox="1"/>
          <p:nvPr/>
        </p:nvSpPr>
        <p:spPr>
          <a:xfrm>
            <a:off x="577850" y="2313940"/>
            <a:ext cx="527050" cy="368300"/>
          </a:xfrm>
          <a:prstGeom prst="rect">
            <a:avLst/>
          </a:prstGeom>
          <a:noFill/>
        </p:spPr>
        <p:txBody>
          <a:bodyPr wrap="square" rtlCol="0">
            <a:spAutoFit/>
          </a:bodyPr>
          <a:p>
            <a:r>
              <a:rPr lang="en-US" altLang="zh-CN"/>
              <a:t>B3</a:t>
            </a:r>
            <a:endParaRPr lang="en-US" altLang="zh-CN"/>
          </a:p>
        </p:txBody>
      </p:sp>
      <p:sp>
        <p:nvSpPr>
          <p:cNvPr id="41" name="文本框 40"/>
          <p:cNvSpPr txBox="1"/>
          <p:nvPr/>
        </p:nvSpPr>
        <p:spPr>
          <a:xfrm>
            <a:off x="4897120" y="3039110"/>
            <a:ext cx="527050" cy="368300"/>
          </a:xfrm>
          <a:prstGeom prst="rect">
            <a:avLst/>
          </a:prstGeom>
          <a:noFill/>
        </p:spPr>
        <p:txBody>
          <a:bodyPr wrap="square" rtlCol="0">
            <a:spAutoFit/>
          </a:bodyPr>
          <a:p>
            <a:r>
              <a:rPr lang="en-US" altLang="zh-CN"/>
              <a:t>B4</a:t>
            </a:r>
            <a:endParaRPr lang="en-US" altLang="zh-CN"/>
          </a:p>
        </p:txBody>
      </p:sp>
      <p:sp>
        <p:nvSpPr>
          <p:cNvPr id="47" name="文本框 46"/>
          <p:cNvSpPr txBox="1"/>
          <p:nvPr/>
        </p:nvSpPr>
        <p:spPr>
          <a:xfrm>
            <a:off x="3589655" y="3702685"/>
            <a:ext cx="527050" cy="368300"/>
          </a:xfrm>
          <a:prstGeom prst="rect">
            <a:avLst/>
          </a:prstGeom>
          <a:noFill/>
        </p:spPr>
        <p:txBody>
          <a:bodyPr wrap="square" rtlCol="0">
            <a:spAutoFit/>
          </a:bodyPr>
          <a:p>
            <a:r>
              <a:rPr lang="en-US" altLang="zh-CN"/>
              <a:t>B5</a:t>
            </a:r>
            <a:endParaRPr lang="en-US" altLang="zh-CN"/>
          </a:p>
        </p:txBody>
      </p:sp>
      <p:sp>
        <p:nvSpPr>
          <p:cNvPr id="48" name="文本框 47"/>
          <p:cNvSpPr txBox="1"/>
          <p:nvPr/>
        </p:nvSpPr>
        <p:spPr>
          <a:xfrm>
            <a:off x="3589655" y="4366260"/>
            <a:ext cx="527050" cy="368300"/>
          </a:xfrm>
          <a:prstGeom prst="rect">
            <a:avLst/>
          </a:prstGeom>
          <a:noFill/>
        </p:spPr>
        <p:txBody>
          <a:bodyPr wrap="square" rtlCol="0">
            <a:spAutoFit/>
          </a:bodyPr>
          <a:p>
            <a:r>
              <a:rPr lang="en-US" altLang="zh-CN"/>
              <a:t>B6</a:t>
            </a:r>
            <a:endParaRPr lang="en-US" altLang="zh-CN"/>
          </a:p>
        </p:txBody>
      </p:sp>
      <p:sp>
        <p:nvSpPr>
          <p:cNvPr id="49" name="文本框 48"/>
          <p:cNvSpPr txBox="1"/>
          <p:nvPr/>
        </p:nvSpPr>
        <p:spPr>
          <a:xfrm>
            <a:off x="4006215" y="1501140"/>
            <a:ext cx="377190" cy="306705"/>
          </a:xfrm>
          <a:prstGeom prst="rect">
            <a:avLst/>
          </a:prstGeom>
          <a:noFill/>
        </p:spPr>
        <p:txBody>
          <a:bodyPr wrap="square" rtlCol="0">
            <a:spAutoFit/>
          </a:bodyPr>
          <a:p>
            <a:r>
              <a:rPr lang="en-US" altLang="zh-CN" sz="1400">
                <a:solidFill>
                  <a:srgbClr val="FF0000"/>
                </a:solidFill>
              </a:rPr>
              <a:t>{}</a:t>
            </a:r>
            <a:endParaRPr lang="en-US" altLang="zh-CN" sz="1400">
              <a:solidFill>
                <a:srgbClr val="FF0000"/>
              </a:solidFill>
            </a:endParaRPr>
          </a:p>
        </p:txBody>
      </p:sp>
      <p:sp>
        <p:nvSpPr>
          <p:cNvPr id="50" name="文本框 49"/>
          <p:cNvSpPr txBox="1"/>
          <p:nvPr/>
        </p:nvSpPr>
        <p:spPr>
          <a:xfrm>
            <a:off x="4006215" y="2048510"/>
            <a:ext cx="377190" cy="306705"/>
          </a:xfrm>
          <a:prstGeom prst="rect">
            <a:avLst/>
          </a:prstGeom>
          <a:noFill/>
        </p:spPr>
        <p:txBody>
          <a:bodyPr wrap="square" rtlCol="0">
            <a:spAutoFit/>
          </a:bodyPr>
          <a:p>
            <a:r>
              <a:rPr lang="en-US" altLang="zh-CN" sz="1400">
                <a:solidFill>
                  <a:srgbClr val="FF0000"/>
                </a:solidFill>
              </a:rPr>
              <a:t>{a}</a:t>
            </a:r>
            <a:endParaRPr lang="en-US" altLang="zh-CN" sz="1400">
              <a:solidFill>
                <a:srgbClr val="FF0000"/>
              </a:solidFill>
            </a:endParaRPr>
          </a:p>
        </p:txBody>
      </p:sp>
      <p:sp>
        <p:nvSpPr>
          <p:cNvPr id="51" name="文本框 50"/>
          <p:cNvSpPr txBox="1"/>
          <p:nvPr/>
        </p:nvSpPr>
        <p:spPr>
          <a:xfrm>
            <a:off x="4006215" y="2416175"/>
            <a:ext cx="732790" cy="306705"/>
          </a:xfrm>
          <a:prstGeom prst="rect">
            <a:avLst/>
          </a:prstGeom>
          <a:noFill/>
        </p:spPr>
        <p:txBody>
          <a:bodyPr wrap="square" rtlCol="0">
            <a:spAutoFit/>
          </a:bodyPr>
          <a:p>
            <a:r>
              <a:rPr lang="en-US" altLang="zh-CN" sz="1400">
                <a:solidFill>
                  <a:srgbClr val="FF0000"/>
                </a:solidFill>
              </a:rPr>
              <a:t>{a, b}</a:t>
            </a:r>
            <a:endParaRPr lang="en-US" altLang="zh-CN" sz="1400">
              <a:solidFill>
                <a:srgbClr val="FF0000"/>
              </a:solidFill>
            </a:endParaRPr>
          </a:p>
        </p:txBody>
      </p:sp>
      <p:sp>
        <p:nvSpPr>
          <p:cNvPr id="52" name="文本框 51"/>
          <p:cNvSpPr txBox="1"/>
          <p:nvPr/>
        </p:nvSpPr>
        <p:spPr>
          <a:xfrm>
            <a:off x="577850" y="3345815"/>
            <a:ext cx="732790" cy="306705"/>
          </a:xfrm>
          <a:prstGeom prst="rect">
            <a:avLst/>
          </a:prstGeom>
          <a:noFill/>
        </p:spPr>
        <p:txBody>
          <a:bodyPr wrap="square" rtlCol="0">
            <a:spAutoFit/>
          </a:bodyPr>
          <a:p>
            <a:r>
              <a:rPr lang="en-US" altLang="zh-CN" sz="1400">
                <a:solidFill>
                  <a:srgbClr val="FF0000"/>
                </a:solidFill>
              </a:rPr>
              <a:t>{b}</a:t>
            </a:r>
            <a:endParaRPr lang="en-US" altLang="zh-CN" sz="1400">
              <a:solidFill>
                <a:srgbClr val="FF0000"/>
              </a:solidFill>
            </a:endParaRPr>
          </a:p>
        </p:txBody>
      </p:sp>
      <p:sp>
        <p:nvSpPr>
          <p:cNvPr id="54" name="文本框 53"/>
          <p:cNvSpPr txBox="1"/>
          <p:nvPr/>
        </p:nvSpPr>
        <p:spPr>
          <a:xfrm>
            <a:off x="4383405" y="3345815"/>
            <a:ext cx="441325" cy="306705"/>
          </a:xfrm>
          <a:prstGeom prst="rect">
            <a:avLst/>
          </a:prstGeom>
          <a:noFill/>
        </p:spPr>
        <p:txBody>
          <a:bodyPr wrap="square" rtlCol="0">
            <a:spAutoFit/>
          </a:bodyPr>
          <a:p>
            <a:r>
              <a:rPr lang="en-US" altLang="zh-CN" sz="1400">
                <a:solidFill>
                  <a:srgbClr val="FF0000"/>
                </a:solidFill>
              </a:rPr>
              <a:t>{b}</a:t>
            </a:r>
            <a:endParaRPr lang="en-US" altLang="zh-CN" sz="1400">
              <a:solidFill>
                <a:srgbClr val="FF0000"/>
              </a:solidFill>
            </a:endParaRPr>
          </a:p>
        </p:txBody>
      </p:sp>
      <p:sp>
        <p:nvSpPr>
          <p:cNvPr id="55" name="文本框 54"/>
          <p:cNvSpPr txBox="1"/>
          <p:nvPr/>
        </p:nvSpPr>
        <p:spPr>
          <a:xfrm>
            <a:off x="4382770" y="3968115"/>
            <a:ext cx="441325" cy="306705"/>
          </a:xfrm>
          <a:prstGeom prst="rect">
            <a:avLst/>
          </a:prstGeom>
          <a:noFill/>
        </p:spPr>
        <p:txBody>
          <a:bodyPr wrap="square" rtlCol="0">
            <a:spAutoFit/>
          </a:bodyPr>
          <a:p>
            <a:r>
              <a:rPr lang="en-US" altLang="zh-CN" sz="1400">
                <a:solidFill>
                  <a:srgbClr val="FF0000"/>
                </a:solidFill>
              </a:rPr>
              <a:t>{c}</a:t>
            </a:r>
            <a:endParaRPr lang="en-US" altLang="zh-CN" sz="1400">
              <a:solidFill>
                <a:srgbClr val="FF0000"/>
              </a:solidFill>
            </a:endParaRPr>
          </a:p>
        </p:txBody>
      </p:sp>
      <p:sp>
        <p:nvSpPr>
          <p:cNvPr id="56" name="文本框 55"/>
          <p:cNvSpPr txBox="1"/>
          <p:nvPr/>
        </p:nvSpPr>
        <p:spPr>
          <a:xfrm>
            <a:off x="4383405" y="4617720"/>
            <a:ext cx="441325" cy="306705"/>
          </a:xfrm>
          <a:prstGeom prst="rect">
            <a:avLst/>
          </a:prstGeom>
          <a:noFill/>
        </p:spPr>
        <p:txBody>
          <a:bodyPr wrap="square" rtlCol="0">
            <a:spAutoFit/>
          </a:bodyPr>
          <a:p>
            <a:r>
              <a:rPr lang="en-US" altLang="zh-CN" sz="1400">
                <a:solidFill>
                  <a:srgbClr val="FF0000"/>
                </a:solidFill>
              </a:rPr>
              <a:t>{}</a:t>
            </a:r>
            <a:endParaRPr lang="en-US" altLang="zh-CN" sz="1400">
              <a:solidFill>
                <a:srgbClr val="FF0000"/>
              </a:solidFill>
            </a:endParaRPr>
          </a:p>
        </p:txBody>
      </p:sp>
      <p:sp>
        <p:nvSpPr>
          <p:cNvPr id="57" name="文本框 56"/>
          <p:cNvSpPr txBox="1"/>
          <p:nvPr/>
        </p:nvSpPr>
        <p:spPr>
          <a:xfrm>
            <a:off x="8038465" y="1711960"/>
            <a:ext cx="1415415" cy="306705"/>
          </a:xfrm>
          <a:prstGeom prst="rect">
            <a:avLst/>
          </a:prstGeom>
          <a:noFill/>
          <a:ln>
            <a:solidFill>
              <a:schemeClr val="tx1"/>
            </a:solidFill>
          </a:ln>
        </p:spPr>
        <p:txBody>
          <a:bodyPr wrap="square" rtlCol="0" anchor="t">
            <a:spAutoFit/>
          </a:bodyPr>
          <a:p>
            <a:pPr algn="ctr"/>
            <a:r>
              <a:rPr lang="en-US" altLang="zh-CN" sz="1400"/>
              <a:t>a=1</a:t>
            </a:r>
            <a:endParaRPr lang="en-US" altLang="zh-CN" sz="1400"/>
          </a:p>
        </p:txBody>
      </p:sp>
      <p:sp>
        <p:nvSpPr>
          <p:cNvPr id="58" name="文本框 57"/>
          <p:cNvSpPr txBox="1"/>
          <p:nvPr/>
        </p:nvSpPr>
        <p:spPr>
          <a:xfrm>
            <a:off x="6623050" y="3039110"/>
            <a:ext cx="1415415" cy="306705"/>
          </a:xfrm>
          <a:prstGeom prst="rect">
            <a:avLst/>
          </a:prstGeom>
          <a:noFill/>
          <a:ln>
            <a:solidFill>
              <a:schemeClr val="tx1"/>
            </a:solidFill>
          </a:ln>
        </p:spPr>
        <p:txBody>
          <a:bodyPr wrap="square" rtlCol="0" anchor="t">
            <a:spAutoFit/>
          </a:bodyPr>
          <a:p>
            <a:pPr algn="ctr"/>
            <a:r>
              <a:rPr lang="en-US" altLang="zh-CN" sz="1400"/>
              <a:t>print(a)</a:t>
            </a:r>
            <a:endParaRPr lang="en-US" altLang="zh-CN" sz="1400"/>
          </a:p>
        </p:txBody>
      </p:sp>
      <p:sp>
        <p:nvSpPr>
          <p:cNvPr id="59" name="文本框 58"/>
          <p:cNvSpPr txBox="1"/>
          <p:nvPr/>
        </p:nvSpPr>
        <p:spPr>
          <a:xfrm>
            <a:off x="8038465" y="2375535"/>
            <a:ext cx="1415415" cy="306705"/>
          </a:xfrm>
          <a:prstGeom prst="rect">
            <a:avLst/>
          </a:prstGeom>
          <a:noFill/>
          <a:ln>
            <a:solidFill>
              <a:schemeClr val="tx1"/>
            </a:solidFill>
          </a:ln>
        </p:spPr>
        <p:txBody>
          <a:bodyPr wrap="square" rtlCol="0" anchor="t">
            <a:spAutoFit/>
          </a:bodyPr>
          <a:p>
            <a:pPr algn="ctr"/>
            <a:r>
              <a:rPr lang="en-US" altLang="zh-CN" sz="1400"/>
              <a:t>b=a+1</a:t>
            </a:r>
            <a:endParaRPr lang="en-US" altLang="zh-CN" sz="1400"/>
          </a:p>
        </p:txBody>
      </p:sp>
      <p:sp>
        <p:nvSpPr>
          <p:cNvPr id="60" name="文本框 59"/>
          <p:cNvSpPr txBox="1"/>
          <p:nvPr/>
        </p:nvSpPr>
        <p:spPr>
          <a:xfrm>
            <a:off x="8038465" y="3702685"/>
            <a:ext cx="1415415" cy="306705"/>
          </a:xfrm>
          <a:prstGeom prst="rect">
            <a:avLst/>
          </a:prstGeom>
          <a:noFill/>
          <a:ln>
            <a:solidFill>
              <a:schemeClr val="tx1"/>
            </a:solidFill>
          </a:ln>
        </p:spPr>
        <p:txBody>
          <a:bodyPr wrap="square" rtlCol="0" anchor="t">
            <a:spAutoFit/>
          </a:bodyPr>
          <a:p>
            <a:pPr algn="ctr"/>
            <a:r>
              <a:rPr lang="en-US" altLang="zh-CN" sz="1400"/>
              <a:t>c=b+1</a:t>
            </a:r>
            <a:endParaRPr lang="en-US" altLang="zh-CN" sz="1400"/>
          </a:p>
        </p:txBody>
      </p:sp>
      <p:sp>
        <p:nvSpPr>
          <p:cNvPr id="61" name="文本框 60"/>
          <p:cNvSpPr txBox="1"/>
          <p:nvPr/>
        </p:nvSpPr>
        <p:spPr>
          <a:xfrm>
            <a:off x="8038465" y="4366260"/>
            <a:ext cx="1415415" cy="306705"/>
          </a:xfrm>
          <a:prstGeom prst="rect">
            <a:avLst/>
          </a:prstGeom>
          <a:noFill/>
          <a:ln>
            <a:solidFill>
              <a:schemeClr val="tx1"/>
            </a:solidFill>
          </a:ln>
        </p:spPr>
        <p:txBody>
          <a:bodyPr wrap="square" rtlCol="0" anchor="t">
            <a:spAutoFit/>
          </a:bodyPr>
          <a:p>
            <a:pPr algn="ctr"/>
            <a:r>
              <a:rPr lang="en-US" altLang="zh-CN" sz="1400"/>
              <a:t>print(c)</a:t>
            </a:r>
            <a:endParaRPr lang="en-US" altLang="zh-CN" sz="1400"/>
          </a:p>
        </p:txBody>
      </p:sp>
      <p:cxnSp>
        <p:nvCxnSpPr>
          <p:cNvPr id="62" name="直接箭头连接符 61"/>
          <p:cNvCxnSpPr>
            <a:stCxn id="57" idx="2"/>
            <a:endCxn id="59" idx="0"/>
          </p:cNvCxnSpPr>
          <p:nvPr/>
        </p:nvCxnSpPr>
        <p:spPr>
          <a:xfrm>
            <a:off x="8746490" y="2018665"/>
            <a:ext cx="0" cy="35687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3" name="直接箭头连接符 62"/>
          <p:cNvCxnSpPr>
            <a:stCxn id="59" idx="2"/>
            <a:endCxn id="58" idx="0"/>
          </p:cNvCxnSpPr>
          <p:nvPr/>
        </p:nvCxnSpPr>
        <p:spPr>
          <a:xfrm flipH="1">
            <a:off x="7331075" y="2682240"/>
            <a:ext cx="1415415" cy="35687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4" name="直接箭头连接符 63"/>
          <p:cNvCxnSpPr>
            <a:stCxn id="58" idx="2"/>
            <a:endCxn id="60" idx="0"/>
          </p:cNvCxnSpPr>
          <p:nvPr/>
        </p:nvCxnSpPr>
        <p:spPr>
          <a:xfrm>
            <a:off x="7331075" y="3345815"/>
            <a:ext cx="1415415" cy="35687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5" name="直接箭头连接符 64"/>
          <p:cNvCxnSpPr>
            <a:stCxn id="60" idx="2"/>
            <a:endCxn id="61" idx="0"/>
          </p:cNvCxnSpPr>
          <p:nvPr/>
        </p:nvCxnSpPr>
        <p:spPr>
          <a:xfrm>
            <a:off x="8746490" y="4009390"/>
            <a:ext cx="0" cy="35687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67" name="文本框 66"/>
          <p:cNvSpPr txBox="1"/>
          <p:nvPr/>
        </p:nvSpPr>
        <p:spPr>
          <a:xfrm>
            <a:off x="9453880" y="3039110"/>
            <a:ext cx="1415415" cy="306705"/>
          </a:xfrm>
          <a:prstGeom prst="rect">
            <a:avLst/>
          </a:prstGeom>
          <a:noFill/>
          <a:ln>
            <a:solidFill>
              <a:schemeClr val="tx1"/>
            </a:solidFill>
          </a:ln>
        </p:spPr>
        <p:txBody>
          <a:bodyPr wrap="square" rtlCol="0" anchor="t">
            <a:spAutoFit/>
          </a:bodyPr>
          <a:p>
            <a:pPr algn="ctr"/>
            <a:r>
              <a:rPr lang="en-US" altLang="zh-CN" sz="1400"/>
              <a:t>d = 1</a:t>
            </a:r>
            <a:endParaRPr lang="en-US" altLang="zh-CN" sz="1400"/>
          </a:p>
        </p:txBody>
      </p:sp>
      <p:cxnSp>
        <p:nvCxnSpPr>
          <p:cNvPr id="68" name="直接箭头连接符 67"/>
          <p:cNvCxnSpPr>
            <a:stCxn id="59" idx="2"/>
            <a:endCxn id="67" idx="0"/>
          </p:cNvCxnSpPr>
          <p:nvPr/>
        </p:nvCxnSpPr>
        <p:spPr>
          <a:xfrm>
            <a:off x="8746490" y="2682240"/>
            <a:ext cx="1415415" cy="35687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9" name="直接箭头连接符 68"/>
          <p:cNvCxnSpPr>
            <a:stCxn id="67" idx="2"/>
            <a:endCxn id="60" idx="0"/>
          </p:cNvCxnSpPr>
          <p:nvPr/>
        </p:nvCxnSpPr>
        <p:spPr>
          <a:xfrm flipH="1">
            <a:off x="8746490" y="3345815"/>
            <a:ext cx="1415415" cy="35687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70" name="文本框 69"/>
          <p:cNvSpPr txBox="1"/>
          <p:nvPr/>
        </p:nvSpPr>
        <p:spPr>
          <a:xfrm>
            <a:off x="9634855" y="1711960"/>
            <a:ext cx="527050" cy="368300"/>
          </a:xfrm>
          <a:prstGeom prst="rect">
            <a:avLst/>
          </a:prstGeom>
          <a:noFill/>
        </p:spPr>
        <p:txBody>
          <a:bodyPr wrap="square" rtlCol="0">
            <a:spAutoFit/>
          </a:bodyPr>
          <a:p>
            <a:r>
              <a:rPr lang="en-US" altLang="zh-CN"/>
              <a:t>B1</a:t>
            </a:r>
            <a:endParaRPr lang="en-US" altLang="zh-CN"/>
          </a:p>
        </p:txBody>
      </p:sp>
      <p:sp>
        <p:nvSpPr>
          <p:cNvPr id="71" name="文本框 70"/>
          <p:cNvSpPr txBox="1"/>
          <p:nvPr/>
        </p:nvSpPr>
        <p:spPr>
          <a:xfrm>
            <a:off x="9634855" y="2354580"/>
            <a:ext cx="527050" cy="368300"/>
          </a:xfrm>
          <a:prstGeom prst="rect">
            <a:avLst/>
          </a:prstGeom>
          <a:noFill/>
        </p:spPr>
        <p:txBody>
          <a:bodyPr wrap="square" rtlCol="0">
            <a:spAutoFit/>
          </a:bodyPr>
          <a:p>
            <a:r>
              <a:rPr lang="en-US" altLang="zh-CN"/>
              <a:t>B2</a:t>
            </a:r>
            <a:endParaRPr lang="en-US" altLang="zh-CN"/>
          </a:p>
        </p:txBody>
      </p:sp>
      <p:sp>
        <p:nvSpPr>
          <p:cNvPr id="72" name="文本框 71"/>
          <p:cNvSpPr txBox="1"/>
          <p:nvPr/>
        </p:nvSpPr>
        <p:spPr>
          <a:xfrm>
            <a:off x="6623050" y="2364105"/>
            <a:ext cx="527050" cy="368300"/>
          </a:xfrm>
          <a:prstGeom prst="rect">
            <a:avLst/>
          </a:prstGeom>
          <a:noFill/>
        </p:spPr>
        <p:txBody>
          <a:bodyPr wrap="square" rtlCol="0">
            <a:spAutoFit/>
          </a:bodyPr>
          <a:p>
            <a:r>
              <a:rPr lang="en-US" altLang="zh-CN"/>
              <a:t>B3</a:t>
            </a:r>
            <a:endParaRPr lang="en-US" altLang="zh-CN"/>
          </a:p>
        </p:txBody>
      </p:sp>
      <p:sp>
        <p:nvSpPr>
          <p:cNvPr id="73" name="文本框 72"/>
          <p:cNvSpPr txBox="1"/>
          <p:nvPr/>
        </p:nvSpPr>
        <p:spPr>
          <a:xfrm>
            <a:off x="10942320" y="3502660"/>
            <a:ext cx="527050" cy="368300"/>
          </a:xfrm>
          <a:prstGeom prst="rect">
            <a:avLst/>
          </a:prstGeom>
          <a:noFill/>
        </p:spPr>
        <p:txBody>
          <a:bodyPr wrap="square" rtlCol="0">
            <a:spAutoFit/>
          </a:bodyPr>
          <a:p>
            <a:r>
              <a:rPr lang="en-US" altLang="zh-CN"/>
              <a:t>B4</a:t>
            </a:r>
            <a:endParaRPr lang="en-US" altLang="zh-CN"/>
          </a:p>
        </p:txBody>
      </p:sp>
      <p:sp>
        <p:nvSpPr>
          <p:cNvPr id="74" name="文本框 73"/>
          <p:cNvSpPr txBox="1"/>
          <p:nvPr/>
        </p:nvSpPr>
        <p:spPr>
          <a:xfrm>
            <a:off x="9634855" y="3702685"/>
            <a:ext cx="527050" cy="368300"/>
          </a:xfrm>
          <a:prstGeom prst="rect">
            <a:avLst/>
          </a:prstGeom>
          <a:noFill/>
        </p:spPr>
        <p:txBody>
          <a:bodyPr wrap="square" rtlCol="0">
            <a:spAutoFit/>
          </a:bodyPr>
          <a:p>
            <a:r>
              <a:rPr lang="en-US" altLang="zh-CN"/>
              <a:t>B5</a:t>
            </a:r>
            <a:endParaRPr lang="en-US" altLang="zh-CN"/>
          </a:p>
        </p:txBody>
      </p:sp>
      <p:sp>
        <p:nvSpPr>
          <p:cNvPr id="75" name="文本框 74"/>
          <p:cNvSpPr txBox="1"/>
          <p:nvPr/>
        </p:nvSpPr>
        <p:spPr>
          <a:xfrm>
            <a:off x="9634855" y="4366260"/>
            <a:ext cx="527050" cy="368300"/>
          </a:xfrm>
          <a:prstGeom prst="rect">
            <a:avLst/>
          </a:prstGeom>
          <a:noFill/>
        </p:spPr>
        <p:txBody>
          <a:bodyPr wrap="square" rtlCol="0">
            <a:spAutoFit/>
          </a:bodyPr>
          <a:p>
            <a:r>
              <a:rPr lang="en-US" altLang="zh-CN"/>
              <a:t>B6</a:t>
            </a:r>
            <a:endParaRPr lang="en-US" altLang="zh-CN"/>
          </a:p>
        </p:txBody>
      </p:sp>
      <p:sp>
        <p:nvSpPr>
          <p:cNvPr id="76" name="文本框 75"/>
          <p:cNvSpPr txBox="1"/>
          <p:nvPr/>
        </p:nvSpPr>
        <p:spPr>
          <a:xfrm>
            <a:off x="10051415" y="1370330"/>
            <a:ext cx="377190" cy="306705"/>
          </a:xfrm>
          <a:prstGeom prst="rect">
            <a:avLst/>
          </a:prstGeom>
          <a:noFill/>
        </p:spPr>
        <p:txBody>
          <a:bodyPr wrap="square" rtlCol="0">
            <a:spAutoFit/>
          </a:bodyPr>
          <a:p>
            <a:r>
              <a:rPr lang="en-US" altLang="zh-CN" sz="1400">
                <a:solidFill>
                  <a:srgbClr val="FF0000"/>
                </a:solidFill>
              </a:rPr>
              <a:t>{}</a:t>
            </a:r>
            <a:endParaRPr lang="en-US" altLang="zh-CN" sz="1400">
              <a:solidFill>
                <a:srgbClr val="FF0000"/>
              </a:solidFill>
            </a:endParaRPr>
          </a:p>
        </p:txBody>
      </p:sp>
      <p:sp>
        <p:nvSpPr>
          <p:cNvPr id="77" name="文本框 76"/>
          <p:cNvSpPr txBox="1"/>
          <p:nvPr/>
        </p:nvSpPr>
        <p:spPr>
          <a:xfrm>
            <a:off x="10051415" y="2048510"/>
            <a:ext cx="377190" cy="306705"/>
          </a:xfrm>
          <a:prstGeom prst="rect">
            <a:avLst/>
          </a:prstGeom>
          <a:noFill/>
        </p:spPr>
        <p:txBody>
          <a:bodyPr wrap="square" rtlCol="0">
            <a:spAutoFit/>
          </a:bodyPr>
          <a:p>
            <a:r>
              <a:rPr lang="en-US" altLang="zh-CN" sz="1400">
                <a:solidFill>
                  <a:srgbClr val="FF0000"/>
                </a:solidFill>
              </a:rPr>
              <a:t>{a}</a:t>
            </a:r>
            <a:endParaRPr lang="en-US" altLang="zh-CN" sz="1400">
              <a:solidFill>
                <a:srgbClr val="FF0000"/>
              </a:solidFill>
            </a:endParaRPr>
          </a:p>
        </p:txBody>
      </p:sp>
      <p:sp>
        <p:nvSpPr>
          <p:cNvPr id="78" name="文本框 77"/>
          <p:cNvSpPr txBox="1"/>
          <p:nvPr/>
        </p:nvSpPr>
        <p:spPr>
          <a:xfrm>
            <a:off x="10513060" y="2732405"/>
            <a:ext cx="356870" cy="306705"/>
          </a:xfrm>
          <a:prstGeom prst="rect">
            <a:avLst/>
          </a:prstGeom>
          <a:noFill/>
        </p:spPr>
        <p:txBody>
          <a:bodyPr wrap="square" rtlCol="0">
            <a:spAutoFit/>
          </a:bodyPr>
          <a:p>
            <a:r>
              <a:rPr lang="en-US" altLang="zh-CN" sz="1400">
                <a:solidFill>
                  <a:srgbClr val="FF0000"/>
                </a:solidFill>
              </a:rPr>
              <a:t>{b}</a:t>
            </a:r>
            <a:endParaRPr lang="en-US" altLang="zh-CN" sz="1400">
              <a:solidFill>
                <a:srgbClr val="FF0000"/>
              </a:solidFill>
            </a:endParaRPr>
          </a:p>
        </p:txBody>
      </p:sp>
      <p:sp>
        <p:nvSpPr>
          <p:cNvPr id="80" name="文本框 79"/>
          <p:cNvSpPr txBox="1"/>
          <p:nvPr/>
        </p:nvSpPr>
        <p:spPr>
          <a:xfrm>
            <a:off x="10428605" y="3345815"/>
            <a:ext cx="441325" cy="306705"/>
          </a:xfrm>
          <a:prstGeom prst="rect">
            <a:avLst/>
          </a:prstGeom>
          <a:noFill/>
        </p:spPr>
        <p:txBody>
          <a:bodyPr wrap="square" rtlCol="0">
            <a:spAutoFit/>
          </a:bodyPr>
          <a:p>
            <a:r>
              <a:rPr lang="en-US" altLang="zh-CN" sz="1400">
                <a:solidFill>
                  <a:srgbClr val="FF0000"/>
                </a:solidFill>
              </a:rPr>
              <a:t>{b}</a:t>
            </a:r>
            <a:endParaRPr lang="en-US" altLang="zh-CN" sz="1400">
              <a:solidFill>
                <a:srgbClr val="FF0000"/>
              </a:solidFill>
            </a:endParaRPr>
          </a:p>
        </p:txBody>
      </p:sp>
      <p:sp>
        <p:nvSpPr>
          <p:cNvPr id="81" name="文本框 80"/>
          <p:cNvSpPr txBox="1"/>
          <p:nvPr/>
        </p:nvSpPr>
        <p:spPr>
          <a:xfrm>
            <a:off x="10427970" y="3968115"/>
            <a:ext cx="441325" cy="306705"/>
          </a:xfrm>
          <a:prstGeom prst="rect">
            <a:avLst/>
          </a:prstGeom>
          <a:noFill/>
        </p:spPr>
        <p:txBody>
          <a:bodyPr wrap="square" rtlCol="0">
            <a:spAutoFit/>
          </a:bodyPr>
          <a:p>
            <a:r>
              <a:rPr lang="en-US" altLang="zh-CN" sz="1400">
                <a:solidFill>
                  <a:srgbClr val="FF0000"/>
                </a:solidFill>
              </a:rPr>
              <a:t>{c}</a:t>
            </a:r>
            <a:endParaRPr lang="en-US" altLang="zh-CN" sz="1400">
              <a:solidFill>
                <a:srgbClr val="FF0000"/>
              </a:solidFill>
            </a:endParaRPr>
          </a:p>
        </p:txBody>
      </p:sp>
      <p:sp>
        <p:nvSpPr>
          <p:cNvPr id="82" name="文本框 81"/>
          <p:cNvSpPr txBox="1"/>
          <p:nvPr/>
        </p:nvSpPr>
        <p:spPr>
          <a:xfrm>
            <a:off x="10428605" y="4617720"/>
            <a:ext cx="441325" cy="306705"/>
          </a:xfrm>
          <a:prstGeom prst="rect">
            <a:avLst/>
          </a:prstGeom>
          <a:noFill/>
        </p:spPr>
        <p:txBody>
          <a:bodyPr wrap="square" rtlCol="0">
            <a:spAutoFit/>
          </a:bodyPr>
          <a:p>
            <a:r>
              <a:rPr lang="en-US" altLang="zh-CN" sz="1400">
                <a:solidFill>
                  <a:srgbClr val="FF0000"/>
                </a:solidFill>
              </a:rPr>
              <a:t>{}</a:t>
            </a:r>
            <a:endParaRPr lang="en-US" altLang="zh-CN" sz="1400">
              <a:solidFill>
                <a:srgbClr val="FF0000"/>
              </a:solidFill>
            </a:endParaRPr>
          </a:p>
        </p:txBody>
      </p:sp>
      <p:sp>
        <p:nvSpPr>
          <p:cNvPr id="83" name="右箭头 82"/>
          <p:cNvSpPr/>
          <p:nvPr/>
        </p:nvSpPr>
        <p:spPr>
          <a:xfrm>
            <a:off x="5643880" y="3019425"/>
            <a:ext cx="70739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4" name="文本框 83"/>
          <p:cNvSpPr txBox="1"/>
          <p:nvPr/>
        </p:nvSpPr>
        <p:spPr>
          <a:xfrm>
            <a:off x="322580" y="5475605"/>
            <a:ext cx="4502150" cy="953135"/>
          </a:xfrm>
          <a:prstGeom prst="rect">
            <a:avLst/>
          </a:prstGeom>
          <a:noFill/>
        </p:spPr>
        <p:txBody>
          <a:bodyPr wrap="square" rtlCol="0" anchor="t">
            <a:spAutoFit/>
          </a:bodyPr>
          <a:p>
            <a:r>
              <a:rPr lang="zh-CN" altLang="en-US" sz="2000">
                <a:solidFill>
                  <a:srgbClr val="FF0000"/>
                </a:solidFill>
                <a:sym typeface="+mn-ea"/>
              </a:rPr>
              <a:t>抽象</a:t>
            </a:r>
            <a:endParaRPr lang="zh-CN" altLang="en-US" sz="2000">
              <a:solidFill>
                <a:srgbClr val="FF0000"/>
              </a:solidFill>
            </a:endParaRPr>
          </a:p>
          <a:p>
            <a:r>
              <a:rPr lang="zh-CN" altLang="en-US">
                <a:sym typeface="+mn-ea"/>
              </a:rPr>
              <a:t>当前程序点活跃变量的集合</a:t>
            </a:r>
            <a:r>
              <a:rPr lang="en-US" altLang="zh-CN">
                <a:sym typeface="+mn-ea"/>
              </a:rPr>
              <a:t>.</a:t>
            </a:r>
            <a:endParaRPr lang="en-US" altLang="zh-CN">
              <a:sym typeface="+mn-ea"/>
            </a:endParaRPr>
          </a:p>
          <a:p>
            <a:r>
              <a:rPr lang="zh-CN" altLang="en-US">
                <a:sym typeface="+mn-ea"/>
              </a:rPr>
              <a:t>域</a:t>
            </a:r>
            <a:r>
              <a:rPr lang="en-US" altLang="zh-CN">
                <a:sym typeface="+mn-ea"/>
              </a:rPr>
              <a:t>: </a:t>
            </a:r>
            <a:r>
              <a:rPr lang="zh-CN" altLang="en-US">
                <a:sym typeface="+mn-ea"/>
              </a:rPr>
              <a:t>程序中全部变量的集合的幂集</a:t>
            </a:r>
            <a:r>
              <a:rPr lang="en-US" altLang="zh-CN">
                <a:sym typeface="+mn-ea"/>
              </a:rPr>
              <a:t>.</a:t>
            </a:r>
            <a:endParaRPr lang="en-US" altLang="zh-CN">
              <a:sym typeface="+mn-ea"/>
            </a:endParaRPr>
          </a:p>
        </p:txBody>
      </p:sp>
      <p:sp>
        <p:nvSpPr>
          <p:cNvPr id="85" name="文本框 84"/>
          <p:cNvSpPr txBox="1"/>
          <p:nvPr/>
        </p:nvSpPr>
        <p:spPr>
          <a:xfrm>
            <a:off x="5424170" y="5475605"/>
            <a:ext cx="1302385" cy="398780"/>
          </a:xfrm>
          <a:prstGeom prst="rect">
            <a:avLst/>
          </a:prstGeom>
          <a:noFill/>
        </p:spPr>
        <p:txBody>
          <a:bodyPr wrap="square" rtlCol="0" anchor="t">
            <a:spAutoFit/>
          </a:bodyPr>
          <a:p>
            <a:r>
              <a:rPr lang="zh-CN" altLang="en-US" sz="2000">
                <a:solidFill>
                  <a:srgbClr val="FF0000"/>
                </a:solidFill>
                <a:sym typeface="+mn-ea"/>
              </a:rPr>
              <a:t>反向分析</a:t>
            </a:r>
            <a:endParaRPr lang="en-US" altLang="zh-CN">
              <a:sym typeface="+mn-ea"/>
            </a:endParaRPr>
          </a:p>
        </p:txBody>
      </p:sp>
      <p:sp>
        <p:nvSpPr>
          <p:cNvPr id="86" name="文本框 85"/>
          <p:cNvSpPr txBox="1"/>
          <p:nvPr/>
        </p:nvSpPr>
        <p:spPr>
          <a:xfrm>
            <a:off x="6623050" y="2722880"/>
            <a:ext cx="732790" cy="306705"/>
          </a:xfrm>
          <a:prstGeom prst="rect">
            <a:avLst/>
          </a:prstGeom>
          <a:noFill/>
        </p:spPr>
        <p:txBody>
          <a:bodyPr wrap="square" rtlCol="0">
            <a:spAutoFit/>
          </a:bodyPr>
          <a:p>
            <a:r>
              <a:rPr lang="en-US" altLang="zh-CN" sz="1400">
                <a:solidFill>
                  <a:srgbClr val="FF0000"/>
                </a:solidFill>
              </a:rPr>
              <a:t>{a, b}</a:t>
            </a:r>
            <a:endParaRPr lang="en-US" altLang="zh-CN" sz="1400">
              <a:solidFill>
                <a:srgbClr val="FF0000"/>
              </a:solidFill>
            </a:endParaRPr>
          </a:p>
        </p:txBody>
      </p:sp>
      <p:sp>
        <p:nvSpPr>
          <p:cNvPr id="87" name="文本框 86"/>
          <p:cNvSpPr txBox="1"/>
          <p:nvPr/>
        </p:nvSpPr>
        <p:spPr>
          <a:xfrm>
            <a:off x="577850" y="2645410"/>
            <a:ext cx="732790" cy="306705"/>
          </a:xfrm>
          <a:prstGeom prst="rect">
            <a:avLst/>
          </a:prstGeom>
          <a:noFill/>
        </p:spPr>
        <p:txBody>
          <a:bodyPr wrap="square" rtlCol="0">
            <a:spAutoFit/>
          </a:bodyPr>
          <a:p>
            <a:r>
              <a:rPr lang="en-US" altLang="zh-CN" sz="1400">
                <a:solidFill>
                  <a:srgbClr val="FF0000"/>
                </a:solidFill>
              </a:rPr>
              <a:t>{a, b}</a:t>
            </a:r>
            <a:endParaRPr lang="en-US" altLang="zh-CN" sz="1400">
              <a:solidFill>
                <a:srgbClr val="FF0000"/>
              </a:solidFill>
            </a:endParaRPr>
          </a:p>
        </p:txBody>
      </p:sp>
      <p:sp>
        <p:nvSpPr>
          <p:cNvPr id="88" name="文本框 87"/>
          <p:cNvSpPr txBox="1"/>
          <p:nvPr/>
        </p:nvSpPr>
        <p:spPr>
          <a:xfrm>
            <a:off x="4441825" y="2682240"/>
            <a:ext cx="382905" cy="306705"/>
          </a:xfrm>
          <a:prstGeom prst="rect">
            <a:avLst/>
          </a:prstGeom>
          <a:noFill/>
        </p:spPr>
        <p:txBody>
          <a:bodyPr wrap="square" rtlCol="0">
            <a:spAutoFit/>
          </a:bodyPr>
          <a:p>
            <a:r>
              <a:rPr lang="en-US" altLang="zh-CN" sz="1400">
                <a:solidFill>
                  <a:srgbClr val="FF0000"/>
                </a:solidFill>
              </a:rPr>
              <a:t>{b}</a:t>
            </a:r>
            <a:endParaRPr lang="en-US" altLang="zh-CN" sz="1400">
              <a:solidFill>
                <a:srgbClr val="FF0000"/>
              </a:solidFill>
            </a:endParaRPr>
          </a:p>
        </p:txBody>
      </p:sp>
      <p:sp>
        <p:nvSpPr>
          <p:cNvPr id="89" name="文本框 88"/>
          <p:cNvSpPr txBox="1"/>
          <p:nvPr/>
        </p:nvSpPr>
        <p:spPr>
          <a:xfrm>
            <a:off x="2519045" y="3345815"/>
            <a:ext cx="365125" cy="306705"/>
          </a:xfrm>
          <a:prstGeom prst="rect">
            <a:avLst/>
          </a:prstGeom>
          <a:noFill/>
        </p:spPr>
        <p:txBody>
          <a:bodyPr wrap="square" rtlCol="0">
            <a:spAutoFit/>
          </a:bodyPr>
          <a:p>
            <a:r>
              <a:rPr lang="en-US" altLang="zh-CN" sz="1400">
                <a:solidFill>
                  <a:srgbClr val="FF0000"/>
                </a:solidFill>
              </a:rPr>
              <a:t>{b}</a:t>
            </a:r>
            <a:endParaRPr lang="en-US" altLang="zh-CN" sz="1400">
              <a:solidFill>
                <a:srgbClr val="FF0000"/>
              </a:solidFill>
            </a:endParaRPr>
          </a:p>
        </p:txBody>
      </p:sp>
      <p:sp>
        <p:nvSpPr>
          <p:cNvPr id="90" name="文本框 89"/>
          <p:cNvSpPr txBox="1"/>
          <p:nvPr/>
        </p:nvSpPr>
        <p:spPr>
          <a:xfrm>
            <a:off x="8526145" y="3345815"/>
            <a:ext cx="441325" cy="306705"/>
          </a:xfrm>
          <a:prstGeom prst="rect">
            <a:avLst/>
          </a:prstGeom>
          <a:noFill/>
        </p:spPr>
        <p:txBody>
          <a:bodyPr wrap="square" rtlCol="0">
            <a:spAutoFit/>
          </a:bodyPr>
          <a:p>
            <a:r>
              <a:rPr lang="en-US" altLang="zh-CN" sz="1400">
                <a:solidFill>
                  <a:srgbClr val="FF0000"/>
                </a:solidFill>
              </a:rPr>
              <a:t>{b}</a:t>
            </a:r>
            <a:endParaRPr lang="en-US" altLang="zh-CN" sz="1400">
              <a:solidFill>
                <a:srgbClr val="FF0000"/>
              </a:solidFill>
            </a:endParaRPr>
          </a:p>
        </p:txBody>
      </p:sp>
      <p:sp>
        <p:nvSpPr>
          <p:cNvPr id="91" name="文本框 90"/>
          <p:cNvSpPr txBox="1"/>
          <p:nvPr/>
        </p:nvSpPr>
        <p:spPr>
          <a:xfrm>
            <a:off x="6649085" y="3345815"/>
            <a:ext cx="441325" cy="306705"/>
          </a:xfrm>
          <a:prstGeom prst="rect">
            <a:avLst/>
          </a:prstGeom>
          <a:noFill/>
        </p:spPr>
        <p:txBody>
          <a:bodyPr wrap="square" rtlCol="0">
            <a:spAutoFit/>
          </a:bodyPr>
          <a:p>
            <a:r>
              <a:rPr lang="en-US" altLang="zh-CN" sz="1400">
                <a:solidFill>
                  <a:srgbClr val="FF0000"/>
                </a:solidFill>
              </a:rPr>
              <a:t>{b}</a:t>
            </a:r>
            <a:endParaRPr lang="en-US" altLang="zh-CN" sz="1400">
              <a:solidFill>
                <a:srgbClr val="FF0000"/>
              </a:solidFill>
            </a:endParaRPr>
          </a:p>
        </p:txBody>
      </p:sp>
      <p:sp>
        <p:nvSpPr>
          <p:cNvPr id="92" name="文本框 91"/>
          <p:cNvSpPr txBox="1"/>
          <p:nvPr/>
        </p:nvSpPr>
        <p:spPr>
          <a:xfrm>
            <a:off x="10051415" y="2425700"/>
            <a:ext cx="732790" cy="306705"/>
          </a:xfrm>
          <a:prstGeom prst="rect">
            <a:avLst/>
          </a:prstGeom>
          <a:noFill/>
        </p:spPr>
        <p:txBody>
          <a:bodyPr wrap="square" rtlCol="0">
            <a:spAutoFit/>
          </a:bodyPr>
          <a:p>
            <a:r>
              <a:rPr lang="en-US" altLang="zh-CN" sz="1400">
                <a:solidFill>
                  <a:srgbClr val="FF0000"/>
                </a:solidFill>
              </a:rPr>
              <a:t>{a, b}</a:t>
            </a:r>
            <a:endParaRPr lang="en-US" altLang="zh-CN" sz="1400">
              <a:solidFill>
                <a:srgbClr val="FF0000"/>
              </a:solidFill>
            </a:endParaRPr>
          </a:p>
        </p:txBody>
      </p:sp>
      <p:sp>
        <p:nvSpPr>
          <p:cNvPr id="93" name="文本框 92"/>
          <p:cNvSpPr txBox="1"/>
          <p:nvPr/>
        </p:nvSpPr>
        <p:spPr>
          <a:xfrm>
            <a:off x="6967220" y="5475605"/>
            <a:ext cx="4502150" cy="1013460"/>
          </a:xfrm>
          <a:prstGeom prst="rect">
            <a:avLst/>
          </a:prstGeom>
          <a:noFill/>
        </p:spPr>
        <p:txBody>
          <a:bodyPr wrap="square" rtlCol="0" anchor="t">
            <a:noAutofit/>
          </a:bodyPr>
          <a:p>
            <a:r>
              <a:rPr lang="zh-CN" altLang="en-US" sz="2000">
                <a:solidFill>
                  <a:srgbClr val="FF0000"/>
                </a:solidFill>
                <a:sym typeface="+mn-ea"/>
              </a:rPr>
              <a:t>模拟程序执行</a:t>
            </a:r>
            <a:endParaRPr lang="zh-CN" altLang="en-US" sz="2000">
              <a:solidFill>
                <a:srgbClr val="FF0000"/>
              </a:solidFill>
              <a:sym typeface="+mn-ea"/>
            </a:endParaRPr>
          </a:p>
          <a:p>
            <a:r>
              <a:rPr lang="en-US" altLang="zh-CN">
                <a:solidFill>
                  <a:schemeClr val="tx1"/>
                </a:solidFill>
                <a:sym typeface="+mn-ea"/>
              </a:rPr>
              <a:t>IN[B] = use</a:t>
            </a:r>
            <a:r>
              <a:rPr lang="en-US" altLang="zh-CN" baseline="-25000">
                <a:solidFill>
                  <a:schemeClr val="tx1"/>
                </a:solidFill>
                <a:sym typeface="+mn-ea"/>
              </a:rPr>
              <a:t>B</a:t>
            </a:r>
            <a:r>
              <a:rPr lang="en-US" altLang="zh-CN">
                <a:solidFill>
                  <a:schemeClr val="tx1"/>
                </a:solidFill>
                <a:sym typeface="+mn-ea"/>
              </a:rPr>
              <a:t>∪(OUT[B]-def</a:t>
            </a:r>
            <a:r>
              <a:rPr lang="en-US" altLang="zh-CN" baseline="-25000">
                <a:solidFill>
                  <a:schemeClr val="tx1"/>
                </a:solidFill>
                <a:sym typeface="+mn-ea"/>
              </a:rPr>
              <a:t>B</a:t>
            </a:r>
            <a:r>
              <a:rPr lang="en-US" altLang="zh-CN">
                <a:solidFill>
                  <a:schemeClr val="tx1"/>
                </a:solidFill>
                <a:sym typeface="+mn-ea"/>
              </a:rPr>
              <a:t>)</a:t>
            </a:r>
            <a:endParaRPr lang="en-US" altLang="zh-CN">
              <a:solidFill>
                <a:schemeClr val="tx1"/>
              </a:solidFill>
              <a:sym typeface="+mn-ea"/>
            </a:endParaRPr>
          </a:p>
          <a:p>
            <a:r>
              <a:rPr lang="en-US" altLang="zh-CN">
                <a:sym typeface="+mn-ea"/>
              </a:rPr>
              <a:t>OUT[B]=∧</a:t>
            </a:r>
            <a:r>
              <a:rPr lang="en-US" altLang="zh-CN" baseline="-25000">
                <a:sym typeface="+mn-ea"/>
              </a:rPr>
              <a:t>S</a:t>
            </a:r>
            <a:r>
              <a:rPr lang="en-US" altLang="zh-CN">
                <a:sym typeface="+mn-ea"/>
              </a:rPr>
              <a:t>IN</a:t>
            </a:r>
            <a:r>
              <a:rPr lang="en-US" altLang="zh-CN">
                <a:sym typeface="+mn-ea"/>
              </a:rPr>
              <a:t>[S] </a:t>
            </a:r>
            <a:r>
              <a:rPr lang="zh-CN" altLang="en-US">
                <a:solidFill>
                  <a:schemeClr val="bg1">
                    <a:lumMod val="50000"/>
                  </a:schemeClr>
                </a:solidFill>
                <a:sym typeface="+mn-ea"/>
              </a:rPr>
              <a:t>S是B的后继.</a:t>
            </a:r>
            <a:endParaRPr lang="zh-CN" altLang="en-US">
              <a:solidFill>
                <a:schemeClr val="bg1">
                  <a:lumMod val="50000"/>
                </a:schemeClr>
              </a:solidFill>
            </a:endParaRPr>
          </a:p>
          <a:p>
            <a:endParaRPr lang="en-US" altLang="zh-CN">
              <a:solidFill>
                <a:srgbClr val="FF0000"/>
              </a:solidFill>
              <a:sym typeface="+mn-ea"/>
            </a:endParaRPr>
          </a:p>
          <a:p>
            <a:endParaRPr lang="en-US" altLang="zh-CN">
              <a:sym typeface="+mn-ea"/>
            </a:endParaRPr>
          </a:p>
        </p:txBody>
      </p:sp>
      <p:sp>
        <p:nvSpPr>
          <p:cNvPr id="94" name="文本框 93"/>
          <p:cNvSpPr txBox="1"/>
          <p:nvPr/>
        </p:nvSpPr>
        <p:spPr>
          <a:xfrm>
            <a:off x="6967220" y="6489700"/>
            <a:ext cx="3996690" cy="368300"/>
          </a:xfrm>
          <a:prstGeom prst="rect">
            <a:avLst/>
          </a:prstGeom>
          <a:noFill/>
        </p:spPr>
        <p:txBody>
          <a:bodyPr wrap="square" rtlCol="0" anchor="t">
            <a:spAutoFit/>
          </a:bodyPr>
          <a:p>
            <a:r>
              <a:rPr lang="en-US" altLang="zh-CN">
                <a:solidFill>
                  <a:schemeClr val="tx1"/>
                </a:solidFill>
                <a:sym typeface="+mn-ea"/>
              </a:rPr>
              <a:t>∧ = ∪</a:t>
            </a:r>
            <a:endParaRPr lang="en-US" altLang="zh-CN">
              <a:solidFill>
                <a:schemeClr val="tx1"/>
              </a:solidFill>
              <a:sym typeface="+mn-ea"/>
            </a:endParaRPr>
          </a:p>
        </p:txBody>
      </p:sp>
      <p:sp>
        <p:nvSpPr>
          <p:cNvPr id="95" name="文本框 94"/>
          <p:cNvSpPr txBox="1"/>
          <p:nvPr/>
        </p:nvSpPr>
        <p:spPr>
          <a:xfrm>
            <a:off x="1993265" y="1104900"/>
            <a:ext cx="1415415" cy="306705"/>
          </a:xfrm>
          <a:prstGeom prst="rect">
            <a:avLst/>
          </a:prstGeom>
          <a:noFill/>
          <a:ln>
            <a:solidFill>
              <a:schemeClr val="tx1"/>
            </a:solidFill>
          </a:ln>
        </p:spPr>
        <p:txBody>
          <a:bodyPr wrap="square" rtlCol="0" anchor="t">
            <a:spAutoFit/>
          </a:bodyPr>
          <a:p>
            <a:pPr algn="ctr"/>
            <a:r>
              <a:rPr lang="en-US" altLang="zh-CN" sz="1400"/>
              <a:t>Entry</a:t>
            </a:r>
            <a:endParaRPr lang="en-US" altLang="zh-CN" sz="1400"/>
          </a:p>
        </p:txBody>
      </p:sp>
      <p:cxnSp>
        <p:nvCxnSpPr>
          <p:cNvPr id="96" name="直接箭头连接符 95"/>
          <p:cNvCxnSpPr>
            <a:stCxn id="95" idx="2"/>
            <a:endCxn id="13" idx="0"/>
          </p:cNvCxnSpPr>
          <p:nvPr/>
        </p:nvCxnSpPr>
        <p:spPr>
          <a:xfrm>
            <a:off x="2701290" y="1411605"/>
            <a:ext cx="0" cy="3003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97" name="文本框 96"/>
          <p:cNvSpPr txBox="1"/>
          <p:nvPr/>
        </p:nvSpPr>
        <p:spPr>
          <a:xfrm>
            <a:off x="1993265" y="5012055"/>
            <a:ext cx="1415415" cy="306705"/>
          </a:xfrm>
          <a:prstGeom prst="rect">
            <a:avLst/>
          </a:prstGeom>
          <a:noFill/>
          <a:ln>
            <a:solidFill>
              <a:schemeClr val="tx1"/>
            </a:solidFill>
          </a:ln>
        </p:spPr>
        <p:txBody>
          <a:bodyPr wrap="square" rtlCol="0" anchor="t">
            <a:spAutoFit/>
          </a:bodyPr>
          <a:p>
            <a:pPr algn="ctr"/>
            <a:r>
              <a:rPr lang="en-US" altLang="zh-CN" sz="1400"/>
              <a:t>Exit</a:t>
            </a:r>
            <a:endParaRPr lang="en-US" altLang="zh-CN" sz="1400"/>
          </a:p>
        </p:txBody>
      </p:sp>
      <p:cxnSp>
        <p:nvCxnSpPr>
          <p:cNvPr id="98" name="直接箭头连接符 97"/>
          <p:cNvCxnSpPr>
            <a:stCxn id="23" idx="2"/>
            <a:endCxn id="97" idx="0"/>
          </p:cNvCxnSpPr>
          <p:nvPr/>
        </p:nvCxnSpPr>
        <p:spPr>
          <a:xfrm>
            <a:off x="2701290" y="4672965"/>
            <a:ext cx="0" cy="33909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99" name="文本框 98"/>
          <p:cNvSpPr txBox="1"/>
          <p:nvPr/>
        </p:nvSpPr>
        <p:spPr>
          <a:xfrm>
            <a:off x="8038465" y="1104900"/>
            <a:ext cx="1415415" cy="306705"/>
          </a:xfrm>
          <a:prstGeom prst="rect">
            <a:avLst/>
          </a:prstGeom>
          <a:noFill/>
          <a:ln>
            <a:solidFill>
              <a:schemeClr val="tx1"/>
            </a:solidFill>
          </a:ln>
        </p:spPr>
        <p:txBody>
          <a:bodyPr wrap="square" rtlCol="0" anchor="t">
            <a:spAutoFit/>
          </a:bodyPr>
          <a:p>
            <a:pPr algn="ctr"/>
            <a:r>
              <a:rPr lang="en-US" altLang="zh-CN" sz="1400"/>
              <a:t>Entry</a:t>
            </a:r>
            <a:endParaRPr lang="en-US" altLang="zh-CN" sz="1400"/>
          </a:p>
        </p:txBody>
      </p:sp>
      <p:cxnSp>
        <p:nvCxnSpPr>
          <p:cNvPr id="100" name="直接箭头连接符 99"/>
          <p:cNvCxnSpPr>
            <a:stCxn id="99" idx="2"/>
          </p:cNvCxnSpPr>
          <p:nvPr/>
        </p:nvCxnSpPr>
        <p:spPr>
          <a:xfrm>
            <a:off x="8746490" y="1411605"/>
            <a:ext cx="0" cy="30035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01" name="文本框 100"/>
          <p:cNvSpPr txBox="1"/>
          <p:nvPr/>
        </p:nvSpPr>
        <p:spPr>
          <a:xfrm>
            <a:off x="8038465" y="5012055"/>
            <a:ext cx="1415415" cy="306705"/>
          </a:xfrm>
          <a:prstGeom prst="rect">
            <a:avLst/>
          </a:prstGeom>
          <a:noFill/>
          <a:ln>
            <a:solidFill>
              <a:schemeClr val="tx1"/>
            </a:solidFill>
          </a:ln>
        </p:spPr>
        <p:txBody>
          <a:bodyPr wrap="square" rtlCol="0" anchor="t">
            <a:spAutoFit/>
          </a:bodyPr>
          <a:p>
            <a:pPr algn="ctr"/>
            <a:r>
              <a:rPr lang="en-US" altLang="zh-CN" sz="1400"/>
              <a:t>Exit</a:t>
            </a:r>
            <a:endParaRPr lang="en-US" altLang="zh-CN" sz="1400"/>
          </a:p>
        </p:txBody>
      </p:sp>
      <p:cxnSp>
        <p:nvCxnSpPr>
          <p:cNvPr id="102" name="直接箭头连接符 101"/>
          <p:cNvCxnSpPr>
            <a:endCxn id="101" idx="0"/>
          </p:cNvCxnSpPr>
          <p:nvPr/>
        </p:nvCxnSpPr>
        <p:spPr>
          <a:xfrm>
            <a:off x="8746490" y="4672965"/>
            <a:ext cx="0" cy="33909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0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0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1"/>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0"/>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80"/>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7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9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94"/>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7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50" grpId="0"/>
      <p:bldP spid="50" grpId="1"/>
      <p:bldP spid="51" grpId="0"/>
      <p:bldP spid="51" grpId="1"/>
      <p:bldP spid="87" grpId="0"/>
      <p:bldP spid="87" grpId="1"/>
      <p:bldP spid="52" grpId="0"/>
      <p:bldP spid="52" grpId="1"/>
      <p:bldP spid="88" grpId="0"/>
      <p:bldP spid="88" grpId="1"/>
      <p:bldP spid="54" grpId="0"/>
      <p:bldP spid="54" grpId="1"/>
      <p:bldP spid="89" grpId="0"/>
      <p:bldP spid="89" grpId="1"/>
      <p:bldP spid="55" grpId="0"/>
      <p:bldP spid="55" grpId="1"/>
      <p:bldP spid="56" grpId="0"/>
      <p:bldP spid="56" grpId="1"/>
      <p:bldP spid="84" grpId="0"/>
      <p:bldP spid="84" grpId="1"/>
      <p:bldP spid="57" grpId="0" bldLvl="0" animBg="1"/>
      <p:bldP spid="58" grpId="0" bldLvl="0" animBg="1"/>
      <p:bldP spid="59" grpId="0" bldLvl="0" animBg="1"/>
      <p:bldP spid="60" grpId="0" bldLvl="0" animBg="1"/>
      <p:bldP spid="61" grpId="0" bldLvl="0" animBg="1"/>
      <p:bldP spid="67" grpId="0" bldLvl="0" animBg="1"/>
      <p:bldP spid="70" grpId="0"/>
      <p:bldP spid="71" grpId="0"/>
      <p:bldP spid="72" grpId="0"/>
      <p:bldP spid="73" grpId="0"/>
      <p:bldP spid="74" grpId="0"/>
      <p:bldP spid="75" grpId="0"/>
      <p:bldP spid="83" grpId="0" bldLvl="0" animBg="1"/>
      <p:bldP spid="85" grpId="0"/>
      <p:bldP spid="57" grpId="1" animBg="1"/>
      <p:bldP spid="58" grpId="1" animBg="1"/>
      <p:bldP spid="59" grpId="1" animBg="1"/>
      <p:bldP spid="60" grpId="1" animBg="1"/>
      <p:bldP spid="61" grpId="1" animBg="1"/>
      <p:bldP spid="67" grpId="1" animBg="1"/>
      <p:bldP spid="70" grpId="1"/>
      <p:bldP spid="71" grpId="1"/>
      <p:bldP spid="72" grpId="1"/>
      <p:bldP spid="73" grpId="1"/>
      <p:bldP spid="74" grpId="1"/>
      <p:bldP spid="75" grpId="1"/>
      <p:bldP spid="83" grpId="1" animBg="1"/>
      <p:bldP spid="85" grpId="1"/>
      <p:bldP spid="93" grpId="0"/>
      <p:bldP spid="93" grpId="1"/>
      <p:bldP spid="82" grpId="0"/>
      <p:bldP spid="82" grpId="1"/>
      <p:bldP spid="81" grpId="0"/>
      <p:bldP spid="81" grpId="1"/>
      <p:bldP spid="90" grpId="0"/>
      <p:bldP spid="90" grpId="1"/>
      <p:bldP spid="91" grpId="0"/>
      <p:bldP spid="91" grpId="1"/>
      <p:bldP spid="86" grpId="0"/>
      <p:bldP spid="86" grpId="1"/>
      <p:bldP spid="80" grpId="0"/>
      <p:bldP spid="80" grpId="1"/>
      <p:bldP spid="78" grpId="0"/>
      <p:bldP spid="78" grpId="1"/>
      <p:bldP spid="92" grpId="0"/>
      <p:bldP spid="94" grpId="0"/>
      <p:bldP spid="92" grpId="1"/>
      <p:bldP spid="94" grpId="1"/>
      <p:bldP spid="77" grpId="0"/>
      <p:bldP spid="77" grpId="1"/>
      <p:bldP spid="76" grpId="0"/>
      <p:bldP spid="76" grpId="1"/>
      <p:bldP spid="99" grpId="0" animBg="1"/>
      <p:bldP spid="10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322580" y="206375"/>
            <a:ext cx="10874375" cy="1076325"/>
          </a:xfrm>
          <a:prstGeom prst="rect">
            <a:avLst/>
          </a:prstGeom>
          <a:noFill/>
        </p:spPr>
        <p:txBody>
          <a:bodyPr wrap="square" rtlCol="0" anchor="t">
            <a:spAutoFit/>
          </a:bodyPr>
          <a:p>
            <a:r>
              <a:rPr lang="zh-CN" altLang="en-US" sz="2400" b="1">
                <a:sym typeface="+mn-ea"/>
              </a:rPr>
              <a:t>可用表达式分析</a:t>
            </a:r>
            <a:endParaRPr lang="zh-CN" altLang="en-US" sz="2400" b="1"/>
          </a:p>
          <a:p>
            <a:pPr marL="0" indent="0">
              <a:buNone/>
            </a:pPr>
            <a:r>
              <a:rPr lang="zh-CN" sz="2000">
                <a:sym typeface="+mn-ea"/>
              </a:rPr>
              <a:t>如果从控制流图入口达到程序点</a:t>
            </a:r>
            <a:r>
              <a:rPr lang="en-US" altLang="zh-CN" sz="2000">
                <a:sym typeface="+mn-ea"/>
              </a:rPr>
              <a:t>p</a:t>
            </a:r>
            <a:r>
              <a:rPr lang="zh-CN" altLang="en-US" sz="2000">
                <a:sym typeface="+mn-ea"/>
              </a:rPr>
              <a:t>的每条路径都对表达式</a:t>
            </a:r>
            <a:r>
              <a:rPr lang="en-US" altLang="zh-CN" sz="2000">
                <a:sym typeface="+mn-ea"/>
              </a:rPr>
              <a:t>x+y</a:t>
            </a:r>
            <a:r>
              <a:rPr lang="zh-CN" altLang="en-US" sz="2000">
                <a:sym typeface="+mn-ea"/>
              </a:rPr>
              <a:t>求值</a:t>
            </a:r>
            <a:r>
              <a:rPr lang="en-US" altLang="zh-CN" sz="2000">
                <a:sym typeface="+mn-ea"/>
              </a:rPr>
              <a:t>, </a:t>
            </a:r>
            <a:r>
              <a:rPr lang="zh-CN" altLang="en-US" sz="2000">
                <a:sym typeface="+mn-ea"/>
              </a:rPr>
              <a:t>且从最后一个这样的求值</a:t>
            </a:r>
            <a:r>
              <a:rPr lang="en-US" altLang="zh-CN" sz="2000">
                <a:sym typeface="+mn-ea"/>
              </a:rPr>
              <a:t>(</a:t>
            </a:r>
            <a:r>
              <a:rPr lang="zh-CN" altLang="en-US" sz="2000">
                <a:sym typeface="+mn-ea"/>
              </a:rPr>
              <a:t>可能有多个</a:t>
            </a:r>
            <a:r>
              <a:rPr lang="en-US" altLang="zh-CN" sz="2000">
                <a:sym typeface="+mn-ea"/>
              </a:rPr>
              <a:t>)</a:t>
            </a:r>
            <a:r>
              <a:rPr lang="zh-CN" altLang="en-US" sz="2000">
                <a:sym typeface="+mn-ea"/>
              </a:rPr>
              <a:t>之后到</a:t>
            </a:r>
            <a:r>
              <a:rPr lang="en-US" altLang="zh-CN" sz="2000">
                <a:sym typeface="+mn-ea"/>
              </a:rPr>
              <a:t>p</a:t>
            </a:r>
            <a:r>
              <a:rPr lang="zh-CN" altLang="en-US" sz="2000">
                <a:sym typeface="+mn-ea"/>
              </a:rPr>
              <a:t>点的路径上没有再次对</a:t>
            </a:r>
            <a:r>
              <a:rPr lang="en-US" altLang="zh-CN" sz="2000">
                <a:sym typeface="+mn-ea"/>
              </a:rPr>
              <a:t>x</a:t>
            </a:r>
            <a:r>
              <a:rPr lang="zh-CN" altLang="en-US" sz="2000">
                <a:sym typeface="+mn-ea"/>
              </a:rPr>
              <a:t>或</a:t>
            </a:r>
            <a:r>
              <a:rPr lang="en-US" altLang="zh-CN" sz="2000">
                <a:sym typeface="+mn-ea"/>
              </a:rPr>
              <a:t>y</a:t>
            </a:r>
            <a:r>
              <a:rPr lang="zh-CN" altLang="en-US" sz="2000">
                <a:sym typeface="+mn-ea"/>
              </a:rPr>
              <a:t>赋值</a:t>
            </a:r>
            <a:r>
              <a:rPr lang="en-US" altLang="zh-CN" sz="2000">
                <a:sym typeface="+mn-ea"/>
              </a:rPr>
              <a:t>, </a:t>
            </a:r>
            <a:r>
              <a:rPr lang="zh-CN" altLang="en-US" sz="2000">
                <a:sym typeface="+mn-ea"/>
              </a:rPr>
              <a:t>那么称表达式</a:t>
            </a:r>
            <a:r>
              <a:rPr lang="en-US" altLang="zh-CN" sz="2000">
                <a:sym typeface="+mn-ea"/>
              </a:rPr>
              <a:t>x+y</a:t>
            </a:r>
            <a:r>
              <a:rPr lang="zh-CN" altLang="en-US" sz="2000">
                <a:sym typeface="+mn-ea"/>
              </a:rPr>
              <a:t>在点</a:t>
            </a:r>
            <a:r>
              <a:rPr lang="en-US" altLang="zh-CN" sz="2000">
                <a:sym typeface="+mn-ea"/>
              </a:rPr>
              <a:t>p</a:t>
            </a:r>
            <a:r>
              <a:rPr lang="zh-CN" altLang="en-US" sz="2000">
                <a:sym typeface="+mn-ea"/>
              </a:rPr>
              <a:t>上可用</a:t>
            </a:r>
            <a:r>
              <a:rPr lang="en-US" altLang="zh-CN" sz="2000">
                <a:sym typeface="+mn-ea"/>
              </a:rPr>
              <a:t>.</a:t>
            </a:r>
            <a:endParaRPr lang="en-US" altLang="zh-CN" sz="2000">
              <a:solidFill>
                <a:schemeClr val="bg1">
                  <a:lumMod val="50000"/>
                </a:schemeClr>
              </a:solidFill>
              <a:sym typeface="+mn-ea"/>
            </a:endParaRPr>
          </a:p>
        </p:txBody>
      </p:sp>
      <p:sp>
        <p:nvSpPr>
          <p:cNvPr id="7" name="文本框 6"/>
          <p:cNvSpPr txBox="1"/>
          <p:nvPr/>
        </p:nvSpPr>
        <p:spPr>
          <a:xfrm>
            <a:off x="2062480" y="2152650"/>
            <a:ext cx="1415415" cy="306705"/>
          </a:xfrm>
          <a:prstGeom prst="rect">
            <a:avLst/>
          </a:prstGeom>
          <a:noFill/>
          <a:ln>
            <a:solidFill>
              <a:schemeClr val="tx1"/>
            </a:solidFill>
          </a:ln>
        </p:spPr>
        <p:txBody>
          <a:bodyPr wrap="square" rtlCol="0" anchor="t">
            <a:spAutoFit/>
          </a:bodyPr>
          <a:p>
            <a:pPr algn="ctr"/>
            <a:r>
              <a:rPr lang="en-US" altLang="zh-CN" sz="1400"/>
              <a:t>Entry</a:t>
            </a:r>
            <a:endParaRPr lang="en-US" altLang="zh-CN" sz="1400"/>
          </a:p>
        </p:txBody>
      </p:sp>
      <p:cxnSp>
        <p:nvCxnSpPr>
          <p:cNvPr id="16" name="直接箭头连接符 15"/>
          <p:cNvCxnSpPr>
            <a:stCxn id="7" idx="2"/>
            <a:endCxn id="4" idx="0"/>
          </p:cNvCxnSpPr>
          <p:nvPr/>
        </p:nvCxnSpPr>
        <p:spPr>
          <a:xfrm>
            <a:off x="2770505" y="2459355"/>
            <a:ext cx="0" cy="24638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2062480" y="2705735"/>
            <a:ext cx="1415415" cy="306705"/>
          </a:xfrm>
          <a:prstGeom prst="rect">
            <a:avLst/>
          </a:prstGeom>
          <a:noFill/>
          <a:ln>
            <a:solidFill>
              <a:schemeClr val="tx1"/>
            </a:solidFill>
          </a:ln>
        </p:spPr>
        <p:txBody>
          <a:bodyPr wrap="square" rtlCol="0" anchor="t">
            <a:spAutoFit/>
          </a:bodyPr>
          <a:p>
            <a:pPr algn="ctr"/>
            <a:r>
              <a:rPr lang="en-US" altLang="zh-CN" sz="1400"/>
              <a:t>y=p-1</a:t>
            </a:r>
            <a:endParaRPr lang="en-US" altLang="zh-CN" sz="1400"/>
          </a:p>
        </p:txBody>
      </p:sp>
      <p:sp>
        <p:nvSpPr>
          <p:cNvPr id="5" name="文本框 4"/>
          <p:cNvSpPr txBox="1"/>
          <p:nvPr/>
        </p:nvSpPr>
        <p:spPr>
          <a:xfrm>
            <a:off x="2062480" y="3258820"/>
            <a:ext cx="1415415" cy="521970"/>
          </a:xfrm>
          <a:prstGeom prst="rect">
            <a:avLst/>
          </a:prstGeom>
          <a:noFill/>
          <a:ln>
            <a:solidFill>
              <a:schemeClr val="tx1"/>
            </a:solidFill>
          </a:ln>
        </p:spPr>
        <p:txBody>
          <a:bodyPr wrap="square" rtlCol="0" anchor="t">
            <a:spAutoFit/>
          </a:bodyPr>
          <a:p>
            <a:pPr algn="ctr"/>
            <a:r>
              <a:rPr lang="en-US" altLang="zh-CN" sz="1400"/>
              <a:t>k = z/5</a:t>
            </a:r>
            <a:endParaRPr lang="en-US" altLang="zh-CN" sz="1400"/>
          </a:p>
          <a:p>
            <a:pPr algn="ctr"/>
            <a:r>
              <a:rPr lang="en-US" altLang="zh-CN" sz="1400"/>
              <a:t>p = e*x</a:t>
            </a:r>
            <a:endParaRPr lang="zh-CN" altLang="en-US" sz="1400"/>
          </a:p>
        </p:txBody>
      </p:sp>
      <p:sp>
        <p:nvSpPr>
          <p:cNvPr id="6" name="文本框 5"/>
          <p:cNvSpPr txBox="1"/>
          <p:nvPr/>
        </p:nvSpPr>
        <p:spPr>
          <a:xfrm>
            <a:off x="951230" y="4027170"/>
            <a:ext cx="1415415" cy="521970"/>
          </a:xfrm>
          <a:prstGeom prst="rect">
            <a:avLst/>
          </a:prstGeom>
          <a:noFill/>
          <a:ln>
            <a:solidFill>
              <a:schemeClr val="tx1"/>
            </a:solidFill>
          </a:ln>
        </p:spPr>
        <p:txBody>
          <a:bodyPr wrap="square" rtlCol="0" anchor="t">
            <a:spAutoFit/>
          </a:bodyPr>
          <a:p>
            <a:pPr algn="ctr"/>
            <a:r>
              <a:rPr lang="zh-CN" sz="1400"/>
              <a:t>ｘ</a:t>
            </a:r>
            <a:r>
              <a:rPr lang="en-US" altLang="zh-CN" sz="1400"/>
              <a:t>=2*y</a:t>
            </a:r>
            <a:endParaRPr lang="en-US" altLang="zh-CN" sz="1400"/>
          </a:p>
          <a:p>
            <a:pPr algn="ctr"/>
            <a:r>
              <a:rPr lang="en-US" sz="1400">
                <a:sym typeface="+mn-ea"/>
              </a:rPr>
              <a:t>q = e*x</a:t>
            </a:r>
            <a:endParaRPr lang="en-US" altLang="zh-CN" sz="1400"/>
          </a:p>
        </p:txBody>
      </p:sp>
      <p:sp>
        <p:nvSpPr>
          <p:cNvPr id="8" name="文本框 7"/>
          <p:cNvSpPr txBox="1"/>
          <p:nvPr/>
        </p:nvSpPr>
        <p:spPr>
          <a:xfrm>
            <a:off x="2062480" y="4795520"/>
            <a:ext cx="1415415" cy="521970"/>
          </a:xfrm>
          <a:prstGeom prst="rect">
            <a:avLst/>
          </a:prstGeom>
          <a:noFill/>
          <a:ln>
            <a:solidFill>
              <a:schemeClr val="tx1"/>
            </a:solidFill>
          </a:ln>
        </p:spPr>
        <p:txBody>
          <a:bodyPr wrap="square" rtlCol="0" anchor="t">
            <a:spAutoFit/>
          </a:bodyPr>
          <a:p>
            <a:pPr algn="ctr"/>
            <a:r>
              <a:rPr lang="en-US" sz="1400"/>
              <a:t>m=e*x</a:t>
            </a:r>
            <a:endParaRPr lang="en-US" sz="1400"/>
          </a:p>
          <a:p>
            <a:pPr algn="ctr"/>
            <a:r>
              <a:rPr lang="en-US" sz="1400"/>
              <a:t>y=z/5</a:t>
            </a:r>
            <a:endParaRPr lang="en-US" sz="1400"/>
          </a:p>
        </p:txBody>
      </p:sp>
      <p:sp>
        <p:nvSpPr>
          <p:cNvPr id="9" name="文本框 8"/>
          <p:cNvSpPr txBox="1"/>
          <p:nvPr/>
        </p:nvSpPr>
        <p:spPr>
          <a:xfrm>
            <a:off x="3168650" y="4027170"/>
            <a:ext cx="1415415" cy="306705"/>
          </a:xfrm>
          <a:prstGeom prst="rect">
            <a:avLst/>
          </a:prstGeom>
          <a:noFill/>
          <a:ln>
            <a:solidFill>
              <a:schemeClr val="tx1"/>
            </a:solidFill>
          </a:ln>
        </p:spPr>
        <p:txBody>
          <a:bodyPr wrap="square" rtlCol="0" anchor="t">
            <a:spAutoFit/>
          </a:bodyPr>
          <a:p>
            <a:pPr algn="ctr"/>
            <a:r>
              <a:rPr lang="en-US" sz="1400"/>
              <a:t>z=y+3</a:t>
            </a:r>
            <a:endParaRPr lang="en-US" sz="1400"/>
          </a:p>
        </p:txBody>
      </p:sp>
      <p:sp>
        <p:nvSpPr>
          <p:cNvPr id="12" name="文本框 11"/>
          <p:cNvSpPr txBox="1"/>
          <p:nvPr/>
        </p:nvSpPr>
        <p:spPr>
          <a:xfrm>
            <a:off x="2062480" y="5563870"/>
            <a:ext cx="1415415" cy="306705"/>
          </a:xfrm>
          <a:prstGeom prst="rect">
            <a:avLst/>
          </a:prstGeom>
          <a:noFill/>
          <a:ln>
            <a:solidFill>
              <a:schemeClr val="tx1"/>
            </a:solidFill>
          </a:ln>
        </p:spPr>
        <p:txBody>
          <a:bodyPr wrap="square" rtlCol="0" anchor="t">
            <a:spAutoFit/>
          </a:bodyPr>
          <a:p>
            <a:pPr algn="ctr"/>
            <a:r>
              <a:rPr lang="en-US" altLang="zh-CN" sz="1400"/>
              <a:t>Exit</a:t>
            </a:r>
            <a:endParaRPr lang="en-US" altLang="zh-CN" sz="1400"/>
          </a:p>
        </p:txBody>
      </p:sp>
      <p:cxnSp>
        <p:nvCxnSpPr>
          <p:cNvPr id="13" name="直接箭头连接符 12"/>
          <p:cNvCxnSpPr>
            <a:stCxn id="4" idx="2"/>
            <a:endCxn id="5" idx="0"/>
          </p:cNvCxnSpPr>
          <p:nvPr/>
        </p:nvCxnSpPr>
        <p:spPr>
          <a:xfrm>
            <a:off x="2770505" y="3012440"/>
            <a:ext cx="0" cy="24638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a:stCxn id="5" idx="2"/>
            <a:endCxn id="6" idx="0"/>
          </p:cNvCxnSpPr>
          <p:nvPr/>
        </p:nvCxnSpPr>
        <p:spPr>
          <a:xfrm flipH="1">
            <a:off x="1659255" y="3780790"/>
            <a:ext cx="1111250" cy="24638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a:stCxn id="5" idx="2"/>
            <a:endCxn id="9" idx="0"/>
          </p:cNvCxnSpPr>
          <p:nvPr/>
        </p:nvCxnSpPr>
        <p:spPr>
          <a:xfrm>
            <a:off x="2770505" y="3780790"/>
            <a:ext cx="1106170" cy="24638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a:stCxn id="6" idx="2"/>
            <a:endCxn id="8" idx="0"/>
          </p:cNvCxnSpPr>
          <p:nvPr/>
        </p:nvCxnSpPr>
        <p:spPr>
          <a:xfrm>
            <a:off x="1659255" y="4549140"/>
            <a:ext cx="1111250" cy="24638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8" name="直接箭头连接符 17"/>
          <p:cNvCxnSpPr>
            <a:stCxn id="9" idx="2"/>
            <a:endCxn id="8" idx="0"/>
          </p:cNvCxnSpPr>
          <p:nvPr/>
        </p:nvCxnSpPr>
        <p:spPr>
          <a:xfrm flipH="1">
            <a:off x="2770505" y="4333875"/>
            <a:ext cx="1106170" cy="46164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a:stCxn id="8" idx="2"/>
            <a:endCxn id="12" idx="0"/>
          </p:cNvCxnSpPr>
          <p:nvPr/>
        </p:nvCxnSpPr>
        <p:spPr>
          <a:xfrm>
            <a:off x="2770505" y="5317490"/>
            <a:ext cx="0" cy="24638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6628765" y="1875155"/>
            <a:ext cx="4568190" cy="953135"/>
          </a:xfrm>
          <a:prstGeom prst="rect">
            <a:avLst/>
          </a:prstGeom>
          <a:noFill/>
        </p:spPr>
        <p:txBody>
          <a:bodyPr wrap="square" rtlCol="0">
            <a:spAutoFit/>
          </a:bodyPr>
          <a:p>
            <a:r>
              <a:rPr lang="zh-CN" altLang="en-US" sz="2000">
                <a:solidFill>
                  <a:srgbClr val="FF0000"/>
                </a:solidFill>
              </a:rPr>
              <a:t>抽象</a:t>
            </a:r>
            <a:endParaRPr lang="zh-CN" altLang="en-US" sz="2000">
              <a:solidFill>
                <a:srgbClr val="FF0000"/>
              </a:solidFill>
            </a:endParaRPr>
          </a:p>
          <a:p>
            <a:r>
              <a:rPr lang="zh-CN" altLang="en-US">
                <a:sym typeface="+mn-ea"/>
              </a:rPr>
              <a:t>可到达当前程序点的表达式集合</a:t>
            </a:r>
            <a:r>
              <a:rPr lang="en-US" altLang="zh-CN">
                <a:sym typeface="+mn-ea"/>
              </a:rPr>
              <a:t>.</a:t>
            </a:r>
            <a:endParaRPr lang="en-US" altLang="zh-CN">
              <a:sym typeface="+mn-ea"/>
            </a:endParaRPr>
          </a:p>
          <a:p>
            <a:r>
              <a:rPr lang="zh-CN" altLang="en-US">
                <a:sym typeface="+mn-ea"/>
              </a:rPr>
              <a:t>域</a:t>
            </a:r>
            <a:r>
              <a:rPr lang="en-US" altLang="zh-CN">
                <a:sym typeface="+mn-ea"/>
              </a:rPr>
              <a:t>: </a:t>
            </a:r>
            <a:r>
              <a:rPr lang="zh-CN" altLang="en-US">
                <a:sym typeface="+mn-ea"/>
              </a:rPr>
              <a:t>程序中全部表达式的集合的幂集</a:t>
            </a:r>
            <a:r>
              <a:rPr lang="en-US" altLang="zh-CN">
                <a:sym typeface="+mn-ea"/>
              </a:rPr>
              <a:t>.</a:t>
            </a:r>
            <a:endParaRPr lang="zh-CN" altLang="en-US">
              <a:solidFill>
                <a:srgbClr val="FF0000"/>
              </a:solidFill>
            </a:endParaRPr>
          </a:p>
        </p:txBody>
      </p:sp>
      <p:sp>
        <p:nvSpPr>
          <p:cNvPr id="66" name="文本框 65"/>
          <p:cNvSpPr txBox="1"/>
          <p:nvPr/>
        </p:nvSpPr>
        <p:spPr>
          <a:xfrm>
            <a:off x="6628765" y="2877185"/>
            <a:ext cx="4568190" cy="1168400"/>
          </a:xfrm>
          <a:prstGeom prst="rect">
            <a:avLst/>
          </a:prstGeom>
          <a:noFill/>
        </p:spPr>
        <p:txBody>
          <a:bodyPr wrap="square" rtlCol="0">
            <a:spAutoFit/>
          </a:bodyPr>
          <a:p>
            <a:r>
              <a:rPr lang="zh-CN" altLang="en-US" sz="2000">
                <a:solidFill>
                  <a:srgbClr val="FF0000"/>
                </a:solidFill>
              </a:rPr>
              <a:t>模拟程序执行</a:t>
            </a:r>
            <a:endParaRPr lang="zh-CN" altLang="en-US" sz="2000">
              <a:solidFill>
                <a:srgbClr val="FF0000"/>
              </a:solidFill>
            </a:endParaRPr>
          </a:p>
          <a:p>
            <a:r>
              <a:rPr lang="en-US" altLang="zh-CN"/>
              <a:t>OUT[B] = </a:t>
            </a:r>
            <a:r>
              <a:rPr lang="en-US" altLang="zh-CN">
                <a:sym typeface="+mn-ea"/>
              </a:rPr>
              <a:t>gen</a:t>
            </a:r>
            <a:r>
              <a:rPr lang="en-US" altLang="zh-CN" baseline="-25000">
                <a:sym typeface="+mn-ea"/>
              </a:rPr>
              <a:t>B</a:t>
            </a:r>
            <a:r>
              <a:rPr lang="en-US" altLang="zh-CN">
                <a:sym typeface="+mn-ea"/>
              </a:rPr>
              <a:t>∪(IN[B]-kill</a:t>
            </a:r>
            <a:r>
              <a:rPr lang="en-US" altLang="zh-CN" baseline="-25000">
                <a:sym typeface="+mn-ea"/>
              </a:rPr>
              <a:t>B</a:t>
            </a:r>
            <a:r>
              <a:rPr lang="en-US" altLang="zh-CN">
                <a:sym typeface="+mn-ea"/>
              </a:rPr>
              <a:t>)</a:t>
            </a:r>
            <a:endParaRPr lang="en-US" altLang="zh-CN">
              <a:solidFill>
                <a:schemeClr val="tx1"/>
              </a:solidFill>
              <a:sym typeface="+mn-ea"/>
            </a:endParaRPr>
          </a:p>
          <a:p>
            <a:r>
              <a:rPr lang="en-US" altLang="zh-CN"/>
              <a:t>IN[B]=∧</a:t>
            </a:r>
            <a:r>
              <a:rPr lang="en-US" altLang="zh-CN" baseline="-25000"/>
              <a:t>P</a:t>
            </a:r>
            <a:r>
              <a:rPr lang="en-US" altLang="zh-CN"/>
              <a:t>OUT[P]</a:t>
            </a:r>
            <a:endParaRPr lang="en-US" altLang="zh-CN"/>
          </a:p>
          <a:p>
            <a:r>
              <a:rPr lang="en-US" altLang="zh-CN" sz="1400">
                <a:sym typeface="+mn-ea"/>
              </a:rPr>
              <a:t>∧=∩</a:t>
            </a:r>
            <a:endParaRPr lang="zh-CN" altLang="en-US" sz="1400">
              <a:solidFill>
                <a:schemeClr val="bg1">
                  <a:lumMod val="50000"/>
                </a:schemeClr>
              </a:solidFill>
            </a:endParaRPr>
          </a:p>
        </p:txBody>
      </p:sp>
      <p:cxnSp>
        <p:nvCxnSpPr>
          <p:cNvPr id="29" name="肘形连接符 28"/>
          <p:cNvCxnSpPr>
            <a:stCxn id="6" idx="1"/>
            <a:endCxn id="5" idx="1"/>
          </p:cNvCxnSpPr>
          <p:nvPr/>
        </p:nvCxnSpPr>
        <p:spPr>
          <a:xfrm rot="10800000" flipH="1">
            <a:off x="951230" y="3519805"/>
            <a:ext cx="1111250" cy="768350"/>
          </a:xfrm>
          <a:prstGeom prst="bentConnector3">
            <a:avLst>
              <a:gd name="adj1" fmla="val -21429"/>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9" name="文本框 48"/>
          <p:cNvSpPr txBox="1"/>
          <p:nvPr/>
        </p:nvSpPr>
        <p:spPr>
          <a:xfrm>
            <a:off x="3966845" y="2525395"/>
            <a:ext cx="377190" cy="306705"/>
          </a:xfrm>
          <a:prstGeom prst="rect">
            <a:avLst/>
          </a:prstGeom>
          <a:noFill/>
        </p:spPr>
        <p:txBody>
          <a:bodyPr wrap="square" rtlCol="0">
            <a:spAutoFit/>
          </a:bodyPr>
          <a:p>
            <a:r>
              <a:rPr lang="en-US" altLang="zh-CN" sz="1400">
                <a:solidFill>
                  <a:srgbClr val="FF0000"/>
                </a:solidFill>
              </a:rPr>
              <a:t>{}</a:t>
            </a:r>
            <a:endParaRPr lang="en-US" altLang="zh-CN" sz="1400">
              <a:solidFill>
                <a:srgbClr val="FF0000"/>
              </a:solidFill>
            </a:endParaRPr>
          </a:p>
        </p:txBody>
      </p:sp>
      <p:sp>
        <p:nvSpPr>
          <p:cNvPr id="20" name="文本框 19"/>
          <p:cNvSpPr txBox="1"/>
          <p:nvPr/>
        </p:nvSpPr>
        <p:spPr>
          <a:xfrm>
            <a:off x="3966845" y="2962275"/>
            <a:ext cx="596265" cy="306705"/>
          </a:xfrm>
          <a:prstGeom prst="rect">
            <a:avLst/>
          </a:prstGeom>
          <a:noFill/>
        </p:spPr>
        <p:txBody>
          <a:bodyPr wrap="square" rtlCol="0">
            <a:spAutoFit/>
          </a:bodyPr>
          <a:p>
            <a:r>
              <a:rPr lang="en-US" altLang="zh-CN" sz="1400">
                <a:solidFill>
                  <a:srgbClr val="FF0000"/>
                </a:solidFill>
              </a:rPr>
              <a:t>{p-1}</a:t>
            </a:r>
            <a:endParaRPr lang="en-US" altLang="zh-CN" sz="1400">
              <a:solidFill>
                <a:srgbClr val="FF0000"/>
              </a:solidFill>
            </a:endParaRPr>
          </a:p>
        </p:txBody>
      </p:sp>
      <p:sp>
        <p:nvSpPr>
          <p:cNvPr id="21" name="文本框 20"/>
          <p:cNvSpPr txBox="1"/>
          <p:nvPr/>
        </p:nvSpPr>
        <p:spPr>
          <a:xfrm>
            <a:off x="3966845" y="3399155"/>
            <a:ext cx="953770" cy="306705"/>
          </a:xfrm>
          <a:prstGeom prst="rect">
            <a:avLst/>
          </a:prstGeom>
          <a:noFill/>
        </p:spPr>
        <p:txBody>
          <a:bodyPr wrap="square" rtlCol="0">
            <a:spAutoFit/>
          </a:bodyPr>
          <a:p>
            <a:r>
              <a:rPr lang="en-US" altLang="zh-CN" sz="1400">
                <a:solidFill>
                  <a:srgbClr val="FF0000"/>
                </a:solidFill>
              </a:rPr>
              <a:t>{z/5, e*x}</a:t>
            </a:r>
            <a:endParaRPr lang="en-US" altLang="zh-CN" sz="1400">
              <a:solidFill>
                <a:srgbClr val="FF0000"/>
              </a:solidFill>
            </a:endParaRPr>
          </a:p>
        </p:txBody>
      </p:sp>
      <p:sp>
        <p:nvSpPr>
          <p:cNvPr id="37" name="文本框 36"/>
          <p:cNvSpPr txBox="1"/>
          <p:nvPr/>
        </p:nvSpPr>
        <p:spPr>
          <a:xfrm>
            <a:off x="3477895" y="2709545"/>
            <a:ext cx="527050" cy="368300"/>
          </a:xfrm>
          <a:prstGeom prst="rect">
            <a:avLst/>
          </a:prstGeom>
          <a:noFill/>
        </p:spPr>
        <p:txBody>
          <a:bodyPr wrap="square" rtlCol="0">
            <a:spAutoFit/>
          </a:bodyPr>
          <a:p>
            <a:r>
              <a:rPr lang="en-US" altLang="zh-CN"/>
              <a:t>B1</a:t>
            </a:r>
            <a:endParaRPr lang="en-US" altLang="zh-CN"/>
          </a:p>
        </p:txBody>
      </p:sp>
      <p:sp>
        <p:nvSpPr>
          <p:cNvPr id="22" name="文本框 21"/>
          <p:cNvSpPr txBox="1"/>
          <p:nvPr/>
        </p:nvSpPr>
        <p:spPr>
          <a:xfrm>
            <a:off x="3477895" y="3255645"/>
            <a:ext cx="527050" cy="368300"/>
          </a:xfrm>
          <a:prstGeom prst="rect">
            <a:avLst/>
          </a:prstGeom>
          <a:noFill/>
        </p:spPr>
        <p:txBody>
          <a:bodyPr wrap="square" rtlCol="0">
            <a:spAutoFit/>
          </a:bodyPr>
          <a:p>
            <a:r>
              <a:rPr lang="en-US" altLang="zh-CN"/>
              <a:t>B2</a:t>
            </a:r>
            <a:endParaRPr lang="en-US" altLang="zh-CN"/>
          </a:p>
        </p:txBody>
      </p:sp>
      <p:sp>
        <p:nvSpPr>
          <p:cNvPr id="23" name="文本框 22"/>
          <p:cNvSpPr txBox="1"/>
          <p:nvPr/>
        </p:nvSpPr>
        <p:spPr>
          <a:xfrm>
            <a:off x="167005" y="4027170"/>
            <a:ext cx="527050" cy="368300"/>
          </a:xfrm>
          <a:prstGeom prst="rect">
            <a:avLst/>
          </a:prstGeom>
          <a:noFill/>
        </p:spPr>
        <p:txBody>
          <a:bodyPr wrap="square" rtlCol="0">
            <a:spAutoFit/>
          </a:bodyPr>
          <a:p>
            <a:r>
              <a:rPr lang="en-US" altLang="zh-CN"/>
              <a:t>B3</a:t>
            </a:r>
            <a:endParaRPr lang="en-US" altLang="zh-CN"/>
          </a:p>
        </p:txBody>
      </p:sp>
      <p:sp>
        <p:nvSpPr>
          <p:cNvPr id="24" name="文本框 23"/>
          <p:cNvSpPr txBox="1"/>
          <p:nvPr/>
        </p:nvSpPr>
        <p:spPr>
          <a:xfrm>
            <a:off x="4584700" y="4027170"/>
            <a:ext cx="527050" cy="368300"/>
          </a:xfrm>
          <a:prstGeom prst="rect">
            <a:avLst/>
          </a:prstGeom>
          <a:noFill/>
        </p:spPr>
        <p:txBody>
          <a:bodyPr wrap="square" rtlCol="0">
            <a:spAutoFit/>
          </a:bodyPr>
          <a:p>
            <a:r>
              <a:rPr lang="en-US" altLang="zh-CN"/>
              <a:t>B4</a:t>
            </a:r>
            <a:endParaRPr lang="en-US" altLang="zh-CN"/>
          </a:p>
        </p:txBody>
      </p:sp>
      <p:sp>
        <p:nvSpPr>
          <p:cNvPr id="25" name="文本框 24"/>
          <p:cNvSpPr txBox="1"/>
          <p:nvPr/>
        </p:nvSpPr>
        <p:spPr>
          <a:xfrm>
            <a:off x="3477895" y="4795520"/>
            <a:ext cx="527050" cy="368300"/>
          </a:xfrm>
          <a:prstGeom prst="rect">
            <a:avLst/>
          </a:prstGeom>
          <a:noFill/>
        </p:spPr>
        <p:txBody>
          <a:bodyPr wrap="square" rtlCol="0">
            <a:spAutoFit/>
          </a:bodyPr>
          <a:p>
            <a:r>
              <a:rPr lang="en-US" altLang="zh-CN"/>
              <a:t>B5</a:t>
            </a:r>
            <a:endParaRPr lang="en-US" altLang="zh-CN"/>
          </a:p>
        </p:txBody>
      </p:sp>
      <p:sp>
        <p:nvSpPr>
          <p:cNvPr id="26" name="文本框 25"/>
          <p:cNvSpPr txBox="1"/>
          <p:nvPr/>
        </p:nvSpPr>
        <p:spPr>
          <a:xfrm>
            <a:off x="951230" y="3623945"/>
            <a:ext cx="953770" cy="306705"/>
          </a:xfrm>
          <a:prstGeom prst="rect">
            <a:avLst/>
          </a:prstGeom>
          <a:noFill/>
        </p:spPr>
        <p:txBody>
          <a:bodyPr wrap="square" rtlCol="0">
            <a:spAutoFit/>
          </a:bodyPr>
          <a:p>
            <a:r>
              <a:rPr lang="en-US" altLang="zh-CN" sz="1400">
                <a:solidFill>
                  <a:srgbClr val="FF0000"/>
                </a:solidFill>
              </a:rPr>
              <a:t>{z/5, e*x}</a:t>
            </a:r>
            <a:endParaRPr lang="en-US" altLang="zh-CN" sz="1400">
              <a:solidFill>
                <a:srgbClr val="FF0000"/>
              </a:solidFill>
            </a:endParaRPr>
          </a:p>
        </p:txBody>
      </p:sp>
      <p:sp>
        <p:nvSpPr>
          <p:cNvPr id="28" name="文本框 27"/>
          <p:cNvSpPr txBox="1"/>
          <p:nvPr/>
        </p:nvSpPr>
        <p:spPr>
          <a:xfrm>
            <a:off x="378460" y="4549140"/>
            <a:ext cx="1269365" cy="306705"/>
          </a:xfrm>
          <a:prstGeom prst="rect">
            <a:avLst/>
          </a:prstGeom>
          <a:noFill/>
        </p:spPr>
        <p:txBody>
          <a:bodyPr wrap="square" rtlCol="0">
            <a:spAutoFit/>
          </a:bodyPr>
          <a:p>
            <a:r>
              <a:rPr lang="en-US" altLang="zh-CN" sz="1400">
                <a:solidFill>
                  <a:srgbClr val="FF0000"/>
                </a:solidFill>
              </a:rPr>
              <a:t>{z/5, e*x, 2*y}</a:t>
            </a:r>
            <a:endParaRPr lang="en-US" altLang="zh-CN" sz="1400">
              <a:solidFill>
                <a:srgbClr val="FF0000"/>
              </a:solidFill>
            </a:endParaRPr>
          </a:p>
        </p:txBody>
      </p:sp>
      <p:sp>
        <p:nvSpPr>
          <p:cNvPr id="30" name="文本框 29"/>
          <p:cNvSpPr txBox="1"/>
          <p:nvPr/>
        </p:nvSpPr>
        <p:spPr>
          <a:xfrm>
            <a:off x="4371340" y="3720465"/>
            <a:ext cx="953770" cy="306705"/>
          </a:xfrm>
          <a:prstGeom prst="rect">
            <a:avLst/>
          </a:prstGeom>
          <a:noFill/>
        </p:spPr>
        <p:txBody>
          <a:bodyPr wrap="square" rtlCol="0">
            <a:spAutoFit/>
          </a:bodyPr>
          <a:p>
            <a:r>
              <a:rPr lang="en-US" altLang="zh-CN" sz="1400">
                <a:solidFill>
                  <a:srgbClr val="FF0000"/>
                </a:solidFill>
              </a:rPr>
              <a:t>{z/5, e*x}</a:t>
            </a:r>
            <a:endParaRPr lang="en-US" altLang="zh-CN" sz="1400">
              <a:solidFill>
                <a:srgbClr val="FF0000"/>
              </a:solidFill>
            </a:endParaRPr>
          </a:p>
        </p:txBody>
      </p:sp>
      <p:sp>
        <p:nvSpPr>
          <p:cNvPr id="31" name="文本框 30"/>
          <p:cNvSpPr txBox="1"/>
          <p:nvPr/>
        </p:nvSpPr>
        <p:spPr>
          <a:xfrm>
            <a:off x="4371340" y="4333875"/>
            <a:ext cx="953770" cy="306705"/>
          </a:xfrm>
          <a:prstGeom prst="rect">
            <a:avLst/>
          </a:prstGeom>
          <a:noFill/>
        </p:spPr>
        <p:txBody>
          <a:bodyPr wrap="square" rtlCol="0">
            <a:spAutoFit/>
          </a:bodyPr>
          <a:p>
            <a:r>
              <a:rPr lang="en-US" altLang="zh-CN" sz="1400">
                <a:solidFill>
                  <a:srgbClr val="FF0000"/>
                </a:solidFill>
              </a:rPr>
              <a:t>{e*x, y+3}</a:t>
            </a:r>
            <a:endParaRPr lang="en-US" altLang="zh-CN" sz="1400">
              <a:solidFill>
                <a:srgbClr val="FF0000"/>
              </a:solidFill>
            </a:endParaRPr>
          </a:p>
        </p:txBody>
      </p:sp>
      <p:sp>
        <p:nvSpPr>
          <p:cNvPr id="32" name="文本框 31"/>
          <p:cNvSpPr txBox="1"/>
          <p:nvPr/>
        </p:nvSpPr>
        <p:spPr>
          <a:xfrm>
            <a:off x="3865245" y="4763135"/>
            <a:ext cx="953770" cy="306705"/>
          </a:xfrm>
          <a:prstGeom prst="rect">
            <a:avLst/>
          </a:prstGeom>
          <a:noFill/>
        </p:spPr>
        <p:txBody>
          <a:bodyPr wrap="square" rtlCol="0">
            <a:spAutoFit/>
          </a:bodyPr>
          <a:p>
            <a:r>
              <a:rPr lang="en-US" altLang="zh-CN" sz="1400">
                <a:solidFill>
                  <a:srgbClr val="FF0000"/>
                </a:solidFill>
              </a:rPr>
              <a:t>{e*x}</a:t>
            </a:r>
            <a:endParaRPr lang="en-US" altLang="zh-CN" sz="1400">
              <a:solidFill>
                <a:srgbClr val="FF0000"/>
              </a:solidFill>
            </a:endParaRPr>
          </a:p>
        </p:txBody>
      </p:sp>
      <p:sp>
        <p:nvSpPr>
          <p:cNvPr id="33" name="文本框 32"/>
          <p:cNvSpPr txBox="1"/>
          <p:nvPr/>
        </p:nvSpPr>
        <p:spPr>
          <a:xfrm>
            <a:off x="3863975" y="5102225"/>
            <a:ext cx="953770" cy="306705"/>
          </a:xfrm>
          <a:prstGeom prst="rect">
            <a:avLst/>
          </a:prstGeom>
          <a:noFill/>
        </p:spPr>
        <p:txBody>
          <a:bodyPr wrap="square" rtlCol="0">
            <a:spAutoFit/>
          </a:bodyPr>
          <a:p>
            <a:r>
              <a:rPr lang="en-US" altLang="zh-CN" sz="1400">
                <a:solidFill>
                  <a:srgbClr val="FF0000"/>
                </a:solidFill>
              </a:rPr>
              <a:t>{z/5, e*x}</a:t>
            </a:r>
            <a:endParaRPr lang="en-US" altLang="zh-CN" sz="1400">
              <a:solidFill>
                <a:srgbClr val="FF0000"/>
              </a:solidFill>
            </a:endParaRPr>
          </a:p>
        </p:txBody>
      </p:sp>
      <p:sp>
        <p:nvSpPr>
          <p:cNvPr id="34" name="文本框 33"/>
          <p:cNvSpPr txBox="1"/>
          <p:nvPr/>
        </p:nvSpPr>
        <p:spPr>
          <a:xfrm>
            <a:off x="5052060" y="2948940"/>
            <a:ext cx="555625" cy="306705"/>
          </a:xfrm>
          <a:prstGeom prst="rect">
            <a:avLst/>
          </a:prstGeom>
          <a:noFill/>
        </p:spPr>
        <p:txBody>
          <a:bodyPr wrap="square" rtlCol="0">
            <a:spAutoFit/>
          </a:bodyPr>
          <a:p>
            <a:r>
              <a:rPr lang="en-US" altLang="zh-CN" sz="1400">
                <a:solidFill>
                  <a:srgbClr val="00B050"/>
                </a:solidFill>
              </a:rPr>
              <a:t>{}</a:t>
            </a:r>
            <a:endParaRPr lang="en-US" altLang="zh-CN" sz="1400">
              <a:solidFill>
                <a:srgbClr val="00B050"/>
              </a:solidFill>
            </a:endParaRPr>
          </a:p>
        </p:txBody>
      </p:sp>
      <p:sp>
        <p:nvSpPr>
          <p:cNvPr id="35" name="文本框 34"/>
          <p:cNvSpPr txBox="1"/>
          <p:nvPr/>
        </p:nvSpPr>
        <p:spPr>
          <a:xfrm>
            <a:off x="5052060" y="3413760"/>
            <a:ext cx="946785" cy="306705"/>
          </a:xfrm>
          <a:prstGeom prst="rect">
            <a:avLst/>
          </a:prstGeom>
          <a:noFill/>
        </p:spPr>
        <p:txBody>
          <a:bodyPr wrap="square" rtlCol="0">
            <a:spAutoFit/>
          </a:bodyPr>
          <a:p>
            <a:r>
              <a:rPr lang="en-US" altLang="zh-CN" sz="1400">
                <a:solidFill>
                  <a:srgbClr val="00B050"/>
                </a:solidFill>
              </a:rPr>
              <a:t>{z/5, e*x}</a:t>
            </a:r>
            <a:endParaRPr lang="en-US" altLang="zh-CN" sz="1400">
              <a:solidFill>
                <a:srgbClr val="00B050"/>
              </a:solidFill>
            </a:endParaRPr>
          </a:p>
        </p:txBody>
      </p:sp>
      <p:sp>
        <p:nvSpPr>
          <p:cNvPr id="36" name="文本框 35"/>
          <p:cNvSpPr txBox="1"/>
          <p:nvPr/>
        </p:nvSpPr>
        <p:spPr>
          <a:xfrm>
            <a:off x="49530" y="3623945"/>
            <a:ext cx="946785" cy="306705"/>
          </a:xfrm>
          <a:prstGeom prst="rect">
            <a:avLst/>
          </a:prstGeom>
          <a:noFill/>
        </p:spPr>
        <p:txBody>
          <a:bodyPr wrap="square" rtlCol="0">
            <a:spAutoFit/>
          </a:bodyPr>
          <a:p>
            <a:r>
              <a:rPr lang="en-US" altLang="zh-CN" sz="1400">
                <a:solidFill>
                  <a:srgbClr val="00B050"/>
                </a:solidFill>
              </a:rPr>
              <a:t>{z/5, e*x}</a:t>
            </a:r>
            <a:endParaRPr lang="en-US" altLang="zh-CN" sz="1400">
              <a:solidFill>
                <a:srgbClr val="00B050"/>
              </a:solidFill>
            </a:endParaRPr>
          </a:p>
        </p:txBody>
      </p:sp>
      <p:sp>
        <p:nvSpPr>
          <p:cNvPr id="38" name="文本框 37"/>
          <p:cNvSpPr txBox="1"/>
          <p:nvPr/>
        </p:nvSpPr>
        <p:spPr>
          <a:xfrm>
            <a:off x="378460" y="4855845"/>
            <a:ext cx="1269365" cy="306705"/>
          </a:xfrm>
          <a:prstGeom prst="rect">
            <a:avLst/>
          </a:prstGeom>
          <a:noFill/>
        </p:spPr>
        <p:txBody>
          <a:bodyPr wrap="square" rtlCol="0">
            <a:spAutoFit/>
          </a:bodyPr>
          <a:p>
            <a:r>
              <a:rPr lang="en-US" altLang="zh-CN" sz="1400">
                <a:solidFill>
                  <a:srgbClr val="00B050"/>
                </a:solidFill>
              </a:rPr>
              <a:t>{z/5, e*x, 2*y}</a:t>
            </a:r>
            <a:endParaRPr lang="en-US" altLang="zh-CN" sz="1400">
              <a:solidFill>
                <a:srgbClr val="00B050"/>
              </a:solidFill>
            </a:endParaRPr>
          </a:p>
        </p:txBody>
      </p:sp>
      <p:sp>
        <p:nvSpPr>
          <p:cNvPr id="39" name="文本框 38"/>
          <p:cNvSpPr txBox="1"/>
          <p:nvPr/>
        </p:nvSpPr>
        <p:spPr>
          <a:xfrm>
            <a:off x="5325110" y="3720465"/>
            <a:ext cx="953770" cy="306705"/>
          </a:xfrm>
          <a:prstGeom prst="rect">
            <a:avLst/>
          </a:prstGeom>
          <a:noFill/>
        </p:spPr>
        <p:txBody>
          <a:bodyPr wrap="square" rtlCol="0">
            <a:spAutoFit/>
          </a:bodyPr>
          <a:p>
            <a:r>
              <a:rPr lang="en-US" altLang="zh-CN" sz="1400">
                <a:solidFill>
                  <a:srgbClr val="00B050"/>
                </a:solidFill>
              </a:rPr>
              <a:t>{z/5, e*x}</a:t>
            </a:r>
            <a:endParaRPr lang="en-US" altLang="zh-CN" sz="1400">
              <a:solidFill>
                <a:srgbClr val="00B050"/>
              </a:solidFill>
            </a:endParaRPr>
          </a:p>
        </p:txBody>
      </p:sp>
      <p:sp>
        <p:nvSpPr>
          <p:cNvPr id="40" name="文本框 39"/>
          <p:cNvSpPr txBox="1"/>
          <p:nvPr/>
        </p:nvSpPr>
        <p:spPr>
          <a:xfrm>
            <a:off x="5325110" y="4333875"/>
            <a:ext cx="953770" cy="306705"/>
          </a:xfrm>
          <a:prstGeom prst="rect">
            <a:avLst/>
          </a:prstGeom>
          <a:noFill/>
        </p:spPr>
        <p:txBody>
          <a:bodyPr wrap="square" rtlCol="0">
            <a:spAutoFit/>
          </a:bodyPr>
          <a:p>
            <a:r>
              <a:rPr lang="en-US" altLang="zh-CN" sz="1400">
                <a:solidFill>
                  <a:srgbClr val="00B050"/>
                </a:solidFill>
              </a:rPr>
              <a:t>{e*x, y+3}</a:t>
            </a:r>
            <a:endParaRPr lang="en-US" altLang="zh-CN" sz="1400">
              <a:solidFill>
                <a:srgbClr val="00B050"/>
              </a:solidFill>
            </a:endParaRPr>
          </a:p>
        </p:txBody>
      </p:sp>
      <p:sp>
        <p:nvSpPr>
          <p:cNvPr id="41" name="文本框 40"/>
          <p:cNvSpPr txBox="1"/>
          <p:nvPr/>
        </p:nvSpPr>
        <p:spPr>
          <a:xfrm>
            <a:off x="4920615" y="4763135"/>
            <a:ext cx="953770" cy="306705"/>
          </a:xfrm>
          <a:prstGeom prst="rect">
            <a:avLst/>
          </a:prstGeom>
          <a:noFill/>
        </p:spPr>
        <p:txBody>
          <a:bodyPr wrap="square" rtlCol="0">
            <a:spAutoFit/>
          </a:bodyPr>
          <a:p>
            <a:r>
              <a:rPr lang="en-US" altLang="zh-CN" sz="1400">
                <a:solidFill>
                  <a:srgbClr val="00B050"/>
                </a:solidFill>
              </a:rPr>
              <a:t>{e*x}</a:t>
            </a:r>
            <a:endParaRPr lang="en-US" altLang="zh-CN" sz="1400">
              <a:solidFill>
                <a:srgbClr val="00B050"/>
              </a:solidFill>
            </a:endParaRPr>
          </a:p>
        </p:txBody>
      </p:sp>
      <p:sp>
        <p:nvSpPr>
          <p:cNvPr id="42" name="文本框 41"/>
          <p:cNvSpPr txBox="1"/>
          <p:nvPr/>
        </p:nvSpPr>
        <p:spPr>
          <a:xfrm>
            <a:off x="4920615" y="5102225"/>
            <a:ext cx="953770" cy="306705"/>
          </a:xfrm>
          <a:prstGeom prst="rect">
            <a:avLst/>
          </a:prstGeom>
          <a:noFill/>
        </p:spPr>
        <p:txBody>
          <a:bodyPr wrap="square" rtlCol="0">
            <a:spAutoFit/>
          </a:bodyPr>
          <a:p>
            <a:r>
              <a:rPr lang="en-US" altLang="zh-CN" sz="1400">
                <a:solidFill>
                  <a:srgbClr val="00B050"/>
                </a:solidFill>
              </a:rPr>
              <a:t>{z/5, e*x}</a:t>
            </a:r>
            <a:endParaRPr lang="en-US" altLang="zh-CN" sz="1400">
              <a:solidFill>
                <a:srgbClr val="00B050"/>
              </a:solidFill>
            </a:endParaRPr>
          </a:p>
        </p:txBody>
      </p:sp>
      <p:sp>
        <p:nvSpPr>
          <p:cNvPr id="43" name="文本框 42"/>
          <p:cNvSpPr txBox="1"/>
          <p:nvPr/>
        </p:nvSpPr>
        <p:spPr>
          <a:xfrm>
            <a:off x="570230" y="6182360"/>
            <a:ext cx="4916805" cy="368300"/>
          </a:xfrm>
          <a:prstGeom prst="rect">
            <a:avLst/>
          </a:prstGeom>
          <a:noFill/>
        </p:spPr>
        <p:txBody>
          <a:bodyPr wrap="square" rtlCol="0">
            <a:spAutoFit/>
          </a:bodyPr>
          <a:p>
            <a:r>
              <a:rPr lang="zh-CN" altLang="en-US">
                <a:solidFill>
                  <a:srgbClr val="FF0000"/>
                </a:solidFill>
              </a:rPr>
              <a:t>下次迭代各程序状态不会发生变化</a:t>
            </a:r>
            <a:r>
              <a:rPr lang="en-US" altLang="zh-CN">
                <a:solidFill>
                  <a:srgbClr val="FF0000"/>
                </a:solidFill>
              </a:rPr>
              <a:t>,</a:t>
            </a:r>
            <a:r>
              <a:rPr lang="zh-CN" altLang="en-US">
                <a:solidFill>
                  <a:srgbClr val="FF0000"/>
                </a:solidFill>
              </a:rPr>
              <a:t>到达不动点</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9" grpId="1"/>
      <p:bldP spid="20" grpId="0"/>
      <p:bldP spid="20" grpId="1"/>
      <p:bldP spid="21" grpId="0"/>
      <p:bldP spid="21" grpId="1"/>
      <p:bldP spid="26" grpId="0"/>
      <p:bldP spid="26" grpId="1"/>
      <p:bldP spid="28" grpId="0"/>
      <p:bldP spid="28" grpId="1"/>
      <p:bldP spid="30" grpId="0"/>
      <p:bldP spid="30" grpId="1"/>
      <p:bldP spid="31" grpId="0"/>
      <p:bldP spid="31" grpId="1"/>
      <p:bldP spid="32" grpId="0"/>
      <p:bldP spid="32" grpId="1"/>
      <p:bldP spid="33" grpId="0"/>
      <p:bldP spid="33" grpId="1"/>
      <p:bldP spid="34" grpId="0"/>
      <p:bldP spid="34" grpId="1"/>
      <p:bldP spid="35" grpId="0"/>
      <p:bldP spid="35" grpId="1"/>
      <p:bldP spid="36" grpId="0"/>
      <p:bldP spid="36" grpId="1"/>
      <p:bldP spid="38" grpId="0"/>
      <p:bldP spid="38" grpId="1"/>
      <p:bldP spid="39" grpId="0"/>
      <p:bldP spid="39" grpId="1"/>
      <p:bldP spid="40" grpId="0"/>
      <p:bldP spid="40" grpId="1"/>
      <p:bldP spid="41" grpId="0"/>
      <p:bldP spid="41" grpId="1"/>
      <p:bldP spid="42" grpId="0"/>
      <p:bldP spid="42" grpId="1"/>
      <p:bldP spid="43" grpId="0"/>
      <p:bldP spid="4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322580" y="206375"/>
            <a:ext cx="10874375" cy="1076325"/>
          </a:xfrm>
          <a:prstGeom prst="rect">
            <a:avLst/>
          </a:prstGeom>
          <a:noFill/>
        </p:spPr>
        <p:txBody>
          <a:bodyPr wrap="square" rtlCol="0" anchor="t">
            <a:spAutoFit/>
          </a:bodyPr>
          <a:p>
            <a:pPr marL="0" indent="0">
              <a:buNone/>
            </a:pPr>
            <a:r>
              <a:rPr lang="zh-CN" altLang="en-US" sz="2400" b="1">
                <a:sym typeface="+mn-ea"/>
              </a:rPr>
              <a:t>可用表达式分析</a:t>
            </a:r>
            <a:endParaRPr lang="zh-CN" altLang="en-US" sz="2400" b="1">
              <a:sym typeface="+mn-ea"/>
            </a:endParaRPr>
          </a:p>
          <a:p>
            <a:pPr marL="0" indent="0">
              <a:buNone/>
            </a:pPr>
            <a:r>
              <a:rPr lang="zh-CN" altLang="en-US" sz="2000">
                <a:solidFill>
                  <a:srgbClr val="FF0000"/>
                </a:solidFill>
                <a:sym typeface="+mn-ea"/>
              </a:rPr>
              <a:t>边界</a:t>
            </a:r>
            <a:r>
              <a:rPr lang="en-US" altLang="zh-CN" sz="2000">
                <a:solidFill>
                  <a:srgbClr val="FF0000"/>
                </a:solidFill>
                <a:sym typeface="+mn-ea"/>
              </a:rPr>
              <a:t>: ∅∅{}</a:t>
            </a:r>
            <a:endParaRPr lang="en-US" altLang="zh-CN" sz="2000">
              <a:solidFill>
                <a:srgbClr val="FF0000"/>
              </a:solidFill>
              <a:sym typeface="+mn-ea"/>
            </a:endParaRPr>
          </a:p>
          <a:p>
            <a:pPr marL="0" indent="0">
              <a:buNone/>
            </a:pPr>
            <a:r>
              <a:rPr lang="zh-CN" altLang="en-US" sz="2000">
                <a:solidFill>
                  <a:srgbClr val="FF0000"/>
                </a:solidFill>
                <a:sym typeface="+mn-ea"/>
              </a:rPr>
              <a:t>初始值</a:t>
            </a:r>
            <a:r>
              <a:rPr lang="en-US" altLang="zh-CN" sz="2000">
                <a:solidFill>
                  <a:srgbClr val="FF0000"/>
                </a:solidFill>
                <a:sym typeface="+mn-ea"/>
              </a:rPr>
              <a:t>: U</a:t>
            </a:r>
            <a:endParaRPr lang="en-US" altLang="zh-CN" sz="2000">
              <a:solidFill>
                <a:srgbClr val="FF0000"/>
              </a:solidFill>
              <a:sym typeface="+mn-ea"/>
            </a:endParaRPr>
          </a:p>
        </p:txBody>
      </p:sp>
      <p:sp>
        <p:nvSpPr>
          <p:cNvPr id="7" name="文本框 6"/>
          <p:cNvSpPr txBox="1"/>
          <p:nvPr/>
        </p:nvSpPr>
        <p:spPr>
          <a:xfrm>
            <a:off x="2062480" y="2152650"/>
            <a:ext cx="1415415" cy="306705"/>
          </a:xfrm>
          <a:prstGeom prst="rect">
            <a:avLst/>
          </a:prstGeom>
          <a:noFill/>
          <a:ln>
            <a:solidFill>
              <a:schemeClr val="tx1"/>
            </a:solidFill>
          </a:ln>
        </p:spPr>
        <p:txBody>
          <a:bodyPr wrap="square" rtlCol="0" anchor="t">
            <a:spAutoFit/>
          </a:bodyPr>
          <a:p>
            <a:pPr algn="ctr"/>
            <a:r>
              <a:rPr lang="en-US" altLang="zh-CN" sz="1400"/>
              <a:t>Entry</a:t>
            </a:r>
            <a:endParaRPr lang="en-US" altLang="zh-CN" sz="1400"/>
          </a:p>
        </p:txBody>
      </p:sp>
      <p:cxnSp>
        <p:nvCxnSpPr>
          <p:cNvPr id="16" name="直接箭头连接符 15"/>
          <p:cNvCxnSpPr>
            <a:stCxn id="7" idx="2"/>
            <a:endCxn id="4" idx="0"/>
          </p:cNvCxnSpPr>
          <p:nvPr/>
        </p:nvCxnSpPr>
        <p:spPr>
          <a:xfrm>
            <a:off x="2770505" y="2459355"/>
            <a:ext cx="0" cy="24638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2062480" y="2705735"/>
            <a:ext cx="1415415" cy="306705"/>
          </a:xfrm>
          <a:prstGeom prst="rect">
            <a:avLst/>
          </a:prstGeom>
          <a:noFill/>
          <a:ln>
            <a:solidFill>
              <a:schemeClr val="tx1"/>
            </a:solidFill>
          </a:ln>
        </p:spPr>
        <p:txBody>
          <a:bodyPr wrap="square" rtlCol="0" anchor="t">
            <a:spAutoFit/>
          </a:bodyPr>
          <a:p>
            <a:pPr algn="ctr"/>
            <a:r>
              <a:rPr lang="en-US" altLang="zh-CN" sz="1400"/>
              <a:t>y=p-1</a:t>
            </a:r>
            <a:endParaRPr lang="en-US" altLang="zh-CN" sz="1400"/>
          </a:p>
        </p:txBody>
      </p:sp>
      <p:sp>
        <p:nvSpPr>
          <p:cNvPr id="5" name="文本框 4"/>
          <p:cNvSpPr txBox="1"/>
          <p:nvPr/>
        </p:nvSpPr>
        <p:spPr>
          <a:xfrm>
            <a:off x="2062480" y="3258820"/>
            <a:ext cx="1415415" cy="521970"/>
          </a:xfrm>
          <a:prstGeom prst="rect">
            <a:avLst/>
          </a:prstGeom>
          <a:noFill/>
          <a:ln>
            <a:solidFill>
              <a:schemeClr val="tx1"/>
            </a:solidFill>
          </a:ln>
        </p:spPr>
        <p:txBody>
          <a:bodyPr wrap="square" rtlCol="0" anchor="t">
            <a:spAutoFit/>
          </a:bodyPr>
          <a:p>
            <a:pPr algn="ctr"/>
            <a:r>
              <a:rPr lang="en-US" altLang="zh-CN" sz="1400"/>
              <a:t>k = z/5</a:t>
            </a:r>
            <a:endParaRPr lang="en-US" altLang="zh-CN" sz="1400"/>
          </a:p>
          <a:p>
            <a:pPr algn="ctr"/>
            <a:r>
              <a:rPr lang="en-US" altLang="zh-CN" sz="1400"/>
              <a:t>p = e*x</a:t>
            </a:r>
            <a:endParaRPr lang="zh-CN" altLang="en-US" sz="1400"/>
          </a:p>
        </p:txBody>
      </p:sp>
      <p:sp>
        <p:nvSpPr>
          <p:cNvPr id="6" name="文本框 5"/>
          <p:cNvSpPr txBox="1"/>
          <p:nvPr/>
        </p:nvSpPr>
        <p:spPr>
          <a:xfrm>
            <a:off x="951230" y="4027170"/>
            <a:ext cx="1415415" cy="521970"/>
          </a:xfrm>
          <a:prstGeom prst="rect">
            <a:avLst/>
          </a:prstGeom>
          <a:noFill/>
          <a:ln>
            <a:solidFill>
              <a:schemeClr val="tx1"/>
            </a:solidFill>
          </a:ln>
        </p:spPr>
        <p:txBody>
          <a:bodyPr wrap="square" rtlCol="0" anchor="t">
            <a:spAutoFit/>
          </a:bodyPr>
          <a:p>
            <a:pPr algn="ctr"/>
            <a:r>
              <a:rPr lang="zh-CN" sz="1400"/>
              <a:t>ｘ</a:t>
            </a:r>
            <a:r>
              <a:rPr lang="en-US" altLang="zh-CN" sz="1400"/>
              <a:t>=2*y</a:t>
            </a:r>
            <a:endParaRPr lang="en-US" altLang="zh-CN" sz="1400"/>
          </a:p>
          <a:p>
            <a:pPr algn="ctr"/>
            <a:r>
              <a:rPr lang="en-US" sz="1400">
                <a:sym typeface="+mn-ea"/>
              </a:rPr>
              <a:t>q = e*x</a:t>
            </a:r>
            <a:endParaRPr lang="en-US" altLang="zh-CN" sz="1400"/>
          </a:p>
        </p:txBody>
      </p:sp>
      <p:sp>
        <p:nvSpPr>
          <p:cNvPr id="8" name="文本框 7"/>
          <p:cNvSpPr txBox="1"/>
          <p:nvPr/>
        </p:nvSpPr>
        <p:spPr>
          <a:xfrm>
            <a:off x="2062480" y="4795520"/>
            <a:ext cx="1415415" cy="521970"/>
          </a:xfrm>
          <a:prstGeom prst="rect">
            <a:avLst/>
          </a:prstGeom>
          <a:noFill/>
          <a:ln>
            <a:solidFill>
              <a:schemeClr val="tx1"/>
            </a:solidFill>
          </a:ln>
        </p:spPr>
        <p:txBody>
          <a:bodyPr wrap="square" rtlCol="0" anchor="t">
            <a:spAutoFit/>
          </a:bodyPr>
          <a:p>
            <a:pPr algn="ctr"/>
            <a:r>
              <a:rPr lang="en-US" sz="1400"/>
              <a:t>m=e*x</a:t>
            </a:r>
            <a:endParaRPr lang="en-US" sz="1400"/>
          </a:p>
          <a:p>
            <a:pPr algn="ctr"/>
            <a:r>
              <a:rPr lang="en-US" sz="1400"/>
              <a:t>y=z/5</a:t>
            </a:r>
            <a:endParaRPr lang="en-US" sz="1400"/>
          </a:p>
        </p:txBody>
      </p:sp>
      <p:sp>
        <p:nvSpPr>
          <p:cNvPr id="9" name="文本框 8"/>
          <p:cNvSpPr txBox="1"/>
          <p:nvPr/>
        </p:nvSpPr>
        <p:spPr>
          <a:xfrm>
            <a:off x="3168650" y="4027170"/>
            <a:ext cx="1415415" cy="306705"/>
          </a:xfrm>
          <a:prstGeom prst="rect">
            <a:avLst/>
          </a:prstGeom>
          <a:noFill/>
          <a:ln>
            <a:solidFill>
              <a:schemeClr val="tx1"/>
            </a:solidFill>
          </a:ln>
        </p:spPr>
        <p:txBody>
          <a:bodyPr wrap="square" rtlCol="0" anchor="t">
            <a:spAutoFit/>
          </a:bodyPr>
          <a:p>
            <a:pPr algn="ctr"/>
            <a:r>
              <a:rPr lang="en-US" sz="1400"/>
              <a:t>z=y+3</a:t>
            </a:r>
            <a:endParaRPr lang="en-US" sz="1400"/>
          </a:p>
        </p:txBody>
      </p:sp>
      <p:sp>
        <p:nvSpPr>
          <p:cNvPr id="12" name="文本框 11"/>
          <p:cNvSpPr txBox="1"/>
          <p:nvPr/>
        </p:nvSpPr>
        <p:spPr>
          <a:xfrm>
            <a:off x="2062480" y="5563870"/>
            <a:ext cx="1415415" cy="306705"/>
          </a:xfrm>
          <a:prstGeom prst="rect">
            <a:avLst/>
          </a:prstGeom>
          <a:noFill/>
          <a:ln>
            <a:solidFill>
              <a:schemeClr val="tx1"/>
            </a:solidFill>
          </a:ln>
        </p:spPr>
        <p:txBody>
          <a:bodyPr wrap="square" rtlCol="0" anchor="t">
            <a:spAutoFit/>
          </a:bodyPr>
          <a:p>
            <a:pPr algn="ctr"/>
            <a:r>
              <a:rPr lang="en-US" altLang="zh-CN" sz="1400"/>
              <a:t>Exit</a:t>
            </a:r>
            <a:endParaRPr lang="en-US" altLang="zh-CN" sz="1400"/>
          </a:p>
        </p:txBody>
      </p:sp>
      <p:cxnSp>
        <p:nvCxnSpPr>
          <p:cNvPr id="13" name="直接箭头连接符 12"/>
          <p:cNvCxnSpPr>
            <a:stCxn id="4" idx="2"/>
            <a:endCxn id="5" idx="0"/>
          </p:cNvCxnSpPr>
          <p:nvPr/>
        </p:nvCxnSpPr>
        <p:spPr>
          <a:xfrm>
            <a:off x="2770505" y="3012440"/>
            <a:ext cx="0" cy="246380"/>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a:stCxn id="5" idx="2"/>
            <a:endCxn id="6" idx="0"/>
          </p:cNvCxnSpPr>
          <p:nvPr/>
        </p:nvCxnSpPr>
        <p:spPr>
          <a:xfrm flipH="1">
            <a:off x="1659255" y="3780790"/>
            <a:ext cx="1111250" cy="24638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5" name="直接箭头连接符 14"/>
          <p:cNvCxnSpPr>
            <a:stCxn id="5" idx="2"/>
            <a:endCxn id="9" idx="0"/>
          </p:cNvCxnSpPr>
          <p:nvPr/>
        </p:nvCxnSpPr>
        <p:spPr>
          <a:xfrm>
            <a:off x="2770505" y="3780790"/>
            <a:ext cx="1106170" cy="24638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a:stCxn id="6" idx="2"/>
            <a:endCxn id="8" idx="0"/>
          </p:cNvCxnSpPr>
          <p:nvPr/>
        </p:nvCxnSpPr>
        <p:spPr>
          <a:xfrm>
            <a:off x="1659255" y="4549140"/>
            <a:ext cx="1111250" cy="24638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8" name="直接箭头连接符 17"/>
          <p:cNvCxnSpPr>
            <a:stCxn id="9" idx="2"/>
            <a:endCxn id="8" idx="0"/>
          </p:cNvCxnSpPr>
          <p:nvPr/>
        </p:nvCxnSpPr>
        <p:spPr>
          <a:xfrm flipH="1">
            <a:off x="2770505" y="4333875"/>
            <a:ext cx="1106170" cy="46164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9" name="直接箭头连接符 18"/>
          <p:cNvCxnSpPr>
            <a:stCxn id="8" idx="2"/>
            <a:endCxn id="12" idx="0"/>
          </p:cNvCxnSpPr>
          <p:nvPr/>
        </p:nvCxnSpPr>
        <p:spPr>
          <a:xfrm>
            <a:off x="2770505" y="5317490"/>
            <a:ext cx="0" cy="24638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9" name="肘形连接符 28"/>
          <p:cNvCxnSpPr>
            <a:stCxn id="6" idx="1"/>
            <a:endCxn id="5" idx="1"/>
          </p:cNvCxnSpPr>
          <p:nvPr/>
        </p:nvCxnSpPr>
        <p:spPr>
          <a:xfrm rot="10800000" flipH="1">
            <a:off x="951230" y="3519805"/>
            <a:ext cx="1111250" cy="768350"/>
          </a:xfrm>
          <a:prstGeom prst="bentConnector3">
            <a:avLst>
              <a:gd name="adj1" fmla="val -21429"/>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49" name="文本框 48"/>
          <p:cNvSpPr txBox="1"/>
          <p:nvPr/>
        </p:nvSpPr>
        <p:spPr>
          <a:xfrm>
            <a:off x="3966845" y="2525395"/>
            <a:ext cx="377190" cy="306705"/>
          </a:xfrm>
          <a:prstGeom prst="rect">
            <a:avLst/>
          </a:prstGeom>
          <a:noFill/>
        </p:spPr>
        <p:txBody>
          <a:bodyPr wrap="square" rtlCol="0">
            <a:spAutoFit/>
          </a:bodyPr>
          <a:p>
            <a:r>
              <a:rPr lang="en-US" altLang="zh-CN" sz="1400">
                <a:solidFill>
                  <a:srgbClr val="FF0000"/>
                </a:solidFill>
              </a:rPr>
              <a:t>{}</a:t>
            </a:r>
            <a:endParaRPr lang="en-US" altLang="zh-CN" sz="1400">
              <a:solidFill>
                <a:srgbClr val="FF0000"/>
              </a:solidFill>
            </a:endParaRPr>
          </a:p>
        </p:txBody>
      </p:sp>
      <p:sp>
        <p:nvSpPr>
          <p:cNvPr id="20" name="文本框 19"/>
          <p:cNvSpPr txBox="1"/>
          <p:nvPr/>
        </p:nvSpPr>
        <p:spPr>
          <a:xfrm>
            <a:off x="3966845" y="2962275"/>
            <a:ext cx="596265" cy="306705"/>
          </a:xfrm>
          <a:prstGeom prst="rect">
            <a:avLst/>
          </a:prstGeom>
          <a:noFill/>
        </p:spPr>
        <p:txBody>
          <a:bodyPr wrap="square" rtlCol="0">
            <a:spAutoFit/>
          </a:bodyPr>
          <a:p>
            <a:r>
              <a:rPr lang="en-US" altLang="zh-CN" sz="1400">
                <a:solidFill>
                  <a:srgbClr val="FF0000"/>
                </a:solidFill>
              </a:rPr>
              <a:t>{p-1}</a:t>
            </a:r>
            <a:endParaRPr lang="en-US" altLang="zh-CN" sz="1400">
              <a:solidFill>
                <a:srgbClr val="FF0000"/>
              </a:solidFill>
            </a:endParaRPr>
          </a:p>
        </p:txBody>
      </p:sp>
      <p:sp>
        <p:nvSpPr>
          <p:cNvPr id="37" name="文本框 36"/>
          <p:cNvSpPr txBox="1"/>
          <p:nvPr/>
        </p:nvSpPr>
        <p:spPr>
          <a:xfrm>
            <a:off x="3477895" y="2709545"/>
            <a:ext cx="527050" cy="368300"/>
          </a:xfrm>
          <a:prstGeom prst="rect">
            <a:avLst/>
          </a:prstGeom>
          <a:noFill/>
        </p:spPr>
        <p:txBody>
          <a:bodyPr wrap="square" rtlCol="0">
            <a:spAutoFit/>
          </a:bodyPr>
          <a:p>
            <a:r>
              <a:rPr lang="en-US" altLang="zh-CN"/>
              <a:t>B1</a:t>
            </a:r>
            <a:endParaRPr lang="en-US" altLang="zh-CN"/>
          </a:p>
        </p:txBody>
      </p:sp>
      <p:sp>
        <p:nvSpPr>
          <p:cNvPr id="22" name="文本框 21"/>
          <p:cNvSpPr txBox="1"/>
          <p:nvPr/>
        </p:nvSpPr>
        <p:spPr>
          <a:xfrm>
            <a:off x="3477895" y="3255645"/>
            <a:ext cx="527050" cy="368300"/>
          </a:xfrm>
          <a:prstGeom prst="rect">
            <a:avLst/>
          </a:prstGeom>
          <a:noFill/>
        </p:spPr>
        <p:txBody>
          <a:bodyPr wrap="square" rtlCol="0">
            <a:spAutoFit/>
          </a:bodyPr>
          <a:p>
            <a:r>
              <a:rPr lang="en-US" altLang="zh-CN"/>
              <a:t>B2</a:t>
            </a:r>
            <a:endParaRPr lang="en-US" altLang="zh-CN"/>
          </a:p>
        </p:txBody>
      </p:sp>
      <p:sp>
        <p:nvSpPr>
          <p:cNvPr id="23" name="文本框 22"/>
          <p:cNvSpPr txBox="1"/>
          <p:nvPr/>
        </p:nvSpPr>
        <p:spPr>
          <a:xfrm>
            <a:off x="167005" y="4027170"/>
            <a:ext cx="527050" cy="368300"/>
          </a:xfrm>
          <a:prstGeom prst="rect">
            <a:avLst/>
          </a:prstGeom>
          <a:noFill/>
        </p:spPr>
        <p:txBody>
          <a:bodyPr wrap="square" rtlCol="0">
            <a:spAutoFit/>
          </a:bodyPr>
          <a:p>
            <a:r>
              <a:rPr lang="en-US" altLang="zh-CN"/>
              <a:t>B3</a:t>
            </a:r>
            <a:endParaRPr lang="en-US" altLang="zh-CN"/>
          </a:p>
        </p:txBody>
      </p:sp>
      <p:sp>
        <p:nvSpPr>
          <p:cNvPr id="24" name="文本框 23"/>
          <p:cNvSpPr txBox="1"/>
          <p:nvPr/>
        </p:nvSpPr>
        <p:spPr>
          <a:xfrm>
            <a:off x="4584700" y="4027170"/>
            <a:ext cx="527050" cy="368300"/>
          </a:xfrm>
          <a:prstGeom prst="rect">
            <a:avLst/>
          </a:prstGeom>
          <a:noFill/>
        </p:spPr>
        <p:txBody>
          <a:bodyPr wrap="square" rtlCol="0">
            <a:spAutoFit/>
          </a:bodyPr>
          <a:p>
            <a:r>
              <a:rPr lang="en-US" altLang="zh-CN"/>
              <a:t>B4</a:t>
            </a:r>
            <a:endParaRPr lang="en-US" altLang="zh-CN"/>
          </a:p>
        </p:txBody>
      </p:sp>
      <p:sp>
        <p:nvSpPr>
          <p:cNvPr id="25" name="文本框 24"/>
          <p:cNvSpPr txBox="1"/>
          <p:nvPr/>
        </p:nvSpPr>
        <p:spPr>
          <a:xfrm>
            <a:off x="3477895" y="4795520"/>
            <a:ext cx="527050" cy="368300"/>
          </a:xfrm>
          <a:prstGeom prst="rect">
            <a:avLst/>
          </a:prstGeom>
          <a:noFill/>
        </p:spPr>
        <p:txBody>
          <a:bodyPr wrap="square" rtlCol="0">
            <a:spAutoFit/>
          </a:bodyPr>
          <a:p>
            <a:r>
              <a:rPr lang="en-US" altLang="zh-CN"/>
              <a:t>B5</a:t>
            </a:r>
            <a:endParaRPr lang="en-US" altLang="zh-CN"/>
          </a:p>
        </p:txBody>
      </p:sp>
      <p:sp>
        <p:nvSpPr>
          <p:cNvPr id="63" name="矩形 62"/>
          <p:cNvSpPr/>
          <p:nvPr/>
        </p:nvSpPr>
        <p:spPr>
          <a:xfrm>
            <a:off x="3967480" y="2908935"/>
            <a:ext cx="617855" cy="434340"/>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文本框 26"/>
          <p:cNvSpPr txBox="1"/>
          <p:nvPr/>
        </p:nvSpPr>
        <p:spPr>
          <a:xfrm>
            <a:off x="1609090" y="2832100"/>
            <a:ext cx="371475" cy="306705"/>
          </a:xfrm>
          <a:prstGeom prst="rect">
            <a:avLst/>
          </a:prstGeom>
          <a:noFill/>
        </p:spPr>
        <p:txBody>
          <a:bodyPr wrap="square" rtlCol="0">
            <a:spAutoFit/>
          </a:bodyPr>
          <a:p>
            <a:r>
              <a:rPr lang="en-US" altLang="zh-CN" sz="1400">
                <a:solidFill>
                  <a:schemeClr val="bg1">
                    <a:lumMod val="50000"/>
                  </a:schemeClr>
                </a:solidFill>
              </a:rPr>
              <a:t>U</a:t>
            </a:r>
            <a:endParaRPr lang="en-US" altLang="zh-CN" sz="1400">
              <a:solidFill>
                <a:schemeClr val="bg1">
                  <a:lumMod val="50000"/>
                </a:schemeClr>
              </a:solidFill>
            </a:endParaRPr>
          </a:p>
        </p:txBody>
      </p:sp>
      <p:sp>
        <p:nvSpPr>
          <p:cNvPr id="44" name="文本框 43"/>
          <p:cNvSpPr txBox="1"/>
          <p:nvPr/>
        </p:nvSpPr>
        <p:spPr>
          <a:xfrm>
            <a:off x="1609090" y="3519805"/>
            <a:ext cx="371475" cy="306705"/>
          </a:xfrm>
          <a:prstGeom prst="rect">
            <a:avLst/>
          </a:prstGeom>
          <a:noFill/>
        </p:spPr>
        <p:txBody>
          <a:bodyPr wrap="square" rtlCol="0">
            <a:spAutoFit/>
          </a:bodyPr>
          <a:p>
            <a:r>
              <a:rPr lang="en-US" altLang="zh-CN" sz="1400">
                <a:solidFill>
                  <a:schemeClr val="bg1">
                    <a:lumMod val="50000"/>
                  </a:schemeClr>
                </a:solidFill>
              </a:rPr>
              <a:t>U</a:t>
            </a:r>
            <a:endParaRPr lang="en-US" altLang="zh-CN" sz="1400">
              <a:solidFill>
                <a:schemeClr val="bg1">
                  <a:lumMod val="50000"/>
                </a:schemeClr>
              </a:solidFill>
            </a:endParaRPr>
          </a:p>
        </p:txBody>
      </p:sp>
      <p:sp>
        <p:nvSpPr>
          <p:cNvPr id="45" name="文本框 44"/>
          <p:cNvSpPr txBox="1"/>
          <p:nvPr/>
        </p:nvSpPr>
        <p:spPr>
          <a:xfrm>
            <a:off x="951230" y="3720465"/>
            <a:ext cx="371475" cy="306705"/>
          </a:xfrm>
          <a:prstGeom prst="rect">
            <a:avLst/>
          </a:prstGeom>
          <a:noFill/>
        </p:spPr>
        <p:txBody>
          <a:bodyPr wrap="square" rtlCol="0">
            <a:spAutoFit/>
          </a:bodyPr>
          <a:p>
            <a:r>
              <a:rPr lang="en-US" altLang="zh-CN" sz="1400">
                <a:solidFill>
                  <a:schemeClr val="bg1">
                    <a:lumMod val="50000"/>
                  </a:schemeClr>
                </a:solidFill>
              </a:rPr>
              <a:t>U</a:t>
            </a:r>
            <a:endParaRPr lang="en-US" altLang="zh-CN" sz="1400">
              <a:solidFill>
                <a:schemeClr val="bg1">
                  <a:lumMod val="50000"/>
                </a:schemeClr>
              </a:solidFill>
            </a:endParaRPr>
          </a:p>
        </p:txBody>
      </p:sp>
      <p:sp>
        <p:nvSpPr>
          <p:cNvPr id="46" name="文本框 45"/>
          <p:cNvSpPr txBox="1"/>
          <p:nvPr/>
        </p:nvSpPr>
        <p:spPr>
          <a:xfrm>
            <a:off x="4217670" y="3720465"/>
            <a:ext cx="371475" cy="306705"/>
          </a:xfrm>
          <a:prstGeom prst="rect">
            <a:avLst/>
          </a:prstGeom>
          <a:noFill/>
        </p:spPr>
        <p:txBody>
          <a:bodyPr wrap="square" rtlCol="0">
            <a:spAutoFit/>
          </a:bodyPr>
          <a:p>
            <a:r>
              <a:rPr lang="en-US" altLang="zh-CN" sz="1400">
                <a:solidFill>
                  <a:schemeClr val="bg1">
                    <a:lumMod val="50000"/>
                  </a:schemeClr>
                </a:solidFill>
              </a:rPr>
              <a:t>U</a:t>
            </a:r>
            <a:endParaRPr lang="en-US" altLang="zh-CN" sz="1400">
              <a:solidFill>
                <a:schemeClr val="bg1">
                  <a:lumMod val="50000"/>
                </a:schemeClr>
              </a:solidFill>
            </a:endParaRPr>
          </a:p>
        </p:txBody>
      </p:sp>
      <p:sp>
        <p:nvSpPr>
          <p:cNvPr id="47" name="文本框 46"/>
          <p:cNvSpPr txBox="1"/>
          <p:nvPr/>
        </p:nvSpPr>
        <p:spPr>
          <a:xfrm>
            <a:off x="2584450" y="4396105"/>
            <a:ext cx="371475" cy="306705"/>
          </a:xfrm>
          <a:prstGeom prst="rect">
            <a:avLst/>
          </a:prstGeom>
          <a:noFill/>
        </p:spPr>
        <p:txBody>
          <a:bodyPr wrap="square" rtlCol="0">
            <a:spAutoFit/>
          </a:bodyPr>
          <a:p>
            <a:r>
              <a:rPr lang="en-US" altLang="zh-CN" sz="1400">
                <a:solidFill>
                  <a:schemeClr val="bg1">
                    <a:lumMod val="50000"/>
                  </a:schemeClr>
                </a:solidFill>
              </a:rPr>
              <a:t>U</a:t>
            </a:r>
            <a:endParaRPr lang="en-US" altLang="zh-CN" sz="1400">
              <a:solidFill>
                <a:schemeClr val="bg1">
                  <a:lumMod val="50000"/>
                </a:schemeClr>
              </a:solidFill>
            </a:endParaRPr>
          </a:p>
        </p:txBody>
      </p:sp>
      <p:sp>
        <p:nvSpPr>
          <p:cNvPr id="48" name="文本框 47"/>
          <p:cNvSpPr txBox="1"/>
          <p:nvPr/>
        </p:nvSpPr>
        <p:spPr>
          <a:xfrm>
            <a:off x="1691005" y="5163820"/>
            <a:ext cx="371475" cy="306705"/>
          </a:xfrm>
          <a:prstGeom prst="rect">
            <a:avLst/>
          </a:prstGeom>
          <a:noFill/>
        </p:spPr>
        <p:txBody>
          <a:bodyPr wrap="square" rtlCol="0">
            <a:spAutoFit/>
          </a:bodyPr>
          <a:p>
            <a:r>
              <a:rPr lang="en-US" altLang="zh-CN" sz="1400">
                <a:solidFill>
                  <a:schemeClr val="bg1">
                    <a:lumMod val="50000"/>
                  </a:schemeClr>
                </a:solidFill>
              </a:rPr>
              <a:t>U</a:t>
            </a:r>
            <a:endParaRPr lang="en-US" altLang="zh-CN" sz="1400">
              <a:solidFill>
                <a:schemeClr val="bg1">
                  <a:lumMod val="50000"/>
                </a:schemeClr>
              </a:solidFill>
            </a:endParaRPr>
          </a:p>
        </p:txBody>
      </p:sp>
      <p:sp>
        <p:nvSpPr>
          <p:cNvPr id="50" name="文本框 49"/>
          <p:cNvSpPr txBox="1"/>
          <p:nvPr/>
        </p:nvSpPr>
        <p:spPr>
          <a:xfrm>
            <a:off x="6181725" y="2832100"/>
            <a:ext cx="4064000" cy="368300"/>
          </a:xfrm>
          <a:prstGeom prst="rect">
            <a:avLst/>
          </a:prstGeom>
          <a:noFill/>
        </p:spPr>
        <p:txBody>
          <a:bodyPr wrap="square" rtlCol="0">
            <a:spAutoFit/>
          </a:bodyPr>
          <a:p>
            <a:r>
              <a:rPr lang="en-US" altLang="zh-CN"/>
              <a:t>OUT[B1]={p-1}∪(IN[B1]-{2*y, y+3})</a:t>
            </a:r>
            <a:endParaRPr lang="en-US" altLang="zh-CN"/>
          </a:p>
        </p:txBody>
      </p:sp>
      <p:sp>
        <p:nvSpPr>
          <p:cNvPr id="51" name="文本框 50"/>
          <p:cNvSpPr txBox="1"/>
          <p:nvPr/>
        </p:nvSpPr>
        <p:spPr>
          <a:xfrm>
            <a:off x="6181725" y="3286760"/>
            <a:ext cx="4064000" cy="368300"/>
          </a:xfrm>
          <a:prstGeom prst="rect">
            <a:avLst/>
          </a:prstGeom>
          <a:noFill/>
        </p:spPr>
        <p:txBody>
          <a:bodyPr wrap="square" rtlCol="0">
            <a:spAutoFit/>
          </a:bodyPr>
          <a:p>
            <a:r>
              <a:rPr lang="en-US" altLang="zh-CN"/>
              <a:t>OUT[B2]={z/5,e*x}∪(IN[B2]-{p-1})</a:t>
            </a:r>
            <a:endParaRPr lang="en-US" altLang="zh-CN"/>
          </a:p>
        </p:txBody>
      </p:sp>
      <p:sp>
        <p:nvSpPr>
          <p:cNvPr id="52" name="文本框 51"/>
          <p:cNvSpPr txBox="1"/>
          <p:nvPr/>
        </p:nvSpPr>
        <p:spPr>
          <a:xfrm>
            <a:off x="6181725" y="3741420"/>
            <a:ext cx="4064000" cy="368300"/>
          </a:xfrm>
          <a:prstGeom prst="rect">
            <a:avLst/>
          </a:prstGeom>
          <a:noFill/>
        </p:spPr>
        <p:txBody>
          <a:bodyPr wrap="square" rtlCol="0">
            <a:spAutoFit/>
          </a:bodyPr>
          <a:p>
            <a:r>
              <a:rPr lang="en-US" altLang="zh-CN"/>
              <a:t>OUT[B3]={2*y,e*x}∪(IN[B3]-{e*x})</a:t>
            </a:r>
            <a:endParaRPr lang="en-US" altLang="zh-CN"/>
          </a:p>
        </p:txBody>
      </p:sp>
      <p:sp>
        <p:nvSpPr>
          <p:cNvPr id="54" name="文本框 53"/>
          <p:cNvSpPr txBox="1"/>
          <p:nvPr/>
        </p:nvSpPr>
        <p:spPr>
          <a:xfrm>
            <a:off x="6181725" y="4196080"/>
            <a:ext cx="4064000" cy="368300"/>
          </a:xfrm>
          <a:prstGeom prst="rect">
            <a:avLst/>
          </a:prstGeom>
          <a:noFill/>
        </p:spPr>
        <p:txBody>
          <a:bodyPr wrap="square" rtlCol="0">
            <a:spAutoFit/>
          </a:bodyPr>
          <a:p>
            <a:r>
              <a:rPr lang="en-US" altLang="zh-CN"/>
              <a:t>OUT[B4]={y+3}∪(IN[B4]-{z/5})</a:t>
            </a:r>
            <a:endParaRPr lang="en-US" altLang="zh-CN"/>
          </a:p>
        </p:txBody>
      </p:sp>
      <p:sp>
        <p:nvSpPr>
          <p:cNvPr id="55" name="文本框 54"/>
          <p:cNvSpPr txBox="1"/>
          <p:nvPr/>
        </p:nvSpPr>
        <p:spPr>
          <a:xfrm>
            <a:off x="6181725" y="4650740"/>
            <a:ext cx="4064000" cy="368300"/>
          </a:xfrm>
          <a:prstGeom prst="rect">
            <a:avLst/>
          </a:prstGeom>
          <a:noFill/>
        </p:spPr>
        <p:txBody>
          <a:bodyPr wrap="square" rtlCol="0">
            <a:spAutoFit/>
          </a:bodyPr>
          <a:p>
            <a:r>
              <a:rPr lang="en-US" altLang="zh-CN"/>
              <a:t>OUT[B5]={e*x,z/5}∪(IN[B4]-{2*y,y+3})</a:t>
            </a:r>
            <a:endParaRPr lang="en-US" altLang="zh-CN"/>
          </a:p>
        </p:txBody>
      </p:sp>
      <p:sp>
        <p:nvSpPr>
          <p:cNvPr id="56" name="左大括号 55"/>
          <p:cNvSpPr/>
          <p:nvPr/>
        </p:nvSpPr>
        <p:spPr>
          <a:xfrm>
            <a:off x="5920105" y="2998470"/>
            <a:ext cx="76200" cy="2757170"/>
          </a:xfrm>
          <a:prstGeom prst="leftBrace">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57" name="文本框 56"/>
          <p:cNvSpPr txBox="1"/>
          <p:nvPr/>
        </p:nvSpPr>
        <p:spPr>
          <a:xfrm>
            <a:off x="5920105" y="2012315"/>
            <a:ext cx="5071745" cy="645160"/>
          </a:xfrm>
          <a:prstGeom prst="rect">
            <a:avLst/>
          </a:prstGeom>
          <a:noFill/>
        </p:spPr>
        <p:txBody>
          <a:bodyPr wrap="square" rtlCol="0" anchor="t">
            <a:spAutoFit/>
          </a:bodyPr>
          <a:p>
            <a:r>
              <a:rPr lang="zh-CN" altLang="en-US" sz="2000">
                <a:solidFill>
                  <a:srgbClr val="FF0000"/>
                </a:solidFill>
                <a:sym typeface="+mn-ea"/>
              </a:rPr>
              <a:t>问题等价于求解满足以下约束的</a:t>
            </a:r>
            <a:r>
              <a:rPr lang="en-US" altLang="zh-CN" sz="2000">
                <a:solidFill>
                  <a:srgbClr val="FF0000"/>
                </a:solidFill>
                <a:sym typeface="+mn-ea"/>
              </a:rPr>
              <a:t>IN, OUT:</a:t>
            </a:r>
            <a:endParaRPr lang="en-US" altLang="zh-CN" sz="2000">
              <a:solidFill>
                <a:srgbClr val="FF0000"/>
              </a:solidFill>
              <a:sym typeface="+mn-ea"/>
            </a:endParaRPr>
          </a:p>
          <a:p>
            <a:r>
              <a:rPr lang="en-US" altLang="zh-CN" sz="1600">
                <a:solidFill>
                  <a:schemeClr val="bg1">
                    <a:lumMod val="50000"/>
                  </a:schemeClr>
                </a:solidFill>
                <a:sym typeface="+mn-ea"/>
              </a:rPr>
              <a:t>(</a:t>
            </a:r>
            <a:r>
              <a:rPr lang="zh-CN" altLang="en-US" sz="1600">
                <a:solidFill>
                  <a:schemeClr val="bg1">
                    <a:lumMod val="50000"/>
                  </a:schemeClr>
                </a:solidFill>
                <a:sym typeface="+mn-ea"/>
              </a:rPr>
              <a:t>可按任意顺序求解</a:t>
            </a:r>
            <a:r>
              <a:rPr lang="en-US" altLang="zh-CN" sz="1600">
                <a:solidFill>
                  <a:schemeClr val="bg1">
                    <a:lumMod val="50000"/>
                  </a:schemeClr>
                </a:solidFill>
                <a:sym typeface="+mn-ea"/>
              </a:rPr>
              <a:t>, </a:t>
            </a:r>
            <a:r>
              <a:rPr lang="zh-CN" altLang="en-US" sz="1600">
                <a:solidFill>
                  <a:schemeClr val="bg1">
                    <a:lumMod val="50000"/>
                  </a:schemeClr>
                </a:solidFill>
                <a:sym typeface="+mn-ea"/>
              </a:rPr>
              <a:t>无需严格从</a:t>
            </a:r>
            <a:r>
              <a:rPr lang="en-US" altLang="zh-CN" sz="1600">
                <a:solidFill>
                  <a:schemeClr val="bg1">
                    <a:lumMod val="50000"/>
                  </a:schemeClr>
                </a:solidFill>
                <a:sym typeface="+mn-ea"/>
              </a:rPr>
              <a:t>Entry</a:t>
            </a:r>
            <a:r>
              <a:rPr lang="zh-CN" altLang="en-US" sz="1600">
                <a:solidFill>
                  <a:schemeClr val="bg1">
                    <a:lumMod val="50000"/>
                  </a:schemeClr>
                </a:solidFill>
                <a:sym typeface="+mn-ea"/>
              </a:rPr>
              <a:t>出发</a:t>
            </a:r>
            <a:r>
              <a:rPr lang="en-US" altLang="zh-CN" sz="1600">
                <a:solidFill>
                  <a:schemeClr val="bg1">
                    <a:lumMod val="50000"/>
                  </a:schemeClr>
                </a:solidFill>
                <a:sym typeface="+mn-ea"/>
              </a:rPr>
              <a:t>)</a:t>
            </a:r>
            <a:endParaRPr lang="en-US" altLang="zh-CN" sz="1600">
              <a:solidFill>
                <a:schemeClr val="bg1">
                  <a:lumMod val="50000"/>
                </a:schemeClr>
              </a:solidFill>
              <a:sym typeface="+mn-ea"/>
            </a:endParaRPr>
          </a:p>
        </p:txBody>
      </p:sp>
      <p:sp>
        <p:nvSpPr>
          <p:cNvPr id="58" name="文本框 57"/>
          <p:cNvSpPr txBox="1"/>
          <p:nvPr/>
        </p:nvSpPr>
        <p:spPr>
          <a:xfrm>
            <a:off x="6181725" y="5105400"/>
            <a:ext cx="4064000" cy="368300"/>
          </a:xfrm>
          <a:prstGeom prst="rect">
            <a:avLst/>
          </a:prstGeom>
          <a:noFill/>
        </p:spPr>
        <p:txBody>
          <a:bodyPr wrap="square" rtlCol="0">
            <a:spAutoFit/>
          </a:bodyPr>
          <a:p>
            <a:r>
              <a:rPr lang="en-US" altLang="zh-CN"/>
              <a:t>IN[B2]=OUT[B3]∩OUT[B1]</a:t>
            </a:r>
            <a:endParaRPr lang="zh-CN" altLang="en-US"/>
          </a:p>
        </p:txBody>
      </p:sp>
      <p:sp>
        <p:nvSpPr>
          <p:cNvPr id="59" name="文本框 58"/>
          <p:cNvSpPr txBox="1"/>
          <p:nvPr/>
        </p:nvSpPr>
        <p:spPr>
          <a:xfrm>
            <a:off x="6181725" y="5560060"/>
            <a:ext cx="4064000" cy="368300"/>
          </a:xfrm>
          <a:prstGeom prst="rect">
            <a:avLst/>
          </a:prstGeom>
          <a:noFill/>
        </p:spPr>
        <p:txBody>
          <a:bodyPr wrap="square" rtlCol="0">
            <a:spAutoFit/>
          </a:bodyPr>
          <a:p>
            <a:r>
              <a:rPr lang="en-US" altLang="zh-CN"/>
              <a:t>IN[B5]=OUT[B3]∩OUT[B4]</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1"/>
      <p:bldP spid="20" grpId="1"/>
      <p:bldP spid="63" grpId="1" animBg="1"/>
      <p:bldP spid="27" grpId="0"/>
      <p:bldP spid="44" grpId="0"/>
      <p:bldP spid="45" grpId="0"/>
      <p:bldP spid="47" grpId="0"/>
      <p:bldP spid="48" grpId="0"/>
      <p:bldP spid="46" grpId="0"/>
      <p:bldP spid="27" grpId="1"/>
      <p:bldP spid="44" grpId="1"/>
      <p:bldP spid="45" grpId="1"/>
      <p:bldP spid="47" grpId="1"/>
      <p:bldP spid="48" grpId="1"/>
      <p:bldP spid="46" grpId="1"/>
      <p:bldP spid="50" grpId="0"/>
      <p:bldP spid="51" grpId="0"/>
      <p:bldP spid="52" grpId="0"/>
      <p:bldP spid="54" grpId="0"/>
      <p:bldP spid="55" grpId="0"/>
      <p:bldP spid="56" grpId="0" animBg="1"/>
      <p:bldP spid="57" grpId="0"/>
      <p:bldP spid="58" grpId="0"/>
      <p:bldP spid="59" grpId="0"/>
      <p:bldP spid="50" grpId="1"/>
      <p:bldP spid="51" grpId="1"/>
      <p:bldP spid="52" grpId="1"/>
      <p:bldP spid="54" grpId="1"/>
      <p:bldP spid="55" grpId="1"/>
      <p:bldP spid="56" grpId="1" animBg="1"/>
      <p:bldP spid="57" grpId="1"/>
      <p:bldP spid="58" grpId="1"/>
      <p:bldP spid="5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数据流分析简介</a:t>
            </a:r>
            <a:endParaRPr lang="zh-CN" altLang="en-US"/>
          </a:p>
        </p:txBody>
      </p:sp>
      <p:sp>
        <p:nvSpPr>
          <p:cNvPr id="3" name="内容占位符 2"/>
          <p:cNvSpPr>
            <a:spLocks noGrp="1"/>
          </p:cNvSpPr>
          <p:nvPr>
            <p:ph idx="1"/>
          </p:nvPr>
        </p:nvSpPr>
        <p:spPr>
          <a:xfrm>
            <a:off x="838200" y="1825625"/>
            <a:ext cx="10515600" cy="4173220"/>
          </a:xfrm>
        </p:spPr>
        <p:txBody>
          <a:bodyPr>
            <a:normAutofit/>
          </a:bodyPr>
          <a:p>
            <a:pPr>
              <a:buFont typeface="Arial" panose="020B0604020202020204" pitchFamily="34" charset="0"/>
              <a:buChar char="•"/>
            </a:pPr>
            <a:r>
              <a:rPr lang="zh-CN" altLang="en-US" b="1">
                <a:sym typeface="+mn-ea"/>
              </a:rPr>
              <a:t>到达定义分析</a:t>
            </a:r>
            <a:endParaRPr lang="zh-CN" altLang="en-US" b="1"/>
          </a:p>
          <a:p>
            <a:pPr marL="0" indent="0">
              <a:buNone/>
            </a:pPr>
            <a:r>
              <a:rPr lang="zh-CN" altLang="en-US" sz="2000">
                <a:solidFill>
                  <a:schemeClr val="bg1">
                    <a:lumMod val="50000"/>
                  </a:schemeClr>
                </a:solidFill>
                <a:sym typeface="+mn-ea"/>
              </a:rPr>
              <a:t>分析控制流到达每个程序点时</a:t>
            </a:r>
            <a:r>
              <a:rPr lang="en-US" altLang="zh-CN" sz="2000">
                <a:solidFill>
                  <a:schemeClr val="bg1">
                    <a:lumMod val="50000"/>
                  </a:schemeClr>
                </a:solidFill>
                <a:sym typeface="+mn-ea"/>
              </a:rPr>
              <a:t>, </a:t>
            </a:r>
            <a:r>
              <a:rPr lang="zh-CN" altLang="en-US" sz="2000">
                <a:solidFill>
                  <a:schemeClr val="bg1">
                    <a:lumMod val="50000"/>
                  </a:schemeClr>
                </a:solidFill>
                <a:sym typeface="+mn-ea"/>
              </a:rPr>
              <a:t>每个变量</a:t>
            </a:r>
            <a:r>
              <a:rPr lang="en-US" altLang="zh-CN" sz="2000">
                <a:solidFill>
                  <a:schemeClr val="bg1">
                    <a:lumMod val="50000"/>
                  </a:schemeClr>
                </a:solidFill>
                <a:sym typeface="+mn-ea"/>
              </a:rPr>
              <a:t>x</a:t>
            </a:r>
            <a:r>
              <a:rPr lang="zh-CN" altLang="en-US" sz="2000">
                <a:solidFill>
                  <a:srgbClr val="FF0000"/>
                </a:solidFill>
                <a:sym typeface="+mn-ea"/>
              </a:rPr>
              <a:t>可能</a:t>
            </a:r>
            <a:r>
              <a:rPr lang="zh-CN" altLang="en-US" sz="2000">
                <a:solidFill>
                  <a:schemeClr val="bg1">
                    <a:lumMod val="50000"/>
                  </a:schemeClr>
                </a:solidFill>
                <a:sym typeface="+mn-ea"/>
              </a:rPr>
              <a:t>在程序中的哪些地方被定义</a:t>
            </a:r>
            <a:r>
              <a:rPr lang="en-US" altLang="zh-CN" sz="2000">
                <a:solidFill>
                  <a:schemeClr val="bg1">
                    <a:lumMod val="50000"/>
                  </a:schemeClr>
                </a:solidFill>
                <a:sym typeface="+mn-ea"/>
              </a:rPr>
              <a:t>.</a:t>
            </a:r>
            <a:endParaRPr lang="en-US" altLang="zh-CN" sz="2000">
              <a:solidFill>
                <a:schemeClr val="bg1">
                  <a:lumMod val="50000"/>
                </a:schemeClr>
              </a:solidFill>
              <a:sym typeface="+mn-ea"/>
            </a:endParaRPr>
          </a:p>
          <a:p>
            <a:pPr>
              <a:buFont typeface="Arial" panose="020B0604020202020204" pitchFamily="34" charset="0"/>
              <a:buChar char="•"/>
            </a:pPr>
            <a:r>
              <a:rPr lang="zh-CN" altLang="en-US" b="1">
                <a:sym typeface="+mn-ea"/>
              </a:rPr>
              <a:t>活跃变量分析</a:t>
            </a:r>
            <a:endParaRPr lang="zh-CN" altLang="en-US" b="1"/>
          </a:p>
          <a:p>
            <a:pPr marL="0" algn="l">
              <a:buClrTx/>
              <a:buSzTx/>
              <a:buNone/>
            </a:pPr>
            <a:r>
              <a:rPr lang="zh-CN" altLang="en-US" sz="2000">
                <a:solidFill>
                  <a:schemeClr val="bg1">
                    <a:lumMod val="50000"/>
                  </a:schemeClr>
                </a:solidFill>
                <a:sym typeface="+mn-ea"/>
              </a:rPr>
              <a:t>分析在当前程序点哪些变量在后续</a:t>
            </a:r>
            <a:r>
              <a:rPr lang="zh-CN" altLang="en-US" sz="2000">
                <a:solidFill>
                  <a:srgbClr val="FF0000"/>
                </a:solidFill>
                <a:sym typeface="+mn-ea"/>
              </a:rPr>
              <a:t>可能</a:t>
            </a:r>
            <a:r>
              <a:rPr lang="zh-CN" altLang="en-US" sz="2000">
                <a:solidFill>
                  <a:schemeClr val="bg1">
                    <a:lumMod val="50000"/>
                  </a:schemeClr>
                </a:solidFill>
                <a:sym typeface="+mn-ea"/>
              </a:rPr>
              <a:t>会被使用.</a:t>
            </a:r>
            <a:endParaRPr lang="zh-CN" altLang="en-US" sz="2000">
              <a:solidFill>
                <a:schemeClr val="bg1">
                  <a:lumMod val="50000"/>
                </a:schemeClr>
              </a:solidFill>
              <a:sym typeface="+mn-ea"/>
            </a:endParaRPr>
          </a:p>
          <a:p>
            <a:pPr>
              <a:buFont typeface="Arial" panose="020B0604020202020204" pitchFamily="34" charset="0"/>
              <a:buChar char="•"/>
            </a:pPr>
            <a:r>
              <a:rPr lang="zh-CN" altLang="en-US" b="1">
                <a:sym typeface="+mn-ea"/>
              </a:rPr>
              <a:t>可用表达式分析</a:t>
            </a:r>
            <a:endParaRPr lang="zh-CN" altLang="en-US" b="1"/>
          </a:p>
          <a:p>
            <a:pPr marL="0" algn="l">
              <a:buClrTx/>
              <a:buSzTx/>
              <a:buNone/>
            </a:pPr>
            <a:r>
              <a:rPr lang="zh-CN" altLang="en-US" sz="2000">
                <a:solidFill>
                  <a:schemeClr val="bg1">
                    <a:lumMod val="50000"/>
                  </a:schemeClr>
                </a:solidFill>
                <a:sym typeface="+mn-ea"/>
              </a:rPr>
              <a:t>如果从控制流图入口达到程序点p的</a:t>
            </a:r>
            <a:r>
              <a:rPr lang="zh-CN" altLang="en-US" sz="2000">
                <a:solidFill>
                  <a:srgbClr val="FF0000"/>
                </a:solidFill>
                <a:sym typeface="+mn-ea"/>
              </a:rPr>
              <a:t>每条路径都</a:t>
            </a:r>
            <a:r>
              <a:rPr lang="zh-CN" altLang="en-US" sz="2000">
                <a:solidFill>
                  <a:schemeClr val="bg1">
                    <a:lumMod val="50000"/>
                  </a:schemeClr>
                </a:solidFill>
                <a:sym typeface="+mn-ea"/>
              </a:rPr>
              <a:t>对表达式x+y求值, 且从最后一个这样的求值(可能有多个)之后到p点的路径上没有再次对x或y赋值, 那么称表达式x+y在点p上可用.</a:t>
            </a:r>
            <a:endParaRPr lang="zh-CN" altLang="en-US" sz="2000">
              <a:solidFill>
                <a:schemeClr val="bg1">
                  <a:lumMod val="50000"/>
                </a:schemeClr>
              </a:solidFill>
            </a:endParaRPr>
          </a:p>
        </p:txBody>
      </p:sp>
      <p:sp>
        <p:nvSpPr>
          <p:cNvPr id="5" name="文本框 4"/>
          <p:cNvSpPr txBox="1"/>
          <p:nvPr/>
        </p:nvSpPr>
        <p:spPr>
          <a:xfrm>
            <a:off x="9304020" y="3244850"/>
            <a:ext cx="2296795" cy="368300"/>
          </a:xfrm>
          <a:prstGeom prst="rect">
            <a:avLst/>
          </a:prstGeom>
          <a:noFill/>
        </p:spPr>
        <p:txBody>
          <a:bodyPr wrap="square" rtlCol="0">
            <a:spAutoFit/>
          </a:bodyPr>
          <a:p>
            <a:r>
              <a:rPr lang="zh-CN" altLang="en-US">
                <a:solidFill>
                  <a:srgbClr val="FF0000"/>
                </a:solidFill>
              </a:rPr>
              <a:t>过近似</a:t>
            </a:r>
            <a:r>
              <a:rPr lang="en-US" altLang="zh-CN">
                <a:solidFill>
                  <a:srgbClr val="FF0000"/>
                </a:solidFill>
              </a:rPr>
              <a:t>:May Analysis</a:t>
            </a:r>
            <a:endParaRPr lang="en-US" altLang="zh-CN">
              <a:solidFill>
                <a:srgbClr val="FF0000"/>
              </a:solidFill>
            </a:endParaRPr>
          </a:p>
        </p:txBody>
      </p:sp>
      <p:sp>
        <p:nvSpPr>
          <p:cNvPr id="6" name="文本框 5"/>
          <p:cNvSpPr txBox="1"/>
          <p:nvPr/>
        </p:nvSpPr>
        <p:spPr>
          <a:xfrm>
            <a:off x="9304655" y="5420995"/>
            <a:ext cx="2296160" cy="368300"/>
          </a:xfrm>
          <a:prstGeom prst="rect">
            <a:avLst/>
          </a:prstGeom>
          <a:noFill/>
        </p:spPr>
        <p:txBody>
          <a:bodyPr wrap="square" rtlCol="0">
            <a:spAutoFit/>
          </a:bodyPr>
          <a:p>
            <a:r>
              <a:rPr lang="zh-CN" altLang="en-US">
                <a:solidFill>
                  <a:srgbClr val="FF0000"/>
                </a:solidFill>
              </a:rPr>
              <a:t>欠近似</a:t>
            </a:r>
            <a:r>
              <a:rPr lang="en-US" altLang="zh-CN">
                <a:solidFill>
                  <a:srgbClr val="FF0000"/>
                </a:solidFill>
              </a:rPr>
              <a:t>:Must Analysis</a:t>
            </a:r>
            <a:endParaRPr lang="en-US" altLang="zh-CN">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数据流分析简介</a:t>
            </a:r>
            <a:endParaRPr lang="zh-CN" altLang="en-US"/>
          </a:p>
        </p:txBody>
      </p:sp>
      <p:graphicFrame>
        <p:nvGraphicFramePr>
          <p:cNvPr id="9" name="表格 8"/>
          <p:cNvGraphicFramePr/>
          <p:nvPr/>
        </p:nvGraphicFramePr>
        <p:xfrm>
          <a:off x="838200" y="2095500"/>
          <a:ext cx="9634220" cy="3241040"/>
        </p:xfrm>
        <a:graphic>
          <a:graphicData uri="http://schemas.openxmlformats.org/drawingml/2006/table">
            <a:tbl>
              <a:tblPr firstRow="1" bandRow="1">
                <a:tableStyleId>{5C22544A-7EE6-4342-B048-85BDC9FD1C3A}</a:tableStyleId>
              </a:tblPr>
              <a:tblGrid>
                <a:gridCol w="2408555"/>
                <a:gridCol w="2408555"/>
                <a:gridCol w="2408555"/>
                <a:gridCol w="2408555"/>
              </a:tblGrid>
              <a:tr h="405130">
                <a:tc>
                  <a:txBody>
                    <a:bodyPr/>
                    <a:p>
                      <a:pPr algn="ctr">
                        <a:buNone/>
                      </a:pPr>
                      <a:endParaRPr lang="zh-CN" altLang="en-US"/>
                    </a:p>
                  </a:txBody>
                  <a:tcPr anchor="ctr" anchorCtr="0"/>
                </a:tc>
                <a:tc>
                  <a:txBody>
                    <a:bodyPr/>
                    <a:p>
                      <a:pPr algn="ctr">
                        <a:buNone/>
                      </a:pPr>
                      <a:r>
                        <a:rPr lang="zh-CN" altLang="en-US"/>
                        <a:t>到达定义</a:t>
                      </a:r>
                      <a:endParaRPr lang="zh-CN" altLang="en-US"/>
                    </a:p>
                  </a:txBody>
                  <a:tcPr anchor="ctr" anchorCtr="0"/>
                </a:tc>
                <a:tc>
                  <a:txBody>
                    <a:bodyPr/>
                    <a:p>
                      <a:pPr algn="ctr">
                        <a:buNone/>
                      </a:pPr>
                      <a:r>
                        <a:rPr lang="zh-CN" altLang="en-US"/>
                        <a:t>活跃变量</a:t>
                      </a:r>
                      <a:endParaRPr lang="zh-CN" altLang="en-US"/>
                    </a:p>
                  </a:txBody>
                  <a:tcPr anchor="ctr" anchorCtr="0"/>
                </a:tc>
                <a:tc>
                  <a:txBody>
                    <a:bodyPr/>
                    <a:p>
                      <a:pPr algn="ctr">
                        <a:buNone/>
                      </a:pPr>
                      <a:r>
                        <a:rPr lang="zh-CN" altLang="en-US"/>
                        <a:t>可用表达式</a:t>
                      </a:r>
                      <a:endParaRPr lang="zh-CN" altLang="en-US"/>
                    </a:p>
                  </a:txBody>
                  <a:tcPr anchor="ctr" anchorCtr="0"/>
                </a:tc>
              </a:tr>
              <a:tr h="405130">
                <a:tc>
                  <a:txBody>
                    <a:bodyPr/>
                    <a:p>
                      <a:pPr algn="ctr">
                        <a:buNone/>
                      </a:pPr>
                      <a:r>
                        <a:rPr lang="zh-CN" altLang="en-US"/>
                        <a:t>域</a:t>
                      </a:r>
                      <a:endParaRPr lang="zh-CN" altLang="en-US"/>
                    </a:p>
                  </a:txBody>
                  <a:tcPr anchor="ctr" anchorCtr="0"/>
                </a:tc>
                <a:tc>
                  <a:txBody>
                    <a:bodyPr/>
                    <a:p>
                      <a:pPr algn="ctr">
                        <a:buNone/>
                      </a:pPr>
                      <a:r>
                        <a:rPr lang="zh-CN" altLang="en-US"/>
                        <a:t>定义集合的幂集</a:t>
                      </a:r>
                      <a:endParaRPr lang="zh-CN" altLang="en-US"/>
                    </a:p>
                  </a:txBody>
                  <a:tcPr anchor="ctr" anchorCtr="0"/>
                </a:tc>
                <a:tc>
                  <a:txBody>
                    <a:bodyPr/>
                    <a:p>
                      <a:pPr algn="ctr">
                        <a:buNone/>
                      </a:pPr>
                      <a:r>
                        <a:rPr lang="zh-CN" altLang="en-US"/>
                        <a:t>变量集合的幂集</a:t>
                      </a:r>
                      <a:endParaRPr lang="zh-CN" altLang="en-US"/>
                    </a:p>
                  </a:txBody>
                  <a:tcPr anchor="ctr" anchorCtr="0"/>
                </a:tc>
                <a:tc>
                  <a:txBody>
                    <a:bodyPr/>
                    <a:p>
                      <a:pPr algn="ctr">
                        <a:buNone/>
                      </a:pPr>
                      <a:r>
                        <a:rPr lang="zh-CN" altLang="en-US"/>
                        <a:t>表达式集合的幂集</a:t>
                      </a:r>
                      <a:endParaRPr lang="zh-CN" altLang="en-US"/>
                    </a:p>
                  </a:txBody>
                  <a:tcPr anchor="ctr" anchorCtr="0"/>
                </a:tc>
              </a:tr>
              <a:tr h="405130">
                <a:tc>
                  <a:txBody>
                    <a:bodyPr/>
                    <a:p>
                      <a:pPr algn="ctr">
                        <a:buNone/>
                      </a:pPr>
                      <a:r>
                        <a:rPr lang="zh-CN" altLang="en-US"/>
                        <a:t>方向</a:t>
                      </a:r>
                      <a:endParaRPr lang="zh-CN" altLang="en-US"/>
                    </a:p>
                  </a:txBody>
                  <a:tcPr anchor="ctr" anchorCtr="0"/>
                </a:tc>
                <a:tc>
                  <a:txBody>
                    <a:bodyPr/>
                    <a:p>
                      <a:pPr algn="ctr">
                        <a:buNone/>
                      </a:pPr>
                      <a:r>
                        <a:rPr lang="zh-CN" altLang="en-US"/>
                        <a:t>前向</a:t>
                      </a:r>
                      <a:endParaRPr lang="zh-CN" altLang="en-US"/>
                    </a:p>
                  </a:txBody>
                  <a:tcPr anchor="ctr" anchorCtr="0"/>
                </a:tc>
                <a:tc>
                  <a:txBody>
                    <a:bodyPr/>
                    <a:p>
                      <a:pPr algn="ctr">
                        <a:buNone/>
                      </a:pPr>
                      <a:r>
                        <a:rPr lang="zh-CN" altLang="en-US"/>
                        <a:t>后向</a:t>
                      </a:r>
                      <a:endParaRPr lang="zh-CN" altLang="en-US"/>
                    </a:p>
                  </a:txBody>
                  <a:tcPr anchor="ctr" anchorCtr="0"/>
                </a:tc>
                <a:tc>
                  <a:txBody>
                    <a:bodyPr/>
                    <a:p>
                      <a:pPr algn="ctr">
                        <a:buNone/>
                      </a:pPr>
                      <a:r>
                        <a:rPr lang="zh-CN" altLang="en-US"/>
                        <a:t>前向</a:t>
                      </a:r>
                      <a:endParaRPr lang="zh-CN" altLang="en-US"/>
                    </a:p>
                  </a:txBody>
                  <a:tcPr anchor="ctr" anchorCtr="0"/>
                </a:tc>
              </a:tr>
              <a:tr h="405130">
                <a:tc>
                  <a:txBody>
                    <a:bodyPr/>
                    <a:p>
                      <a:pPr algn="ctr">
                        <a:buNone/>
                      </a:pPr>
                      <a:r>
                        <a:rPr lang="en-US" altLang="zh-CN"/>
                        <a:t>May/Must</a:t>
                      </a:r>
                      <a:endParaRPr lang="en-US" altLang="zh-CN"/>
                    </a:p>
                  </a:txBody>
                  <a:tcPr anchor="ctr" anchorCtr="0"/>
                </a:tc>
                <a:tc>
                  <a:txBody>
                    <a:bodyPr/>
                    <a:p>
                      <a:pPr algn="ctr">
                        <a:buNone/>
                      </a:pPr>
                      <a:r>
                        <a:rPr lang="en-US" altLang="zh-CN"/>
                        <a:t>May</a:t>
                      </a:r>
                      <a:endParaRPr lang="en-US" altLang="zh-CN"/>
                    </a:p>
                  </a:txBody>
                  <a:tcPr anchor="ctr" anchorCtr="0"/>
                </a:tc>
                <a:tc>
                  <a:txBody>
                    <a:bodyPr/>
                    <a:p>
                      <a:pPr algn="ctr">
                        <a:buNone/>
                      </a:pPr>
                      <a:r>
                        <a:rPr lang="en-US" altLang="zh-CN"/>
                        <a:t>May</a:t>
                      </a:r>
                      <a:endParaRPr lang="en-US" altLang="zh-CN"/>
                    </a:p>
                  </a:txBody>
                  <a:tcPr anchor="ctr" anchorCtr="0"/>
                </a:tc>
                <a:tc>
                  <a:txBody>
                    <a:bodyPr/>
                    <a:p>
                      <a:pPr algn="ctr">
                        <a:buNone/>
                      </a:pPr>
                      <a:r>
                        <a:rPr lang="en-US" altLang="zh-CN"/>
                        <a:t>Must</a:t>
                      </a:r>
                      <a:endParaRPr lang="en-US" altLang="zh-CN"/>
                    </a:p>
                  </a:txBody>
                  <a:tcPr anchor="ctr" anchorCtr="0"/>
                </a:tc>
              </a:tr>
              <a:tr h="405130">
                <a:tc>
                  <a:txBody>
                    <a:bodyPr/>
                    <a:p>
                      <a:pPr algn="ctr">
                        <a:buNone/>
                      </a:pPr>
                      <a:r>
                        <a:rPr lang="zh-CN" altLang="en-US"/>
                        <a:t>边界</a:t>
                      </a:r>
                      <a:endParaRPr lang="zh-CN" altLang="en-US"/>
                    </a:p>
                  </a:txBody>
                  <a:tcPr anchor="ctr" anchorCtr="0"/>
                </a:tc>
                <a:tc>
                  <a:txBody>
                    <a:bodyPr/>
                    <a:p>
                      <a:pPr algn="ctr">
                        <a:buNone/>
                      </a:pPr>
                      <a:r>
                        <a:rPr lang="en-US" altLang="zh-CN"/>
                        <a:t>OUT[entry]={}</a:t>
                      </a:r>
                      <a:endParaRPr lang="en-US" altLang="zh-CN"/>
                    </a:p>
                  </a:txBody>
                  <a:tcPr anchor="ctr" anchorCtr="0"/>
                </a:tc>
                <a:tc>
                  <a:txBody>
                    <a:bodyPr/>
                    <a:p>
                      <a:pPr algn="ctr">
                        <a:buNone/>
                      </a:pPr>
                      <a:r>
                        <a:rPr lang="en-US" altLang="zh-CN"/>
                        <a:t>IN[exit]={}</a:t>
                      </a:r>
                      <a:endParaRPr lang="en-US" altLang="zh-CN"/>
                    </a:p>
                  </a:txBody>
                  <a:tcPr anchor="ctr" anchorCtr="0"/>
                </a:tc>
                <a:tc>
                  <a:txBody>
                    <a:bodyPr/>
                    <a:p>
                      <a:pPr algn="ctr">
                        <a:buNone/>
                      </a:pPr>
                      <a:r>
                        <a:rPr lang="en-US" altLang="zh-CN"/>
                        <a:t>OUT[entry]={}</a:t>
                      </a:r>
                      <a:endParaRPr lang="en-US" altLang="zh-CN"/>
                    </a:p>
                  </a:txBody>
                  <a:tcPr anchor="ctr" anchorCtr="0"/>
                </a:tc>
              </a:tr>
              <a:tr h="405130">
                <a:tc>
                  <a:txBody>
                    <a:bodyPr/>
                    <a:p>
                      <a:pPr algn="ctr">
                        <a:buNone/>
                      </a:pPr>
                      <a:r>
                        <a:rPr lang="zh-CN" altLang="en-US"/>
                        <a:t>初始值</a:t>
                      </a:r>
                      <a:endParaRPr lang="zh-CN" altLang="en-US"/>
                    </a:p>
                  </a:txBody>
                  <a:tcPr anchor="ctr" anchorCtr="0"/>
                </a:tc>
                <a:tc>
                  <a:txBody>
                    <a:bodyPr/>
                    <a:p>
                      <a:pPr algn="ctr">
                        <a:buNone/>
                      </a:pPr>
                      <a:r>
                        <a:rPr lang="en-US" altLang="zh-CN"/>
                        <a:t>OUT[B]={}</a:t>
                      </a:r>
                      <a:endParaRPr lang="en-US" altLang="zh-CN"/>
                    </a:p>
                  </a:txBody>
                  <a:tcPr anchor="ctr" anchorCtr="0"/>
                </a:tc>
                <a:tc>
                  <a:txBody>
                    <a:bodyPr/>
                    <a:p>
                      <a:pPr algn="ctr">
                        <a:buNone/>
                      </a:pPr>
                      <a:r>
                        <a:rPr lang="en-US" altLang="zh-CN"/>
                        <a:t>IN[B]={}</a:t>
                      </a:r>
                      <a:endParaRPr lang="en-US" altLang="zh-CN"/>
                    </a:p>
                  </a:txBody>
                  <a:tcPr anchor="ctr" anchorCtr="0"/>
                </a:tc>
                <a:tc>
                  <a:txBody>
                    <a:bodyPr/>
                    <a:p>
                      <a:pPr algn="ctr">
                        <a:buNone/>
                      </a:pPr>
                      <a:r>
                        <a:rPr lang="en-US" altLang="zh-CN"/>
                        <a:t>OUT[B]=U</a:t>
                      </a:r>
                      <a:endParaRPr lang="en-US" altLang="zh-CN"/>
                    </a:p>
                  </a:txBody>
                  <a:tcPr anchor="ctr" anchorCtr="0"/>
                </a:tc>
              </a:tr>
              <a:tr h="405130">
                <a:tc>
                  <a:txBody>
                    <a:bodyPr/>
                    <a:p>
                      <a:pPr algn="ctr">
                        <a:buNone/>
                      </a:pPr>
                      <a:r>
                        <a:rPr lang="en-US" altLang="zh-CN"/>
                        <a:t>Transfer Function</a:t>
                      </a:r>
                      <a:endParaRPr lang="en-US" altLang="zh-CN"/>
                    </a:p>
                  </a:txBody>
                  <a:tcPr anchor="ctr" anchorCtr="0"/>
                </a:tc>
                <a:tc gridSpan="3">
                  <a:txBody>
                    <a:bodyPr/>
                    <a:p>
                      <a:pPr algn="ctr">
                        <a:buNone/>
                      </a:pPr>
                      <a:r>
                        <a:rPr lang="en-US" altLang="zh-CN"/>
                        <a:t>OUT=gen∪(IN-kill)</a:t>
                      </a:r>
                      <a:endParaRPr lang="en-US" altLang="zh-CN"/>
                    </a:p>
                  </a:txBody>
                  <a:tcPr anchor="ctr" anchorCtr="0"/>
                </a:tc>
                <a:tc hMerge="1">
                  <a:tcPr/>
                </a:tc>
                <a:tc hMerge="1">
                  <a:tcPr/>
                </a:tc>
              </a:tr>
              <a:tr h="405130">
                <a:tc>
                  <a:txBody>
                    <a:bodyPr/>
                    <a:p>
                      <a:pPr algn="ctr">
                        <a:buNone/>
                      </a:pPr>
                      <a:r>
                        <a:rPr lang="en-US" altLang="zh-CN" sz="1800">
                          <a:sym typeface="+mn-ea"/>
                        </a:rPr>
                        <a:t>∧</a:t>
                      </a:r>
                      <a:endParaRPr lang="en-US" altLang="zh-CN"/>
                    </a:p>
                  </a:txBody>
                  <a:tcPr anchor="ctr" anchorCtr="0"/>
                </a:tc>
                <a:tc>
                  <a:txBody>
                    <a:bodyPr/>
                    <a:p>
                      <a:pPr algn="ctr">
                        <a:buNone/>
                      </a:pPr>
                      <a:r>
                        <a:rPr lang="en-US" altLang="zh-CN"/>
                        <a:t>∪</a:t>
                      </a:r>
                      <a:endParaRPr lang="en-US" altLang="zh-CN"/>
                    </a:p>
                  </a:txBody>
                  <a:tcPr anchor="ctr" anchorCtr="0"/>
                </a:tc>
                <a:tc>
                  <a:txBody>
                    <a:bodyPr/>
                    <a:p>
                      <a:pPr algn="ctr">
                        <a:buNone/>
                      </a:pPr>
                      <a:r>
                        <a:rPr lang="en-US" altLang="zh-CN" sz="1800">
                          <a:sym typeface="+mn-ea"/>
                        </a:rPr>
                        <a:t>∪</a:t>
                      </a:r>
                      <a:endParaRPr lang="zh-CN" altLang="en-US"/>
                    </a:p>
                  </a:txBody>
                  <a:tcPr anchor="ctr" anchorCtr="0"/>
                </a:tc>
                <a:tc>
                  <a:txBody>
                    <a:bodyPr/>
                    <a:p>
                      <a:pPr algn="ctr">
                        <a:buNone/>
                      </a:pPr>
                      <a:r>
                        <a:rPr lang="en-US" altLang="zh-CN"/>
                        <a:t>∩</a:t>
                      </a:r>
                      <a:endParaRPr lang="en-US" altLang="zh-CN"/>
                    </a:p>
                  </a:txBody>
                  <a:tcPr anchor="ctr" anchorCtr="0"/>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数据流分析基础</a:t>
            </a:r>
            <a:endParaRPr lang="zh-CN" altLang="en-US"/>
          </a:p>
        </p:txBody>
      </p:sp>
      <p:sp>
        <p:nvSpPr>
          <p:cNvPr id="3" name="内容占位符 2"/>
          <p:cNvSpPr>
            <a:spLocks noGrp="1"/>
          </p:cNvSpPr>
          <p:nvPr>
            <p:ph idx="1"/>
          </p:nvPr>
        </p:nvSpPr>
        <p:spPr/>
        <p:txBody>
          <a:bodyPr/>
          <a:p>
            <a:r>
              <a:rPr lang="en-US" altLang="zh-CN"/>
              <a:t>RQ1. 数据流分析中用到的迭代算法在什么情况下是正确的?</a:t>
            </a:r>
            <a:endParaRPr lang="en-US" altLang="zh-CN"/>
          </a:p>
          <a:p>
            <a:r>
              <a:rPr lang="en-US" altLang="zh-CN">
                <a:sym typeface="+mn-ea"/>
              </a:rPr>
              <a:t>RQ2. 迭代算法收敛吗?</a:t>
            </a:r>
            <a:endParaRPr lang="en-US" altLang="zh-CN"/>
          </a:p>
          <a:p>
            <a:r>
              <a:rPr lang="en-US" altLang="zh-CN"/>
              <a:t>RQ3. 迭代算法得到的解有多精确?</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数据流分析基础</a:t>
            </a:r>
            <a:endParaRPr lang="zh-CN" altLang="en-US"/>
          </a:p>
        </p:txBody>
      </p:sp>
      <p:sp>
        <p:nvSpPr>
          <p:cNvPr id="3" name="内容占位符 2"/>
          <p:cNvSpPr>
            <a:spLocks noGrp="1"/>
          </p:cNvSpPr>
          <p:nvPr>
            <p:ph idx="1"/>
          </p:nvPr>
        </p:nvSpPr>
        <p:spPr/>
        <p:txBody>
          <a:bodyPr/>
          <a:p>
            <a:pPr marL="0" indent="0">
              <a:buNone/>
            </a:pPr>
            <a:r>
              <a:rPr lang="zh-CN" altLang="en-US"/>
              <a:t>数据流分析框架定义</a:t>
            </a:r>
            <a:r>
              <a:rPr lang="en-US" altLang="zh-CN"/>
              <a:t>: (D, L, </a:t>
            </a:r>
            <a:r>
              <a:rPr lang="en-US" altLang="zh-CN">
                <a:sym typeface="+mn-ea"/>
              </a:rPr>
              <a:t>∧, F</a:t>
            </a:r>
            <a:r>
              <a:rPr lang="en-US" altLang="zh-CN"/>
              <a:t>)</a:t>
            </a:r>
            <a:endParaRPr lang="en-US" altLang="zh-CN"/>
          </a:p>
          <a:p>
            <a:r>
              <a:rPr lang="en-US" altLang="zh-CN" sz="2400"/>
              <a:t>D: 数据流方向, 取值包括FORWARD和BACKWARD.</a:t>
            </a:r>
            <a:endParaRPr lang="en-US" altLang="zh-CN" sz="2400"/>
          </a:p>
          <a:p>
            <a:r>
              <a:rPr lang="en-US" altLang="zh-CN" sz="2400">
                <a:solidFill>
                  <a:srgbClr val="FF0000"/>
                </a:solidFill>
              </a:rPr>
              <a:t>L</a:t>
            </a:r>
            <a:r>
              <a:rPr lang="en-US" altLang="zh-CN" sz="2400"/>
              <a:t>: </a:t>
            </a:r>
            <a:r>
              <a:rPr lang="zh-CN" altLang="en-US" sz="2400"/>
              <a:t>半格</a:t>
            </a:r>
            <a:r>
              <a:rPr lang="en-US" altLang="zh-CN" sz="2400"/>
              <a:t>, 包括</a:t>
            </a:r>
            <a:r>
              <a:rPr lang="zh-CN" altLang="en-US" sz="2400"/>
              <a:t>域</a:t>
            </a:r>
            <a:r>
              <a:rPr lang="en-US" altLang="zh-CN" sz="2400"/>
              <a:t>V和Meet</a:t>
            </a:r>
            <a:r>
              <a:rPr lang="zh-CN" altLang="en-US" sz="2400"/>
              <a:t>运算</a:t>
            </a:r>
            <a:r>
              <a:rPr lang="en-US" altLang="zh-CN" sz="2400"/>
              <a:t>∧.</a:t>
            </a:r>
            <a:endParaRPr lang="en-US" altLang="zh-CN" sz="2400"/>
          </a:p>
          <a:p>
            <a:r>
              <a:rPr lang="en-US" altLang="zh-CN" sz="2400">
                <a:solidFill>
                  <a:srgbClr val="FF0000"/>
                </a:solidFill>
              </a:rPr>
              <a:t>F</a:t>
            </a:r>
            <a:r>
              <a:rPr lang="en-US" altLang="zh-CN" sz="2400"/>
              <a:t>: V到V的传递函数族. 这个传递函数族中必须包括可用于刻画边界条件的函数, 即作用于特殊节点ENTRY和EXIT的传递函数.</a:t>
            </a:r>
            <a:endParaRPr lang="en-US" altLang="zh-CN"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编译优化</a:t>
            </a:r>
            <a:endParaRPr lang="zh-CN" altLang="en-US"/>
          </a:p>
        </p:txBody>
      </p:sp>
      <p:sp>
        <p:nvSpPr>
          <p:cNvPr id="3" name="内容占位符 2"/>
          <p:cNvSpPr>
            <a:spLocks noGrp="1"/>
          </p:cNvSpPr>
          <p:nvPr>
            <p:ph idx="1"/>
          </p:nvPr>
        </p:nvSpPr>
        <p:spPr/>
        <p:txBody>
          <a:bodyPr/>
          <a:p>
            <a:pPr marL="0" indent="0">
              <a:buNone/>
            </a:pPr>
            <a:r>
              <a:rPr lang="zh-CN" altLang="en-US"/>
              <a:t>数据流分析是编译优化的基础</a:t>
            </a:r>
            <a:endParaRPr lang="zh-CN" altLang="en-US"/>
          </a:p>
          <a:p>
            <a:r>
              <a:rPr lang="zh-CN" altLang="en-US" sz="2400"/>
              <a:t>公共子表达式消除</a:t>
            </a:r>
            <a:endParaRPr lang="zh-CN" altLang="en-US" sz="2400"/>
          </a:p>
          <a:p>
            <a:r>
              <a:rPr lang="zh-CN" altLang="en-US" sz="2400"/>
              <a:t>复制传播</a:t>
            </a:r>
            <a:endParaRPr lang="zh-CN" altLang="en-US" sz="2400"/>
          </a:p>
          <a:p>
            <a:r>
              <a:rPr lang="zh-CN" altLang="en-US" sz="2400"/>
              <a:t>死代码消除</a:t>
            </a:r>
            <a:endParaRPr lang="zh-CN"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数据流分析基础</a:t>
            </a:r>
            <a:r>
              <a:rPr lang="en-US" altLang="zh-CN"/>
              <a:t>:</a:t>
            </a:r>
            <a:r>
              <a:rPr lang="zh-CN" altLang="en-US"/>
              <a:t>半格</a:t>
            </a:r>
            <a:endParaRPr lang="zh-CN" altLang="en-US"/>
          </a:p>
        </p:txBody>
      </p:sp>
      <p:sp>
        <p:nvSpPr>
          <p:cNvPr id="3" name="内容占位符 2"/>
          <p:cNvSpPr>
            <a:spLocks noGrp="1"/>
          </p:cNvSpPr>
          <p:nvPr>
            <p:ph idx="1"/>
          </p:nvPr>
        </p:nvSpPr>
        <p:spPr>
          <a:xfrm>
            <a:off x="838200" y="1825625"/>
            <a:ext cx="10515600" cy="4363720"/>
          </a:xfrm>
        </p:spPr>
        <p:txBody>
          <a:bodyPr>
            <a:normAutofit/>
          </a:bodyPr>
          <a:p>
            <a:pPr marL="0" indent="0">
              <a:buNone/>
            </a:pPr>
            <a:r>
              <a:rPr lang="en-US" altLang="zh-CN" b="1">
                <a:solidFill>
                  <a:srgbClr val="FF0000"/>
                </a:solidFill>
              </a:rPr>
              <a:t>半格</a:t>
            </a:r>
            <a:r>
              <a:rPr lang="en-US" altLang="zh-CN"/>
              <a:t>是满足下列条件的</a:t>
            </a:r>
            <a:r>
              <a:rPr lang="zh-CN" altLang="en-US"/>
              <a:t>域</a:t>
            </a:r>
            <a:r>
              <a:rPr lang="en-US" altLang="zh-CN"/>
              <a:t>V和二元Meet运算∧. 对于V中的</a:t>
            </a:r>
            <a:r>
              <a:rPr lang="zh-CN" altLang="en-US"/>
              <a:t>所有</a:t>
            </a:r>
            <a:r>
              <a:rPr lang="en-US" altLang="zh-CN"/>
              <a:t>x,y和z:</a:t>
            </a:r>
            <a:endParaRPr lang="en-US" altLang="zh-CN"/>
          </a:p>
          <a:p>
            <a:r>
              <a:rPr lang="en-US" altLang="zh-CN" sz="2400"/>
              <a:t>x∧x=x (</a:t>
            </a:r>
            <a:r>
              <a:rPr lang="en-US" altLang="zh-CN" sz="2400">
                <a:sym typeface="+mn-ea"/>
              </a:rPr>
              <a:t>∧</a:t>
            </a:r>
            <a:r>
              <a:rPr lang="zh-CN" altLang="en-US" sz="2400">
                <a:sym typeface="+mn-ea"/>
              </a:rPr>
              <a:t>是</a:t>
            </a:r>
            <a:r>
              <a:rPr lang="en-US" altLang="zh-CN" sz="2400"/>
              <a:t>幂等</a:t>
            </a:r>
            <a:r>
              <a:rPr lang="zh-CN" altLang="en-US" sz="2400"/>
              <a:t>的</a:t>
            </a:r>
            <a:r>
              <a:rPr lang="en-US" altLang="zh-CN" sz="2400"/>
              <a:t>).</a:t>
            </a:r>
            <a:endParaRPr lang="en-US" altLang="zh-CN" sz="2400"/>
          </a:p>
          <a:p>
            <a:r>
              <a:rPr sz="2400"/>
              <a:t>x∧y=y∧x (</a:t>
            </a:r>
            <a:r>
              <a:rPr lang="en-US" altLang="zh-CN" sz="2400">
                <a:sym typeface="+mn-ea"/>
              </a:rPr>
              <a:t>∧</a:t>
            </a:r>
            <a:r>
              <a:rPr lang="zh-CN" altLang="en-US" sz="2400">
                <a:sym typeface="+mn-ea"/>
              </a:rPr>
              <a:t>是</a:t>
            </a:r>
            <a:r>
              <a:rPr sz="2400"/>
              <a:t>可交换</a:t>
            </a:r>
            <a:r>
              <a:rPr lang="zh-CN" sz="2400"/>
              <a:t>的</a:t>
            </a:r>
            <a:r>
              <a:rPr sz="2400"/>
              <a:t>).</a:t>
            </a:r>
            <a:endParaRPr sz="2400"/>
          </a:p>
          <a:p>
            <a:r>
              <a:rPr lang="en-US" altLang="zh-CN" sz="2400"/>
              <a:t>x∧(y∧z) = (x∧y)∧z (</a:t>
            </a:r>
            <a:r>
              <a:rPr lang="en-US" altLang="zh-CN" sz="2400">
                <a:sym typeface="+mn-ea"/>
              </a:rPr>
              <a:t>∧</a:t>
            </a:r>
            <a:r>
              <a:rPr lang="en-US" altLang="zh-CN" sz="2400"/>
              <a:t>满足结合律).</a:t>
            </a:r>
            <a:endParaRPr lang="en-US" altLang="zh-CN" sz="2400"/>
          </a:p>
          <a:p>
            <a:pPr marL="0" indent="0">
              <a:buNone/>
            </a:pPr>
            <a:endParaRPr lang="en-US" altLang="zh-CN" sz="2400"/>
          </a:p>
          <a:p>
            <a:pPr marL="0" indent="0">
              <a:buNone/>
            </a:pPr>
            <a:r>
              <a:rPr lang="en-US" altLang="zh-CN" sz="2800">
                <a:solidFill>
                  <a:srgbClr val="FF0000"/>
                </a:solidFill>
              </a:rPr>
              <a:t>半格有一个顶元素, 表示为T, 使得对于V中的所有x, T∧x=x.</a:t>
            </a:r>
            <a:endParaRPr lang="en-US" altLang="zh-CN" sz="2800">
              <a:solidFill>
                <a:srgbClr val="FF0000"/>
              </a:solidFill>
            </a:endParaRPr>
          </a:p>
          <a:p>
            <a:pPr marL="0" indent="0">
              <a:buNone/>
            </a:pPr>
            <a:r>
              <a:rPr lang="en-US" altLang="zh-CN" sz="2800">
                <a:solidFill>
                  <a:schemeClr val="bg1">
                    <a:lumMod val="50000"/>
                  </a:schemeClr>
                </a:solidFill>
              </a:rPr>
              <a:t>半格可能还有一个底元素(</a:t>
            </a:r>
            <a:r>
              <a:rPr lang="zh-CN" altLang="en-US" sz="2800">
                <a:solidFill>
                  <a:schemeClr val="bg1">
                    <a:lumMod val="50000"/>
                  </a:schemeClr>
                </a:solidFill>
              </a:rPr>
              <a:t>此时称为格</a:t>
            </a:r>
            <a:r>
              <a:rPr lang="en-US" altLang="zh-CN" sz="2800">
                <a:solidFill>
                  <a:schemeClr val="bg1">
                    <a:lumMod val="50000"/>
                  </a:schemeClr>
                </a:solidFill>
              </a:rPr>
              <a:t>), 表示为⊥, 使得对于V中的所有x, ⊥∧x=⊥.</a:t>
            </a:r>
            <a:endParaRPr lang="en-US" altLang="zh-CN" sz="2800">
              <a:solidFill>
                <a:schemeClr val="bg1">
                  <a:lumMod val="5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半格</a:t>
            </a:r>
            <a:endParaRPr lang="zh-CN" altLang="en-US"/>
          </a:p>
        </p:txBody>
      </p:sp>
      <p:sp>
        <p:nvSpPr>
          <p:cNvPr id="3" name="内容占位符 2"/>
          <p:cNvSpPr>
            <a:spLocks noGrp="1"/>
          </p:cNvSpPr>
          <p:nvPr>
            <p:ph idx="1"/>
          </p:nvPr>
        </p:nvSpPr>
        <p:spPr>
          <a:xfrm>
            <a:off x="838200" y="1825625"/>
            <a:ext cx="10515600" cy="4217670"/>
          </a:xfrm>
        </p:spPr>
        <p:txBody>
          <a:bodyPr>
            <a:normAutofit lnSpcReduction="10000"/>
          </a:bodyPr>
          <a:p>
            <a:pPr marL="0" indent="0">
              <a:buNone/>
            </a:pPr>
            <a:r>
              <a:rPr lang="en-US" altLang="zh-CN">
                <a:solidFill>
                  <a:schemeClr val="tx1"/>
                </a:solidFill>
              </a:rPr>
              <a:t>半格</a:t>
            </a:r>
            <a:r>
              <a:rPr lang="zh-CN" altLang="en-US">
                <a:solidFill>
                  <a:schemeClr val="tx1"/>
                </a:solidFill>
              </a:rPr>
              <a:t>举例</a:t>
            </a:r>
            <a:r>
              <a:rPr lang="en-US" altLang="zh-CN">
                <a:solidFill>
                  <a:schemeClr val="tx1"/>
                </a:solidFill>
              </a:rPr>
              <a:t>: </a:t>
            </a:r>
            <a:endParaRPr lang="en-US" altLang="zh-CN">
              <a:solidFill>
                <a:schemeClr val="tx1"/>
              </a:solidFill>
            </a:endParaRPr>
          </a:p>
          <a:p>
            <a:pPr marL="0" indent="0">
              <a:buNone/>
            </a:pPr>
            <a:r>
              <a:rPr lang="zh-CN" altLang="en-US">
                <a:solidFill>
                  <a:schemeClr val="tx1"/>
                </a:solidFill>
              </a:rPr>
              <a:t>到达定义分析中</a:t>
            </a:r>
            <a:r>
              <a:rPr lang="zh-CN" altLang="en-US">
                <a:solidFill>
                  <a:srgbClr val="FF0000"/>
                </a:solidFill>
              </a:rPr>
              <a:t>某个程序点的</a:t>
            </a:r>
            <a:r>
              <a:rPr lang="en-US" altLang="zh-CN">
                <a:solidFill>
                  <a:srgbClr val="FF0000"/>
                </a:solidFill>
              </a:rPr>
              <a:t>Meet</a:t>
            </a:r>
            <a:r>
              <a:rPr lang="zh-CN" altLang="en-US">
                <a:solidFill>
                  <a:srgbClr val="FF0000"/>
                </a:solidFill>
              </a:rPr>
              <a:t>状态转移图</a:t>
            </a:r>
            <a:r>
              <a:rPr lang="zh-CN" altLang="en-US">
                <a:solidFill>
                  <a:schemeClr val="tx1"/>
                </a:solidFill>
              </a:rPr>
              <a:t>可视为一个半格</a:t>
            </a:r>
            <a:r>
              <a:rPr lang="en-US" altLang="zh-CN">
                <a:solidFill>
                  <a:schemeClr val="tx1"/>
                </a:solidFill>
              </a:rPr>
              <a:t>:</a:t>
            </a:r>
            <a:endParaRPr lang="en-US" altLang="zh-CN">
              <a:solidFill>
                <a:schemeClr val="tx1"/>
              </a:solidFill>
            </a:endParaRPr>
          </a:p>
          <a:p>
            <a:pPr>
              <a:buFont typeface="Arial" panose="020B0604020202020204" pitchFamily="34" charset="0"/>
              <a:buChar char="•"/>
            </a:pPr>
            <a:r>
              <a:rPr lang="zh-CN" altLang="en-US" sz="2400">
                <a:sym typeface="+mn-ea"/>
              </a:rPr>
              <a:t>域</a:t>
            </a:r>
            <a:r>
              <a:rPr lang="en-US" altLang="zh-CN" sz="2400">
                <a:sym typeface="+mn-ea"/>
              </a:rPr>
              <a:t>V: </a:t>
            </a:r>
            <a:r>
              <a:rPr lang="zh-CN" altLang="en-US" sz="2400">
                <a:sym typeface="+mn-ea"/>
              </a:rPr>
              <a:t>所有定义的集合的幂集</a:t>
            </a:r>
            <a:r>
              <a:rPr lang="en-US" altLang="zh-CN" sz="2400">
                <a:sym typeface="+mn-ea"/>
              </a:rPr>
              <a:t>.</a:t>
            </a:r>
            <a:endParaRPr lang="en-US" altLang="zh-CN" sz="2400">
              <a:sym typeface="+mn-ea"/>
            </a:endParaRPr>
          </a:p>
          <a:p>
            <a:pPr>
              <a:buFont typeface="Arial" panose="020B0604020202020204" pitchFamily="34" charset="0"/>
              <a:buChar char="•"/>
            </a:pPr>
            <a:r>
              <a:rPr lang="en-US" altLang="zh-CN" sz="2400">
                <a:solidFill>
                  <a:schemeClr val="tx1"/>
                </a:solidFill>
                <a:sym typeface="+mn-ea"/>
              </a:rPr>
              <a:t>Meet</a:t>
            </a:r>
            <a:r>
              <a:rPr lang="zh-CN" altLang="en-US" sz="2400">
                <a:solidFill>
                  <a:schemeClr val="tx1"/>
                </a:solidFill>
                <a:sym typeface="+mn-ea"/>
              </a:rPr>
              <a:t>运算</a:t>
            </a:r>
            <a:r>
              <a:rPr lang="en-US" altLang="zh-CN" sz="2400">
                <a:sym typeface="+mn-ea"/>
              </a:rPr>
              <a:t>∧</a:t>
            </a:r>
            <a:r>
              <a:rPr lang="en-US" altLang="zh-CN" sz="2400">
                <a:solidFill>
                  <a:schemeClr val="tx1"/>
                </a:solidFill>
                <a:sym typeface="+mn-ea"/>
              </a:rPr>
              <a:t>: ∪</a:t>
            </a:r>
            <a:endParaRPr lang="en-US" altLang="zh-CN" sz="2400">
              <a:solidFill>
                <a:schemeClr val="tx1"/>
              </a:solidFill>
              <a:sym typeface="+mn-ea"/>
            </a:endParaRPr>
          </a:p>
          <a:p>
            <a:pPr lvl="1">
              <a:buFont typeface="Arial" panose="020B0604020202020204" pitchFamily="34" charset="0"/>
              <a:buChar char="•"/>
            </a:pPr>
            <a:r>
              <a:rPr lang="en-US" altLang="zh-CN" sz="2055">
                <a:sym typeface="+mn-ea"/>
              </a:rPr>
              <a:t>X∪X</a:t>
            </a:r>
            <a:r>
              <a:rPr lang="en-US" altLang="zh-CN" sz="2055">
                <a:sym typeface="+mn-ea"/>
              </a:rPr>
              <a:t>=X</a:t>
            </a:r>
            <a:endParaRPr lang="en-US" altLang="zh-CN" sz="2055">
              <a:sym typeface="+mn-ea"/>
            </a:endParaRPr>
          </a:p>
          <a:p>
            <a:pPr lvl="1">
              <a:buFont typeface="Arial" panose="020B0604020202020204" pitchFamily="34" charset="0"/>
              <a:buChar char="•"/>
            </a:pPr>
            <a:r>
              <a:rPr lang="en-US" sz="2055">
                <a:sym typeface="+mn-ea"/>
              </a:rPr>
              <a:t>X</a:t>
            </a:r>
            <a:r>
              <a:rPr lang="en-US" altLang="zh-CN" sz="2055">
                <a:sym typeface="+mn-ea"/>
              </a:rPr>
              <a:t>∪</a:t>
            </a:r>
            <a:r>
              <a:rPr lang="en-US" sz="2055">
                <a:sym typeface="+mn-ea"/>
              </a:rPr>
              <a:t>Y</a:t>
            </a:r>
            <a:r>
              <a:rPr sz="2055">
                <a:sym typeface="+mn-ea"/>
              </a:rPr>
              <a:t>=</a:t>
            </a:r>
            <a:r>
              <a:rPr lang="en-US" sz="2055">
                <a:sym typeface="+mn-ea"/>
              </a:rPr>
              <a:t>Y</a:t>
            </a:r>
            <a:r>
              <a:rPr lang="en-US" altLang="zh-CN" sz="2055">
                <a:sym typeface="+mn-ea"/>
              </a:rPr>
              <a:t>∪</a:t>
            </a:r>
            <a:r>
              <a:rPr lang="en-US" sz="2055">
                <a:sym typeface="+mn-ea"/>
              </a:rPr>
              <a:t>X</a:t>
            </a:r>
            <a:endParaRPr lang="en-US" sz="2055">
              <a:sym typeface="+mn-ea"/>
            </a:endParaRPr>
          </a:p>
          <a:p>
            <a:pPr lvl="1">
              <a:buFont typeface="Arial" panose="020B0604020202020204" pitchFamily="34" charset="0"/>
              <a:buChar char="•"/>
            </a:pPr>
            <a:r>
              <a:rPr lang="en-US" altLang="zh-CN" sz="2055">
                <a:sym typeface="+mn-ea"/>
              </a:rPr>
              <a:t>X</a:t>
            </a:r>
            <a:r>
              <a:rPr lang="en-US" altLang="zh-CN" sz="2055">
                <a:sym typeface="+mn-ea"/>
              </a:rPr>
              <a:t>∪</a:t>
            </a:r>
            <a:r>
              <a:rPr lang="en-US" altLang="zh-CN" sz="2055">
                <a:sym typeface="+mn-ea"/>
              </a:rPr>
              <a:t>(Y</a:t>
            </a:r>
            <a:r>
              <a:rPr lang="en-US" altLang="zh-CN" sz="2055">
                <a:sym typeface="+mn-ea"/>
              </a:rPr>
              <a:t>∪</a:t>
            </a:r>
            <a:r>
              <a:rPr lang="en-US" altLang="zh-CN" sz="2055">
                <a:sym typeface="+mn-ea"/>
              </a:rPr>
              <a:t>Z) = (X</a:t>
            </a:r>
            <a:r>
              <a:rPr lang="en-US" altLang="zh-CN" sz="2055">
                <a:sym typeface="+mn-ea"/>
              </a:rPr>
              <a:t>∪</a:t>
            </a:r>
            <a:r>
              <a:rPr lang="en-US" altLang="zh-CN" sz="2055">
                <a:sym typeface="+mn-ea"/>
              </a:rPr>
              <a:t>Y)</a:t>
            </a:r>
            <a:r>
              <a:rPr lang="en-US" altLang="zh-CN" sz="2055">
                <a:sym typeface="+mn-ea"/>
              </a:rPr>
              <a:t>∪</a:t>
            </a:r>
            <a:r>
              <a:rPr lang="en-US" altLang="zh-CN" sz="2055">
                <a:sym typeface="+mn-ea"/>
              </a:rPr>
              <a:t>Z</a:t>
            </a:r>
            <a:endParaRPr lang="en-US" altLang="zh-CN" sz="2055">
              <a:sym typeface="+mn-ea"/>
            </a:endParaRPr>
          </a:p>
          <a:p>
            <a:pPr lvl="0">
              <a:buFont typeface="Arial" panose="020B0604020202020204" pitchFamily="34" charset="0"/>
              <a:buChar char="•"/>
            </a:pPr>
            <a:r>
              <a:rPr lang="en-US" sz="2395">
                <a:solidFill>
                  <a:schemeClr val="tx1"/>
                </a:solidFill>
                <a:sym typeface="+mn-ea"/>
              </a:rPr>
              <a:t>T: {}, {}</a:t>
            </a:r>
            <a:r>
              <a:rPr lang="en-US" altLang="zh-CN" sz="2395">
                <a:sym typeface="+mn-ea"/>
              </a:rPr>
              <a:t>∪X=X</a:t>
            </a:r>
            <a:endParaRPr lang="en-US" altLang="zh-CN" sz="2395">
              <a:sym typeface="+mn-ea"/>
            </a:endParaRPr>
          </a:p>
          <a:p>
            <a:pPr marL="0" lvl="0" indent="0">
              <a:buFont typeface="Arial" panose="020B0604020202020204" pitchFamily="34" charset="0"/>
              <a:buNone/>
            </a:pPr>
            <a:endParaRPr lang="en-US" altLang="zh-CN" sz="2395">
              <a:sym typeface="+mn-ea"/>
            </a:endParaRPr>
          </a:p>
          <a:p>
            <a:pPr marL="0" lvl="0" indent="0">
              <a:buFont typeface="Arial" panose="020B0604020202020204" pitchFamily="34" charset="0"/>
              <a:buNone/>
            </a:pPr>
            <a:r>
              <a:rPr lang="zh-CN" altLang="en-US" sz="2800">
                <a:solidFill>
                  <a:schemeClr val="bg1">
                    <a:lumMod val="50000"/>
                  </a:schemeClr>
                </a:solidFill>
                <a:sym typeface="+mn-ea"/>
              </a:rPr>
              <a:t>到达定义分析整体的</a:t>
            </a:r>
            <a:r>
              <a:rPr lang="en-US" altLang="zh-CN" sz="2800">
                <a:solidFill>
                  <a:schemeClr val="bg1">
                    <a:lumMod val="50000"/>
                  </a:schemeClr>
                </a:solidFill>
                <a:sym typeface="+mn-ea"/>
              </a:rPr>
              <a:t>Meet</a:t>
            </a:r>
            <a:r>
              <a:rPr lang="zh-CN" altLang="en-US" sz="2800">
                <a:solidFill>
                  <a:schemeClr val="bg1">
                    <a:lumMod val="50000"/>
                  </a:schemeClr>
                </a:solidFill>
                <a:sym typeface="+mn-ea"/>
              </a:rPr>
              <a:t>状态转移图也可视为一个乘积半格.</a:t>
            </a:r>
            <a:endParaRPr lang="zh-CN" altLang="en-US" sz="2800">
              <a:solidFill>
                <a:schemeClr val="bg1">
                  <a:lumMod val="50000"/>
                </a:schemeClr>
              </a:solidFill>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偏序</a:t>
            </a:r>
            <a:endParaRPr lang="zh-CN" altLang="en-US">
              <a:sym typeface="+mn-ea"/>
            </a:endParaRPr>
          </a:p>
        </p:txBody>
      </p:sp>
      <p:sp>
        <p:nvSpPr>
          <p:cNvPr id="3" name="内容占位符 2"/>
          <p:cNvSpPr>
            <a:spLocks noGrp="1"/>
          </p:cNvSpPr>
          <p:nvPr>
            <p:ph idx="1"/>
          </p:nvPr>
        </p:nvSpPr>
        <p:spPr>
          <a:xfrm>
            <a:off x="838200" y="1825625"/>
            <a:ext cx="10515600" cy="4363720"/>
          </a:xfrm>
        </p:spPr>
        <p:txBody>
          <a:bodyPr>
            <a:normAutofit/>
          </a:bodyPr>
          <a:p>
            <a:pPr marL="0" indent="0">
              <a:buNone/>
            </a:pPr>
            <a:r>
              <a:rPr lang="en-US" altLang="zh-CN" b="1">
                <a:solidFill>
                  <a:srgbClr val="FF0000"/>
                </a:solidFill>
              </a:rPr>
              <a:t>偏序</a:t>
            </a:r>
            <a:r>
              <a:rPr lang="en-US" altLang="zh-CN"/>
              <a:t>: </a:t>
            </a:r>
            <a:r>
              <a:rPr lang="en-US" altLang="zh-CN" sz="2800"/>
              <a:t> 假设≤为</a:t>
            </a:r>
            <a:r>
              <a:rPr lang="zh-CN" altLang="en-US" sz="2800"/>
              <a:t>域</a:t>
            </a:r>
            <a:r>
              <a:rPr lang="en-US" altLang="zh-CN" sz="2800"/>
              <a:t>V上的一个关系, 如果对于V上的所有x, y和z</a:t>
            </a:r>
            <a:r>
              <a:rPr lang="zh-CN" altLang="en-US" sz="2800"/>
              <a:t>下列条件均满足</a:t>
            </a:r>
            <a:r>
              <a:rPr lang="en-US" altLang="zh-CN" sz="2800"/>
              <a:t>, </a:t>
            </a:r>
            <a:r>
              <a:rPr lang="zh-CN" altLang="en-US" sz="2800"/>
              <a:t>则</a:t>
            </a:r>
            <a:r>
              <a:rPr lang="en-US" altLang="zh-CN">
                <a:sym typeface="+mn-ea"/>
              </a:rPr>
              <a:t>≤</a:t>
            </a:r>
            <a:r>
              <a:rPr lang="zh-CN" altLang="en-US">
                <a:sym typeface="+mn-ea"/>
              </a:rPr>
              <a:t>就是</a:t>
            </a:r>
            <a:r>
              <a:rPr lang="en-US" altLang="zh-CN">
                <a:sym typeface="+mn-ea"/>
              </a:rPr>
              <a:t>V</a:t>
            </a:r>
            <a:r>
              <a:rPr lang="zh-CN" altLang="en-US">
                <a:sym typeface="+mn-ea"/>
              </a:rPr>
              <a:t>上的一个偏序</a:t>
            </a:r>
            <a:r>
              <a:rPr lang="en-US" altLang="zh-CN" sz="2800"/>
              <a:t>:</a:t>
            </a:r>
            <a:endParaRPr sz="2400"/>
          </a:p>
          <a:p>
            <a:r>
              <a:rPr sz="2400"/>
              <a:t>x≤x (自反).</a:t>
            </a:r>
            <a:endParaRPr sz="2400"/>
          </a:p>
          <a:p>
            <a:r>
              <a:rPr sz="2400"/>
              <a:t>如果x≤y且y≤x, 那么x=y (反对称).</a:t>
            </a:r>
            <a:endParaRPr sz="2400"/>
          </a:p>
          <a:p>
            <a:r>
              <a:rPr sz="2400"/>
              <a:t>如果x≤y且y≤z, 那么x≤z (传递).</a:t>
            </a:r>
            <a:endParaRPr sz="2400"/>
          </a:p>
          <a:p>
            <a:pPr marL="0" indent="0">
              <a:buNone/>
            </a:pPr>
            <a:endParaRPr sz="2400"/>
          </a:p>
          <a:p>
            <a:pPr marL="0" indent="0">
              <a:buNone/>
            </a:pPr>
            <a:r>
              <a:rPr lang="en-US" altLang="zh-CN" sz="2800"/>
              <a:t>为了方便, 我们定义&lt;: x&lt;y当且仅当x≤y且x≠y</a:t>
            </a:r>
            <a:endParaRPr lang="en-US" altLang="zh-CN"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偏序</a:t>
            </a:r>
            <a:endParaRPr lang="zh-CN" altLang="en-US">
              <a:sym typeface="+mn-ea"/>
            </a:endParaRPr>
          </a:p>
        </p:txBody>
      </p:sp>
      <p:sp>
        <p:nvSpPr>
          <p:cNvPr id="3" name="内容占位符 2"/>
          <p:cNvSpPr>
            <a:spLocks noGrp="1"/>
          </p:cNvSpPr>
          <p:nvPr>
            <p:ph idx="1"/>
          </p:nvPr>
        </p:nvSpPr>
        <p:spPr>
          <a:xfrm>
            <a:off x="838200" y="1825625"/>
            <a:ext cx="10515600" cy="4363720"/>
          </a:xfrm>
        </p:spPr>
        <p:txBody>
          <a:bodyPr>
            <a:normAutofit/>
          </a:bodyPr>
          <a:p>
            <a:pPr marL="0" indent="0">
              <a:buNone/>
            </a:pPr>
            <a:r>
              <a:rPr lang="en-US" altLang="zh-CN"/>
              <a:t>偏序</a:t>
            </a:r>
            <a:r>
              <a:rPr lang="en-US" altLang="zh-CN" sz="2800"/>
              <a:t>举例:</a:t>
            </a:r>
            <a:r>
              <a:rPr lang="en-US" altLang="zh-CN"/>
              <a:t> </a:t>
            </a:r>
            <a:r>
              <a:rPr lang="en-US" altLang="zh-CN" sz="2800"/>
              <a:t> </a:t>
            </a:r>
            <a:r>
              <a:rPr lang="en-US" altLang="zh-CN">
                <a:sym typeface="+mn-ea"/>
              </a:rPr>
              <a:t>⊇</a:t>
            </a:r>
            <a:r>
              <a:rPr lang="zh-CN" altLang="en-US" sz="2800"/>
              <a:t>满足偏序性质</a:t>
            </a:r>
            <a:r>
              <a:rPr lang="en-US" altLang="zh-CN" sz="2800"/>
              <a:t>:</a:t>
            </a:r>
            <a:endParaRPr lang="en-US" altLang="zh-CN" sz="2800"/>
          </a:p>
          <a:p>
            <a:r>
              <a:rPr lang="en-US" altLang="zh-CN" sz="2400">
                <a:sym typeface="+mn-ea"/>
              </a:rPr>
              <a:t>X</a:t>
            </a:r>
            <a:r>
              <a:rPr lang="en-US" altLang="zh-CN" sz="2400">
                <a:sym typeface="+mn-ea"/>
              </a:rPr>
              <a:t>⊇</a:t>
            </a:r>
            <a:r>
              <a:rPr lang="en-US" altLang="zh-CN" sz="2400">
                <a:sym typeface="+mn-ea"/>
              </a:rPr>
              <a:t>X</a:t>
            </a:r>
            <a:r>
              <a:rPr sz="2400"/>
              <a:t>.</a:t>
            </a:r>
            <a:endParaRPr sz="2400"/>
          </a:p>
          <a:p>
            <a:r>
              <a:rPr sz="2400"/>
              <a:t>如果</a:t>
            </a:r>
            <a:r>
              <a:rPr lang="en-US" sz="2400"/>
              <a:t>X</a:t>
            </a:r>
            <a:r>
              <a:rPr lang="en-US" altLang="zh-CN" sz="2400">
                <a:sym typeface="+mn-ea"/>
              </a:rPr>
              <a:t>⊇</a:t>
            </a:r>
            <a:r>
              <a:rPr lang="en-US" altLang="zh-CN" sz="2400">
                <a:sym typeface="+mn-ea"/>
              </a:rPr>
              <a:t>Y</a:t>
            </a:r>
            <a:r>
              <a:rPr sz="2400"/>
              <a:t>且</a:t>
            </a:r>
            <a:r>
              <a:rPr lang="en-US" sz="2400"/>
              <a:t>Y</a:t>
            </a:r>
            <a:r>
              <a:rPr lang="en-US" altLang="zh-CN" sz="2400">
                <a:sym typeface="+mn-ea"/>
              </a:rPr>
              <a:t>⊇</a:t>
            </a:r>
            <a:r>
              <a:rPr lang="en-US" altLang="zh-CN" sz="2400">
                <a:sym typeface="+mn-ea"/>
              </a:rPr>
              <a:t>X</a:t>
            </a:r>
            <a:r>
              <a:rPr sz="2400"/>
              <a:t>.</a:t>
            </a:r>
            <a:endParaRPr sz="2400"/>
          </a:p>
          <a:p>
            <a:r>
              <a:rPr sz="2400"/>
              <a:t>如果</a:t>
            </a:r>
            <a:r>
              <a:rPr lang="en-US" sz="2400"/>
              <a:t>X</a:t>
            </a:r>
            <a:r>
              <a:rPr lang="en-US" altLang="zh-CN" sz="2400">
                <a:sym typeface="+mn-ea"/>
              </a:rPr>
              <a:t>⊇</a:t>
            </a:r>
            <a:r>
              <a:rPr lang="en-US" sz="2400"/>
              <a:t>Y</a:t>
            </a:r>
            <a:r>
              <a:rPr sz="2400"/>
              <a:t>且</a:t>
            </a:r>
            <a:r>
              <a:rPr lang="en-US" sz="2400"/>
              <a:t>Y</a:t>
            </a:r>
            <a:r>
              <a:rPr lang="en-US" altLang="zh-CN" sz="2400">
                <a:sym typeface="+mn-ea"/>
              </a:rPr>
              <a:t>⊇</a:t>
            </a:r>
            <a:r>
              <a:rPr lang="en-US" sz="2400"/>
              <a:t>Z</a:t>
            </a:r>
            <a:r>
              <a:rPr sz="2400"/>
              <a:t>, 那么</a:t>
            </a:r>
            <a:r>
              <a:rPr lang="en-US" sz="2400"/>
              <a:t>X</a:t>
            </a:r>
            <a:r>
              <a:rPr lang="en-US" altLang="zh-CN" sz="2400">
                <a:sym typeface="+mn-ea"/>
              </a:rPr>
              <a:t>⊇</a:t>
            </a:r>
            <a:r>
              <a:rPr lang="en-US" sz="2400"/>
              <a:t>Z</a:t>
            </a:r>
            <a:r>
              <a:rPr sz="2400"/>
              <a:t>.</a:t>
            </a:r>
            <a:endParaRPr lang="en-US" altLang="zh-CN"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半格</a:t>
            </a:r>
            <a:endParaRPr lang="zh-CN" altLang="en-US"/>
          </a:p>
        </p:txBody>
      </p:sp>
      <p:sp>
        <p:nvSpPr>
          <p:cNvPr id="3" name="内容占位符 2"/>
          <p:cNvSpPr>
            <a:spLocks noGrp="1"/>
          </p:cNvSpPr>
          <p:nvPr>
            <p:ph idx="1"/>
          </p:nvPr>
        </p:nvSpPr>
        <p:spPr>
          <a:xfrm>
            <a:off x="838200" y="1825625"/>
            <a:ext cx="10515600" cy="4363720"/>
          </a:xfrm>
        </p:spPr>
        <p:txBody>
          <a:bodyPr>
            <a:normAutofit/>
          </a:bodyPr>
          <a:p>
            <a:pPr marL="0" indent="0">
              <a:buNone/>
            </a:pPr>
            <a:r>
              <a:rPr lang="zh-CN" altLang="en-US" b="1">
                <a:solidFill>
                  <a:srgbClr val="FF0000"/>
                </a:solidFill>
              </a:rPr>
              <a:t>半格的</a:t>
            </a:r>
            <a:r>
              <a:rPr lang="en-US" altLang="zh-CN" b="1">
                <a:solidFill>
                  <a:srgbClr val="FF0000"/>
                </a:solidFill>
              </a:rPr>
              <a:t>偏序</a:t>
            </a:r>
            <a:r>
              <a:rPr lang="en-US" altLang="zh-CN"/>
              <a:t>: </a:t>
            </a:r>
            <a:r>
              <a:rPr lang="en-US" altLang="zh-CN" sz="2800"/>
              <a:t> </a:t>
            </a:r>
            <a:r>
              <a:rPr lang="zh-CN"/>
              <a:t>对于半格</a:t>
            </a:r>
            <a:r>
              <a:t>(V, ∧)定义如下偏序≤</a:t>
            </a:r>
            <a:r>
              <a:rPr lang="en-US"/>
              <a:t>: </a:t>
            </a:r>
            <a:r>
              <a:t>对于V中的所有x和y, x≤y当且仅当x∧y=x</a:t>
            </a:r>
            <a:r>
              <a:rPr lang="en-US"/>
              <a:t>. </a:t>
            </a:r>
            <a:r>
              <a:rPr lang="zh-CN" altLang="en-US"/>
              <a:t>偏序性质证明</a:t>
            </a:r>
            <a:r>
              <a:rPr lang="en-US" altLang="zh-CN"/>
              <a:t>:</a:t>
            </a:r>
            <a:endParaRPr lang="en-US" altLang="zh-CN"/>
          </a:p>
          <a:p>
            <a:pPr>
              <a:buFont typeface="Arial" panose="020B0604020202020204" pitchFamily="34" charset="0"/>
              <a:buChar char="•"/>
            </a:pPr>
            <a:r>
              <a:rPr sz="2400">
                <a:solidFill>
                  <a:schemeClr val="bg1">
                    <a:lumMod val="50000"/>
                  </a:schemeClr>
                </a:solidFill>
              </a:rPr>
              <a:t>自反性: </a:t>
            </a:r>
            <a:r>
              <a:rPr lang="zh-CN" sz="2400">
                <a:solidFill>
                  <a:schemeClr val="bg1">
                    <a:lumMod val="50000"/>
                  </a:schemeClr>
                </a:solidFill>
              </a:rPr>
              <a:t>由于</a:t>
            </a:r>
            <a:r>
              <a:rPr sz="2400">
                <a:solidFill>
                  <a:schemeClr val="bg1">
                    <a:lumMod val="50000"/>
                  </a:schemeClr>
                </a:solidFill>
                <a:sym typeface="+mn-ea"/>
              </a:rPr>
              <a:t>∧</a:t>
            </a:r>
            <a:r>
              <a:rPr sz="2400">
                <a:solidFill>
                  <a:schemeClr val="bg1">
                    <a:lumMod val="50000"/>
                  </a:schemeClr>
                </a:solidFill>
              </a:rPr>
              <a:t>是幂等的, </a:t>
            </a:r>
            <a:r>
              <a:rPr lang="zh-CN" sz="2400">
                <a:solidFill>
                  <a:schemeClr val="bg1">
                    <a:lumMod val="50000"/>
                  </a:schemeClr>
                </a:solidFill>
              </a:rPr>
              <a:t>有</a:t>
            </a:r>
            <a:r>
              <a:rPr sz="2400">
                <a:solidFill>
                  <a:schemeClr val="bg1">
                    <a:lumMod val="50000"/>
                  </a:schemeClr>
                </a:solidFill>
              </a:rPr>
              <a:t>x∧x=x</a:t>
            </a:r>
            <a:r>
              <a:rPr lang="en-US" sz="2400">
                <a:solidFill>
                  <a:schemeClr val="bg1">
                    <a:lumMod val="50000"/>
                  </a:schemeClr>
                </a:solidFill>
              </a:rPr>
              <a:t>, </a:t>
            </a:r>
            <a:r>
              <a:rPr lang="zh-CN" altLang="en-US" sz="2400">
                <a:solidFill>
                  <a:schemeClr val="bg1">
                    <a:lumMod val="50000"/>
                  </a:schemeClr>
                </a:solidFill>
              </a:rPr>
              <a:t>即</a:t>
            </a:r>
            <a:r>
              <a:rPr sz="2400">
                <a:solidFill>
                  <a:schemeClr val="bg1">
                    <a:lumMod val="50000"/>
                  </a:schemeClr>
                </a:solidFill>
                <a:sym typeface="+mn-ea"/>
              </a:rPr>
              <a:t>x≤x</a:t>
            </a:r>
            <a:r>
              <a:rPr sz="2400">
                <a:solidFill>
                  <a:schemeClr val="bg1">
                    <a:lumMod val="50000"/>
                  </a:schemeClr>
                </a:solidFill>
              </a:rPr>
              <a:t>.</a:t>
            </a:r>
            <a:endParaRPr sz="2400">
              <a:solidFill>
                <a:schemeClr val="bg1">
                  <a:lumMod val="50000"/>
                </a:schemeClr>
              </a:solidFill>
            </a:endParaRPr>
          </a:p>
          <a:p>
            <a:pPr>
              <a:buFont typeface="Arial" panose="020B0604020202020204" pitchFamily="34" charset="0"/>
              <a:buChar char="•"/>
            </a:pPr>
            <a:r>
              <a:rPr sz="2400">
                <a:solidFill>
                  <a:schemeClr val="bg1">
                    <a:lumMod val="50000"/>
                  </a:schemeClr>
                </a:solidFill>
              </a:rPr>
              <a:t>反对称性: 如果x≤y且y≤x, 那么x=y. </a:t>
            </a:r>
            <a:r>
              <a:rPr lang="zh-CN" sz="2400">
                <a:solidFill>
                  <a:schemeClr val="bg1">
                    <a:lumMod val="50000"/>
                  </a:schemeClr>
                </a:solidFill>
              </a:rPr>
              <a:t>证明</a:t>
            </a:r>
            <a:r>
              <a:rPr lang="en-US" altLang="zh-CN" sz="2400">
                <a:solidFill>
                  <a:schemeClr val="bg1">
                    <a:lumMod val="50000"/>
                  </a:schemeClr>
                </a:solidFill>
              </a:rPr>
              <a:t>:</a:t>
            </a:r>
            <a:r>
              <a:rPr sz="2400">
                <a:solidFill>
                  <a:schemeClr val="bg1">
                    <a:lumMod val="50000"/>
                  </a:schemeClr>
                </a:solidFill>
              </a:rPr>
              <a:t> x≤y意味着x∧y=x, y≤x意味着y∧x=y, 根据∧的可交换性, </a:t>
            </a:r>
            <a:r>
              <a:rPr lang="zh-CN" sz="2400">
                <a:solidFill>
                  <a:schemeClr val="bg1">
                    <a:lumMod val="50000"/>
                  </a:schemeClr>
                </a:solidFill>
              </a:rPr>
              <a:t>有</a:t>
            </a:r>
            <a:r>
              <a:rPr sz="2400">
                <a:solidFill>
                  <a:schemeClr val="bg1">
                    <a:lumMod val="50000"/>
                  </a:schemeClr>
                </a:solidFill>
              </a:rPr>
              <a:t>x=x∧y=y∧x=y.</a:t>
            </a:r>
            <a:endParaRPr sz="2400">
              <a:solidFill>
                <a:schemeClr val="bg1">
                  <a:lumMod val="50000"/>
                </a:schemeClr>
              </a:solidFill>
            </a:endParaRPr>
          </a:p>
          <a:p>
            <a:pPr>
              <a:buFont typeface="Arial" panose="020B0604020202020204" pitchFamily="34" charset="0"/>
              <a:buChar char="•"/>
            </a:pPr>
            <a:r>
              <a:rPr sz="2400">
                <a:solidFill>
                  <a:schemeClr val="bg1">
                    <a:lumMod val="50000"/>
                  </a:schemeClr>
                </a:solidFill>
              </a:rPr>
              <a:t>传递性: 如果x≤y且y≤z, 那么x≤z. 证明: x≤y意味着x∧y=x, y≤x意味着y∧z=y. </a:t>
            </a:r>
            <a:r>
              <a:rPr sz="2400">
                <a:solidFill>
                  <a:schemeClr val="bg1">
                    <a:lumMod val="50000"/>
                  </a:schemeClr>
                </a:solidFill>
                <a:sym typeface="+mn-ea"/>
              </a:rPr>
              <a:t>根据∧</a:t>
            </a:r>
            <a:r>
              <a:rPr sz="2400">
                <a:solidFill>
                  <a:schemeClr val="bg1">
                    <a:lumMod val="50000"/>
                  </a:schemeClr>
                </a:solidFill>
              </a:rPr>
              <a:t>的结合律得x∧z=(x∧y)∧z=x∧(y∧z)=x∧y=x.</a:t>
            </a:r>
            <a:endParaRPr sz="2400">
              <a:solidFill>
                <a:schemeClr val="bg1">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半格</a:t>
            </a:r>
            <a:endParaRPr lang="zh-CN" altLang="en-US"/>
          </a:p>
        </p:txBody>
      </p:sp>
      <p:sp>
        <p:nvSpPr>
          <p:cNvPr id="3" name="内容占位符 2"/>
          <p:cNvSpPr>
            <a:spLocks noGrp="1"/>
          </p:cNvSpPr>
          <p:nvPr>
            <p:ph idx="1"/>
          </p:nvPr>
        </p:nvSpPr>
        <p:spPr>
          <a:xfrm>
            <a:off x="838200" y="1825625"/>
            <a:ext cx="10515600" cy="3074670"/>
          </a:xfrm>
        </p:spPr>
        <p:txBody>
          <a:bodyPr>
            <a:normAutofit lnSpcReduction="20000"/>
          </a:bodyPr>
          <a:p>
            <a:pPr marL="0" indent="0">
              <a:buNone/>
            </a:pPr>
            <a:r>
              <a:rPr lang="zh-CN" b="1">
                <a:solidFill>
                  <a:srgbClr val="FF0000"/>
                </a:solidFill>
              </a:rPr>
              <a:t>最大下界</a:t>
            </a:r>
            <a:r>
              <a:rPr lang="en-US" altLang="zh-CN"/>
              <a:t>: </a:t>
            </a:r>
            <a:r>
              <a:rPr lang="en-US" altLang="zh-CN" sz="2800"/>
              <a:t> </a:t>
            </a:r>
            <a:r>
              <a:rPr lang="zh-CN">
                <a:sym typeface="+mn-ea"/>
              </a:rPr>
              <a:t>对于半格</a:t>
            </a:r>
            <a:r>
              <a:t>(V, ∧)</a:t>
            </a:r>
            <a:r>
              <a:rPr lang="en-US"/>
              <a:t>,</a:t>
            </a:r>
            <a:r>
              <a:t> 域元素x和y的最大下界是一个满足下列条件的元素g:</a:t>
            </a:r>
          </a:p>
          <a:p>
            <a:pPr>
              <a:buFont typeface="Arial" panose="020B0604020202020204" pitchFamily="34" charset="0"/>
              <a:buChar char="•"/>
            </a:pPr>
            <a:r>
              <a:rPr sz="2400"/>
              <a:t>g≤x.</a:t>
            </a:r>
            <a:endParaRPr sz="2400"/>
          </a:p>
          <a:p>
            <a:pPr>
              <a:buFont typeface="Arial" panose="020B0604020202020204" pitchFamily="34" charset="0"/>
              <a:buChar char="•"/>
            </a:pPr>
            <a:r>
              <a:rPr sz="2400"/>
              <a:t>g≤y.</a:t>
            </a:r>
            <a:endParaRPr sz="2400"/>
          </a:p>
          <a:p>
            <a:pPr>
              <a:buFont typeface="Arial" panose="020B0604020202020204" pitchFamily="34" charset="0"/>
              <a:buChar char="•"/>
            </a:pPr>
            <a:r>
              <a:rPr sz="2400"/>
              <a:t>如果z是使得z≤x且z≤y成立的元素, 那么z≤g.</a:t>
            </a:r>
            <a:endParaRPr sz="2400"/>
          </a:p>
          <a:p>
            <a:pPr marL="0" indent="0">
              <a:buNone/>
            </a:pPr>
          </a:p>
          <a:p>
            <a:pPr marL="0" indent="0">
              <a:buNone/>
            </a:pPr>
            <a:r>
              <a:rPr lang="zh-CN">
                <a:solidFill>
                  <a:srgbClr val="FF0000"/>
                </a:solidFill>
              </a:rPr>
              <a:t>g=x∧y是x和y的唯一最大下界.</a:t>
            </a:r>
            <a:endParaRPr lang="zh-CN">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半格</a:t>
            </a:r>
            <a:endParaRPr lang="zh-CN" altLang="en-US"/>
          </a:p>
        </p:txBody>
      </p:sp>
      <p:sp>
        <p:nvSpPr>
          <p:cNvPr id="3" name="内容占位符 2"/>
          <p:cNvSpPr>
            <a:spLocks noGrp="1"/>
          </p:cNvSpPr>
          <p:nvPr>
            <p:ph idx="1"/>
          </p:nvPr>
        </p:nvSpPr>
        <p:spPr>
          <a:xfrm>
            <a:off x="838200" y="1825625"/>
            <a:ext cx="10515600" cy="1827530"/>
          </a:xfrm>
        </p:spPr>
        <p:txBody>
          <a:bodyPr>
            <a:normAutofit/>
          </a:bodyPr>
          <a:p>
            <a:pPr marL="0" indent="0">
              <a:buNone/>
            </a:pPr>
            <a:r>
              <a:t>证明: </a:t>
            </a:r>
            <a:r>
              <a:rPr sz="2800"/>
              <a:t> </a:t>
            </a:r>
            <a:r>
              <a:rPr>
                <a:sym typeface="+mn-ea"/>
              </a:rPr>
              <a:t>g=x∧y是x和y的</a:t>
            </a:r>
            <a:r>
              <a:rPr>
                <a:solidFill>
                  <a:srgbClr val="FF0000"/>
                </a:solidFill>
                <a:sym typeface="+mn-ea"/>
              </a:rPr>
              <a:t>唯一最大</a:t>
            </a:r>
            <a:r>
              <a:rPr>
                <a:sym typeface="+mn-ea"/>
              </a:rPr>
              <a:t>下界.</a:t>
            </a:r>
            <a:endParaRPr>
              <a:sym typeface="+mn-ea"/>
            </a:endParaRPr>
          </a:p>
          <a:p>
            <a:pPr>
              <a:buFont typeface="Arial" panose="020B0604020202020204" pitchFamily="34" charset="0"/>
              <a:buChar char="•"/>
            </a:pPr>
            <a:r>
              <a:rPr sz="1800">
                <a:sym typeface="+mn-ea"/>
              </a:rPr>
              <a:t>假设z是使得z≤x且z≤y成立的</a:t>
            </a:r>
            <a:r>
              <a:rPr sz="1800">
                <a:solidFill>
                  <a:srgbClr val="FF0000"/>
                </a:solidFill>
                <a:sym typeface="+mn-ea"/>
              </a:rPr>
              <a:t>任意</a:t>
            </a:r>
            <a:r>
              <a:rPr sz="1800">
                <a:sym typeface="+mn-ea"/>
              </a:rPr>
              <a:t>元素, 如果我们能猜到一个g, 使得z&lt;=g, 且g≤x与g≤y都成立, 那么g就是方程的最大解. </a:t>
            </a:r>
            <a:endParaRPr sz="1800">
              <a:sym typeface="+mn-ea"/>
            </a:endParaRPr>
          </a:p>
          <a:p>
            <a:pPr>
              <a:buFont typeface="Arial" panose="020B0604020202020204" pitchFamily="34" charset="0"/>
              <a:buChar char="•"/>
            </a:pPr>
            <a:r>
              <a:rPr sz="1800">
                <a:sym typeface="+mn-ea"/>
              </a:rPr>
              <a:t>并且,</a:t>
            </a:r>
            <a:r>
              <a:rPr lang="en-US" sz="1800">
                <a:sym typeface="+mn-ea"/>
              </a:rPr>
              <a:t> </a:t>
            </a:r>
            <a:r>
              <a:rPr sz="1800">
                <a:sym typeface="+mn-ea"/>
              </a:rPr>
              <a:t>如果方程存在两个最大解g1和g2, 那么完全可以让z=g1, 从而使得z&lt;=g2不成立</a:t>
            </a:r>
            <a:r>
              <a:rPr lang="en-US" sz="1800">
                <a:sym typeface="+mn-ea"/>
              </a:rPr>
              <a:t>(</a:t>
            </a:r>
            <a:r>
              <a:rPr lang="zh-CN" altLang="en-US" sz="1800">
                <a:sym typeface="+mn-ea"/>
              </a:rPr>
              <a:t>反之亦然</a:t>
            </a:r>
            <a:r>
              <a:rPr lang="en-US" sz="1800">
                <a:sym typeface="+mn-ea"/>
              </a:rPr>
              <a:t>)</a:t>
            </a:r>
            <a:r>
              <a:rPr sz="1800">
                <a:sym typeface="+mn-ea"/>
              </a:rPr>
              <a:t>. 也就是说, 如果我们可以猜到</a:t>
            </a:r>
            <a:r>
              <a:rPr lang="zh-CN" sz="1800">
                <a:sym typeface="+mn-ea"/>
              </a:rPr>
              <a:t>一个满足条件的</a:t>
            </a:r>
            <a:r>
              <a:rPr sz="1800">
                <a:sym typeface="+mn-ea"/>
              </a:rPr>
              <a:t>g, 那么它</a:t>
            </a:r>
            <a:r>
              <a:rPr lang="zh-CN" sz="1800">
                <a:sym typeface="+mn-ea"/>
              </a:rPr>
              <a:t>也</a:t>
            </a:r>
            <a:r>
              <a:rPr sz="1800">
                <a:sym typeface="+mn-ea"/>
              </a:rPr>
              <a:t>一定是方程的唯一最大解.</a:t>
            </a:r>
            <a:endParaRPr sz="1800">
              <a:sym typeface="+mn-ea"/>
            </a:endParaRPr>
          </a:p>
          <a:p>
            <a:pPr marL="0" indent="0">
              <a:buNone/>
            </a:pPr>
            <a:endParaRPr>
              <a:sym typeface="+mn-ea"/>
            </a:endParaRPr>
          </a:p>
          <a:p>
            <a:pPr marL="0" indent="0">
              <a:buNone/>
            </a:pPr>
          </a:p>
        </p:txBody>
      </p:sp>
      <p:sp>
        <p:nvSpPr>
          <p:cNvPr id="4" name="文本框 3"/>
          <p:cNvSpPr txBox="1"/>
          <p:nvPr/>
        </p:nvSpPr>
        <p:spPr>
          <a:xfrm>
            <a:off x="1332865" y="3761105"/>
            <a:ext cx="1258570" cy="460375"/>
          </a:xfrm>
          <a:prstGeom prst="rect">
            <a:avLst/>
          </a:prstGeom>
          <a:noFill/>
        </p:spPr>
        <p:txBody>
          <a:bodyPr wrap="square" rtlCol="0" anchor="t">
            <a:spAutoFit/>
          </a:bodyPr>
          <a:p>
            <a:r>
              <a:rPr sz="2400">
                <a:sym typeface="+mn-ea"/>
              </a:rPr>
              <a:t>z≤x</a:t>
            </a:r>
            <a:endParaRPr lang="zh-CN" altLang="en-US" sz="2400">
              <a:sym typeface="+mn-ea"/>
            </a:endParaRPr>
          </a:p>
        </p:txBody>
      </p:sp>
      <p:sp>
        <p:nvSpPr>
          <p:cNvPr id="5" name="文本框 4"/>
          <p:cNvSpPr txBox="1"/>
          <p:nvPr/>
        </p:nvSpPr>
        <p:spPr>
          <a:xfrm>
            <a:off x="1332865" y="4320540"/>
            <a:ext cx="1258570" cy="460375"/>
          </a:xfrm>
          <a:prstGeom prst="rect">
            <a:avLst/>
          </a:prstGeom>
          <a:noFill/>
        </p:spPr>
        <p:txBody>
          <a:bodyPr wrap="square" rtlCol="0" anchor="t">
            <a:spAutoFit/>
          </a:bodyPr>
          <a:p>
            <a:r>
              <a:rPr sz="2400">
                <a:sym typeface="+mn-ea"/>
              </a:rPr>
              <a:t>z≤</a:t>
            </a:r>
            <a:r>
              <a:rPr lang="en-US" sz="2400">
                <a:sym typeface="+mn-ea"/>
              </a:rPr>
              <a:t>y</a:t>
            </a:r>
            <a:endParaRPr lang="en-US" sz="2400">
              <a:sym typeface="+mn-ea"/>
            </a:endParaRPr>
          </a:p>
        </p:txBody>
      </p:sp>
      <p:sp>
        <p:nvSpPr>
          <p:cNvPr id="6" name="文本框 5"/>
          <p:cNvSpPr txBox="1"/>
          <p:nvPr/>
        </p:nvSpPr>
        <p:spPr>
          <a:xfrm>
            <a:off x="1332865" y="4879975"/>
            <a:ext cx="1258570" cy="460375"/>
          </a:xfrm>
          <a:prstGeom prst="rect">
            <a:avLst/>
          </a:prstGeom>
          <a:noFill/>
        </p:spPr>
        <p:txBody>
          <a:bodyPr wrap="square" rtlCol="0" anchor="t">
            <a:spAutoFit/>
          </a:bodyPr>
          <a:p>
            <a:r>
              <a:rPr sz="2400">
                <a:sym typeface="+mn-ea"/>
              </a:rPr>
              <a:t>z≤</a:t>
            </a:r>
            <a:r>
              <a:rPr lang="en-US" sz="2400">
                <a:solidFill>
                  <a:srgbClr val="FF0000"/>
                </a:solidFill>
                <a:sym typeface="+mn-ea"/>
              </a:rPr>
              <a:t>g</a:t>
            </a:r>
            <a:endParaRPr lang="en-US" sz="2400">
              <a:solidFill>
                <a:srgbClr val="FF0000"/>
              </a:solidFill>
              <a:sym typeface="+mn-ea"/>
            </a:endParaRPr>
          </a:p>
        </p:txBody>
      </p:sp>
      <p:sp>
        <p:nvSpPr>
          <p:cNvPr id="7" name="文本框 6"/>
          <p:cNvSpPr txBox="1"/>
          <p:nvPr/>
        </p:nvSpPr>
        <p:spPr>
          <a:xfrm>
            <a:off x="1332865" y="5439410"/>
            <a:ext cx="1258570" cy="460375"/>
          </a:xfrm>
          <a:prstGeom prst="rect">
            <a:avLst/>
          </a:prstGeom>
          <a:noFill/>
        </p:spPr>
        <p:txBody>
          <a:bodyPr wrap="square" rtlCol="0" anchor="t">
            <a:spAutoFit/>
          </a:bodyPr>
          <a:p>
            <a:r>
              <a:rPr sz="2400">
                <a:solidFill>
                  <a:srgbClr val="FF0000"/>
                </a:solidFill>
                <a:sym typeface="+mn-ea"/>
              </a:rPr>
              <a:t>g</a:t>
            </a:r>
            <a:r>
              <a:rPr sz="2400">
                <a:sym typeface="+mn-ea"/>
              </a:rPr>
              <a:t>≤x</a:t>
            </a:r>
            <a:endParaRPr lang="en-US" sz="2400">
              <a:sym typeface="+mn-ea"/>
            </a:endParaRPr>
          </a:p>
        </p:txBody>
      </p:sp>
      <p:sp>
        <p:nvSpPr>
          <p:cNvPr id="8" name="文本框 7"/>
          <p:cNvSpPr txBox="1"/>
          <p:nvPr/>
        </p:nvSpPr>
        <p:spPr>
          <a:xfrm>
            <a:off x="1332865" y="5998845"/>
            <a:ext cx="1258570" cy="460375"/>
          </a:xfrm>
          <a:prstGeom prst="rect">
            <a:avLst/>
          </a:prstGeom>
          <a:noFill/>
        </p:spPr>
        <p:txBody>
          <a:bodyPr wrap="square" rtlCol="0" anchor="t">
            <a:spAutoFit/>
          </a:bodyPr>
          <a:p>
            <a:r>
              <a:rPr sz="2400">
                <a:solidFill>
                  <a:srgbClr val="FF0000"/>
                </a:solidFill>
                <a:sym typeface="+mn-ea"/>
              </a:rPr>
              <a:t>g</a:t>
            </a:r>
            <a:r>
              <a:rPr sz="2400">
                <a:sym typeface="+mn-ea"/>
              </a:rPr>
              <a:t>≤</a:t>
            </a:r>
            <a:r>
              <a:rPr lang="en-US" sz="2400">
                <a:sym typeface="+mn-ea"/>
              </a:rPr>
              <a:t>y</a:t>
            </a:r>
            <a:endParaRPr lang="en-US" sz="2400">
              <a:sym typeface="+mn-ea"/>
            </a:endParaRPr>
          </a:p>
        </p:txBody>
      </p:sp>
      <p:sp>
        <p:nvSpPr>
          <p:cNvPr id="56" name="左大括号 55"/>
          <p:cNvSpPr/>
          <p:nvPr/>
        </p:nvSpPr>
        <p:spPr>
          <a:xfrm>
            <a:off x="998855" y="3761105"/>
            <a:ext cx="76200" cy="2757170"/>
          </a:xfrm>
          <a:prstGeom prst="leftBrace">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9" name="文本框 8"/>
          <p:cNvSpPr txBox="1"/>
          <p:nvPr/>
        </p:nvSpPr>
        <p:spPr>
          <a:xfrm>
            <a:off x="3289935" y="3803015"/>
            <a:ext cx="1520190" cy="368300"/>
          </a:xfrm>
          <a:prstGeom prst="rect">
            <a:avLst/>
          </a:prstGeom>
          <a:noFill/>
        </p:spPr>
        <p:txBody>
          <a:bodyPr wrap="square" rtlCol="0">
            <a:spAutoFit/>
          </a:bodyPr>
          <a:p>
            <a:r>
              <a:rPr lang="zh-CN">
                <a:solidFill>
                  <a:srgbClr val="FF0000"/>
                </a:solidFill>
              </a:rPr>
              <a:t>猜测: </a:t>
            </a:r>
            <a:r>
              <a:rPr lang="zh-CN">
                <a:solidFill>
                  <a:srgbClr val="FF0000"/>
                </a:solidFill>
                <a:sym typeface="+mn-ea"/>
              </a:rPr>
              <a:t>g=x∧y</a:t>
            </a:r>
            <a:endParaRPr lang="zh-CN">
              <a:solidFill>
                <a:srgbClr val="FF0000"/>
              </a:solidFill>
            </a:endParaRPr>
          </a:p>
        </p:txBody>
      </p:sp>
      <p:sp>
        <p:nvSpPr>
          <p:cNvPr id="10" name="文本框 9"/>
          <p:cNvSpPr txBox="1"/>
          <p:nvPr/>
        </p:nvSpPr>
        <p:spPr>
          <a:xfrm>
            <a:off x="3289935" y="4221480"/>
            <a:ext cx="8063865" cy="1198880"/>
          </a:xfrm>
          <a:prstGeom prst="rect">
            <a:avLst/>
          </a:prstGeom>
          <a:noFill/>
        </p:spPr>
        <p:txBody>
          <a:bodyPr wrap="square" rtlCol="0" anchor="t">
            <a:spAutoFit/>
          </a:bodyPr>
          <a:p>
            <a:pPr marL="285750" indent="-285750">
              <a:buFont typeface="Arial" panose="020B0604020202020204" pitchFamily="34" charset="0"/>
              <a:buChar char="•"/>
            </a:pPr>
            <a:r>
              <a:rPr>
                <a:sym typeface="+mn-ea"/>
              </a:rPr>
              <a:t>因为g∧x=(x∧y)∧x=x∧(y∧x)=x∧(x∧y)=(x∧x)∧y=x∧y=g, 所以g≤x.</a:t>
            </a:r>
            <a:endParaRPr>
              <a:sym typeface="+mn-ea"/>
            </a:endParaRPr>
          </a:p>
          <a:p>
            <a:pPr marL="285750" indent="-285750">
              <a:buFont typeface="Arial" panose="020B0604020202020204" pitchFamily="34" charset="0"/>
              <a:buChar char="•"/>
            </a:pPr>
            <a:r>
              <a:rPr>
                <a:sym typeface="+mn-ea"/>
              </a:rPr>
              <a:t>同理g≤y.</a:t>
            </a:r>
            <a:endParaRPr>
              <a:sym typeface="+mn-ea"/>
            </a:endParaRPr>
          </a:p>
          <a:p>
            <a:pPr marL="285750" indent="-285750">
              <a:buFont typeface="Arial" panose="020B0604020202020204" pitchFamily="34" charset="0"/>
              <a:buChar char="•"/>
            </a:pPr>
            <a:r>
              <a:rPr>
                <a:sym typeface="+mn-ea"/>
              </a:rPr>
              <a:t>z∧g=z∧(x∧y)=(z∧x)∧y, 因为z≤x, 有z∧x=z, 因此z∧g=z∧y, 又因为z≤y, 有z∧y=z, 因此z∧g=z, 证得z≤g.</a:t>
            </a:r>
            <a:endParaRPr lang="zh-CN" altLang="en-US">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1" animBg="1"/>
      <p:bldP spid="9" grpId="0"/>
      <p:bldP spid="9" grpId="1"/>
      <p:bldP spid="10" grpId="0"/>
      <p:bldP spid="10"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半格</a:t>
            </a:r>
            <a:endParaRPr lang="zh-CN" altLang="en-US"/>
          </a:p>
        </p:txBody>
      </p:sp>
      <p:sp>
        <p:nvSpPr>
          <p:cNvPr id="3" name="内容占位符 2"/>
          <p:cNvSpPr>
            <a:spLocks noGrp="1"/>
          </p:cNvSpPr>
          <p:nvPr>
            <p:ph idx="1"/>
          </p:nvPr>
        </p:nvSpPr>
        <p:spPr>
          <a:xfrm>
            <a:off x="838200" y="1825625"/>
            <a:ext cx="10515600" cy="4363720"/>
          </a:xfrm>
        </p:spPr>
        <p:txBody>
          <a:bodyPr>
            <a:normAutofit/>
          </a:bodyPr>
          <a:p>
            <a:pPr marL="0" indent="0">
              <a:buNone/>
            </a:pPr>
            <a:r>
              <a:rPr b="1">
                <a:solidFill>
                  <a:schemeClr val="bg1">
                    <a:lumMod val="50000"/>
                  </a:schemeClr>
                </a:solidFill>
                <a:sym typeface="+mn-ea"/>
              </a:rPr>
              <a:t>格</a:t>
            </a:r>
            <a:r>
              <a:rPr lang="en-US" b="1">
                <a:solidFill>
                  <a:schemeClr val="bg1">
                    <a:lumMod val="50000"/>
                  </a:schemeClr>
                </a:solidFill>
                <a:sym typeface="+mn-ea"/>
              </a:rPr>
              <a:t>, </a:t>
            </a:r>
            <a:r>
              <a:rPr lang="en-US" b="1">
                <a:solidFill>
                  <a:schemeClr val="bg1">
                    <a:lumMod val="50000"/>
                  </a:schemeClr>
                </a:solidFill>
              </a:rPr>
              <a:t>Join(V)</a:t>
            </a:r>
            <a:r>
              <a:rPr lang="zh-CN" altLang="en-US" b="1">
                <a:solidFill>
                  <a:schemeClr val="bg1">
                    <a:lumMod val="50000"/>
                  </a:schemeClr>
                </a:solidFill>
              </a:rPr>
              <a:t>和</a:t>
            </a:r>
            <a:r>
              <a:rPr b="1">
                <a:solidFill>
                  <a:schemeClr val="bg1">
                    <a:lumMod val="50000"/>
                  </a:schemeClr>
                </a:solidFill>
              </a:rPr>
              <a:t>最小上界</a:t>
            </a:r>
            <a:endParaRPr b="1">
              <a:solidFill>
                <a:schemeClr val="bg1">
                  <a:lumMod val="50000"/>
                </a:schemeClr>
              </a:solidFill>
            </a:endParaRPr>
          </a:p>
          <a:p>
            <a:pPr>
              <a:buFont typeface="Arial" panose="020B0604020202020204" pitchFamily="34" charset="0"/>
              <a:buChar char="•"/>
            </a:pPr>
            <a:r>
              <a:rPr sz="2400"/>
              <a:t>格是半格的延伸, 包含两个域元素上的运算: Meet(</a:t>
            </a:r>
            <a:r>
              <a:rPr sz="2400">
                <a:sym typeface="+mn-ea"/>
              </a:rPr>
              <a:t>∧</a:t>
            </a:r>
            <a:r>
              <a:rPr sz="2400"/>
              <a:t>)和Join(V).</a:t>
            </a:r>
            <a:endParaRPr sz="2400"/>
          </a:p>
          <a:p>
            <a:pPr>
              <a:buFont typeface="Arial" panose="020B0604020202020204" pitchFamily="34" charset="0"/>
              <a:buChar char="•"/>
            </a:pPr>
            <a:r>
              <a:rPr sz="2400"/>
              <a:t>对于格中的两个元素, Meet操作确保其有唯一最大下界, Join操作确保其有唯一最小上界.</a:t>
            </a:r>
            <a:endParaRPr sz="2400"/>
          </a:p>
          <a:p>
            <a:pPr>
              <a:buFont typeface="Arial" panose="020B0604020202020204" pitchFamily="34" charset="0"/>
              <a:buChar char="•"/>
            </a:pPr>
            <a:r>
              <a:rPr sz="2400"/>
              <a:t>我们讨论的半格实际是Meet半格</a:t>
            </a:r>
            <a:r>
              <a:rPr lang="en-US" sz="2400"/>
              <a:t>,</a:t>
            </a:r>
            <a:r>
              <a:rPr sz="2400"/>
              <a:t> </a:t>
            </a:r>
            <a:r>
              <a:rPr lang="zh-CN" sz="2400"/>
              <a:t>其在概念上与</a:t>
            </a:r>
            <a:r>
              <a:rPr lang="en-US" sz="2400"/>
              <a:t>Join</a:t>
            </a:r>
            <a:r>
              <a:rPr sz="2400"/>
              <a:t>半格</a:t>
            </a:r>
            <a:r>
              <a:rPr lang="zh-CN" sz="2400"/>
              <a:t>完全等价</a:t>
            </a:r>
            <a:r>
              <a:rPr sz="2400"/>
              <a:t>. </a:t>
            </a:r>
            <a:endParaRPr sz="2400"/>
          </a:p>
          <a:p>
            <a:pPr>
              <a:buFont typeface="Arial" panose="020B0604020202020204" pitchFamily="34" charset="0"/>
              <a:buChar char="•"/>
            </a:pPr>
            <a:r>
              <a:rPr lang="zh-CN" sz="2400">
                <a:solidFill>
                  <a:srgbClr val="FF0000"/>
                </a:solidFill>
              </a:rPr>
              <a:t>部分</a:t>
            </a:r>
            <a:r>
              <a:rPr sz="2400">
                <a:solidFill>
                  <a:srgbClr val="FF0000"/>
                </a:solidFill>
              </a:rPr>
              <a:t>程序分析文献</a:t>
            </a:r>
            <a:r>
              <a:rPr lang="zh-CN" sz="2400">
                <a:solidFill>
                  <a:srgbClr val="FF0000"/>
                </a:solidFill>
              </a:rPr>
              <a:t>会用</a:t>
            </a:r>
            <a:r>
              <a:rPr lang="en-US" altLang="zh-CN" sz="2400">
                <a:solidFill>
                  <a:srgbClr val="FF0000"/>
                </a:solidFill>
              </a:rPr>
              <a:t>Join</a:t>
            </a:r>
            <a:r>
              <a:rPr sz="2400">
                <a:solidFill>
                  <a:srgbClr val="FF0000"/>
                </a:solidFill>
              </a:rPr>
              <a:t>半格</a:t>
            </a:r>
            <a:r>
              <a:rPr lang="zh-CN" sz="2400">
                <a:solidFill>
                  <a:srgbClr val="FF0000"/>
                </a:solidFill>
              </a:rPr>
              <a:t>进行讨论</a:t>
            </a:r>
            <a:r>
              <a:rPr lang="en-US" altLang="zh-CN" sz="2400">
                <a:solidFill>
                  <a:srgbClr val="FF0000"/>
                </a:solidFill>
              </a:rPr>
              <a:t>,</a:t>
            </a:r>
            <a:r>
              <a:rPr sz="2400">
                <a:solidFill>
                  <a:srgbClr val="FF0000"/>
                </a:solidFill>
              </a:rPr>
              <a:t> 不过由于传统的数据流文献</a:t>
            </a:r>
            <a:r>
              <a:rPr lang="zh-CN" sz="2400">
                <a:solidFill>
                  <a:srgbClr val="FF0000"/>
                </a:solidFill>
              </a:rPr>
              <a:t>用</a:t>
            </a:r>
            <a:r>
              <a:rPr sz="2400">
                <a:solidFill>
                  <a:srgbClr val="FF0000"/>
                </a:solidFill>
              </a:rPr>
              <a:t>的是</a:t>
            </a:r>
            <a:r>
              <a:rPr lang="en-US" sz="2400">
                <a:solidFill>
                  <a:srgbClr val="FF0000"/>
                </a:solidFill>
              </a:rPr>
              <a:t>Meet</a:t>
            </a:r>
            <a:r>
              <a:rPr sz="2400">
                <a:solidFill>
                  <a:srgbClr val="FF0000"/>
                </a:solidFill>
              </a:rPr>
              <a:t>半格, </a:t>
            </a:r>
            <a:r>
              <a:rPr lang="zh-CN" sz="2400">
                <a:solidFill>
                  <a:srgbClr val="FF0000"/>
                </a:solidFill>
              </a:rPr>
              <a:t>这里</a:t>
            </a:r>
            <a:r>
              <a:rPr sz="2400">
                <a:solidFill>
                  <a:srgbClr val="FF0000"/>
                </a:solidFill>
              </a:rPr>
              <a:t>我们也用</a:t>
            </a:r>
            <a:r>
              <a:rPr lang="en-US" sz="2400">
                <a:solidFill>
                  <a:srgbClr val="FF0000"/>
                </a:solidFill>
              </a:rPr>
              <a:t>Meet</a:t>
            </a:r>
            <a:r>
              <a:rPr sz="2400">
                <a:solidFill>
                  <a:srgbClr val="FF0000"/>
                </a:solidFill>
              </a:rPr>
              <a:t>半格.</a:t>
            </a:r>
            <a:endParaRPr sz="240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半格</a:t>
            </a:r>
            <a:endParaRPr lang="zh-CN" altLang="en-US"/>
          </a:p>
        </p:txBody>
      </p:sp>
      <p:sp>
        <p:nvSpPr>
          <p:cNvPr id="3" name="内容占位符 2"/>
          <p:cNvSpPr>
            <a:spLocks noGrp="1"/>
          </p:cNvSpPr>
          <p:nvPr>
            <p:ph idx="1"/>
          </p:nvPr>
        </p:nvSpPr>
        <p:spPr>
          <a:xfrm>
            <a:off x="838200" y="1825625"/>
            <a:ext cx="10515600" cy="1058545"/>
          </a:xfrm>
        </p:spPr>
        <p:txBody>
          <a:bodyPr>
            <a:normAutofit/>
          </a:bodyPr>
          <a:p>
            <a:pPr marL="0" indent="0">
              <a:buNone/>
            </a:pPr>
            <a:r>
              <a:rPr lang="zh-CN" b="1">
                <a:solidFill>
                  <a:schemeClr val="bg1">
                    <a:lumMod val="50000"/>
                  </a:schemeClr>
                </a:solidFill>
                <a:sym typeface="+mn-ea"/>
              </a:rPr>
              <a:t>半</a:t>
            </a:r>
            <a:r>
              <a:rPr b="1">
                <a:solidFill>
                  <a:schemeClr val="bg1">
                    <a:lumMod val="50000"/>
                  </a:schemeClr>
                </a:solidFill>
                <a:sym typeface="+mn-ea"/>
              </a:rPr>
              <a:t>格</a:t>
            </a:r>
            <a:r>
              <a:rPr lang="zh-CN" b="1">
                <a:solidFill>
                  <a:schemeClr val="bg1">
                    <a:lumMod val="50000"/>
                  </a:schemeClr>
                </a:solidFill>
                <a:sym typeface="+mn-ea"/>
              </a:rPr>
              <a:t>图</a:t>
            </a:r>
            <a:r>
              <a:rPr lang="en-US" altLang="zh-CN">
                <a:solidFill>
                  <a:schemeClr val="bg1">
                    <a:lumMod val="50000"/>
                  </a:schemeClr>
                </a:solidFill>
                <a:sym typeface="+mn-ea"/>
              </a:rPr>
              <a:t>: </a:t>
            </a:r>
            <a:r>
              <a:rPr lang="zh-CN" altLang="en-US">
                <a:solidFill>
                  <a:schemeClr val="bg1">
                    <a:lumMod val="50000"/>
                  </a:schemeClr>
                </a:solidFill>
                <a:sym typeface="+mn-ea"/>
              </a:rPr>
              <a:t>半格的可视化表示</a:t>
            </a:r>
            <a:endParaRPr lang="zh-CN" altLang="en-US" b="1">
              <a:solidFill>
                <a:schemeClr val="bg1">
                  <a:lumMod val="50000"/>
                </a:schemeClr>
              </a:solidFill>
              <a:sym typeface="+mn-ea"/>
            </a:endParaRPr>
          </a:p>
          <a:p>
            <a:pPr marL="0" indent="0">
              <a:buNone/>
            </a:pPr>
            <a:r>
              <a:rPr lang="zh-CN" sz="2400"/>
              <a:t>半</a:t>
            </a:r>
            <a:r>
              <a:rPr sz="2400"/>
              <a:t>格图节点是</a:t>
            </a:r>
            <a:r>
              <a:rPr lang="zh-CN" sz="2400"/>
              <a:t>域</a:t>
            </a:r>
            <a:r>
              <a:rPr sz="2400"/>
              <a:t>V的元素, </a:t>
            </a:r>
            <a:r>
              <a:rPr lang="zh-CN" sz="2400"/>
              <a:t>其</a:t>
            </a:r>
            <a:r>
              <a:rPr sz="2400"/>
              <a:t>边是向下的, 即如果y≤x, 那么x到y会有一</a:t>
            </a:r>
            <a:r>
              <a:rPr lang="zh-CN" sz="2400"/>
              <a:t>条</a:t>
            </a:r>
            <a:r>
              <a:rPr sz="2400"/>
              <a:t>边.</a:t>
            </a:r>
            <a:endParaRPr sz="2400">
              <a:solidFill>
                <a:srgbClr val="FF0000"/>
              </a:solidFill>
            </a:endParaRPr>
          </a:p>
        </p:txBody>
      </p:sp>
      <p:sp>
        <p:nvSpPr>
          <p:cNvPr id="5" name="文本框 4"/>
          <p:cNvSpPr txBox="1"/>
          <p:nvPr/>
        </p:nvSpPr>
        <p:spPr>
          <a:xfrm>
            <a:off x="5911850" y="3032760"/>
            <a:ext cx="5080000" cy="3162300"/>
          </a:xfrm>
          <a:prstGeom prst="rect">
            <a:avLst/>
          </a:prstGeom>
        </p:spPr>
        <p:txBody>
          <a:bodyPr>
            <a:noAutofit/>
          </a:bodyPr>
          <a:p>
            <a:pPr marL="0" indent="0"/>
            <a:r>
              <a:rPr lang="zh-CN" altLang="en-US" sz="2400" b="0" i="0"/>
              <a:t>半</a:t>
            </a:r>
            <a:r>
              <a:rPr lang="en-US" altLang="zh-CN" sz="2400" b="0" i="0"/>
              <a:t>格图举例: 到达定义分析:</a:t>
            </a:r>
            <a:endParaRPr lang="en-US" altLang="zh-CN" sz="2400" b="0" i="0"/>
          </a:p>
          <a:p>
            <a:pPr marL="342900" indent="-342900">
              <a:buFont typeface="Arial" panose="020B0604020202020204" pitchFamily="34" charset="0"/>
              <a:buChar char="•"/>
            </a:pPr>
            <a:r>
              <a:rPr lang="en-US" altLang="zh-CN" sz="2400" b="0" i="0"/>
              <a:t>程序中包含三个定义d1, d2, d3, 相应的域V为{d1, d2, d3}的幂集.</a:t>
            </a:r>
            <a:endParaRPr lang="en-US" altLang="zh-CN" sz="2400" b="0" i="0"/>
          </a:p>
          <a:p>
            <a:pPr marL="342900" indent="-342900">
              <a:buFont typeface="Arial" panose="020B0604020202020204" pitchFamily="34" charset="0"/>
              <a:buChar char="•"/>
            </a:pPr>
            <a:r>
              <a:rPr lang="en-US" altLang="zh-CN" sz="2400">
                <a:sym typeface="+mn-ea"/>
              </a:rPr>
              <a:t>∧</a:t>
            </a:r>
            <a:r>
              <a:rPr lang="zh-CN" altLang="en-US" sz="2400">
                <a:sym typeface="+mn-ea"/>
              </a:rPr>
              <a:t>为</a:t>
            </a:r>
            <a:r>
              <a:rPr lang="en-US" altLang="zh-CN" sz="2400">
                <a:sym typeface="+mn-ea"/>
              </a:rPr>
              <a:t>∪.</a:t>
            </a:r>
            <a:r>
              <a:rPr lang="en-US" altLang="zh-CN" sz="2400" b="0" i="0"/>
              <a:t> </a:t>
            </a:r>
            <a:endParaRPr lang="en-US" altLang="zh-CN" sz="2400" b="0" i="0"/>
          </a:p>
          <a:p>
            <a:pPr marL="342900" indent="-342900">
              <a:buFont typeface="Arial" panose="020B0604020202020204" pitchFamily="34" charset="0"/>
              <a:buChar char="•"/>
            </a:pPr>
            <a:r>
              <a:rPr lang="zh-CN" altLang="en-US" sz="2400" b="0" i="0"/>
              <a:t>相应的半格的偏序为</a:t>
            </a:r>
            <a:r>
              <a:rPr lang="en-US" altLang="zh-CN" sz="2400">
                <a:sym typeface="+mn-ea"/>
              </a:rPr>
              <a:t>⊇, </a:t>
            </a:r>
            <a:r>
              <a:rPr lang="zh-CN" altLang="en-US" sz="2400">
                <a:sym typeface="+mn-ea"/>
              </a:rPr>
              <a:t>即</a:t>
            </a:r>
            <a:r>
              <a:rPr lang="en-US" altLang="zh-CN" sz="2400">
                <a:sym typeface="+mn-ea"/>
              </a:rPr>
              <a:t>X</a:t>
            </a:r>
            <a:r>
              <a:rPr lang="en-US" altLang="zh-CN" sz="2400">
                <a:sym typeface="+mn-ea"/>
              </a:rPr>
              <a:t>⊇Y</a:t>
            </a:r>
            <a:r>
              <a:rPr lang="zh-CN" altLang="en-US" sz="2400">
                <a:sym typeface="+mn-ea"/>
              </a:rPr>
              <a:t>当且仅当</a:t>
            </a:r>
            <a:r>
              <a:rPr lang="en-US" altLang="zh-CN" sz="2400">
                <a:sym typeface="+mn-ea"/>
              </a:rPr>
              <a:t>X∪Y=X.</a:t>
            </a:r>
            <a:r>
              <a:rPr lang="en-US" altLang="zh-CN" sz="2400" b="0" i="0"/>
              <a:t> </a:t>
            </a:r>
            <a:endParaRPr lang="en-US" altLang="zh-CN" sz="2400" b="0" i="0"/>
          </a:p>
          <a:p>
            <a:pPr marL="342900" indent="-342900">
              <a:buFont typeface="Arial" panose="020B0604020202020204" pitchFamily="34" charset="0"/>
              <a:buChar char="•"/>
            </a:pPr>
            <a:r>
              <a:rPr lang="zh-CN" altLang="en-US" sz="2400" b="0" i="0"/>
              <a:t>上界</a:t>
            </a:r>
            <a:r>
              <a:rPr lang="en-US" altLang="zh-CN" sz="2400" b="0" i="0"/>
              <a:t>T:{}</a:t>
            </a:r>
            <a:endParaRPr lang="en-US" altLang="zh-CN" sz="2400" b="0" i="0"/>
          </a:p>
        </p:txBody>
      </p:sp>
      <p:sp>
        <p:nvSpPr>
          <p:cNvPr id="6" name="文本框 5"/>
          <p:cNvSpPr txBox="1"/>
          <p:nvPr/>
        </p:nvSpPr>
        <p:spPr>
          <a:xfrm>
            <a:off x="2607945" y="3027680"/>
            <a:ext cx="523875" cy="368300"/>
          </a:xfrm>
          <a:prstGeom prst="rect">
            <a:avLst/>
          </a:prstGeom>
          <a:noFill/>
          <a:ln>
            <a:solidFill>
              <a:schemeClr val="tx1"/>
            </a:solidFill>
          </a:ln>
        </p:spPr>
        <p:txBody>
          <a:bodyPr wrap="square" rtlCol="0">
            <a:spAutoFit/>
          </a:bodyPr>
          <a:p>
            <a:pPr algn="ctr"/>
            <a:r>
              <a:rPr lang="en-US" altLang="zh-CN"/>
              <a:t>{}</a:t>
            </a:r>
            <a:endParaRPr lang="en-US" altLang="zh-CN"/>
          </a:p>
        </p:txBody>
      </p:sp>
      <p:sp>
        <p:nvSpPr>
          <p:cNvPr id="7" name="文本框 6"/>
          <p:cNvSpPr txBox="1"/>
          <p:nvPr/>
        </p:nvSpPr>
        <p:spPr>
          <a:xfrm>
            <a:off x="922655" y="3973195"/>
            <a:ext cx="523875" cy="368300"/>
          </a:xfrm>
          <a:prstGeom prst="rect">
            <a:avLst/>
          </a:prstGeom>
          <a:noFill/>
          <a:ln>
            <a:solidFill>
              <a:schemeClr val="tx1"/>
            </a:solidFill>
          </a:ln>
        </p:spPr>
        <p:txBody>
          <a:bodyPr wrap="square" rtlCol="0">
            <a:spAutoFit/>
          </a:bodyPr>
          <a:p>
            <a:pPr algn="ctr"/>
            <a:r>
              <a:rPr lang="en-US" altLang="zh-CN"/>
              <a:t>{d1}</a:t>
            </a:r>
            <a:endParaRPr lang="en-US" altLang="zh-CN"/>
          </a:p>
        </p:txBody>
      </p:sp>
      <p:sp>
        <p:nvSpPr>
          <p:cNvPr id="8" name="文本框 7"/>
          <p:cNvSpPr txBox="1"/>
          <p:nvPr/>
        </p:nvSpPr>
        <p:spPr>
          <a:xfrm>
            <a:off x="2607945" y="3973195"/>
            <a:ext cx="523875" cy="368300"/>
          </a:xfrm>
          <a:prstGeom prst="rect">
            <a:avLst/>
          </a:prstGeom>
          <a:noFill/>
          <a:ln>
            <a:solidFill>
              <a:schemeClr val="tx1"/>
            </a:solidFill>
          </a:ln>
        </p:spPr>
        <p:txBody>
          <a:bodyPr wrap="square" rtlCol="0">
            <a:spAutoFit/>
          </a:bodyPr>
          <a:p>
            <a:pPr algn="ctr"/>
            <a:r>
              <a:rPr lang="en-US" altLang="zh-CN"/>
              <a:t>{d2}</a:t>
            </a:r>
            <a:endParaRPr lang="en-US" altLang="zh-CN"/>
          </a:p>
        </p:txBody>
      </p:sp>
      <p:sp>
        <p:nvSpPr>
          <p:cNvPr id="9" name="文本框 8"/>
          <p:cNvSpPr txBox="1"/>
          <p:nvPr/>
        </p:nvSpPr>
        <p:spPr>
          <a:xfrm>
            <a:off x="4293235" y="3973195"/>
            <a:ext cx="523875" cy="368300"/>
          </a:xfrm>
          <a:prstGeom prst="rect">
            <a:avLst/>
          </a:prstGeom>
          <a:noFill/>
          <a:ln>
            <a:solidFill>
              <a:schemeClr val="tx1"/>
            </a:solidFill>
          </a:ln>
        </p:spPr>
        <p:txBody>
          <a:bodyPr wrap="square" rtlCol="0">
            <a:spAutoFit/>
          </a:bodyPr>
          <a:p>
            <a:pPr algn="ctr"/>
            <a:r>
              <a:rPr lang="en-US" altLang="zh-CN"/>
              <a:t>{d3}</a:t>
            </a:r>
            <a:endParaRPr lang="en-US" altLang="zh-CN"/>
          </a:p>
        </p:txBody>
      </p:sp>
      <p:sp>
        <p:nvSpPr>
          <p:cNvPr id="10" name="文本框 9"/>
          <p:cNvSpPr txBox="1"/>
          <p:nvPr/>
        </p:nvSpPr>
        <p:spPr>
          <a:xfrm>
            <a:off x="920750" y="4918710"/>
            <a:ext cx="861060" cy="368300"/>
          </a:xfrm>
          <a:prstGeom prst="rect">
            <a:avLst/>
          </a:prstGeom>
          <a:noFill/>
          <a:ln>
            <a:solidFill>
              <a:schemeClr val="tx1"/>
            </a:solidFill>
          </a:ln>
        </p:spPr>
        <p:txBody>
          <a:bodyPr wrap="square" rtlCol="0">
            <a:spAutoFit/>
          </a:bodyPr>
          <a:p>
            <a:pPr algn="ctr"/>
            <a:r>
              <a:rPr lang="en-US" altLang="zh-CN"/>
              <a:t>{d1,d2}</a:t>
            </a:r>
            <a:endParaRPr lang="en-US" altLang="zh-CN"/>
          </a:p>
        </p:txBody>
      </p:sp>
      <p:sp>
        <p:nvSpPr>
          <p:cNvPr id="13" name="文本框 12"/>
          <p:cNvSpPr txBox="1"/>
          <p:nvPr/>
        </p:nvSpPr>
        <p:spPr>
          <a:xfrm>
            <a:off x="2439670" y="4918710"/>
            <a:ext cx="861060" cy="368300"/>
          </a:xfrm>
          <a:prstGeom prst="rect">
            <a:avLst/>
          </a:prstGeom>
          <a:noFill/>
          <a:ln>
            <a:solidFill>
              <a:schemeClr val="tx1"/>
            </a:solidFill>
          </a:ln>
        </p:spPr>
        <p:txBody>
          <a:bodyPr wrap="square" rtlCol="0">
            <a:spAutoFit/>
          </a:bodyPr>
          <a:p>
            <a:pPr algn="ctr"/>
            <a:r>
              <a:rPr lang="en-US" altLang="zh-CN"/>
              <a:t>{d1,d3}</a:t>
            </a:r>
            <a:endParaRPr lang="en-US" altLang="zh-CN"/>
          </a:p>
        </p:txBody>
      </p:sp>
      <p:sp>
        <p:nvSpPr>
          <p:cNvPr id="17" name="文本框 16"/>
          <p:cNvSpPr txBox="1"/>
          <p:nvPr/>
        </p:nvSpPr>
        <p:spPr>
          <a:xfrm>
            <a:off x="3958590" y="4918710"/>
            <a:ext cx="861060" cy="368300"/>
          </a:xfrm>
          <a:prstGeom prst="rect">
            <a:avLst/>
          </a:prstGeom>
          <a:noFill/>
          <a:ln>
            <a:solidFill>
              <a:schemeClr val="tx1"/>
            </a:solidFill>
          </a:ln>
        </p:spPr>
        <p:txBody>
          <a:bodyPr wrap="square" rtlCol="0">
            <a:spAutoFit/>
          </a:bodyPr>
          <a:p>
            <a:pPr algn="ctr"/>
            <a:r>
              <a:rPr lang="en-US" altLang="zh-CN"/>
              <a:t>{d2,d3}</a:t>
            </a:r>
            <a:endParaRPr lang="en-US" altLang="zh-CN"/>
          </a:p>
        </p:txBody>
      </p:sp>
      <p:sp>
        <p:nvSpPr>
          <p:cNvPr id="18" name="文本框 17"/>
          <p:cNvSpPr txBox="1"/>
          <p:nvPr/>
        </p:nvSpPr>
        <p:spPr>
          <a:xfrm>
            <a:off x="2270760" y="5864225"/>
            <a:ext cx="1242060" cy="368300"/>
          </a:xfrm>
          <a:prstGeom prst="rect">
            <a:avLst/>
          </a:prstGeom>
          <a:noFill/>
          <a:ln>
            <a:solidFill>
              <a:schemeClr val="tx1"/>
            </a:solidFill>
          </a:ln>
        </p:spPr>
        <p:txBody>
          <a:bodyPr wrap="square" rtlCol="0">
            <a:spAutoFit/>
          </a:bodyPr>
          <a:p>
            <a:pPr algn="ctr"/>
            <a:r>
              <a:rPr lang="en-US" altLang="zh-CN"/>
              <a:t>{d1,d2,d3}</a:t>
            </a:r>
            <a:endParaRPr lang="en-US" altLang="zh-CN"/>
          </a:p>
        </p:txBody>
      </p:sp>
      <p:cxnSp>
        <p:nvCxnSpPr>
          <p:cNvPr id="19" name="直接箭头连接符 18"/>
          <p:cNvCxnSpPr>
            <a:stCxn id="6" idx="2"/>
            <a:endCxn id="7" idx="0"/>
          </p:cNvCxnSpPr>
          <p:nvPr/>
        </p:nvCxnSpPr>
        <p:spPr>
          <a:xfrm flipH="1">
            <a:off x="1184910" y="3395980"/>
            <a:ext cx="1685290" cy="5772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0" name="直接箭头连接符 19"/>
          <p:cNvCxnSpPr>
            <a:stCxn id="6" idx="2"/>
            <a:endCxn id="8" idx="0"/>
          </p:cNvCxnSpPr>
          <p:nvPr/>
        </p:nvCxnSpPr>
        <p:spPr>
          <a:xfrm>
            <a:off x="2870200" y="3395980"/>
            <a:ext cx="0" cy="5772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1" name="直接箭头连接符 20"/>
          <p:cNvCxnSpPr>
            <a:stCxn id="6" idx="2"/>
            <a:endCxn id="9" idx="0"/>
          </p:cNvCxnSpPr>
          <p:nvPr/>
        </p:nvCxnSpPr>
        <p:spPr>
          <a:xfrm>
            <a:off x="2870200" y="3395980"/>
            <a:ext cx="1685290" cy="5772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a:stCxn id="7" idx="2"/>
            <a:endCxn id="10" idx="0"/>
          </p:cNvCxnSpPr>
          <p:nvPr/>
        </p:nvCxnSpPr>
        <p:spPr>
          <a:xfrm>
            <a:off x="1184910" y="4341495"/>
            <a:ext cx="166370" cy="5772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3" name="直接箭头连接符 22"/>
          <p:cNvCxnSpPr>
            <a:stCxn id="7" idx="2"/>
            <a:endCxn id="13" idx="0"/>
          </p:cNvCxnSpPr>
          <p:nvPr/>
        </p:nvCxnSpPr>
        <p:spPr>
          <a:xfrm>
            <a:off x="1184910" y="4341495"/>
            <a:ext cx="1685290" cy="5772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4" name="直接箭头连接符 23"/>
          <p:cNvCxnSpPr>
            <a:stCxn id="9" idx="2"/>
            <a:endCxn id="17" idx="0"/>
          </p:cNvCxnSpPr>
          <p:nvPr/>
        </p:nvCxnSpPr>
        <p:spPr>
          <a:xfrm flipH="1">
            <a:off x="4389120" y="4341495"/>
            <a:ext cx="166370" cy="5772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5" name="直接箭头连接符 24"/>
          <p:cNvCxnSpPr>
            <a:stCxn id="9" idx="2"/>
            <a:endCxn id="13" idx="0"/>
          </p:cNvCxnSpPr>
          <p:nvPr/>
        </p:nvCxnSpPr>
        <p:spPr>
          <a:xfrm flipH="1">
            <a:off x="2870200" y="4341495"/>
            <a:ext cx="1685290" cy="5772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1" name="直接箭头连接符 30"/>
          <p:cNvCxnSpPr>
            <a:stCxn id="8" idx="2"/>
            <a:endCxn id="10" idx="0"/>
          </p:cNvCxnSpPr>
          <p:nvPr/>
        </p:nvCxnSpPr>
        <p:spPr>
          <a:xfrm flipH="1">
            <a:off x="1351280" y="4341495"/>
            <a:ext cx="1518920" cy="5772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59" name="直接箭头连接符 58"/>
          <p:cNvCxnSpPr>
            <a:stCxn id="8" idx="2"/>
            <a:endCxn id="17" idx="0"/>
          </p:cNvCxnSpPr>
          <p:nvPr/>
        </p:nvCxnSpPr>
        <p:spPr>
          <a:xfrm>
            <a:off x="2870200" y="4341495"/>
            <a:ext cx="1518920" cy="5772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0" name="直接箭头连接符 59"/>
          <p:cNvCxnSpPr>
            <a:stCxn id="13" idx="2"/>
            <a:endCxn id="18" idx="0"/>
          </p:cNvCxnSpPr>
          <p:nvPr/>
        </p:nvCxnSpPr>
        <p:spPr>
          <a:xfrm>
            <a:off x="2870200" y="5287010"/>
            <a:ext cx="21590" cy="5772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1" name="直接箭头连接符 60"/>
          <p:cNvCxnSpPr>
            <a:stCxn id="10" idx="2"/>
          </p:cNvCxnSpPr>
          <p:nvPr/>
        </p:nvCxnSpPr>
        <p:spPr>
          <a:xfrm>
            <a:off x="1351280" y="5287010"/>
            <a:ext cx="1545590" cy="56578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62" name="直接箭头连接符 61"/>
          <p:cNvCxnSpPr>
            <a:stCxn id="17" idx="2"/>
            <a:endCxn id="18" idx="0"/>
          </p:cNvCxnSpPr>
          <p:nvPr/>
        </p:nvCxnSpPr>
        <p:spPr>
          <a:xfrm flipH="1">
            <a:off x="2891790" y="5287010"/>
            <a:ext cx="1497330" cy="5772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63" name="文本框 62"/>
          <p:cNvSpPr txBox="1"/>
          <p:nvPr/>
        </p:nvSpPr>
        <p:spPr>
          <a:xfrm>
            <a:off x="3630930" y="3027680"/>
            <a:ext cx="327660" cy="368300"/>
          </a:xfrm>
          <a:prstGeom prst="rect">
            <a:avLst/>
          </a:prstGeom>
          <a:noFill/>
        </p:spPr>
        <p:txBody>
          <a:bodyPr wrap="square" rtlCol="0">
            <a:spAutoFit/>
          </a:bodyPr>
          <a:p>
            <a:r>
              <a:rPr lang="en-US" altLang="zh-CN"/>
              <a:t>T</a:t>
            </a:r>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半格</a:t>
            </a:r>
            <a:endParaRPr lang="zh-CN" altLang="en-US"/>
          </a:p>
        </p:txBody>
      </p:sp>
      <p:sp>
        <p:nvSpPr>
          <p:cNvPr id="3" name="内容占位符 2"/>
          <p:cNvSpPr>
            <a:spLocks noGrp="1"/>
          </p:cNvSpPr>
          <p:nvPr>
            <p:ph idx="1"/>
          </p:nvPr>
        </p:nvSpPr>
        <p:spPr>
          <a:xfrm>
            <a:off x="838200" y="1825625"/>
            <a:ext cx="10515600" cy="2057400"/>
          </a:xfrm>
        </p:spPr>
        <p:txBody>
          <a:bodyPr>
            <a:normAutofit/>
          </a:bodyPr>
          <a:p>
            <a:pPr marL="0" indent="0">
              <a:buNone/>
            </a:pPr>
            <a:r>
              <a:rPr lang="zh-CN" b="1">
                <a:solidFill>
                  <a:srgbClr val="FF0000"/>
                </a:solidFill>
                <a:sym typeface="+mn-ea"/>
              </a:rPr>
              <a:t>乘积半格</a:t>
            </a:r>
            <a:r>
              <a:rPr lang="en-US" altLang="zh-CN">
                <a:sym typeface="+mn-ea"/>
              </a:rPr>
              <a:t>: 对</a:t>
            </a:r>
            <a:r>
              <a:rPr lang="en-US" altLang="zh-CN">
                <a:solidFill>
                  <a:schemeClr val="tx1"/>
                </a:solidFill>
                <a:sym typeface="+mn-ea"/>
              </a:rPr>
              <a:t>于(A, ∧</a:t>
            </a:r>
            <a:r>
              <a:rPr lang="en-US" altLang="zh-CN" baseline="-25000">
                <a:solidFill>
                  <a:schemeClr val="tx1"/>
                </a:solidFill>
                <a:sym typeface="+mn-ea"/>
              </a:rPr>
              <a:t>A</a:t>
            </a:r>
            <a:r>
              <a:rPr lang="en-US" altLang="zh-CN">
                <a:solidFill>
                  <a:schemeClr val="tx1"/>
                </a:solidFill>
                <a:sym typeface="+mn-ea"/>
              </a:rPr>
              <a:t>)和(B, ∧</a:t>
            </a:r>
            <a:r>
              <a:rPr lang="en-US" altLang="zh-CN" baseline="-25000">
                <a:solidFill>
                  <a:schemeClr val="tx1"/>
                </a:solidFill>
                <a:sym typeface="+mn-ea"/>
              </a:rPr>
              <a:t>B</a:t>
            </a:r>
            <a:r>
              <a:rPr lang="en-US" altLang="zh-CN">
                <a:solidFill>
                  <a:schemeClr val="tx1"/>
                </a:solidFill>
                <a:sym typeface="+mn-ea"/>
              </a:rPr>
              <a:t>)两个半格, 乘积半格的定义如下:</a:t>
            </a:r>
            <a:endParaRPr lang="en-US" altLang="zh-CN">
              <a:solidFill>
                <a:schemeClr val="tx1"/>
              </a:solidFill>
              <a:sym typeface="+mn-ea"/>
            </a:endParaRPr>
          </a:p>
          <a:p>
            <a:pPr>
              <a:buFont typeface="Arial" panose="020B0604020202020204" pitchFamily="34" charset="0"/>
              <a:buChar char="•"/>
            </a:pPr>
            <a:r>
              <a:rPr sz="2400"/>
              <a:t>乘积半格的域是AxB.</a:t>
            </a:r>
            <a:endParaRPr sz="2400"/>
          </a:p>
          <a:p>
            <a:pPr>
              <a:buFont typeface="Arial" panose="020B0604020202020204" pitchFamily="34" charset="0"/>
              <a:buChar char="•"/>
            </a:pPr>
            <a:r>
              <a:rPr sz="2400"/>
              <a:t>乘积半格的∧定义为: 如果(a, b)和(a', b')是乘积格中的元素, 那么</a:t>
            </a:r>
            <a:endParaRPr sz="2400"/>
          </a:p>
          <a:p>
            <a:pPr marL="0" indent="0">
              <a:buFont typeface="Arial" panose="020B0604020202020204" pitchFamily="34" charset="0"/>
              <a:buNone/>
            </a:pPr>
            <a:r>
              <a:rPr sz="2400"/>
              <a:t>(a,b)∧(a', b')=(a∧</a:t>
            </a:r>
            <a:r>
              <a:rPr sz="2400" baseline="-25000"/>
              <a:t>A</a:t>
            </a:r>
            <a:r>
              <a:rPr sz="2400"/>
              <a:t>a', b∧</a:t>
            </a:r>
            <a:r>
              <a:rPr sz="2400" baseline="-25000"/>
              <a:t>B</a:t>
            </a:r>
            <a:r>
              <a:rPr sz="2400"/>
              <a:t>b'). </a:t>
            </a:r>
            <a:endParaRPr sz="2400">
              <a:solidFill>
                <a:srgbClr val="FF0000"/>
              </a:solidFill>
            </a:endParaRPr>
          </a:p>
        </p:txBody>
      </p:sp>
      <p:sp>
        <p:nvSpPr>
          <p:cNvPr id="4" name="文本框 3"/>
          <p:cNvSpPr txBox="1"/>
          <p:nvPr/>
        </p:nvSpPr>
        <p:spPr>
          <a:xfrm>
            <a:off x="838200" y="3882390"/>
            <a:ext cx="10515600" cy="1999615"/>
          </a:xfrm>
          <a:prstGeom prst="rect">
            <a:avLst/>
          </a:prstGeom>
        </p:spPr>
        <p:txBody>
          <a:bodyPr wrap="square">
            <a:spAutoFit/>
          </a:bodyPr>
          <a:p>
            <a:pPr marL="0" indent="0"/>
            <a:r>
              <a:rPr lang="zh-CN" sz="2400" i="0">
                <a:solidFill>
                  <a:schemeClr val="tx1"/>
                </a:solidFill>
              </a:rPr>
              <a:t>该定义可以保证多个半格相乘的结果仍然满足半格的性质, 证明:</a:t>
            </a:r>
            <a:endParaRPr lang="zh-CN" sz="2400" i="0">
              <a:solidFill>
                <a:schemeClr val="tx1"/>
              </a:solidFill>
            </a:endParaRPr>
          </a:p>
          <a:p>
            <a:pPr marL="342900" indent="-342900">
              <a:buFont typeface="Arial" panose="020B0604020202020204" pitchFamily="34" charset="0"/>
              <a:buChar char="•"/>
            </a:pPr>
            <a:r>
              <a:rPr sz="2000" b="0" i="0">
                <a:solidFill>
                  <a:schemeClr val="bg1">
                    <a:lumMod val="50000"/>
                  </a:schemeClr>
                </a:solidFill>
              </a:rPr>
              <a:t>幂等律: (a,b)∧(a, b)=(a∧</a:t>
            </a:r>
            <a:r>
              <a:rPr sz="2000" b="0" i="0" baseline="-25000">
                <a:solidFill>
                  <a:schemeClr val="bg1">
                    <a:lumMod val="50000"/>
                  </a:schemeClr>
                </a:solidFill>
              </a:rPr>
              <a:t>A</a:t>
            </a:r>
            <a:r>
              <a:rPr sz="2000" b="0" i="0">
                <a:solidFill>
                  <a:schemeClr val="bg1">
                    <a:lumMod val="50000"/>
                  </a:schemeClr>
                </a:solidFill>
              </a:rPr>
              <a:t>a, b∧</a:t>
            </a:r>
            <a:r>
              <a:rPr sz="2000" b="0" i="0" baseline="-25000">
                <a:solidFill>
                  <a:schemeClr val="bg1">
                    <a:lumMod val="50000"/>
                  </a:schemeClr>
                </a:solidFill>
              </a:rPr>
              <a:t>B</a:t>
            </a:r>
            <a:r>
              <a:rPr sz="2000" b="0" i="0">
                <a:solidFill>
                  <a:schemeClr val="bg1">
                    <a:lumMod val="50000"/>
                  </a:schemeClr>
                </a:solidFill>
              </a:rPr>
              <a:t>b)=(a, b).</a:t>
            </a:r>
            <a:endParaRPr sz="2000" b="0" i="0">
              <a:solidFill>
                <a:schemeClr val="bg1">
                  <a:lumMod val="50000"/>
                </a:schemeClr>
              </a:solidFill>
            </a:endParaRPr>
          </a:p>
          <a:p>
            <a:pPr marL="342900" indent="-342900">
              <a:buFont typeface="Arial" panose="020B0604020202020204" pitchFamily="34" charset="0"/>
              <a:buChar char="•"/>
            </a:pPr>
            <a:r>
              <a:rPr sz="2000" b="0" i="0">
                <a:solidFill>
                  <a:schemeClr val="bg1">
                    <a:lumMod val="50000"/>
                  </a:schemeClr>
                </a:solidFill>
              </a:rPr>
              <a:t>交换律: (a,b)∧(a', b')=(a∧</a:t>
            </a:r>
            <a:r>
              <a:rPr sz="2000" b="0" i="0" baseline="-25000">
                <a:solidFill>
                  <a:schemeClr val="bg1">
                    <a:lumMod val="50000"/>
                  </a:schemeClr>
                </a:solidFill>
              </a:rPr>
              <a:t>A</a:t>
            </a:r>
            <a:r>
              <a:rPr sz="2000" b="0" i="0">
                <a:solidFill>
                  <a:schemeClr val="bg1">
                    <a:lumMod val="50000"/>
                  </a:schemeClr>
                </a:solidFill>
              </a:rPr>
              <a:t>a', b∧</a:t>
            </a:r>
            <a:r>
              <a:rPr sz="2000" b="0" i="0" baseline="-25000">
                <a:solidFill>
                  <a:schemeClr val="bg1">
                    <a:lumMod val="50000"/>
                  </a:schemeClr>
                </a:solidFill>
              </a:rPr>
              <a:t>B</a:t>
            </a:r>
            <a:r>
              <a:rPr sz="2000" b="0" i="0">
                <a:solidFill>
                  <a:schemeClr val="bg1">
                    <a:lumMod val="50000"/>
                  </a:schemeClr>
                </a:solidFill>
              </a:rPr>
              <a:t>b')=(a'∧</a:t>
            </a:r>
            <a:r>
              <a:rPr sz="2000" b="0" i="0" baseline="-25000">
                <a:solidFill>
                  <a:schemeClr val="bg1">
                    <a:lumMod val="50000"/>
                  </a:schemeClr>
                </a:solidFill>
              </a:rPr>
              <a:t>A</a:t>
            </a:r>
            <a:r>
              <a:rPr sz="2000" b="0" i="0">
                <a:solidFill>
                  <a:schemeClr val="bg1">
                    <a:lumMod val="50000"/>
                  </a:schemeClr>
                </a:solidFill>
              </a:rPr>
              <a:t>a, b'∧</a:t>
            </a:r>
            <a:r>
              <a:rPr sz="2000" b="0" i="0" baseline="-25000">
                <a:solidFill>
                  <a:schemeClr val="bg1">
                    <a:lumMod val="50000"/>
                  </a:schemeClr>
                </a:solidFill>
              </a:rPr>
              <a:t>B</a:t>
            </a:r>
            <a:r>
              <a:rPr sz="2000" b="0" i="0">
                <a:solidFill>
                  <a:schemeClr val="bg1">
                    <a:lumMod val="50000"/>
                  </a:schemeClr>
                </a:solidFill>
              </a:rPr>
              <a:t>b)=(a',b')∧(a,b).</a:t>
            </a:r>
            <a:endParaRPr sz="2000" b="0" i="0">
              <a:solidFill>
                <a:schemeClr val="bg1">
                  <a:lumMod val="50000"/>
                </a:schemeClr>
              </a:solidFill>
            </a:endParaRPr>
          </a:p>
          <a:p>
            <a:pPr marL="342900" indent="-342900">
              <a:buFont typeface="Arial" panose="020B0604020202020204" pitchFamily="34" charset="0"/>
              <a:buChar char="•"/>
            </a:pPr>
            <a:r>
              <a:rPr sz="2000" b="0" i="0">
                <a:solidFill>
                  <a:schemeClr val="bg1">
                    <a:lumMod val="50000"/>
                  </a:schemeClr>
                </a:solidFill>
              </a:rPr>
              <a:t>结合律:(a,b)∧((a1, b1)∧(a2,b2))=(a,b)∧(a1∧</a:t>
            </a:r>
            <a:r>
              <a:rPr sz="2000" b="0" i="0" baseline="-25000">
                <a:solidFill>
                  <a:schemeClr val="bg1">
                    <a:lumMod val="50000"/>
                  </a:schemeClr>
                </a:solidFill>
              </a:rPr>
              <a:t>A</a:t>
            </a:r>
            <a:r>
              <a:rPr sz="2000" b="0" i="0">
                <a:solidFill>
                  <a:schemeClr val="bg1">
                    <a:lumMod val="50000"/>
                  </a:schemeClr>
                </a:solidFill>
              </a:rPr>
              <a:t>a2, b1∧</a:t>
            </a:r>
            <a:r>
              <a:rPr sz="2000" b="0" i="0" baseline="-25000">
                <a:solidFill>
                  <a:schemeClr val="bg1">
                    <a:lumMod val="50000"/>
                  </a:schemeClr>
                </a:solidFill>
              </a:rPr>
              <a:t>B</a:t>
            </a:r>
            <a:r>
              <a:rPr sz="2000" b="0" i="0">
                <a:solidFill>
                  <a:schemeClr val="bg1">
                    <a:lumMod val="50000"/>
                  </a:schemeClr>
                </a:solidFill>
              </a:rPr>
              <a:t>b2)=(a∧</a:t>
            </a:r>
            <a:r>
              <a:rPr sz="2000" b="0" i="0" baseline="-25000">
                <a:solidFill>
                  <a:schemeClr val="bg1">
                    <a:lumMod val="50000"/>
                  </a:schemeClr>
                </a:solidFill>
              </a:rPr>
              <a:t>A</a:t>
            </a:r>
            <a:r>
              <a:rPr sz="2000" b="0" i="0">
                <a:solidFill>
                  <a:schemeClr val="bg1">
                    <a:lumMod val="50000"/>
                  </a:schemeClr>
                </a:solidFill>
              </a:rPr>
              <a:t>a1∧</a:t>
            </a:r>
            <a:r>
              <a:rPr sz="2000" b="0" i="0" baseline="-25000">
                <a:solidFill>
                  <a:schemeClr val="bg1">
                    <a:lumMod val="50000"/>
                  </a:schemeClr>
                </a:solidFill>
              </a:rPr>
              <a:t>A</a:t>
            </a:r>
            <a:r>
              <a:rPr sz="2000" b="0" i="0">
                <a:solidFill>
                  <a:schemeClr val="bg1">
                    <a:lumMod val="50000"/>
                  </a:schemeClr>
                </a:solidFill>
              </a:rPr>
              <a:t>a2, b∧</a:t>
            </a:r>
            <a:r>
              <a:rPr sz="2000" b="0" i="0" baseline="-25000">
                <a:solidFill>
                  <a:schemeClr val="bg1">
                    <a:lumMod val="50000"/>
                  </a:schemeClr>
                </a:solidFill>
              </a:rPr>
              <a:t>B</a:t>
            </a:r>
            <a:r>
              <a:rPr sz="2000" b="0" i="0">
                <a:solidFill>
                  <a:schemeClr val="bg1">
                    <a:lumMod val="50000"/>
                  </a:schemeClr>
                </a:solidFill>
              </a:rPr>
              <a:t>b1∧</a:t>
            </a:r>
            <a:r>
              <a:rPr sz="2000" b="0" i="0" baseline="-25000">
                <a:solidFill>
                  <a:schemeClr val="bg1">
                    <a:lumMod val="50000"/>
                  </a:schemeClr>
                </a:solidFill>
              </a:rPr>
              <a:t>B</a:t>
            </a:r>
            <a:r>
              <a:rPr sz="2000" b="0" i="0">
                <a:solidFill>
                  <a:schemeClr val="bg1">
                    <a:lumMod val="50000"/>
                  </a:schemeClr>
                </a:solidFill>
              </a:rPr>
              <a:t>b2)=((a∧</a:t>
            </a:r>
            <a:r>
              <a:rPr sz="2000" b="0" i="0" baseline="-25000">
                <a:solidFill>
                  <a:schemeClr val="bg1">
                    <a:lumMod val="50000"/>
                  </a:schemeClr>
                </a:solidFill>
              </a:rPr>
              <a:t>A</a:t>
            </a:r>
            <a:r>
              <a:rPr sz="2000" b="0" i="0">
                <a:solidFill>
                  <a:schemeClr val="bg1">
                    <a:lumMod val="50000"/>
                  </a:schemeClr>
                </a:solidFill>
              </a:rPr>
              <a:t>a1)∧</a:t>
            </a:r>
            <a:r>
              <a:rPr sz="2000" b="0" i="0" baseline="-25000">
                <a:solidFill>
                  <a:schemeClr val="bg1">
                    <a:lumMod val="50000"/>
                  </a:schemeClr>
                </a:solidFill>
              </a:rPr>
              <a:t>A</a:t>
            </a:r>
            <a:r>
              <a:rPr sz="2000" b="0" i="0">
                <a:solidFill>
                  <a:schemeClr val="bg1">
                    <a:lumMod val="50000"/>
                  </a:schemeClr>
                </a:solidFill>
              </a:rPr>
              <a:t>a2, (b∧</a:t>
            </a:r>
            <a:r>
              <a:rPr sz="2000" b="0" i="0" baseline="-25000">
                <a:solidFill>
                  <a:schemeClr val="bg1">
                    <a:lumMod val="50000"/>
                  </a:schemeClr>
                </a:solidFill>
              </a:rPr>
              <a:t>B</a:t>
            </a:r>
            <a:r>
              <a:rPr sz="2000" b="0" i="0">
                <a:solidFill>
                  <a:schemeClr val="bg1">
                    <a:lumMod val="50000"/>
                  </a:schemeClr>
                </a:solidFill>
              </a:rPr>
              <a:t>b1)∧</a:t>
            </a:r>
            <a:r>
              <a:rPr sz="2000" b="0" i="0" baseline="-25000">
                <a:solidFill>
                  <a:schemeClr val="bg1">
                    <a:lumMod val="50000"/>
                  </a:schemeClr>
                </a:solidFill>
              </a:rPr>
              <a:t>B</a:t>
            </a:r>
            <a:r>
              <a:rPr sz="2000" b="0" i="0">
                <a:solidFill>
                  <a:schemeClr val="bg1">
                    <a:lumMod val="50000"/>
                  </a:schemeClr>
                </a:solidFill>
              </a:rPr>
              <a:t>b2) = (a∧</a:t>
            </a:r>
            <a:r>
              <a:rPr sz="2000" b="0" i="0" baseline="-25000">
                <a:solidFill>
                  <a:schemeClr val="bg1">
                    <a:lumMod val="50000"/>
                  </a:schemeClr>
                </a:solidFill>
              </a:rPr>
              <a:t>A</a:t>
            </a:r>
            <a:r>
              <a:rPr sz="2000" b="0" i="0">
                <a:solidFill>
                  <a:schemeClr val="bg1">
                    <a:lumMod val="50000"/>
                  </a:schemeClr>
                </a:solidFill>
              </a:rPr>
              <a:t>a1, b∧</a:t>
            </a:r>
            <a:r>
              <a:rPr sz="2000" b="0" i="0" baseline="-25000">
                <a:solidFill>
                  <a:schemeClr val="bg1">
                    <a:lumMod val="50000"/>
                  </a:schemeClr>
                </a:solidFill>
              </a:rPr>
              <a:t>B</a:t>
            </a:r>
            <a:r>
              <a:rPr sz="2000" b="0" i="0">
                <a:solidFill>
                  <a:schemeClr val="bg1">
                    <a:lumMod val="50000"/>
                  </a:schemeClr>
                </a:solidFill>
              </a:rPr>
              <a:t>b1)∧(a2, b2) = ((a,b)∧(a1, b1))∧(a2,b2).</a:t>
            </a:r>
            <a:endParaRPr sz="2000" b="0" i="0">
              <a:solidFill>
                <a:schemeClr val="bg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编译优化</a:t>
            </a:r>
            <a:endParaRPr lang="zh-CN" altLang="en-US"/>
          </a:p>
        </p:txBody>
      </p:sp>
      <p:sp>
        <p:nvSpPr>
          <p:cNvPr id="3" name="内容占位符 2"/>
          <p:cNvSpPr>
            <a:spLocks noGrp="1"/>
          </p:cNvSpPr>
          <p:nvPr>
            <p:ph idx="1"/>
          </p:nvPr>
        </p:nvSpPr>
        <p:spPr>
          <a:xfrm>
            <a:off x="838200" y="1825625"/>
            <a:ext cx="10515600" cy="606425"/>
          </a:xfrm>
        </p:spPr>
        <p:txBody>
          <a:bodyPr/>
          <a:p>
            <a:pPr marL="0" indent="0">
              <a:buNone/>
            </a:pPr>
            <a:r>
              <a:rPr lang="zh-CN" altLang="en-US"/>
              <a:t>示例程序：快速排序</a:t>
            </a:r>
            <a:endParaRPr lang="zh-CN" altLang="en-US" sz="2400"/>
          </a:p>
        </p:txBody>
      </p:sp>
      <p:sp>
        <p:nvSpPr>
          <p:cNvPr id="4" name="文本框 3"/>
          <p:cNvSpPr txBox="1"/>
          <p:nvPr/>
        </p:nvSpPr>
        <p:spPr>
          <a:xfrm>
            <a:off x="838200" y="2458085"/>
            <a:ext cx="4363720" cy="4399915"/>
          </a:xfrm>
          <a:prstGeom prst="rect">
            <a:avLst/>
          </a:prstGeom>
          <a:noFill/>
        </p:spPr>
        <p:txBody>
          <a:bodyPr wrap="square" rtlCol="0" anchor="t">
            <a:spAutoFit/>
          </a:bodyPr>
          <a:p>
            <a:r>
              <a:rPr lang="zh-CN" altLang="en-US" sz="1400">
                <a:solidFill>
                  <a:schemeClr val="accent2"/>
                </a:solidFill>
              </a:rPr>
              <a:t>// 递归地对a[m]和a[n]之间的元素排序</a:t>
            </a:r>
            <a:endParaRPr lang="zh-CN" altLang="en-US" sz="1400">
              <a:solidFill>
                <a:schemeClr val="accent2"/>
              </a:solidFill>
            </a:endParaRPr>
          </a:p>
          <a:p>
            <a:r>
              <a:rPr lang="zh-CN" altLang="en-US" sz="1400">
                <a:solidFill>
                  <a:srgbClr val="00B050"/>
                </a:solidFill>
              </a:rPr>
              <a:t>void </a:t>
            </a:r>
            <a:r>
              <a:rPr lang="zh-CN" altLang="en-US" sz="1400">
                <a:solidFill>
                  <a:schemeClr val="accent5"/>
                </a:solidFill>
              </a:rPr>
              <a:t>quicksort</a:t>
            </a:r>
            <a:r>
              <a:rPr lang="zh-CN" altLang="en-US" sz="1400"/>
              <a:t>(</a:t>
            </a:r>
            <a:r>
              <a:rPr lang="zh-CN" altLang="en-US" sz="1400">
                <a:solidFill>
                  <a:srgbClr val="00B050"/>
                </a:solidFill>
              </a:rPr>
              <a:t>int </a:t>
            </a:r>
            <a:r>
              <a:rPr lang="zh-CN" altLang="en-US" sz="1400"/>
              <a:t>m, </a:t>
            </a:r>
            <a:r>
              <a:rPr lang="zh-CN" altLang="en-US" sz="1400">
                <a:solidFill>
                  <a:srgbClr val="00B050"/>
                </a:solidFill>
              </a:rPr>
              <a:t>int </a:t>
            </a:r>
            <a:r>
              <a:rPr lang="zh-CN" altLang="en-US" sz="1400"/>
              <a:t>n) {</a:t>
            </a:r>
            <a:endParaRPr lang="zh-CN" altLang="en-US" sz="1400"/>
          </a:p>
          <a:p>
            <a:r>
              <a:rPr lang="zh-CN" altLang="en-US" sz="1400"/>
              <a:t>    </a:t>
            </a:r>
            <a:r>
              <a:rPr lang="zh-CN" altLang="en-US" sz="1400">
                <a:solidFill>
                  <a:srgbClr val="00B050"/>
                </a:solidFill>
              </a:rPr>
              <a:t>int </a:t>
            </a:r>
            <a:r>
              <a:rPr lang="zh-CN" altLang="en-US" sz="1400"/>
              <a:t>i, j;</a:t>
            </a:r>
            <a:endParaRPr lang="zh-CN" altLang="en-US" sz="1400"/>
          </a:p>
          <a:p>
            <a:r>
              <a:rPr lang="zh-CN" altLang="en-US" sz="1400"/>
              <a:t>    </a:t>
            </a:r>
            <a:r>
              <a:rPr lang="zh-CN" altLang="en-US" sz="1400">
                <a:solidFill>
                  <a:srgbClr val="00B050"/>
                </a:solidFill>
              </a:rPr>
              <a:t>int </a:t>
            </a:r>
            <a:r>
              <a:rPr lang="zh-CN" altLang="en-US" sz="1400"/>
              <a:t>v, x;</a:t>
            </a:r>
            <a:endParaRPr lang="zh-CN" altLang="en-US" sz="1400"/>
          </a:p>
          <a:p>
            <a:r>
              <a:rPr lang="zh-CN" altLang="en-US" sz="1400"/>
              <a:t>    </a:t>
            </a:r>
            <a:r>
              <a:rPr lang="zh-CN" altLang="en-US" sz="1400">
                <a:solidFill>
                  <a:srgbClr val="7030A0"/>
                </a:solidFill>
              </a:rPr>
              <a:t>if </a:t>
            </a:r>
            <a:r>
              <a:rPr lang="zh-CN" altLang="en-US" sz="1400"/>
              <a:t>(n &lt;= m) </a:t>
            </a:r>
            <a:r>
              <a:rPr lang="zh-CN" altLang="en-US" sz="1400">
                <a:solidFill>
                  <a:srgbClr val="7030A0"/>
                </a:solidFill>
              </a:rPr>
              <a:t>return</a:t>
            </a:r>
            <a:r>
              <a:rPr lang="zh-CN" altLang="en-US" sz="1400"/>
              <a:t>;</a:t>
            </a:r>
            <a:endParaRPr lang="zh-CN" altLang="en-US" sz="1400"/>
          </a:p>
          <a:p>
            <a:pPr algn="l">
              <a:buClrTx/>
              <a:buSzTx/>
              <a:buFontTx/>
            </a:pPr>
            <a:r>
              <a:rPr lang="zh-CN" altLang="en-US" sz="1400"/>
              <a:t>    </a:t>
            </a:r>
            <a:r>
              <a:rPr lang="zh-CN" altLang="en-US" sz="1400">
                <a:solidFill>
                  <a:schemeClr val="accent2"/>
                </a:solidFill>
              </a:rPr>
              <a:t>// ---------- start ----------</a:t>
            </a:r>
            <a:endParaRPr lang="zh-CN" altLang="en-US" sz="1400">
              <a:solidFill>
                <a:srgbClr val="FFC000"/>
              </a:solidFill>
            </a:endParaRPr>
          </a:p>
          <a:p>
            <a:r>
              <a:rPr lang="zh-CN" altLang="en-US" sz="1400"/>
              <a:t>    i = m - </a:t>
            </a:r>
            <a:r>
              <a:rPr lang="zh-CN" altLang="en-US" sz="1400">
                <a:solidFill>
                  <a:srgbClr val="00B050"/>
                </a:solidFill>
              </a:rPr>
              <a:t>1</a:t>
            </a:r>
            <a:r>
              <a:rPr lang="zh-CN" altLang="en-US" sz="1400"/>
              <a:t>;</a:t>
            </a:r>
            <a:endParaRPr lang="zh-CN" altLang="en-US" sz="1400"/>
          </a:p>
          <a:p>
            <a:r>
              <a:rPr lang="zh-CN" altLang="en-US" sz="1400"/>
              <a:t>    j = n;</a:t>
            </a:r>
            <a:endParaRPr lang="zh-CN" altLang="en-US" sz="1400"/>
          </a:p>
          <a:p>
            <a:r>
              <a:rPr lang="zh-CN" altLang="en-US" sz="1400"/>
              <a:t>    v = a[n];</a:t>
            </a:r>
            <a:endParaRPr lang="zh-CN" altLang="en-US" sz="1400"/>
          </a:p>
          <a:p>
            <a:r>
              <a:rPr lang="zh-CN" altLang="en-US" sz="1400"/>
              <a:t>    </a:t>
            </a:r>
            <a:r>
              <a:rPr lang="zh-CN" altLang="en-US" sz="1400">
                <a:solidFill>
                  <a:srgbClr val="7030A0"/>
                </a:solidFill>
              </a:rPr>
              <a:t>while </a:t>
            </a:r>
            <a:r>
              <a:rPr lang="zh-CN" altLang="en-US" sz="1400"/>
              <a:t>(</a:t>
            </a:r>
            <a:r>
              <a:rPr lang="zh-CN" altLang="en-US" sz="1400">
                <a:solidFill>
                  <a:srgbClr val="00B050"/>
                </a:solidFill>
              </a:rPr>
              <a:t>1</a:t>
            </a:r>
            <a:r>
              <a:rPr lang="zh-CN" altLang="en-US" sz="1400"/>
              <a:t>) {</a:t>
            </a:r>
            <a:endParaRPr lang="zh-CN" altLang="en-US" sz="1400"/>
          </a:p>
          <a:p>
            <a:r>
              <a:rPr lang="zh-CN" altLang="en-US" sz="1400"/>
              <a:t> </a:t>
            </a:r>
            <a:r>
              <a:rPr lang="en-US" altLang="zh-CN" sz="1400"/>
              <a:t>       </a:t>
            </a:r>
            <a:r>
              <a:rPr lang="zh-CN" altLang="en-US" sz="1400">
                <a:solidFill>
                  <a:srgbClr val="7030A0"/>
                </a:solidFill>
              </a:rPr>
              <a:t>do </a:t>
            </a:r>
            <a:r>
              <a:rPr lang="zh-CN" altLang="en-US" sz="1400"/>
              <a:t>i = i+</a:t>
            </a:r>
            <a:r>
              <a:rPr lang="zh-CN" altLang="en-US" sz="1400">
                <a:solidFill>
                  <a:srgbClr val="00B050"/>
                </a:solidFill>
              </a:rPr>
              <a:t>1</a:t>
            </a:r>
            <a:r>
              <a:rPr lang="zh-CN" altLang="en-US" sz="1400"/>
              <a:t>; </a:t>
            </a:r>
            <a:r>
              <a:rPr lang="zh-CN" altLang="en-US" sz="1400">
                <a:solidFill>
                  <a:srgbClr val="7030A0"/>
                </a:solidFill>
              </a:rPr>
              <a:t>while </a:t>
            </a:r>
            <a:r>
              <a:rPr lang="zh-CN" altLang="en-US" sz="1400"/>
              <a:t>(a[i] &lt; v);</a:t>
            </a:r>
            <a:endParaRPr lang="zh-CN" altLang="en-US" sz="1400"/>
          </a:p>
          <a:p>
            <a:r>
              <a:rPr lang="zh-CN" altLang="en-US" sz="1400"/>
              <a:t>        </a:t>
            </a:r>
            <a:r>
              <a:rPr lang="zh-CN" altLang="en-US" sz="1400">
                <a:solidFill>
                  <a:srgbClr val="7030A0"/>
                </a:solidFill>
              </a:rPr>
              <a:t>do </a:t>
            </a:r>
            <a:r>
              <a:rPr lang="zh-CN" altLang="en-US" sz="1400"/>
              <a:t>j = j-</a:t>
            </a:r>
            <a:r>
              <a:rPr lang="zh-CN" altLang="en-US" sz="1400">
                <a:solidFill>
                  <a:srgbClr val="00B050"/>
                </a:solidFill>
              </a:rPr>
              <a:t>1</a:t>
            </a:r>
            <a:r>
              <a:rPr lang="zh-CN" altLang="en-US" sz="1400"/>
              <a:t>; </a:t>
            </a:r>
            <a:r>
              <a:rPr lang="zh-CN" altLang="en-US" sz="1400">
                <a:solidFill>
                  <a:srgbClr val="7030A0"/>
                </a:solidFill>
              </a:rPr>
              <a:t>while </a:t>
            </a:r>
            <a:r>
              <a:rPr lang="zh-CN" altLang="en-US" sz="1400"/>
              <a:t>(a[j] &gt; v);</a:t>
            </a:r>
            <a:endParaRPr lang="zh-CN" altLang="en-US" sz="1400"/>
          </a:p>
          <a:p>
            <a:r>
              <a:rPr lang="zh-CN" altLang="en-US" sz="1400"/>
              <a:t>        </a:t>
            </a:r>
            <a:r>
              <a:rPr lang="zh-CN" altLang="en-US" sz="1400">
                <a:solidFill>
                  <a:srgbClr val="7030A0"/>
                </a:solidFill>
              </a:rPr>
              <a:t>if </a:t>
            </a:r>
            <a:r>
              <a:rPr lang="zh-CN" altLang="en-US" sz="1400"/>
              <a:t>(i &gt;= j) </a:t>
            </a:r>
            <a:r>
              <a:rPr lang="zh-CN" altLang="en-US" sz="1400">
                <a:solidFill>
                  <a:srgbClr val="7030A0"/>
                </a:solidFill>
              </a:rPr>
              <a:t>break</a:t>
            </a:r>
            <a:r>
              <a:rPr lang="zh-CN" altLang="en-US" sz="1400"/>
              <a:t>;</a:t>
            </a:r>
            <a:endParaRPr lang="zh-CN" altLang="en-US" sz="1400"/>
          </a:p>
          <a:p>
            <a:r>
              <a:rPr lang="zh-CN" altLang="en-US" sz="1400"/>
              <a:t>        x = a[i]; a[i] = a[j]; a[j] = x; </a:t>
            </a:r>
            <a:r>
              <a:rPr lang="zh-CN" altLang="en-US" sz="1400">
                <a:solidFill>
                  <a:schemeClr val="accent2"/>
                </a:solidFill>
              </a:rPr>
              <a:t>// swap a[i], a[j]</a:t>
            </a:r>
            <a:endParaRPr lang="zh-CN" altLang="en-US" sz="1400"/>
          </a:p>
          <a:p>
            <a:r>
              <a:rPr lang="zh-CN" altLang="en-US" sz="1400"/>
              <a:t>    }</a:t>
            </a:r>
            <a:endParaRPr lang="zh-CN" altLang="en-US" sz="1400"/>
          </a:p>
          <a:p>
            <a:r>
              <a:rPr lang="zh-CN" altLang="en-US" sz="1400"/>
              <a:t>    x = a[i]; a[i] = a[n]; a[n] = x; </a:t>
            </a:r>
            <a:r>
              <a:rPr lang="zh-CN" altLang="en-US" sz="1400">
                <a:solidFill>
                  <a:schemeClr val="accent2"/>
                </a:solidFill>
              </a:rPr>
              <a:t>// swap a[i], a[n]</a:t>
            </a:r>
            <a:endParaRPr lang="zh-CN" altLang="en-US" sz="1400"/>
          </a:p>
          <a:p>
            <a:pPr algn="l">
              <a:buClrTx/>
              <a:buSzTx/>
              <a:buFontTx/>
            </a:pPr>
            <a:r>
              <a:rPr lang="zh-CN" altLang="en-US" sz="1400"/>
              <a:t>    </a:t>
            </a:r>
            <a:r>
              <a:rPr lang="zh-CN" altLang="en-US" sz="1400">
                <a:solidFill>
                  <a:schemeClr val="accent2"/>
                </a:solidFill>
              </a:rPr>
              <a:t>// ---------- end ----------</a:t>
            </a:r>
            <a:endParaRPr lang="zh-CN" altLang="en-US" sz="1400">
              <a:solidFill>
                <a:srgbClr val="FFC000"/>
              </a:solidFill>
            </a:endParaRPr>
          </a:p>
          <a:p>
            <a:r>
              <a:rPr lang="zh-CN" altLang="en-US" sz="1400"/>
              <a:t>    quicksort(m, j);</a:t>
            </a:r>
            <a:endParaRPr lang="zh-CN" altLang="en-US" sz="1400"/>
          </a:p>
          <a:p>
            <a:r>
              <a:rPr lang="zh-CN" altLang="en-US" sz="1400"/>
              <a:t>    quicksort(i+</a:t>
            </a:r>
            <a:r>
              <a:rPr lang="zh-CN" altLang="en-US" sz="1400">
                <a:solidFill>
                  <a:srgbClr val="00B050"/>
                </a:solidFill>
              </a:rPr>
              <a:t>1</a:t>
            </a:r>
            <a:r>
              <a:rPr lang="zh-CN" altLang="en-US" sz="1400"/>
              <a:t>, n);</a:t>
            </a:r>
            <a:endParaRPr lang="zh-CN" altLang="en-US" sz="1400"/>
          </a:p>
          <a:p>
            <a:r>
              <a:rPr lang="zh-CN" altLang="en-US" sz="1400"/>
              <a:t>}</a:t>
            </a:r>
            <a:endParaRPr lang="zh-CN" altLang="en-US" sz="1400"/>
          </a:p>
        </p:txBody>
      </p:sp>
      <p:sp>
        <p:nvSpPr>
          <p:cNvPr id="6" name="文本框 5"/>
          <p:cNvSpPr txBox="1"/>
          <p:nvPr/>
        </p:nvSpPr>
        <p:spPr>
          <a:xfrm>
            <a:off x="6534150" y="303530"/>
            <a:ext cx="2510155" cy="6554470"/>
          </a:xfrm>
          <a:prstGeom prst="rect">
            <a:avLst/>
          </a:prstGeom>
          <a:noFill/>
        </p:spPr>
        <p:txBody>
          <a:bodyPr wrap="square" rtlCol="0" anchor="t">
            <a:spAutoFit/>
          </a:bodyPr>
          <a:p>
            <a:r>
              <a:rPr lang="zh-CN" altLang="en-US" sz="1400"/>
              <a:t>(1)  i = m-1</a:t>
            </a:r>
            <a:endParaRPr lang="zh-CN" altLang="en-US" sz="1400"/>
          </a:p>
          <a:p>
            <a:r>
              <a:rPr lang="zh-CN" altLang="en-US" sz="1400"/>
              <a:t>(2)  j = n</a:t>
            </a:r>
            <a:endParaRPr lang="zh-CN" altLang="en-US" sz="1400"/>
          </a:p>
          <a:p>
            <a:r>
              <a:rPr lang="zh-CN" altLang="en-US" sz="1400"/>
              <a:t>(3)  t1 = 4*n</a:t>
            </a:r>
            <a:endParaRPr lang="zh-CN" altLang="en-US" sz="1400"/>
          </a:p>
          <a:p>
            <a:r>
              <a:rPr lang="zh-CN" altLang="en-US" sz="1400"/>
              <a:t>(4)  v = a[t1]</a:t>
            </a:r>
            <a:endParaRPr lang="zh-CN" altLang="en-US" sz="1400"/>
          </a:p>
          <a:p>
            <a:r>
              <a:rPr lang="zh-CN" altLang="en-US" sz="1400"/>
              <a:t>(5)  i = i+1</a:t>
            </a:r>
            <a:endParaRPr lang="zh-CN" altLang="en-US" sz="1400"/>
          </a:p>
          <a:p>
            <a:r>
              <a:rPr lang="zh-CN" altLang="en-US" sz="1400"/>
              <a:t>(6)  t2 = 4*i</a:t>
            </a:r>
            <a:endParaRPr lang="zh-CN" altLang="en-US" sz="1400"/>
          </a:p>
          <a:p>
            <a:r>
              <a:rPr lang="zh-CN" altLang="en-US" sz="1400"/>
              <a:t>(7)  t3 = a[t2]</a:t>
            </a:r>
            <a:endParaRPr lang="zh-CN" altLang="en-US" sz="1400"/>
          </a:p>
          <a:p>
            <a:r>
              <a:rPr lang="zh-CN" altLang="en-US" sz="1400"/>
              <a:t>(8)  if t3 &lt; v goto (5)</a:t>
            </a:r>
            <a:endParaRPr lang="zh-CN" altLang="en-US" sz="1400"/>
          </a:p>
          <a:p>
            <a:r>
              <a:rPr lang="zh-CN" altLang="en-US" sz="1400"/>
              <a:t>(9)  j = j-1</a:t>
            </a:r>
            <a:endParaRPr lang="zh-CN" altLang="en-US" sz="1400"/>
          </a:p>
          <a:p>
            <a:r>
              <a:rPr lang="zh-CN" altLang="en-US" sz="1400"/>
              <a:t>(10) t4 = 4*j</a:t>
            </a:r>
            <a:endParaRPr lang="zh-CN" altLang="en-US" sz="1400"/>
          </a:p>
          <a:p>
            <a:r>
              <a:rPr lang="zh-CN" altLang="en-US" sz="1400"/>
              <a:t>(11) t5 = a[t4]</a:t>
            </a:r>
            <a:endParaRPr lang="zh-CN" altLang="en-US" sz="1400"/>
          </a:p>
          <a:p>
            <a:r>
              <a:rPr lang="zh-CN" altLang="en-US" sz="1400"/>
              <a:t>(12) if t5 &gt; v goto (9)</a:t>
            </a:r>
            <a:endParaRPr lang="zh-CN" altLang="en-US" sz="1400"/>
          </a:p>
          <a:p>
            <a:r>
              <a:rPr lang="zh-CN" altLang="en-US" sz="1400"/>
              <a:t>(13) if i &gt;= j goto (23)</a:t>
            </a:r>
            <a:endParaRPr lang="zh-CN" altLang="en-US" sz="1400"/>
          </a:p>
          <a:p>
            <a:r>
              <a:rPr lang="zh-CN" altLang="en-US" sz="1400"/>
              <a:t>(14) t6 = 4*i</a:t>
            </a:r>
            <a:endParaRPr lang="zh-CN" altLang="en-US" sz="1400"/>
          </a:p>
          <a:p>
            <a:r>
              <a:rPr lang="zh-CN" altLang="en-US" sz="1400"/>
              <a:t>(15) x = a[t6]</a:t>
            </a:r>
            <a:endParaRPr lang="zh-CN" altLang="en-US" sz="1400"/>
          </a:p>
          <a:p>
            <a:r>
              <a:rPr lang="zh-CN" altLang="en-US" sz="1400"/>
              <a:t>(16) t7 = 4*i</a:t>
            </a:r>
            <a:endParaRPr lang="zh-CN" altLang="en-US" sz="1400"/>
          </a:p>
          <a:p>
            <a:r>
              <a:rPr lang="zh-CN" altLang="en-US" sz="1400"/>
              <a:t>(17) t8 = 4*j</a:t>
            </a:r>
            <a:endParaRPr lang="zh-CN" altLang="en-US" sz="1400"/>
          </a:p>
          <a:p>
            <a:r>
              <a:rPr lang="zh-CN" altLang="en-US" sz="1400"/>
              <a:t>(18) t9 = a[t8]</a:t>
            </a:r>
            <a:endParaRPr lang="zh-CN" altLang="en-US" sz="1400"/>
          </a:p>
          <a:p>
            <a:r>
              <a:rPr lang="zh-CN" altLang="en-US" sz="1400"/>
              <a:t>(19) a[t7] = t9</a:t>
            </a:r>
            <a:endParaRPr lang="zh-CN" altLang="en-US" sz="1400"/>
          </a:p>
          <a:p>
            <a:r>
              <a:rPr lang="zh-CN" altLang="en-US" sz="1400"/>
              <a:t>(20) t10 = 4*j</a:t>
            </a:r>
            <a:endParaRPr lang="zh-CN" altLang="en-US" sz="1400"/>
          </a:p>
          <a:p>
            <a:r>
              <a:rPr lang="zh-CN" altLang="en-US" sz="1400"/>
              <a:t>(21) a[t10] = x</a:t>
            </a:r>
            <a:endParaRPr lang="zh-CN" altLang="en-US" sz="1400"/>
          </a:p>
          <a:p>
            <a:r>
              <a:rPr lang="zh-CN" altLang="en-US" sz="1400"/>
              <a:t>(22) goto (5)</a:t>
            </a:r>
            <a:endParaRPr lang="zh-CN" altLang="en-US" sz="1400"/>
          </a:p>
          <a:p>
            <a:r>
              <a:rPr lang="zh-CN" altLang="en-US" sz="1400"/>
              <a:t>(23) t11 = 4*i</a:t>
            </a:r>
            <a:endParaRPr lang="zh-CN" altLang="en-US" sz="1400"/>
          </a:p>
          <a:p>
            <a:r>
              <a:rPr lang="zh-CN" altLang="en-US" sz="1400"/>
              <a:t>(24) x = a[t11]</a:t>
            </a:r>
            <a:endParaRPr lang="zh-CN" altLang="en-US" sz="1400"/>
          </a:p>
          <a:p>
            <a:r>
              <a:rPr lang="zh-CN" altLang="en-US" sz="1400"/>
              <a:t>(25) t12 = 4*i</a:t>
            </a:r>
            <a:endParaRPr lang="zh-CN" altLang="en-US" sz="1400"/>
          </a:p>
          <a:p>
            <a:r>
              <a:rPr lang="zh-CN" altLang="en-US" sz="1400"/>
              <a:t>(26) t13 = 4*n</a:t>
            </a:r>
            <a:endParaRPr lang="zh-CN" altLang="en-US" sz="1400"/>
          </a:p>
          <a:p>
            <a:r>
              <a:rPr lang="zh-CN" altLang="en-US" sz="1400"/>
              <a:t>(27) t14 = a[t13]</a:t>
            </a:r>
            <a:endParaRPr lang="zh-CN" altLang="en-US" sz="1400"/>
          </a:p>
          <a:p>
            <a:r>
              <a:rPr lang="zh-CN" altLang="en-US" sz="1400"/>
              <a:t>(28) a[t12] = t14</a:t>
            </a:r>
            <a:endParaRPr lang="zh-CN" altLang="en-US" sz="1400"/>
          </a:p>
          <a:p>
            <a:r>
              <a:rPr lang="zh-CN" altLang="en-US" sz="1400"/>
              <a:t>(29) t15 = 4*n</a:t>
            </a:r>
            <a:endParaRPr lang="zh-CN" altLang="en-US" sz="1400"/>
          </a:p>
          <a:p>
            <a:r>
              <a:rPr lang="zh-CN" altLang="en-US" sz="1400"/>
              <a:t>(30) a[t15] = x</a:t>
            </a:r>
            <a:endParaRPr lang="zh-CN" altLang="en-US" sz="1400"/>
          </a:p>
        </p:txBody>
      </p:sp>
      <p:sp>
        <p:nvSpPr>
          <p:cNvPr id="7" name="右箭头 6"/>
          <p:cNvSpPr/>
          <p:nvPr/>
        </p:nvSpPr>
        <p:spPr>
          <a:xfrm>
            <a:off x="5444490" y="3802380"/>
            <a:ext cx="846455" cy="468630"/>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p:bldP spid="7" grpId="1" animBg="1"/>
      <p:bldP spid="6"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半格</a:t>
            </a:r>
            <a:endParaRPr lang="zh-CN" altLang="en-US"/>
          </a:p>
        </p:txBody>
      </p:sp>
      <p:sp>
        <p:nvSpPr>
          <p:cNvPr id="3" name="内容占位符 2"/>
          <p:cNvSpPr>
            <a:spLocks noGrp="1"/>
          </p:cNvSpPr>
          <p:nvPr>
            <p:ph idx="1"/>
          </p:nvPr>
        </p:nvSpPr>
        <p:spPr>
          <a:xfrm>
            <a:off x="838200" y="1825625"/>
            <a:ext cx="10515600" cy="1186815"/>
          </a:xfrm>
        </p:spPr>
        <p:txBody>
          <a:bodyPr>
            <a:normAutofit lnSpcReduction="10000"/>
          </a:bodyPr>
          <a:p>
            <a:pPr marL="0" indent="0">
              <a:buNone/>
            </a:pPr>
            <a:r>
              <a:rPr lang="zh-CN" sz="2400">
                <a:sym typeface="+mn-ea"/>
              </a:rPr>
              <a:t>由于乘积半格满足半格性质, 我们仍然可以定义偏序关系(a,b)≤(a',b')当且仅当(a,b)∧(a',b')=(a,b)</a:t>
            </a:r>
            <a:r>
              <a:rPr lang="en-US" altLang="zh-CN" sz="2400">
                <a:sym typeface="+mn-ea"/>
              </a:rPr>
              <a:t>.</a:t>
            </a:r>
            <a:endParaRPr lang="zh-CN" sz="2400">
              <a:sym typeface="+mn-ea"/>
            </a:endParaRPr>
          </a:p>
          <a:p>
            <a:pPr marL="0" indent="0">
              <a:buNone/>
            </a:pPr>
            <a:r>
              <a:rPr lang="zh-CN" sz="2400"/>
              <a:t>这个偏序关系等价于:  (a,b)≤(a',b')当且仅当a≤</a:t>
            </a:r>
            <a:r>
              <a:rPr lang="zh-CN" sz="2400" baseline="-25000"/>
              <a:t>A</a:t>
            </a:r>
            <a:r>
              <a:rPr lang="zh-CN" sz="2400"/>
              <a:t>a'且b≤</a:t>
            </a:r>
            <a:r>
              <a:rPr lang="zh-CN" sz="2400" baseline="-25000"/>
              <a:t>B</a:t>
            </a:r>
            <a:r>
              <a:rPr lang="zh-CN" sz="2400"/>
              <a:t>b.</a:t>
            </a:r>
            <a:endParaRPr lang="zh-CN" altLang="zh-CN" sz="2400"/>
          </a:p>
        </p:txBody>
      </p:sp>
      <p:sp>
        <p:nvSpPr>
          <p:cNvPr id="6" name="文本框 5"/>
          <p:cNvSpPr txBox="1"/>
          <p:nvPr/>
        </p:nvSpPr>
        <p:spPr>
          <a:xfrm>
            <a:off x="838200" y="3012440"/>
            <a:ext cx="10515600" cy="1198880"/>
          </a:xfrm>
          <a:prstGeom prst="rect">
            <a:avLst/>
          </a:prstGeom>
        </p:spPr>
        <p:txBody>
          <a:bodyPr wrap="square">
            <a:spAutoFit/>
          </a:bodyPr>
          <a:p>
            <a:pPr marL="0" indent="0"/>
            <a:r>
              <a:rPr lang="zh-CN" sz="2400" b="0" i="0">
                <a:solidFill>
                  <a:schemeClr val="bg1">
                    <a:lumMod val="50000"/>
                  </a:schemeClr>
                </a:solidFill>
              </a:rPr>
              <a:t>简单推导:</a:t>
            </a:r>
            <a:endParaRPr lang="zh-CN" sz="2400" b="0" i="0">
              <a:solidFill>
                <a:schemeClr val="bg1">
                  <a:lumMod val="50000"/>
                </a:schemeClr>
              </a:solidFill>
            </a:endParaRPr>
          </a:p>
          <a:p>
            <a:pPr marL="0" indent="0"/>
            <a:r>
              <a:rPr lang="zh-CN" sz="2400" b="0" i="0">
                <a:solidFill>
                  <a:schemeClr val="bg1">
                    <a:lumMod val="50000"/>
                  </a:schemeClr>
                </a:solidFill>
              </a:rPr>
              <a:t>(a,b)∧(a', b')=(a∧</a:t>
            </a:r>
            <a:r>
              <a:rPr lang="zh-CN" sz="2400" b="0" i="0" baseline="-25000">
                <a:solidFill>
                  <a:schemeClr val="bg1">
                    <a:lumMod val="50000"/>
                  </a:schemeClr>
                </a:solidFill>
              </a:rPr>
              <a:t>A</a:t>
            </a:r>
            <a:r>
              <a:rPr lang="zh-CN" sz="2400" b="0" i="0">
                <a:solidFill>
                  <a:schemeClr val="bg1">
                    <a:lumMod val="50000"/>
                  </a:schemeClr>
                </a:solidFill>
              </a:rPr>
              <a:t>a', b∧</a:t>
            </a:r>
            <a:r>
              <a:rPr lang="zh-CN" sz="2400" b="0" i="0" baseline="-25000">
                <a:solidFill>
                  <a:schemeClr val="bg1">
                    <a:lumMod val="50000"/>
                  </a:schemeClr>
                </a:solidFill>
              </a:rPr>
              <a:t>B</a:t>
            </a:r>
            <a:r>
              <a:rPr lang="zh-CN" sz="2400" b="0" i="0">
                <a:solidFill>
                  <a:schemeClr val="bg1">
                    <a:lumMod val="50000"/>
                  </a:schemeClr>
                </a:solidFill>
              </a:rPr>
              <a:t>b').</a:t>
            </a:r>
            <a:endParaRPr lang="zh-CN" sz="2400" b="0" i="0">
              <a:solidFill>
                <a:schemeClr val="bg1">
                  <a:lumMod val="50000"/>
                </a:schemeClr>
              </a:solidFill>
            </a:endParaRPr>
          </a:p>
          <a:p>
            <a:pPr marL="0" indent="0"/>
            <a:r>
              <a:rPr lang="zh-CN" sz="2400" b="0" i="0">
                <a:solidFill>
                  <a:schemeClr val="bg1">
                    <a:lumMod val="50000"/>
                  </a:schemeClr>
                </a:solidFill>
              </a:rPr>
              <a:t>当a≤</a:t>
            </a:r>
            <a:r>
              <a:rPr lang="zh-CN" sz="2400" b="0" i="0" baseline="-25000">
                <a:solidFill>
                  <a:schemeClr val="bg1">
                    <a:lumMod val="50000"/>
                  </a:schemeClr>
                </a:solidFill>
              </a:rPr>
              <a:t>A</a:t>
            </a:r>
            <a:r>
              <a:rPr lang="zh-CN" sz="2400" b="0" i="0">
                <a:solidFill>
                  <a:schemeClr val="bg1">
                    <a:lumMod val="50000"/>
                  </a:schemeClr>
                </a:solidFill>
              </a:rPr>
              <a:t>a'且b≤</a:t>
            </a:r>
            <a:r>
              <a:rPr lang="zh-CN" sz="2400" b="0" i="0" baseline="-25000">
                <a:solidFill>
                  <a:schemeClr val="bg1">
                    <a:lumMod val="50000"/>
                  </a:schemeClr>
                </a:solidFill>
              </a:rPr>
              <a:t>B</a:t>
            </a:r>
            <a:r>
              <a:rPr lang="zh-CN" sz="2400" b="0" i="0">
                <a:solidFill>
                  <a:schemeClr val="bg1">
                    <a:lumMod val="50000"/>
                  </a:schemeClr>
                </a:solidFill>
              </a:rPr>
              <a:t>b时, 有a∧</a:t>
            </a:r>
            <a:r>
              <a:rPr lang="zh-CN" sz="2400" b="0" i="0" baseline="-25000">
                <a:solidFill>
                  <a:schemeClr val="bg1">
                    <a:lumMod val="50000"/>
                  </a:schemeClr>
                </a:solidFill>
              </a:rPr>
              <a:t>A</a:t>
            </a:r>
            <a:r>
              <a:rPr lang="zh-CN" sz="2400" b="0" i="0">
                <a:solidFill>
                  <a:schemeClr val="bg1">
                    <a:lumMod val="50000"/>
                  </a:schemeClr>
                </a:solidFill>
              </a:rPr>
              <a:t>a'=a, b∧</a:t>
            </a:r>
            <a:r>
              <a:rPr lang="zh-CN" sz="2400" b="0" i="0" baseline="-25000">
                <a:solidFill>
                  <a:schemeClr val="bg1">
                    <a:lumMod val="50000"/>
                  </a:schemeClr>
                </a:solidFill>
              </a:rPr>
              <a:t>B</a:t>
            </a:r>
            <a:r>
              <a:rPr lang="zh-CN" sz="2400" b="0" i="0">
                <a:solidFill>
                  <a:schemeClr val="bg1">
                    <a:lumMod val="50000"/>
                  </a:schemeClr>
                </a:solidFill>
              </a:rPr>
              <a:t>b'=b, 即(a,b)∧(a', b')=(a,b).</a:t>
            </a:r>
            <a:endParaRPr lang="en-US" altLang="zh-CN" sz="1600" b="0" i="0">
              <a:solidFill>
                <a:srgbClr val="B8BFC6"/>
              </a:solidFill>
              <a:latin typeface="Helvetica Neue"/>
              <a:ea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半格</a:t>
            </a:r>
            <a:endParaRPr lang="zh-CN" altLang="en-US"/>
          </a:p>
        </p:txBody>
      </p:sp>
      <p:sp>
        <p:nvSpPr>
          <p:cNvPr id="3" name="内容占位符 2"/>
          <p:cNvSpPr>
            <a:spLocks noGrp="1"/>
          </p:cNvSpPr>
          <p:nvPr>
            <p:ph idx="1"/>
          </p:nvPr>
        </p:nvSpPr>
        <p:spPr>
          <a:xfrm>
            <a:off x="838200" y="1825625"/>
            <a:ext cx="10515600" cy="2827655"/>
          </a:xfrm>
        </p:spPr>
        <p:txBody>
          <a:bodyPr>
            <a:normAutofit/>
          </a:bodyPr>
          <a:p>
            <a:pPr marL="0" indent="0">
              <a:buNone/>
            </a:pPr>
            <a:r>
              <a:rPr lang="zh-CN" sz="2400">
                <a:sym typeface="+mn-ea"/>
              </a:rPr>
              <a:t>上述定义可扩展到任意多个半格:</a:t>
            </a:r>
            <a:endParaRPr lang="zh-CN" sz="2400" b="0" i="0"/>
          </a:p>
          <a:p>
            <a:pPr marL="0" indent="0">
              <a:buNone/>
            </a:pPr>
            <a:r>
              <a:rPr lang="zh-CN" sz="2400">
                <a:sym typeface="+mn-ea"/>
              </a:rPr>
              <a:t>如果我们有k个半格(Ai, ∧</a:t>
            </a:r>
            <a:r>
              <a:rPr lang="zh-CN" sz="2400" baseline="-25000">
                <a:sym typeface="+mn-ea"/>
              </a:rPr>
              <a:t>i</a:t>
            </a:r>
            <a:r>
              <a:rPr lang="zh-CN" sz="2400">
                <a:sym typeface="+mn-ea"/>
              </a:rPr>
              <a:t>)(i=1,2,...,k), 这k个半格的乘积定义为:</a:t>
            </a:r>
            <a:endParaRPr lang="zh-CN" sz="2400" b="0" i="0">
              <a:solidFill>
                <a:schemeClr val="tx1"/>
              </a:solidFill>
            </a:endParaRPr>
          </a:p>
          <a:p>
            <a:pPr marL="0" indent="0"/>
            <a:r>
              <a:rPr lang="en-US" altLang="zh-CN" sz="2000">
                <a:latin typeface="Helvetica Neue"/>
                <a:ea typeface="Helvetica Neue"/>
                <a:sym typeface="+mn-ea"/>
              </a:rPr>
              <a:t> </a:t>
            </a:r>
            <a:r>
              <a:rPr lang="zh-CN" altLang="en-US" sz="2000">
                <a:latin typeface="Helvetica Neue"/>
                <a:ea typeface="Helvetica Neue"/>
                <a:sym typeface="+mn-ea"/>
              </a:rPr>
              <a:t>域为</a:t>
            </a:r>
            <a:r>
              <a:rPr lang="en-US" altLang="zh-CN" sz="2000">
                <a:latin typeface="Helvetica Neue"/>
                <a:ea typeface="Helvetica Neue"/>
                <a:sym typeface="+mn-ea"/>
              </a:rPr>
              <a:t>A1xA2x...xAk.</a:t>
            </a:r>
            <a:endParaRPr lang="en-US" altLang="zh-CN" sz="2000" b="0" i="0">
              <a:solidFill>
                <a:schemeClr val="tx1"/>
              </a:solidFill>
              <a:latin typeface="Helvetica Neue"/>
              <a:ea typeface="Helvetica Neue"/>
            </a:endParaRPr>
          </a:p>
          <a:p>
            <a:pPr marL="0" indent="0"/>
            <a:r>
              <a:rPr lang="en-US" altLang="zh-CN" sz="2000">
                <a:latin typeface="Helvetica Neue"/>
                <a:ea typeface="Helvetica Neue"/>
                <a:sym typeface="+mn-ea"/>
              </a:rPr>
              <a:t> </a:t>
            </a:r>
            <a:r>
              <a:rPr lang="zh-CN" altLang="en-US" sz="2000">
                <a:latin typeface="Helvetica Neue"/>
                <a:ea typeface="Helvetica Neue"/>
                <a:sym typeface="+mn-ea"/>
              </a:rPr>
              <a:t>交汇运算定义为</a:t>
            </a:r>
            <a:r>
              <a:rPr lang="en-US" altLang="zh-CN" sz="2000">
                <a:latin typeface="Helvetica Neue"/>
                <a:ea typeface="Helvetica Neue"/>
                <a:sym typeface="+mn-ea"/>
              </a:rPr>
              <a:t>: (a1,a2,...,ak)∧(b1,b2,...,bk)=(a1∧</a:t>
            </a:r>
            <a:r>
              <a:rPr lang="en-US" altLang="zh-CN" sz="2000" baseline="-25000">
                <a:latin typeface="Helvetica Neue"/>
                <a:ea typeface="Helvetica Neue"/>
                <a:sym typeface="+mn-ea"/>
              </a:rPr>
              <a:t>A1</a:t>
            </a:r>
            <a:r>
              <a:rPr lang="en-US" altLang="zh-CN" sz="2000">
                <a:latin typeface="Helvetica Neue"/>
                <a:ea typeface="Helvetica Neue"/>
                <a:sym typeface="+mn-ea"/>
              </a:rPr>
              <a:t>b1, a2∧</a:t>
            </a:r>
            <a:r>
              <a:rPr lang="en-US" altLang="zh-CN" sz="2000" baseline="-25000">
                <a:latin typeface="Helvetica Neue"/>
                <a:ea typeface="Helvetica Neue"/>
                <a:sym typeface="+mn-ea"/>
              </a:rPr>
              <a:t>A2</a:t>
            </a:r>
            <a:r>
              <a:rPr lang="en-US" altLang="zh-CN" sz="2000">
                <a:latin typeface="Helvetica Neue"/>
                <a:ea typeface="Helvetica Neue"/>
                <a:sym typeface="+mn-ea"/>
              </a:rPr>
              <a:t>b2, ... ak∧</a:t>
            </a:r>
            <a:r>
              <a:rPr lang="en-US" altLang="zh-CN" sz="2000" baseline="-25000">
                <a:latin typeface="Helvetica Neue"/>
                <a:ea typeface="Helvetica Neue"/>
                <a:sym typeface="+mn-ea"/>
              </a:rPr>
              <a:t>Ak</a:t>
            </a:r>
            <a:r>
              <a:rPr lang="en-US" altLang="zh-CN" sz="2000">
                <a:latin typeface="Helvetica Neue"/>
                <a:ea typeface="Helvetica Neue"/>
                <a:sym typeface="+mn-ea"/>
              </a:rPr>
              <a:t>bk).</a:t>
            </a:r>
            <a:endParaRPr lang="en-US" altLang="zh-CN" sz="2000">
              <a:latin typeface="Helvetica Neue"/>
              <a:ea typeface="Helvetica Neue"/>
              <a:sym typeface="+mn-ea"/>
            </a:endParaRPr>
          </a:p>
          <a:p>
            <a:pPr marL="0" indent="0">
              <a:buNone/>
            </a:pPr>
            <a:endParaRPr lang="en-US" altLang="zh-CN" sz="2400" b="0" i="0">
              <a:solidFill>
                <a:schemeClr val="tx1"/>
              </a:solidFill>
              <a:latin typeface="Helvetica Neue"/>
              <a:ea typeface="Helvetica Neue"/>
            </a:endParaRPr>
          </a:p>
          <a:p>
            <a:pPr marL="0" indent="0">
              <a:buNone/>
            </a:pPr>
            <a:r>
              <a:rPr lang="zh-CN" altLang="en-US" sz="2400">
                <a:latin typeface="Helvetica Neue"/>
                <a:ea typeface="Helvetica Neue"/>
                <a:sym typeface="+mn-ea"/>
              </a:rPr>
              <a:t>相应的</a:t>
            </a:r>
            <a:r>
              <a:rPr lang="en-US" altLang="zh-CN" sz="2400">
                <a:latin typeface="Helvetica Neue"/>
                <a:ea typeface="Helvetica Neue"/>
                <a:sym typeface="+mn-ea"/>
              </a:rPr>
              <a:t>, </a:t>
            </a:r>
            <a:r>
              <a:rPr lang="zh-CN" altLang="en-US" sz="2400">
                <a:latin typeface="Helvetica Neue"/>
                <a:ea typeface="Helvetica Neue"/>
                <a:sym typeface="+mn-ea"/>
              </a:rPr>
              <a:t>偏序定义为</a:t>
            </a:r>
            <a:r>
              <a:rPr lang="en-US" altLang="zh-CN" sz="2400">
                <a:latin typeface="Helvetica Neue"/>
                <a:ea typeface="Helvetica Neue"/>
                <a:sym typeface="+mn-ea"/>
              </a:rPr>
              <a:t>:(a1,a2,...,ak)≤(b1,b2,...,bk), </a:t>
            </a:r>
            <a:r>
              <a:rPr lang="zh-CN" altLang="en-US" sz="2400">
                <a:latin typeface="Helvetica Neue"/>
                <a:ea typeface="Helvetica Neue"/>
                <a:sym typeface="+mn-ea"/>
              </a:rPr>
              <a:t>当且仅当对于所有的</a:t>
            </a:r>
            <a:r>
              <a:rPr lang="en-US" altLang="zh-CN" sz="2400">
                <a:latin typeface="Helvetica Neue"/>
                <a:ea typeface="Helvetica Neue"/>
                <a:sym typeface="+mn-ea"/>
              </a:rPr>
              <a:t>i, ai≤bi.</a:t>
            </a:r>
            <a:endParaRPr lang="zh-CN" altLang="zh-CN" sz="2400"/>
          </a:p>
        </p:txBody>
      </p:sp>
      <p:sp>
        <p:nvSpPr>
          <p:cNvPr id="8" name="文本框 7"/>
          <p:cNvSpPr txBox="1"/>
          <p:nvPr/>
        </p:nvSpPr>
        <p:spPr>
          <a:xfrm>
            <a:off x="838200" y="4653280"/>
            <a:ext cx="10515600" cy="460375"/>
          </a:xfrm>
          <a:prstGeom prst="rect">
            <a:avLst/>
          </a:prstGeom>
          <a:noFill/>
        </p:spPr>
        <p:txBody>
          <a:bodyPr wrap="square" rtlCol="0" anchor="t">
            <a:spAutoFit/>
          </a:bodyPr>
          <a:p>
            <a:pPr marL="0" lvl="0" indent="0">
              <a:buFont typeface="Arial" panose="020B0604020202020204" pitchFamily="34" charset="0"/>
              <a:buNone/>
            </a:pPr>
            <a:r>
              <a:rPr lang="zh-CN" altLang="en-US" sz="2400">
                <a:solidFill>
                  <a:srgbClr val="FF0000"/>
                </a:solidFill>
                <a:sym typeface="+mn-ea"/>
              </a:rPr>
              <a:t>乘积半格举例</a:t>
            </a:r>
            <a:r>
              <a:rPr lang="en-US" altLang="zh-CN" sz="2400">
                <a:solidFill>
                  <a:srgbClr val="FF0000"/>
                </a:solidFill>
                <a:sym typeface="+mn-ea"/>
              </a:rPr>
              <a:t>: </a:t>
            </a:r>
            <a:r>
              <a:rPr lang="zh-CN" altLang="en-US" sz="2400">
                <a:solidFill>
                  <a:srgbClr val="FF0000"/>
                </a:solidFill>
                <a:sym typeface="+mn-ea"/>
              </a:rPr>
              <a:t>到达定义分析整体的</a:t>
            </a:r>
            <a:r>
              <a:rPr lang="en-US" altLang="zh-CN" sz="2400">
                <a:solidFill>
                  <a:srgbClr val="FF0000"/>
                </a:solidFill>
                <a:sym typeface="+mn-ea"/>
              </a:rPr>
              <a:t>Meet</a:t>
            </a:r>
            <a:r>
              <a:rPr lang="zh-CN" altLang="en-US" sz="2400">
                <a:solidFill>
                  <a:srgbClr val="FF0000"/>
                </a:solidFill>
                <a:sym typeface="+mn-ea"/>
              </a:rPr>
              <a:t>状态转移图可视为一个乘积半格.</a:t>
            </a:r>
            <a:endParaRPr lang="zh-CN" altLang="en-US" sz="2400">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半格</a:t>
            </a:r>
            <a:endParaRPr lang="zh-CN" altLang="en-US"/>
          </a:p>
        </p:txBody>
      </p:sp>
      <p:sp>
        <p:nvSpPr>
          <p:cNvPr id="3" name="内容占位符 2"/>
          <p:cNvSpPr>
            <a:spLocks noGrp="1"/>
          </p:cNvSpPr>
          <p:nvPr>
            <p:ph idx="1"/>
          </p:nvPr>
        </p:nvSpPr>
        <p:spPr>
          <a:xfrm>
            <a:off x="838200" y="1825625"/>
            <a:ext cx="10515600" cy="1535430"/>
          </a:xfrm>
        </p:spPr>
        <p:txBody>
          <a:bodyPr>
            <a:normAutofit/>
          </a:bodyPr>
          <a:p>
            <a:pPr marL="0" indent="0">
              <a:buNone/>
            </a:pPr>
            <a:r>
              <a:rPr lang="zh-CN" b="1">
                <a:solidFill>
                  <a:srgbClr val="FF0000"/>
                </a:solidFill>
                <a:sym typeface="+mn-ea"/>
              </a:rPr>
              <a:t>半格高度</a:t>
            </a:r>
            <a:r>
              <a:rPr lang="en-US" altLang="zh-CN">
                <a:sym typeface="+mn-ea"/>
              </a:rPr>
              <a:t>: </a:t>
            </a:r>
            <a:endParaRPr lang="en-US" altLang="zh-CN">
              <a:sym typeface="+mn-ea"/>
            </a:endParaRPr>
          </a:p>
          <a:p>
            <a:pPr>
              <a:buFont typeface="Arial" panose="020B0604020202020204" pitchFamily="34" charset="0"/>
              <a:buChar char="•"/>
            </a:pPr>
            <a:r>
              <a:rPr lang="zh-CN" altLang="en-US" sz="2400">
                <a:sym typeface="+mn-ea"/>
              </a:rPr>
              <a:t>半格</a:t>
            </a:r>
            <a:r>
              <a:rPr lang="en-US" altLang="zh-CN" sz="2400">
                <a:sym typeface="+mn-ea"/>
              </a:rPr>
              <a:t>的一个上升链是一个满足x1&lt;x2&lt;...&lt;xn的序列. </a:t>
            </a:r>
            <a:endParaRPr lang="en-US" altLang="zh-CN" sz="2400">
              <a:sym typeface="+mn-ea"/>
            </a:endParaRPr>
          </a:p>
          <a:p>
            <a:pPr>
              <a:buFont typeface="Arial" panose="020B0604020202020204" pitchFamily="34" charset="0"/>
              <a:buChar char="•"/>
            </a:pPr>
            <a:r>
              <a:rPr lang="en-US" altLang="zh-CN" sz="2400">
                <a:sym typeface="+mn-ea"/>
              </a:rPr>
              <a:t>一个半格的高度是所有上升链中&lt;关系个数的最大值(</a:t>
            </a:r>
            <a:r>
              <a:rPr lang="zh-CN" altLang="en-US" sz="2400">
                <a:sym typeface="+mn-ea"/>
              </a:rPr>
              <a:t>最大元素个数</a:t>
            </a:r>
            <a:r>
              <a:rPr lang="en-US" altLang="zh-CN" sz="2400">
                <a:sym typeface="+mn-ea"/>
              </a:rPr>
              <a:t>-1).</a:t>
            </a:r>
            <a:endParaRPr lang="en-US" altLang="zh-CN" sz="2400">
              <a:sym typeface="+mn-ea"/>
            </a:endParaRPr>
          </a:p>
        </p:txBody>
      </p:sp>
      <p:sp>
        <p:nvSpPr>
          <p:cNvPr id="6" name="文本框 5"/>
          <p:cNvSpPr txBox="1"/>
          <p:nvPr/>
        </p:nvSpPr>
        <p:spPr>
          <a:xfrm>
            <a:off x="838200" y="3361055"/>
            <a:ext cx="10515600" cy="460375"/>
          </a:xfrm>
          <a:prstGeom prst="rect">
            <a:avLst/>
          </a:prstGeom>
          <a:noFill/>
        </p:spPr>
        <p:txBody>
          <a:bodyPr wrap="square" rtlCol="0" anchor="t">
            <a:spAutoFit/>
          </a:bodyPr>
          <a:p>
            <a:r>
              <a:rPr lang="zh-CN" altLang="en-US" sz="2400">
                <a:sym typeface="+mn-ea"/>
              </a:rPr>
              <a:t>半格高度举例</a:t>
            </a:r>
            <a:r>
              <a:rPr lang="en-US" altLang="zh-CN" sz="2400">
                <a:sym typeface="+mn-ea"/>
              </a:rPr>
              <a:t>:n个</a:t>
            </a:r>
            <a:r>
              <a:rPr lang="zh-CN" altLang="en-US" sz="2400">
                <a:sym typeface="+mn-ea"/>
              </a:rPr>
              <a:t>定义</a:t>
            </a:r>
            <a:r>
              <a:rPr lang="en-US" altLang="zh-CN" sz="2400">
                <a:sym typeface="+mn-ea"/>
              </a:rPr>
              <a:t>的到达定义分析中</a:t>
            </a:r>
            <a:r>
              <a:rPr lang="zh-CN" altLang="en-US" sz="2400">
                <a:sym typeface="+mn-ea"/>
              </a:rPr>
              <a:t>单个程序点</a:t>
            </a:r>
            <a:r>
              <a:rPr lang="en-US" altLang="zh-CN" sz="2400">
                <a:sym typeface="+mn-ea"/>
              </a:rPr>
              <a:t>半格的最大高度</a:t>
            </a:r>
            <a:r>
              <a:rPr lang="zh-CN" altLang="en-US" sz="2400">
                <a:sym typeface="+mn-ea"/>
              </a:rPr>
              <a:t>为</a:t>
            </a:r>
            <a:r>
              <a:rPr lang="en-US" altLang="zh-CN" sz="2400">
                <a:sym typeface="+mn-ea"/>
              </a:rPr>
              <a:t>2^n-1.</a:t>
            </a:r>
            <a:endParaRPr lang="en-US" altLang="zh-CN" sz="24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传递函数</a:t>
            </a:r>
            <a:endParaRPr lang="zh-CN" altLang="en-US"/>
          </a:p>
        </p:txBody>
      </p:sp>
      <p:sp>
        <p:nvSpPr>
          <p:cNvPr id="3" name="内容占位符 2"/>
          <p:cNvSpPr>
            <a:spLocks noGrp="1"/>
          </p:cNvSpPr>
          <p:nvPr>
            <p:ph idx="1"/>
          </p:nvPr>
        </p:nvSpPr>
        <p:spPr>
          <a:xfrm>
            <a:off x="838200" y="1825625"/>
            <a:ext cx="10515600" cy="1994535"/>
          </a:xfrm>
        </p:spPr>
        <p:txBody>
          <a:bodyPr>
            <a:normAutofit/>
          </a:bodyPr>
          <a:p>
            <a:pPr marL="0" indent="0">
              <a:buNone/>
            </a:pPr>
            <a:r>
              <a:rPr lang="en-US" altLang="zh-CN">
                <a:sym typeface="+mn-ea"/>
              </a:rPr>
              <a:t>一个数据流分析框架中的</a:t>
            </a:r>
            <a:r>
              <a:rPr lang="en-US" altLang="zh-CN">
                <a:solidFill>
                  <a:srgbClr val="FF0000"/>
                </a:solidFill>
                <a:sym typeface="+mn-ea"/>
              </a:rPr>
              <a:t>传递函数族F: V-&gt;V需要具备下列性质</a:t>
            </a:r>
            <a:r>
              <a:rPr lang="en-US" altLang="zh-CN">
                <a:sym typeface="+mn-ea"/>
              </a:rPr>
              <a:t>:</a:t>
            </a:r>
            <a:endParaRPr lang="en-US" altLang="zh-CN">
              <a:sym typeface="+mn-ea"/>
            </a:endParaRPr>
          </a:p>
          <a:p>
            <a:pPr>
              <a:buFont typeface="Arial" panose="020B0604020202020204" pitchFamily="34" charset="0"/>
              <a:buChar char="•"/>
            </a:pPr>
            <a:r>
              <a:rPr sz="2400">
                <a:sym typeface="+mn-ea"/>
              </a:rPr>
              <a:t>F有一个单元函数I, 使得对于V中的所有x, I(x)=x.</a:t>
            </a:r>
            <a:endParaRPr sz="2400">
              <a:sym typeface="+mn-ea"/>
            </a:endParaRPr>
          </a:p>
          <a:p>
            <a:pPr>
              <a:buFont typeface="Arial" panose="020B0604020202020204" pitchFamily="34" charset="0"/>
              <a:buChar char="•"/>
            </a:pPr>
            <a:r>
              <a:rPr sz="2400">
                <a:sym typeface="+mn-ea"/>
              </a:rPr>
              <a:t>F对函数组合运算封闭. 也就是说, 对于F中的任意函数f和g, 定义为h(x)=g(f(x))的函数h也在F中.</a:t>
            </a:r>
            <a:endParaRPr sz="2400">
              <a:sym typeface="+mn-ea"/>
            </a:endParaRPr>
          </a:p>
        </p:txBody>
      </p:sp>
      <p:sp>
        <p:nvSpPr>
          <p:cNvPr id="4" name="文本框 3"/>
          <p:cNvSpPr txBox="1"/>
          <p:nvPr/>
        </p:nvSpPr>
        <p:spPr>
          <a:xfrm>
            <a:off x="838200" y="3820160"/>
            <a:ext cx="10514965" cy="1407795"/>
          </a:xfrm>
          <a:prstGeom prst="rect">
            <a:avLst/>
          </a:prstGeom>
          <a:noFill/>
        </p:spPr>
        <p:txBody>
          <a:bodyPr wrap="square" rtlCol="0">
            <a:noAutofit/>
          </a:bodyPr>
          <a:p>
            <a:r>
              <a:rPr lang="en-US" altLang="zh-CN" sz="2800"/>
              <a:t>举例: 到达定义分析的传递函数满足该性质:</a:t>
            </a:r>
            <a:endParaRPr lang="en-US" altLang="zh-CN" sz="2800"/>
          </a:p>
          <a:p>
            <a:pPr marL="285750" indent="-285750">
              <a:buFont typeface="Arial" panose="020B0604020202020204" pitchFamily="34" charset="0"/>
              <a:buChar char="•"/>
            </a:pPr>
            <a:r>
              <a:rPr sz="2400"/>
              <a:t>gen和kill都是空集的传递函数即单元函数. </a:t>
            </a:r>
            <a:endParaRPr sz="2400"/>
          </a:p>
          <a:p>
            <a:pPr marL="285750" indent="-285750">
              <a:buFont typeface="Arial" panose="020B0604020202020204" pitchFamily="34" charset="0"/>
              <a:buChar char="•"/>
            </a:pPr>
            <a:r>
              <a:rPr sz="2400"/>
              <a:t>函数组合的封闭性证明如下: </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传递函数</a:t>
            </a:r>
            <a:endParaRPr lang="zh-CN" altLang="en-US"/>
          </a:p>
        </p:txBody>
      </p:sp>
      <p:sp>
        <p:nvSpPr>
          <p:cNvPr id="3" name="内容占位符 2"/>
          <p:cNvSpPr>
            <a:spLocks noGrp="1"/>
          </p:cNvSpPr>
          <p:nvPr>
            <p:ph idx="1"/>
          </p:nvPr>
        </p:nvSpPr>
        <p:spPr>
          <a:xfrm>
            <a:off x="838200" y="1825625"/>
            <a:ext cx="10515600" cy="565785"/>
          </a:xfrm>
        </p:spPr>
        <p:txBody>
          <a:bodyPr>
            <a:normAutofit/>
          </a:bodyPr>
          <a:p>
            <a:pPr marL="0" indent="0">
              <a:buNone/>
            </a:pPr>
            <a:r>
              <a:rPr lang="en-US" altLang="zh-CN" sz="2400">
                <a:sym typeface="+mn-ea"/>
              </a:rPr>
              <a:t>假设我们有两个函数f1(x)=gen1∪(x-kill1), f2(x)=gen2∪(x-kill2). 那么:</a:t>
            </a:r>
            <a:endParaRPr lang="en-US" altLang="zh-CN" sz="2400">
              <a:sym typeface="+mn-ea"/>
            </a:endParaRPr>
          </a:p>
        </p:txBody>
      </p:sp>
      <p:sp>
        <p:nvSpPr>
          <p:cNvPr id="6" name="文本框 5"/>
          <p:cNvSpPr txBox="1"/>
          <p:nvPr/>
        </p:nvSpPr>
        <p:spPr>
          <a:xfrm>
            <a:off x="838200" y="2391410"/>
            <a:ext cx="3997960" cy="368300"/>
          </a:xfrm>
          <a:prstGeom prst="rect">
            <a:avLst/>
          </a:prstGeom>
          <a:noFill/>
        </p:spPr>
        <p:txBody>
          <a:bodyPr wrap="square" rtlCol="0" anchor="t">
            <a:spAutoFit/>
          </a:bodyPr>
          <a:p>
            <a:pPr marL="0" indent="0"/>
            <a:r>
              <a:rPr lang="en-US" altLang="zh-CN">
                <a:solidFill>
                  <a:schemeClr val="tx1"/>
                </a:solidFill>
                <a:latin typeface="Helvetica Neue"/>
                <a:ea typeface="Helvetica Neue"/>
                <a:sym typeface="+mn-ea"/>
              </a:rPr>
              <a:t>f2(f1(x))=gen2∪(gen1∪(x-kill1)-kill2)</a:t>
            </a:r>
            <a:endParaRPr lang="en-US" altLang="zh-CN">
              <a:solidFill>
                <a:schemeClr val="tx1"/>
              </a:solidFill>
              <a:latin typeface="Helvetica Neue"/>
              <a:ea typeface="Helvetica Neue"/>
              <a:sym typeface="+mn-ea"/>
            </a:endParaRPr>
          </a:p>
        </p:txBody>
      </p:sp>
      <p:sp>
        <p:nvSpPr>
          <p:cNvPr id="7" name="文本框 6"/>
          <p:cNvSpPr txBox="1"/>
          <p:nvPr/>
        </p:nvSpPr>
        <p:spPr>
          <a:xfrm>
            <a:off x="838200" y="2753360"/>
            <a:ext cx="6096000" cy="368300"/>
          </a:xfrm>
          <a:prstGeom prst="rect">
            <a:avLst/>
          </a:prstGeom>
          <a:noFill/>
        </p:spPr>
        <p:txBody>
          <a:bodyPr wrap="square" rtlCol="0" anchor="t">
            <a:spAutoFit/>
          </a:bodyPr>
          <a:p>
            <a:pPr marL="0" algn="l">
              <a:buClrTx/>
              <a:buSzTx/>
              <a:buFontTx/>
            </a:pPr>
            <a:r>
              <a:rPr lang="en-US" altLang="zh-CN" sz="1800">
                <a:latin typeface="Helvetica Neue"/>
                <a:ea typeface="Helvetica Neue"/>
                <a:sym typeface="+mn-ea"/>
              </a:rPr>
              <a:t>=gen2∪(</a:t>
            </a:r>
            <a:r>
              <a:rPr lang="en-US" altLang="zh-CN" sz="1800">
                <a:solidFill>
                  <a:srgbClr val="FF0000"/>
                </a:solidFill>
                <a:latin typeface="Helvetica Neue"/>
                <a:ea typeface="Helvetica Neue"/>
                <a:sym typeface="+mn-ea"/>
              </a:rPr>
              <a:t>(gen1-kill2)</a:t>
            </a:r>
            <a:r>
              <a:rPr lang="en-US" altLang="zh-CN" sz="1800">
                <a:latin typeface="Helvetica Neue"/>
                <a:ea typeface="Helvetica Neue"/>
                <a:sym typeface="+mn-ea"/>
              </a:rPr>
              <a:t>∪(x-kill1)-kill2)</a:t>
            </a:r>
            <a:endParaRPr lang="en-US" altLang="zh-CN" sz="1800">
              <a:latin typeface="Helvetica Neue"/>
              <a:ea typeface="Helvetica Neue"/>
              <a:sym typeface="+mn-ea"/>
            </a:endParaRPr>
          </a:p>
        </p:txBody>
      </p:sp>
      <p:sp>
        <p:nvSpPr>
          <p:cNvPr id="8" name="文本框 7"/>
          <p:cNvSpPr txBox="1"/>
          <p:nvPr/>
        </p:nvSpPr>
        <p:spPr>
          <a:xfrm>
            <a:off x="838200" y="3121660"/>
            <a:ext cx="6096000" cy="368300"/>
          </a:xfrm>
          <a:prstGeom prst="rect">
            <a:avLst/>
          </a:prstGeom>
          <a:noFill/>
        </p:spPr>
        <p:txBody>
          <a:bodyPr wrap="square" rtlCol="0" anchor="t">
            <a:spAutoFit/>
          </a:bodyPr>
          <a:p>
            <a:pPr marL="0" algn="l">
              <a:buClrTx/>
              <a:buSzTx/>
              <a:buFontTx/>
            </a:pPr>
            <a:r>
              <a:rPr lang="en-US" altLang="zh-CN">
                <a:latin typeface="Helvetica Neue"/>
                <a:ea typeface="Helvetica Neue"/>
                <a:sym typeface="+mn-ea"/>
              </a:rPr>
              <a:t>=gen2∪((gen1-kill2)∪</a:t>
            </a:r>
            <a:r>
              <a:rPr lang="en-US" altLang="zh-CN">
                <a:solidFill>
                  <a:srgbClr val="FF0000"/>
                </a:solidFill>
                <a:latin typeface="Helvetica Neue"/>
                <a:ea typeface="Helvetica Neue"/>
                <a:sym typeface="+mn-ea"/>
              </a:rPr>
              <a:t>((x-kill1)-kill2)</a:t>
            </a:r>
            <a:r>
              <a:rPr lang="en-US" altLang="zh-CN">
                <a:latin typeface="Helvetica Neue"/>
                <a:ea typeface="Helvetica Neue"/>
                <a:sym typeface="+mn-ea"/>
              </a:rPr>
              <a:t>)</a:t>
            </a:r>
            <a:endParaRPr lang="en-US" altLang="zh-CN">
              <a:latin typeface="Helvetica Neue"/>
              <a:ea typeface="Helvetica Neue"/>
              <a:sym typeface="+mn-ea"/>
            </a:endParaRPr>
          </a:p>
        </p:txBody>
      </p:sp>
      <p:sp>
        <p:nvSpPr>
          <p:cNvPr id="9" name="文本框 8"/>
          <p:cNvSpPr txBox="1"/>
          <p:nvPr/>
        </p:nvSpPr>
        <p:spPr>
          <a:xfrm>
            <a:off x="838200" y="3460115"/>
            <a:ext cx="6096000" cy="368300"/>
          </a:xfrm>
          <a:prstGeom prst="rect">
            <a:avLst/>
          </a:prstGeom>
          <a:noFill/>
        </p:spPr>
        <p:txBody>
          <a:bodyPr wrap="square" rtlCol="0" anchor="t">
            <a:spAutoFit/>
          </a:bodyPr>
          <a:p>
            <a:pPr marL="0" algn="l">
              <a:buClrTx/>
              <a:buSzTx/>
              <a:buFontTx/>
            </a:pPr>
            <a:r>
              <a:rPr lang="en-US" altLang="zh-CN">
                <a:latin typeface="Helvetica Neue"/>
                <a:ea typeface="Helvetica Neue"/>
                <a:sym typeface="+mn-ea"/>
              </a:rPr>
              <a:t>=gen2∪</a:t>
            </a:r>
            <a:r>
              <a:rPr lang="en-US" altLang="zh-CN">
                <a:solidFill>
                  <a:srgbClr val="FF0000"/>
                </a:solidFill>
                <a:latin typeface="Helvetica Neue"/>
                <a:ea typeface="Helvetica Neue"/>
                <a:sym typeface="+mn-ea"/>
              </a:rPr>
              <a:t>(gen1-kill2)</a:t>
            </a:r>
            <a:r>
              <a:rPr lang="en-US" altLang="zh-CN">
                <a:latin typeface="Helvetica Neue"/>
                <a:ea typeface="Helvetica Neue"/>
                <a:sym typeface="+mn-ea"/>
              </a:rPr>
              <a:t>∪</a:t>
            </a:r>
            <a:r>
              <a:rPr lang="en-US" altLang="zh-CN">
                <a:solidFill>
                  <a:srgbClr val="FF0000"/>
                </a:solidFill>
                <a:latin typeface="Helvetica Neue"/>
                <a:ea typeface="Helvetica Neue"/>
                <a:sym typeface="+mn-ea"/>
              </a:rPr>
              <a:t>((x-kill1)-kill2)</a:t>
            </a:r>
            <a:endParaRPr lang="en-US" altLang="zh-CN">
              <a:solidFill>
                <a:srgbClr val="FF0000"/>
              </a:solidFill>
              <a:latin typeface="Helvetica Neue"/>
              <a:ea typeface="Helvetica Neue"/>
              <a:sym typeface="+mn-ea"/>
            </a:endParaRPr>
          </a:p>
        </p:txBody>
      </p:sp>
      <p:sp>
        <p:nvSpPr>
          <p:cNvPr id="10" name="文本框 9"/>
          <p:cNvSpPr txBox="1"/>
          <p:nvPr/>
        </p:nvSpPr>
        <p:spPr>
          <a:xfrm>
            <a:off x="838200" y="3851910"/>
            <a:ext cx="6096000" cy="368300"/>
          </a:xfrm>
          <a:prstGeom prst="rect">
            <a:avLst/>
          </a:prstGeom>
          <a:noFill/>
        </p:spPr>
        <p:txBody>
          <a:bodyPr wrap="square" rtlCol="0" anchor="t">
            <a:spAutoFit/>
          </a:bodyPr>
          <a:p>
            <a:pPr marL="0" algn="l">
              <a:buClrTx/>
              <a:buSzTx/>
              <a:buFontTx/>
            </a:pPr>
            <a:r>
              <a:rPr lang="en-US" altLang="zh-CN">
                <a:latin typeface="Helvetica Neue"/>
                <a:ea typeface="Helvetica Neue"/>
                <a:sym typeface="+mn-ea"/>
              </a:rPr>
              <a:t>=gen2∪(gen1-kill2)∪</a:t>
            </a:r>
            <a:r>
              <a:rPr lang="en-US" altLang="zh-CN">
                <a:solidFill>
                  <a:srgbClr val="FF0000"/>
                </a:solidFill>
                <a:latin typeface="Helvetica Neue"/>
                <a:ea typeface="Helvetica Neue"/>
                <a:sym typeface="+mn-ea"/>
              </a:rPr>
              <a:t>(x-(kill1∪kill2))</a:t>
            </a:r>
            <a:endParaRPr lang="en-US" altLang="zh-CN">
              <a:solidFill>
                <a:srgbClr val="FF0000"/>
              </a:solidFill>
              <a:latin typeface="Helvetica Neue"/>
              <a:ea typeface="Helvetica Neue"/>
              <a:sym typeface="+mn-ea"/>
            </a:endParaRPr>
          </a:p>
        </p:txBody>
      </p:sp>
      <p:sp>
        <p:nvSpPr>
          <p:cNvPr id="11" name="文本框 10"/>
          <p:cNvSpPr txBox="1"/>
          <p:nvPr/>
        </p:nvSpPr>
        <p:spPr>
          <a:xfrm>
            <a:off x="838200" y="4243705"/>
            <a:ext cx="6096000" cy="368300"/>
          </a:xfrm>
          <a:prstGeom prst="rect">
            <a:avLst/>
          </a:prstGeom>
          <a:noFill/>
        </p:spPr>
        <p:txBody>
          <a:bodyPr wrap="square" rtlCol="0" anchor="t">
            <a:spAutoFit/>
          </a:bodyPr>
          <a:p>
            <a:pPr marL="0" algn="l">
              <a:buClrTx/>
              <a:buSzTx/>
              <a:buFontTx/>
            </a:pPr>
            <a:r>
              <a:rPr lang="en-US" altLang="zh-CN">
                <a:latin typeface="Helvetica Neue"/>
                <a:ea typeface="Helvetica Neue"/>
                <a:sym typeface="+mn-ea"/>
              </a:rPr>
              <a:t>=</a:t>
            </a:r>
            <a:r>
              <a:rPr lang="en-US" altLang="zh-CN">
                <a:solidFill>
                  <a:srgbClr val="FF0000"/>
                </a:solidFill>
                <a:latin typeface="Helvetica Neue"/>
                <a:ea typeface="Helvetica Neue"/>
                <a:sym typeface="+mn-ea"/>
              </a:rPr>
              <a:t>(gen2∪(gen1-kill2))</a:t>
            </a:r>
            <a:r>
              <a:rPr lang="en-US" altLang="zh-CN">
                <a:latin typeface="Helvetica Neue"/>
                <a:ea typeface="Helvetica Neue"/>
                <a:sym typeface="+mn-ea"/>
              </a:rPr>
              <a:t>∪(x-(kill1∪kill2))</a:t>
            </a:r>
            <a:endParaRPr lang="en-US" altLang="zh-CN">
              <a:latin typeface="Helvetica Neue"/>
              <a:ea typeface="Helvetica Neue"/>
              <a:sym typeface="+mn-ea"/>
            </a:endParaRPr>
          </a:p>
        </p:txBody>
      </p:sp>
      <p:sp>
        <p:nvSpPr>
          <p:cNvPr id="12" name="文本框 11"/>
          <p:cNvSpPr txBox="1"/>
          <p:nvPr/>
        </p:nvSpPr>
        <p:spPr>
          <a:xfrm>
            <a:off x="838200" y="4742180"/>
            <a:ext cx="10515600" cy="645160"/>
          </a:xfrm>
          <a:prstGeom prst="rect">
            <a:avLst/>
          </a:prstGeom>
        </p:spPr>
        <p:txBody>
          <a:bodyPr wrap="square">
            <a:spAutoFit/>
          </a:bodyPr>
          <a:p>
            <a:pPr marL="0" indent="0"/>
            <a:r>
              <a:rPr lang="en-US" altLang="zh-CN" sz="1800" b="0" i="0">
                <a:solidFill>
                  <a:srgbClr val="FF0000"/>
                </a:solidFill>
                <a:latin typeface="Helvetica Neue"/>
                <a:ea typeface="Helvetica Neue"/>
              </a:rPr>
              <a:t>令kill=kill1∪kill2, gen=gen2∪(gen1-kill2), </a:t>
            </a:r>
            <a:endParaRPr lang="en-US" altLang="zh-CN" sz="1800" b="0" i="0">
              <a:solidFill>
                <a:srgbClr val="FF0000"/>
              </a:solidFill>
              <a:latin typeface="Helvetica Neue"/>
              <a:ea typeface="Helvetica Neue"/>
            </a:endParaRPr>
          </a:p>
          <a:p>
            <a:pPr marL="0" indent="0"/>
            <a:r>
              <a:rPr lang="en-US" altLang="zh-CN" sz="1800" b="0" i="0">
                <a:solidFill>
                  <a:srgbClr val="FF0000"/>
                </a:solidFill>
                <a:latin typeface="Helvetica Neue"/>
                <a:ea typeface="Helvetica Neue"/>
              </a:rPr>
              <a:t>我们就证明了f1和f2的组合f(x)=gen∪(x-kill)仍然满足gen-kill的形式, 因此仍然是F的成员.</a:t>
            </a:r>
            <a:endParaRPr lang="en-US" altLang="zh-CN" sz="1800" b="0" i="0">
              <a:solidFill>
                <a:srgbClr val="FF0000"/>
              </a:solidFill>
              <a:latin typeface="Helvetica Neue"/>
              <a:ea typeface="Helvetica Neu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10" grpId="0"/>
      <p:bldP spid="10" grpId="1"/>
      <p:bldP spid="11" grpId="0"/>
      <p:bldP spid="11" grpId="1"/>
      <p:bldP spid="12" grpId="0"/>
      <p:bldP spid="12"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传递函数</a:t>
            </a:r>
            <a:endParaRPr lang="zh-CN" altLang="en-US"/>
          </a:p>
        </p:txBody>
      </p:sp>
      <p:sp>
        <p:nvSpPr>
          <p:cNvPr id="3" name="内容占位符 2"/>
          <p:cNvSpPr>
            <a:spLocks noGrp="1"/>
          </p:cNvSpPr>
          <p:nvPr>
            <p:ph idx="1"/>
          </p:nvPr>
        </p:nvSpPr>
        <p:spPr>
          <a:xfrm>
            <a:off x="838200" y="1825625"/>
            <a:ext cx="10515600" cy="1877060"/>
          </a:xfrm>
        </p:spPr>
        <p:txBody>
          <a:bodyPr>
            <a:normAutofit/>
          </a:bodyPr>
          <a:p>
            <a:pPr marL="0" indent="0">
              <a:buNone/>
            </a:pPr>
            <a:r>
              <a:rPr lang="zh-CN" altLang="en-US">
                <a:solidFill>
                  <a:srgbClr val="FF0000"/>
                </a:solidFill>
                <a:sym typeface="+mn-ea"/>
              </a:rPr>
              <a:t>数据流分析框架的单调性</a:t>
            </a:r>
            <a:r>
              <a:rPr lang="en-US" altLang="zh-CN">
                <a:sym typeface="+mn-ea"/>
              </a:rPr>
              <a:t>:</a:t>
            </a:r>
            <a:endParaRPr lang="en-US" altLang="zh-CN">
              <a:sym typeface="+mn-ea"/>
            </a:endParaRPr>
          </a:p>
          <a:p>
            <a:pPr>
              <a:buFont typeface="Arial" panose="020B0604020202020204" pitchFamily="34" charset="0"/>
              <a:buChar char="•"/>
            </a:pPr>
            <a:r>
              <a:rPr lang="zh-CN" sz="2400">
                <a:sym typeface="+mn-ea"/>
              </a:rPr>
              <a:t>定义</a:t>
            </a:r>
            <a:r>
              <a:rPr lang="en-US" altLang="zh-CN" sz="2400">
                <a:sym typeface="+mn-ea"/>
              </a:rPr>
              <a:t>1: </a:t>
            </a:r>
            <a:r>
              <a:rPr sz="2400">
                <a:sym typeface="+mn-ea"/>
              </a:rPr>
              <a:t>一个数据流框架(D,</a:t>
            </a:r>
            <a:r>
              <a:rPr lang="en-US" sz="2400">
                <a:sym typeface="+mn-ea"/>
              </a:rPr>
              <a:t>L</a:t>
            </a:r>
            <a:r>
              <a:rPr sz="2400">
                <a:sym typeface="+mn-ea"/>
              </a:rPr>
              <a:t>,∧,F)是单调的, 当且仅当对于所有V中的x和y以及F中的f, x≤y蕴含f(x)≤f(y).</a:t>
            </a:r>
            <a:endParaRPr sz="2400">
              <a:sym typeface="+mn-ea"/>
            </a:endParaRPr>
          </a:p>
          <a:p>
            <a:pPr>
              <a:buFont typeface="Arial" panose="020B0604020202020204" pitchFamily="34" charset="0"/>
              <a:buChar char="•"/>
            </a:pPr>
            <a:r>
              <a:rPr lang="zh-CN" sz="2400">
                <a:sym typeface="+mn-ea"/>
              </a:rPr>
              <a:t>定义</a:t>
            </a:r>
            <a:r>
              <a:rPr lang="en-US" altLang="zh-CN" sz="2400">
                <a:sym typeface="+mn-ea"/>
              </a:rPr>
              <a:t>2(</a:t>
            </a:r>
            <a:r>
              <a:rPr lang="zh-CN" altLang="en-US" sz="2400">
                <a:sym typeface="+mn-ea"/>
              </a:rPr>
              <a:t>与定义</a:t>
            </a:r>
            <a:r>
              <a:rPr lang="en-US" altLang="zh-CN" sz="2400">
                <a:sym typeface="+mn-ea"/>
              </a:rPr>
              <a:t>1</a:t>
            </a:r>
            <a:r>
              <a:rPr lang="zh-CN" altLang="en-US" sz="2400">
                <a:sym typeface="+mn-ea"/>
              </a:rPr>
              <a:t>等价</a:t>
            </a:r>
            <a:r>
              <a:rPr lang="en-US" sz="2400">
                <a:sym typeface="+mn-ea"/>
              </a:rPr>
              <a:t>):</a:t>
            </a:r>
            <a:r>
              <a:rPr sz="2400">
                <a:sym typeface="+mn-ea"/>
              </a:rPr>
              <a:t> 对于所有V中的x和y以及F中的f, f(x∧y)≤f(x)∧f(y).</a:t>
            </a:r>
            <a:endParaRPr sz="2400">
              <a:sym typeface="+mn-ea"/>
            </a:endParaRPr>
          </a:p>
        </p:txBody>
      </p:sp>
      <p:sp>
        <p:nvSpPr>
          <p:cNvPr id="5" name="文本框 4"/>
          <p:cNvSpPr txBox="1"/>
          <p:nvPr/>
        </p:nvSpPr>
        <p:spPr>
          <a:xfrm>
            <a:off x="838200" y="3570605"/>
            <a:ext cx="10516235" cy="460375"/>
          </a:xfrm>
          <a:prstGeom prst="rect">
            <a:avLst/>
          </a:prstGeom>
          <a:noFill/>
        </p:spPr>
        <p:txBody>
          <a:bodyPr wrap="square" rtlCol="0">
            <a:spAutoFit/>
          </a:bodyPr>
          <a:p>
            <a:r>
              <a:rPr lang="zh-CN" altLang="en-US" sz="2400"/>
              <a:t>二者适用于不同的场景</a:t>
            </a:r>
            <a:r>
              <a:rPr lang="en-US" altLang="zh-CN" sz="2400"/>
              <a:t>, </a:t>
            </a:r>
            <a:r>
              <a:rPr lang="zh-CN" altLang="en-US" sz="2400"/>
              <a:t>以下是二者等价的证明</a:t>
            </a:r>
            <a:r>
              <a:rPr lang="en-US" altLang="zh-CN" sz="2400"/>
              <a:t>:</a:t>
            </a:r>
            <a:endParaRPr lang="en-US" altLang="zh-CN" sz="2400"/>
          </a:p>
        </p:txBody>
      </p:sp>
      <p:sp>
        <p:nvSpPr>
          <p:cNvPr id="6" name="文本框 5"/>
          <p:cNvSpPr txBox="1"/>
          <p:nvPr/>
        </p:nvSpPr>
        <p:spPr>
          <a:xfrm>
            <a:off x="892810" y="4091305"/>
            <a:ext cx="10461625" cy="1198880"/>
          </a:xfrm>
          <a:prstGeom prst="rect">
            <a:avLst/>
          </a:prstGeom>
        </p:spPr>
        <p:txBody>
          <a:bodyPr wrap="square">
            <a:spAutoFit/>
          </a:bodyPr>
          <a:p>
            <a:pPr marL="0" indent="0"/>
            <a:r>
              <a:rPr lang="zh-CN" altLang="en-US" b="0" i="0">
                <a:solidFill>
                  <a:schemeClr val="bg1">
                    <a:lumMod val="50000"/>
                  </a:schemeClr>
                </a:solidFill>
              </a:rPr>
              <a:t>先假设定义1成立, 推导定义2:</a:t>
            </a:r>
            <a:endParaRPr lang="zh-CN" altLang="en-US" b="0" i="0">
              <a:solidFill>
                <a:schemeClr val="bg1">
                  <a:lumMod val="50000"/>
                </a:schemeClr>
              </a:solidFill>
            </a:endParaRPr>
          </a:p>
          <a:p>
            <a:pPr marL="285750" indent="-285750">
              <a:buFont typeface="Arial" panose="020B0604020202020204" pitchFamily="34" charset="0"/>
              <a:buChar char="•"/>
            </a:pPr>
            <a:r>
              <a:rPr lang="zh-CN" altLang="en-US" sz="1800" b="0" i="0">
                <a:solidFill>
                  <a:schemeClr val="bg1">
                    <a:lumMod val="50000"/>
                  </a:schemeClr>
                </a:solidFill>
              </a:rPr>
              <a:t>由于x∧y是x和y的最大下界, 所以x∧y≤x, x∧y≤y. 根据x≤y蕴含f(x)≤f(y), 我们可得f(x∧y)≤f(x), f(x∧y)≤f(y).</a:t>
            </a:r>
            <a:endParaRPr lang="zh-CN" altLang="en-US" sz="1800" b="0" i="0">
              <a:solidFill>
                <a:schemeClr val="bg1">
                  <a:lumMod val="50000"/>
                </a:schemeClr>
              </a:solidFill>
            </a:endParaRPr>
          </a:p>
          <a:p>
            <a:pPr marL="285750" indent="-285750">
              <a:buFont typeface="Arial" panose="020B0604020202020204" pitchFamily="34" charset="0"/>
              <a:buChar char="•"/>
            </a:pPr>
            <a:r>
              <a:rPr lang="zh-CN" altLang="en-US" sz="1800" b="0" i="0">
                <a:solidFill>
                  <a:schemeClr val="bg1">
                    <a:lumMod val="50000"/>
                  </a:schemeClr>
                </a:solidFill>
              </a:rPr>
              <a:t>由于f(x)∧f(y)是f(x)和f(y)的最大下界, 因此f(x∧y)≤f(x)∧f(y).</a:t>
            </a:r>
            <a:endParaRPr lang="zh-CN" altLang="en-US" sz="1800" b="0" i="0">
              <a:solidFill>
                <a:schemeClr val="bg1">
                  <a:lumMod val="50000"/>
                </a:schemeClr>
              </a:solidFill>
            </a:endParaRPr>
          </a:p>
        </p:txBody>
      </p:sp>
      <p:sp>
        <p:nvSpPr>
          <p:cNvPr id="7" name="文本框 6"/>
          <p:cNvSpPr txBox="1"/>
          <p:nvPr/>
        </p:nvSpPr>
        <p:spPr>
          <a:xfrm>
            <a:off x="892810" y="5290185"/>
            <a:ext cx="10405110" cy="1198880"/>
          </a:xfrm>
          <a:prstGeom prst="rect">
            <a:avLst/>
          </a:prstGeom>
          <a:noFill/>
        </p:spPr>
        <p:txBody>
          <a:bodyPr wrap="square" rtlCol="0" anchor="t">
            <a:spAutoFit/>
          </a:bodyPr>
          <a:p>
            <a:pPr indent="0">
              <a:buFont typeface="Arial" panose="020B0604020202020204" pitchFamily="34" charset="0"/>
              <a:buNone/>
            </a:pPr>
            <a:r>
              <a:rPr lang="zh-CN" altLang="en-US">
                <a:solidFill>
                  <a:schemeClr val="bg1">
                    <a:lumMod val="50000"/>
                  </a:schemeClr>
                </a:solidFill>
                <a:sym typeface="+mn-ea"/>
              </a:rPr>
              <a:t>反过来, 假设定义2成立, 推导定义1:</a:t>
            </a:r>
            <a:endParaRPr lang="zh-CN" altLang="en-US" sz="1800" b="0" i="0">
              <a:solidFill>
                <a:schemeClr val="bg1">
                  <a:lumMod val="50000"/>
                </a:schemeClr>
              </a:solidFill>
            </a:endParaRPr>
          </a:p>
          <a:p>
            <a:pPr marL="285750" indent="-285750">
              <a:buFont typeface="Arial" panose="020B0604020202020204" pitchFamily="34" charset="0"/>
              <a:buChar char="•"/>
            </a:pPr>
            <a:r>
              <a:rPr lang="zh-CN" altLang="en-US">
                <a:solidFill>
                  <a:schemeClr val="bg1">
                    <a:lumMod val="50000"/>
                  </a:schemeClr>
                </a:solidFill>
                <a:sym typeface="+mn-ea"/>
              </a:rPr>
              <a:t>如果x≤y, 则x∧y=x, f(x∧y)=f(x).</a:t>
            </a:r>
            <a:endParaRPr lang="zh-CN" altLang="en-US" sz="1800" b="0" i="0">
              <a:solidFill>
                <a:schemeClr val="bg1">
                  <a:lumMod val="50000"/>
                </a:schemeClr>
              </a:solidFill>
            </a:endParaRPr>
          </a:p>
          <a:p>
            <a:pPr marL="285750" indent="-285750">
              <a:buFont typeface="Arial" panose="020B0604020202020204" pitchFamily="34" charset="0"/>
              <a:buChar char="•"/>
            </a:pPr>
            <a:r>
              <a:rPr lang="zh-CN" altLang="en-US">
                <a:solidFill>
                  <a:schemeClr val="bg1">
                    <a:lumMod val="50000"/>
                  </a:schemeClr>
                </a:solidFill>
                <a:sym typeface="+mn-ea"/>
              </a:rPr>
              <a:t>根据f(x∧y)≤f(x)∧f(y), 我们可得f(x)≤f(x)∧f(y), 即f(x)∧(f(x)∧f(y))=f(x), 化简得f(x)∧f(y)=f(x), 从而推出f(x)≤f(y).</a:t>
            </a:r>
            <a:endParaRPr lang="zh-CN" altLang="en-US">
              <a:solidFill>
                <a:schemeClr val="bg1">
                  <a:lumMod val="50000"/>
                </a:schemeClr>
              </a:solidFill>
              <a:sym typeface="+mn-ea"/>
            </a:endParaRPr>
          </a:p>
        </p:txBody>
      </p:sp>
      <p:sp>
        <p:nvSpPr>
          <p:cNvPr id="10" name="文本框 9"/>
          <p:cNvSpPr txBox="1"/>
          <p:nvPr/>
        </p:nvSpPr>
        <p:spPr>
          <a:xfrm>
            <a:off x="838200" y="6489065"/>
            <a:ext cx="10405110" cy="368300"/>
          </a:xfrm>
          <a:prstGeom prst="rect">
            <a:avLst/>
          </a:prstGeom>
          <a:noFill/>
        </p:spPr>
        <p:txBody>
          <a:bodyPr wrap="square" rtlCol="0" anchor="t">
            <a:spAutoFit/>
          </a:bodyPr>
          <a:p>
            <a:pPr indent="0">
              <a:buFont typeface="Arial" panose="020B0604020202020204" pitchFamily="34" charset="0"/>
              <a:buNone/>
            </a:pPr>
            <a:r>
              <a:rPr lang="zh-CN" altLang="en-US">
                <a:solidFill>
                  <a:schemeClr val="bg1">
                    <a:lumMod val="50000"/>
                  </a:schemeClr>
                </a:solidFill>
                <a:sym typeface="+mn-ea"/>
              </a:rPr>
              <a:t>由于F的封闭性, 上述证明可以适用于F中的任意f.</a:t>
            </a:r>
            <a:endParaRPr lang="zh-CN" altLang="en-US">
              <a:solidFill>
                <a:schemeClr val="bg1">
                  <a:lumMod val="50000"/>
                </a:schemeClr>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10" grpId="0"/>
      <p:bldP spid="10"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传递函数</a:t>
            </a:r>
            <a:endParaRPr lang="zh-CN" altLang="en-US"/>
          </a:p>
        </p:txBody>
      </p:sp>
      <p:sp>
        <p:nvSpPr>
          <p:cNvPr id="3" name="内容占位符 2"/>
          <p:cNvSpPr>
            <a:spLocks noGrp="1"/>
          </p:cNvSpPr>
          <p:nvPr>
            <p:ph idx="1"/>
          </p:nvPr>
        </p:nvSpPr>
        <p:spPr>
          <a:xfrm>
            <a:off x="838200" y="1825625"/>
            <a:ext cx="10515600" cy="2839085"/>
          </a:xfrm>
        </p:spPr>
        <p:txBody>
          <a:bodyPr>
            <a:normAutofit/>
          </a:bodyPr>
          <a:p>
            <a:pPr marL="0" indent="0">
              <a:buNone/>
            </a:pPr>
            <a:r>
              <a:rPr lang="zh-CN" altLang="en-US">
                <a:solidFill>
                  <a:srgbClr val="FF0000"/>
                </a:solidFill>
                <a:sym typeface="+mn-ea"/>
              </a:rPr>
              <a:t>数据流分析框架的可分配性</a:t>
            </a:r>
            <a:r>
              <a:rPr lang="en-US" altLang="zh-CN">
                <a:sym typeface="+mn-ea"/>
              </a:rPr>
              <a:t>:</a:t>
            </a:r>
            <a:endParaRPr lang="en-US" altLang="zh-CN">
              <a:sym typeface="+mn-ea"/>
            </a:endParaRPr>
          </a:p>
          <a:p>
            <a:pPr>
              <a:buFont typeface="Arial" panose="020B0604020202020204" pitchFamily="34" charset="0"/>
              <a:buChar char="•"/>
            </a:pPr>
            <a:r>
              <a:rPr sz="2400">
                <a:sym typeface="+mn-ea"/>
              </a:rPr>
              <a:t>数据流分析经常会遵守一个比单调性更强的条件, 我们把这个条件称为可分配条件, 即对于V中的所有x和y以及F中的所有f, 有f(x∧y)=f(x)∧f(y).</a:t>
            </a:r>
            <a:endParaRPr sz="2400">
              <a:sym typeface="+mn-ea"/>
            </a:endParaRPr>
          </a:p>
          <a:p>
            <a:pPr>
              <a:buFont typeface="Arial" panose="020B0604020202020204" pitchFamily="34" charset="0"/>
              <a:buChar char="•"/>
            </a:pPr>
            <a:r>
              <a:rPr sz="2400">
                <a:sym typeface="+mn-ea"/>
              </a:rPr>
              <a:t>可以看到可分配性蕴含了单调性, 但反之不成立.</a:t>
            </a:r>
            <a:endParaRPr sz="2400">
              <a:sym typeface="+mn-e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a:t>
            </a:r>
            <a:r>
              <a:rPr lang="zh-CN" altLang="en-US">
                <a:sym typeface="+mn-ea"/>
              </a:rPr>
              <a:t>传递函数</a:t>
            </a:r>
            <a:endParaRPr lang="zh-CN" altLang="en-US"/>
          </a:p>
        </p:txBody>
      </p:sp>
      <p:sp>
        <p:nvSpPr>
          <p:cNvPr id="3" name="内容占位符 2"/>
          <p:cNvSpPr>
            <a:spLocks noGrp="1"/>
          </p:cNvSpPr>
          <p:nvPr>
            <p:ph idx="1"/>
          </p:nvPr>
        </p:nvSpPr>
        <p:spPr>
          <a:xfrm>
            <a:off x="838200" y="1825625"/>
            <a:ext cx="10515600" cy="1923415"/>
          </a:xfrm>
        </p:spPr>
        <p:txBody>
          <a:bodyPr>
            <a:normAutofit/>
          </a:bodyPr>
          <a:p>
            <a:pPr marL="0" indent="0">
              <a:buNone/>
            </a:pPr>
            <a:r>
              <a:rPr lang="en-US" altLang="zh-CN">
                <a:sym typeface="+mn-ea"/>
              </a:rPr>
              <a:t>可分配性举例: 到达定义分析满足可分配性, </a:t>
            </a:r>
            <a:r>
              <a:rPr lang="en-US" altLang="zh-CN">
                <a:sym typeface="+mn-ea"/>
              </a:rPr>
              <a:t>证明:</a:t>
            </a:r>
            <a:endParaRPr lang="en-US" altLang="zh-CN">
              <a:sym typeface="+mn-ea"/>
            </a:endParaRPr>
          </a:p>
          <a:p>
            <a:pPr>
              <a:buFont typeface="Arial" panose="020B0604020202020204" pitchFamily="34" charset="0"/>
              <a:buChar char="•"/>
            </a:pPr>
            <a:r>
              <a:rPr lang="en-US" altLang="zh-CN" sz="2400">
                <a:sym typeface="+mn-ea"/>
              </a:rPr>
              <a:t>令y和z为到达定义框架下两个数据流值.</a:t>
            </a:r>
            <a:endParaRPr lang="en-US" altLang="zh-CN" sz="2400">
              <a:sym typeface="+mn-ea"/>
            </a:endParaRPr>
          </a:p>
          <a:p>
            <a:pPr>
              <a:buFont typeface="Arial" panose="020B0604020202020204" pitchFamily="34" charset="0"/>
              <a:buChar char="•"/>
            </a:pPr>
            <a:r>
              <a:rPr lang="en-US" altLang="zh-CN" sz="2400">
                <a:sym typeface="+mn-ea"/>
              </a:rPr>
              <a:t>令f是一个定义为f(x)=gen∪(x-kill)的函数, 可以看到其代表了到达定义的通用函数族. </a:t>
            </a:r>
            <a:endParaRPr lang="en-US" altLang="zh-CN" sz="2400">
              <a:sym typeface="+mn-ea"/>
            </a:endParaRPr>
          </a:p>
        </p:txBody>
      </p:sp>
      <p:sp>
        <p:nvSpPr>
          <p:cNvPr id="5" name="文本框 4"/>
          <p:cNvSpPr txBox="1"/>
          <p:nvPr/>
        </p:nvSpPr>
        <p:spPr>
          <a:xfrm>
            <a:off x="836930" y="3630295"/>
            <a:ext cx="10313035" cy="829945"/>
          </a:xfrm>
          <a:prstGeom prst="rect">
            <a:avLst/>
          </a:prstGeom>
          <a:noFill/>
        </p:spPr>
        <p:txBody>
          <a:bodyPr wrap="square" rtlCol="0" anchor="t">
            <a:spAutoFit/>
          </a:bodyPr>
          <a:p>
            <a:r>
              <a:rPr lang="en-US" altLang="zh-CN" sz="2400">
                <a:solidFill>
                  <a:srgbClr val="FF0000"/>
                </a:solidFill>
                <a:sym typeface="+mn-ea"/>
              </a:rPr>
              <a:t>通过验证等式gen∪((y∪z)-kill)=(gen∪(y-kill))∪(gen∪(z-kill))是否成立, 我们就能判断到达定义框架是否满足可分配性.</a:t>
            </a:r>
            <a:endParaRPr lang="en-US" altLang="zh-CN" sz="2400">
              <a:solidFill>
                <a:srgbClr val="FF0000"/>
              </a:solidFill>
              <a:sym typeface="+mn-ea"/>
            </a:endParaRPr>
          </a:p>
        </p:txBody>
      </p:sp>
      <p:sp>
        <p:nvSpPr>
          <p:cNvPr id="6" name="文本框 5"/>
          <p:cNvSpPr txBox="1"/>
          <p:nvPr/>
        </p:nvSpPr>
        <p:spPr>
          <a:xfrm>
            <a:off x="837565" y="4565015"/>
            <a:ext cx="10311765" cy="460375"/>
          </a:xfrm>
          <a:prstGeom prst="rect">
            <a:avLst/>
          </a:prstGeom>
          <a:noFill/>
        </p:spPr>
        <p:txBody>
          <a:bodyPr wrap="square" rtlCol="0" anchor="t">
            <a:spAutoFit/>
          </a:bodyPr>
          <a:p>
            <a:pPr marL="0" indent="0"/>
            <a:r>
              <a:rPr lang="en-US" altLang="zh-CN" sz="2400">
                <a:sym typeface="+mn-ea"/>
              </a:rPr>
              <a:t>左右消除gen, 只需证明: (y∪z)-kill=(y-kill)∪(z-kill), 这里就显然了.</a:t>
            </a:r>
            <a:endParaRPr lang="en-US" altLang="zh-CN" sz="2400">
              <a:sym typeface="+mn-ea"/>
            </a:endParaRPr>
          </a:p>
        </p:txBody>
      </p:sp>
      <p:sp>
        <p:nvSpPr>
          <p:cNvPr id="10" name="文本框 9"/>
          <p:cNvSpPr txBox="1"/>
          <p:nvPr/>
        </p:nvSpPr>
        <p:spPr>
          <a:xfrm>
            <a:off x="836930" y="5130165"/>
            <a:ext cx="10405110" cy="460375"/>
          </a:xfrm>
          <a:prstGeom prst="rect">
            <a:avLst/>
          </a:prstGeom>
          <a:noFill/>
        </p:spPr>
        <p:txBody>
          <a:bodyPr wrap="square" rtlCol="0" anchor="t">
            <a:spAutoFit/>
          </a:bodyPr>
          <a:p>
            <a:pPr algn="l">
              <a:buClrTx/>
              <a:buSzTx/>
              <a:buFontTx/>
              <a:buNone/>
            </a:pPr>
            <a:r>
              <a:rPr lang="en-US" altLang="zh-CN" sz="2400">
                <a:sym typeface="+mn-ea"/>
              </a:rPr>
              <a:t>由于F的封闭性, 上述证明可以适用于F中的任意f.</a:t>
            </a:r>
            <a:endParaRPr lang="en-US" altLang="zh-CN" sz="24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10" grpId="0"/>
      <p:bldP spid="10"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endParaRPr lang="zh-CN" altLang="en-US"/>
          </a:p>
        </p:txBody>
      </p:sp>
      <p:sp>
        <p:nvSpPr>
          <p:cNvPr id="3" name="内容占位符 2"/>
          <p:cNvSpPr>
            <a:spLocks noGrp="1"/>
          </p:cNvSpPr>
          <p:nvPr>
            <p:ph idx="1"/>
          </p:nvPr>
        </p:nvSpPr>
        <p:spPr>
          <a:xfrm>
            <a:off x="838200" y="1825625"/>
            <a:ext cx="10515600" cy="3195320"/>
          </a:xfrm>
        </p:spPr>
        <p:txBody>
          <a:bodyPr>
            <a:normAutofit/>
          </a:bodyPr>
          <a:p>
            <a:pPr marL="0" indent="0">
              <a:buNone/>
            </a:pPr>
            <a:r>
              <a:rPr lang="en-US" altLang="zh-CN">
                <a:sym typeface="+mn-ea"/>
              </a:rPr>
              <a:t>RQ1. 数据流分析中用到的迭代算法在什么情况下是正确的?</a:t>
            </a:r>
            <a:endParaRPr lang="en-US" altLang="zh-CN">
              <a:sym typeface="+mn-ea"/>
            </a:endParaRPr>
          </a:p>
          <a:p>
            <a:pPr marL="0" indent="0">
              <a:buNone/>
            </a:pPr>
            <a:r>
              <a:rPr lang="zh-CN" altLang="en-US" sz="2400">
                <a:solidFill>
                  <a:srgbClr val="00B050"/>
                </a:solidFill>
                <a:sym typeface="+mn-ea"/>
              </a:rPr>
              <a:t>满足半格与传递函数约束的情况下是正确的</a:t>
            </a:r>
            <a:r>
              <a:rPr lang="en-US" altLang="zh-CN" sz="2400">
                <a:solidFill>
                  <a:srgbClr val="00B050"/>
                </a:solidFill>
                <a:sym typeface="+mn-ea"/>
              </a:rPr>
              <a:t>.</a:t>
            </a:r>
            <a:endParaRPr lang="en-US" altLang="zh-CN" sz="2400">
              <a:solidFill>
                <a:srgbClr val="00B050"/>
              </a:solidFill>
            </a:endParaRPr>
          </a:p>
          <a:p>
            <a:pPr marL="0" indent="0">
              <a:buNone/>
            </a:pPr>
            <a:r>
              <a:rPr lang="en-US" altLang="zh-CN">
                <a:sym typeface="+mn-ea"/>
              </a:rPr>
              <a:t>RQ2. 迭代算法收敛吗?</a:t>
            </a:r>
            <a:endParaRPr lang="en-US" altLang="zh-CN">
              <a:sym typeface="+mn-ea"/>
            </a:endParaRPr>
          </a:p>
          <a:p>
            <a:pPr marL="0" indent="0">
              <a:buNone/>
            </a:pPr>
            <a:r>
              <a:rPr lang="en-US" altLang="zh-CN">
                <a:sym typeface="+mn-ea"/>
              </a:rPr>
              <a:t>RQ3. 迭代算法得到的解有多精确?</a:t>
            </a:r>
            <a:endParaRPr lang="en-US" altLang="zh-CN">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 </a:t>
            </a:r>
            <a:r>
              <a:rPr lang="zh-CN" altLang="en-US">
                <a:sym typeface="+mn-ea"/>
              </a:rPr>
              <a:t>通用算法框架</a:t>
            </a:r>
            <a:endParaRPr lang="zh-CN" altLang="en-US">
              <a:sym typeface="+mn-ea"/>
            </a:endParaRPr>
          </a:p>
        </p:txBody>
      </p:sp>
      <p:sp>
        <p:nvSpPr>
          <p:cNvPr id="3" name="内容占位符 2"/>
          <p:cNvSpPr>
            <a:spLocks noGrp="1"/>
          </p:cNvSpPr>
          <p:nvPr>
            <p:ph idx="1"/>
          </p:nvPr>
        </p:nvSpPr>
        <p:spPr>
          <a:xfrm>
            <a:off x="838200" y="1825625"/>
            <a:ext cx="10515600" cy="4103370"/>
          </a:xfrm>
        </p:spPr>
        <p:txBody>
          <a:bodyPr>
            <a:normAutofit/>
          </a:bodyPr>
          <a:p>
            <a:pPr marL="0" indent="0">
              <a:buNone/>
            </a:pPr>
            <a:r>
              <a:rPr lang="en-US" altLang="zh-CN" sz="2400">
                <a:sym typeface="+mn-ea"/>
              </a:rPr>
              <a:t>输入:</a:t>
            </a:r>
            <a:endParaRPr lang="en-US" altLang="zh-CN" sz="2400">
              <a:sym typeface="+mn-ea"/>
            </a:endParaRPr>
          </a:p>
          <a:p>
            <a:r>
              <a:rPr lang="zh-CN" altLang="en-US" sz="2400">
                <a:sym typeface="+mn-ea"/>
              </a:rPr>
              <a:t>控制流</a:t>
            </a:r>
            <a:r>
              <a:rPr lang="zh-CN" altLang="en-US" sz="2400">
                <a:sym typeface="+mn-ea"/>
              </a:rPr>
              <a:t>图</a:t>
            </a:r>
            <a:r>
              <a:rPr lang="en-US" altLang="zh-CN" sz="2400">
                <a:sym typeface="+mn-ea"/>
              </a:rPr>
              <a:t>, 包含两个被特别标记为ENTRY和EXIT的节点.</a:t>
            </a:r>
            <a:endParaRPr lang="en-US" altLang="zh-CN" sz="2400">
              <a:sym typeface="+mn-ea"/>
            </a:endParaRPr>
          </a:p>
          <a:p>
            <a:r>
              <a:rPr lang="en-US" altLang="zh-CN" sz="2400">
                <a:sym typeface="+mn-ea"/>
              </a:rPr>
              <a:t>数据流方向D.</a:t>
            </a:r>
            <a:endParaRPr lang="en-US" altLang="zh-CN" sz="2400">
              <a:sym typeface="+mn-ea"/>
            </a:endParaRPr>
          </a:p>
          <a:p>
            <a:r>
              <a:rPr lang="zh-CN" altLang="en-US" sz="2400">
                <a:sym typeface="+mn-ea"/>
              </a:rPr>
              <a:t>域</a:t>
            </a:r>
            <a:r>
              <a:rPr lang="en-US" altLang="zh-CN" sz="2400">
                <a:sym typeface="+mn-ea"/>
              </a:rPr>
              <a:t>V.</a:t>
            </a:r>
            <a:endParaRPr lang="en-US" altLang="zh-CN" sz="2400">
              <a:sym typeface="+mn-ea"/>
            </a:endParaRPr>
          </a:p>
          <a:p>
            <a:r>
              <a:rPr lang="en-US" altLang="zh-CN" sz="2400">
                <a:sym typeface="+mn-ea"/>
              </a:rPr>
              <a:t>Meet运算∧.</a:t>
            </a:r>
            <a:endParaRPr lang="en-US" altLang="zh-CN" sz="2400">
              <a:sym typeface="+mn-ea"/>
            </a:endParaRPr>
          </a:p>
          <a:p>
            <a:r>
              <a:rPr lang="en-US" altLang="zh-CN" sz="2400">
                <a:sym typeface="+mn-ea"/>
              </a:rPr>
              <a:t>函数集合F, 其中f</a:t>
            </a:r>
            <a:r>
              <a:rPr lang="en-US" altLang="zh-CN" sz="2400" baseline="-25000">
                <a:sym typeface="+mn-ea"/>
              </a:rPr>
              <a:t>B</a:t>
            </a:r>
            <a:r>
              <a:rPr lang="en-US" altLang="zh-CN" sz="2400">
                <a:sym typeface="+mn-ea"/>
              </a:rPr>
              <a:t>表示基本块B的传递函数.</a:t>
            </a:r>
            <a:endParaRPr lang="en-US" altLang="zh-CN" sz="2400">
              <a:sym typeface="+mn-ea"/>
            </a:endParaRPr>
          </a:p>
          <a:p>
            <a:r>
              <a:rPr lang="en-US" altLang="zh-CN" sz="2400">
                <a:sym typeface="+mn-ea"/>
              </a:rPr>
              <a:t>V中的常量值v</a:t>
            </a:r>
            <a:r>
              <a:rPr lang="en-US" altLang="zh-CN" sz="2400" baseline="-25000">
                <a:sym typeface="+mn-ea"/>
              </a:rPr>
              <a:t>ENTRY</a:t>
            </a:r>
            <a:r>
              <a:rPr lang="en-US" altLang="zh-CN" sz="2400">
                <a:sym typeface="+mn-ea"/>
              </a:rPr>
              <a:t>或v</a:t>
            </a:r>
            <a:r>
              <a:rPr lang="en-US" altLang="zh-CN" sz="2400" baseline="-25000">
                <a:sym typeface="+mn-ea"/>
              </a:rPr>
              <a:t>EXIT</a:t>
            </a:r>
            <a:r>
              <a:rPr lang="en-US" altLang="zh-CN" sz="2400">
                <a:sym typeface="+mn-ea"/>
              </a:rPr>
              <a:t>, 分别表示前向和逆向框架的边界条件.</a:t>
            </a:r>
            <a:endParaRPr lang="en-US" altLang="zh-CN" sz="2400">
              <a:sym typeface="+mn-ea"/>
            </a:endParaRPr>
          </a:p>
          <a:p>
            <a:pPr marL="0" indent="0">
              <a:buNone/>
            </a:pPr>
            <a:endParaRPr lang="en-US" altLang="zh-CN" sz="2400">
              <a:sym typeface="+mn-ea"/>
            </a:endParaRPr>
          </a:p>
          <a:p>
            <a:pPr marL="0" indent="0">
              <a:buNone/>
            </a:pPr>
            <a:r>
              <a:rPr lang="en-US" altLang="zh-CN" sz="2400">
                <a:sym typeface="+mn-ea"/>
              </a:rPr>
              <a:t>输出: 各个基本块B的IN[B]和OUT[B]的值.</a:t>
            </a:r>
            <a:endParaRPr lang="en-US" altLang="zh-CN" sz="240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637540" y="303530"/>
            <a:ext cx="2510155" cy="6554470"/>
          </a:xfrm>
          <a:prstGeom prst="rect">
            <a:avLst/>
          </a:prstGeom>
          <a:noFill/>
        </p:spPr>
        <p:txBody>
          <a:bodyPr wrap="square" rtlCol="0" anchor="t">
            <a:spAutoFit/>
          </a:bodyPr>
          <a:p>
            <a:r>
              <a:rPr lang="zh-CN" altLang="en-US" sz="1400"/>
              <a:t>(1)  i = m-1</a:t>
            </a:r>
            <a:endParaRPr lang="zh-CN" altLang="en-US" sz="1400"/>
          </a:p>
          <a:p>
            <a:r>
              <a:rPr lang="zh-CN" altLang="en-US" sz="1400"/>
              <a:t>(2)  j = n</a:t>
            </a:r>
            <a:endParaRPr lang="zh-CN" altLang="en-US" sz="1400"/>
          </a:p>
          <a:p>
            <a:r>
              <a:rPr lang="zh-CN" altLang="en-US" sz="1400"/>
              <a:t>(3)  t1 = 4*n</a:t>
            </a:r>
            <a:endParaRPr lang="zh-CN" altLang="en-US" sz="1400"/>
          </a:p>
          <a:p>
            <a:r>
              <a:rPr lang="zh-CN" altLang="en-US" sz="1400"/>
              <a:t>(4)  v = a[t1]</a:t>
            </a:r>
            <a:endParaRPr lang="zh-CN" altLang="en-US" sz="1400"/>
          </a:p>
          <a:p>
            <a:r>
              <a:rPr lang="zh-CN" altLang="en-US" sz="1400"/>
              <a:t>(5)  i = i+1</a:t>
            </a:r>
            <a:endParaRPr lang="zh-CN" altLang="en-US" sz="1400"/>
          </a:p>
          <a:p>
            <a:r>
              <a:rPr lang="zh-CN" altLang="en-US" sz="1400"/>
              <a:t>(6)  t2 = 4*i</a:t>
            </a:r>
            <a:endParaRPr lang="zh-CN" altLang="en-US" sz="1400"/>
          </a:p>
          <a:p>
            <a:r>
              <a:rPr lang="zh-CN" altLang="en-US" sz="1400"/>
              <a:t>(7)  t3 = a[t2]</a:t>
            </a:r>
            <a:endParaRPr lang="zh-CN" altLang="en-US" sz="1400"/>
          </a:p>
          <a:p>
            <a:r>
              <a:rPr lang="zh-CN" altLang="en-US" sz="1400"/>
              <a:t>(8)  if t3 &lt; v goto (5)</a:t>
            </a:r>
            <a:endParaRPr lang="zh-CN" altLang="en-US" sz="1400"/>
          </a:p>
          <a:p>
            <a:r>
              <a:rPr lang="zh-CN" altLang="en-US" sz="1400"/>
              <a:t>(9)  j = j-1</a:t>
            </a:r>
            <a:endParaRPr lang="zh-CN" altLang="en-US" sz="1400"/>
          </a:p>
          <a:p>
            <a:r>
              <a:rPr lang="zh-CN" altLang="en-US" sz="1400"/>
              <a:t>(10) t4 = 4*j</a:t>
            </a:r>
            <a:endParaRPr lang="zh-CN" altLang="en-US" sz="1400"/>
          </a:p>
          <a:p>
            <a:r>
              <a:rPr lang="zh-CN" altLang="en-US" sz="1400"/>
              <a:t>(11) t5 = a[t4]</a:t>
            </a:r>
            <a:endParaRPr lang="zh-CN" altLang="en-US" sz="1400"/>
          </a:p>
          <a:p>
            <a:r>
              <a:rPr lang="zh-CN" altLang="en-US" sz="1400"/>
              <a:t>(12) if t5 &gt; v goto (9)</a:t>
            </a:r>
            <a:endParaRPr lang="zh-CN" altLang="en-US" sz="1400"/>
          </a:p>
          <a:p>
            <a:r>
              <a:rPr lang="zh-CN" altLang="en-US" sz="1400"/>
              <a:t>(13) if i &gt;= j goto (23)</a:t>
            </a:r>
            <a:endParaRPr lang="zh-CN" altLang="en-US" sz="1400"/>
          </a:p>
          <a:p>
            <a:r>
              <a:rPr lang="zh-CN" altLang="en-US" sz="1400"/>
              <a:t>(14) t6 = 4*i</a:t>
            </a:r>
            <a:endParaRPr lang="zh-CN" altLang="en-US" sz="1400"/>
          </a:p>
          <a:p>
            <a:r>
              <a:rPr lang="zh-CN" altLang="en-US" sz="1400"/>
              <a:t>(15) x = a[t6]</a:t>
            </a:r>
            <a:endParaRPr lang="zh-CN" altLang="en-US" sz="1400"/>
          </a:p>
          <a:p>
            <a:r>
              <a:rPr lang="zh-CN" altLang="en-US" sz="1400"/>
              <a:t>(16) t7 = 4*i</a:t>
            </a:r>
            <a:endParaRPr lang="zh-CN" altLang="en-US" sz="1400"/>
          </a:p>
          <a:p>
            <a:r>
              <a:rPr lang="zh-CN" altLang="en-US" sz="1400"/>
              <a:t>(17) t8 = 4*j</a:t>
            </a:r>
            <a:endParaRPr lang="zh-CN" altLang="en-US" sz="1400"/>
          </a:p>
          <a:p>
            <a:r>
              <a:rPr lang="zh-CN" altLang="en-US" sz="1400"/>
              <a:t>(18) t9 = a[t8]</a:t>
            </a:r>
            <a:endParaRPr lang="zh-CN" altLang="en-US" sz="1400"/>
          </a:p>
          <a:p>
            <a:r>
              <a:rPr lang="zh-CN" altLang="en-US" sz="1400"/>
              <a:t>(19) a[t7] = t9</a:t>
            </a:r>
            <a:endParaRPr lang="zh-CN" altLang="en-US" sz="1400"/>
          </a:p>
          <a:p>
            <a:r>
              <a:rPr lang="zh-CN" altLang="en-US" sz="1400"/>
              <a:t>(20) t10 = 4*j</a:t>
            </a:r>
            <a:endParaRPr lang="zh-CN" altLang="en-US" sz="1400"/>
          </a:p>
          <a:p>
            <a:r>
              <a:rPr lang="zh-CN" altLang="en-US" sz="1400"/>
              <a:t>(21) a[t10] = x</a:t>
            </a:r>
            <a:endParaRPr lang="zh-CN" altLang="en-US" sz="1400"/>
          </a:p>
          <a:p>
            <a:r>
              <a:rPr lang="zh-CN" altLang="en-US" sz="1400"/>
              <a:t>(22) goto (5)</a:t>
            </a:r>
            <a:endParaRPr lang="zh-CN" altLang="en-US" sz="1400"/>
          </a:p>
          <a:p>
            <a:r>
              <a:rPr lang="zh-CN" altLang="en-US" sz="1400"/>
              <a:t>(23) t11 = 4*i</a:t>
            </a:r>
            <a:endParaRPr lang="zh-CN" altLang="en-US" sz="1400"/>
          </a:p>
          <a:p>
            <a:r>
              <a:rPr lang="zh-CN" altLang="en-US" sz="1400"/>
              <a:t>(24) x = a[t11]</a:t>
            </a:r>
            <a:endParaRPr lang="zh-CN" altLang="en-US" sz="1400"/>
          </a:p>
          <a:p>
            <a:r>
              <a:rPr lang="zh-CN" altLang="en-US" sz="1400"/>
              <a:t>(25) t12 = 4*i</a:t>
            </a:r>
            <a:endParaRPr lang="zh-CN" altLang="en-US" sz="1400"/>
          </a:p>
          <a:p>
            <a:r>
              <a:rPr lang="zh-CN" altLang="en-US" sz="1400"/>
              <a:t>(26) t13 = 4*n</a:t>
            </a:r>
            <a:endParaRPr lang="zh-CN" altLang="en-US" sz="1400"/>
          </a:p>
          <a:p>
            <a:r>
              <a:rPr lang="zh-CN" altLang="en-US" sz="1400"/>
              <a:t>(27) t14 = a[t13]</a:t>
            </a:r>
            <a:endParaRPr lang="zh-CN" altLang="en-US" sz="1400"/>
          </a:p>
          <a:p>
            <a:r>
              <a:rPr lang="zh-CN" altLang="en-US" sz="1400"/>
              <a:t>(28) a[t12] = t14</a:t>
            </a:r>
            <a:endParaRPr lang="zh-CN" altLang="en-US" sz="1400"/>
          </a:p>
          <a:p>
            <a:r>
              <a:rPr lang="zh-CN" altLang="en-US" sz="1400"/>
              <a:t>(29) t15 = 4*n</a:t>
            </a:r>
            <a:endParaRPr lang="zh-CN" altLang="en-US" sz="1400"/>
          </a:p>
          <a:p>
            <a:r>
              <a:rPr lang="zh-CN" altLang="en-US" sz="1400"/>
              <a:t>(30) a[t15] = x</a:t>
            </a:r>
            <a:endParaRPr lang="zh-CN" altLang="en-US" sz="1400"/>
          </a:p>
        </p:txBody>
      </p:sp>
      <p:sp>
        <p:nvSpPr>
          <p:cNvPr id="5" name="文本框 4"/>
          <p:cNvSpPr txBox="1"/>
          <p:nvPr/>
        </p:nvSpPr>
        <p:spPr>
          <a:xfrm>
            <a:off x="6781165" y="511810"/>
            <a:ext cx="2368550" cy="953135"/>
          </a:xfrm>
          <a:prstGeom prst="rect">
            <a:avLst/>
          </a:prstGeom>
          <a:noFill/>
          <a:ln>
            <a:solidFill>
              <a:schemeClr val="tx1"/>
            </a:solidFill>
          </a:ln>
        </p:spPr>
        <p:txBody>
          <a:bodyPr wrap="square" rtlCol="0" anchor="t">
            <a:spAutoFit/>
          </a:bodyPr>
          <a:p>
            <a:r>
              <a:rPr lang="zh-CN" altLang="en-US" sz="1400"/>
              <a:t>i = m-1</a:t>
            </a:r>
            <a:endParaRPr lang="zh-CN" altLang="en-US" sz="1400"/>
          </a:p>
          <a:p>
            <a:r>
              <a:rPr lang="zh-CN" altLang="en-US" sz="1400"/>
              <a:t>j = n</a:t>
            </a:r>
            <a:endParaRPr lang="zh-CN" altLang="en-US" sz="1400"/>
          </a:p>
          <a:p>
            <a:r>
              <a:rPr lang="zh-CN" altLang="en-US" sz="1400"/>
              <a:t>t1 = 4*n</a:t>
            </a:r>
            <a:endParaRPr lang="zh-CN" altLang="en-US" sz="1400"/>
          </a:p>
          <a:p>
            <a:r>
              <a:rPr lang="zh-CN" altLang="en-US" sz="1400"/>
              <a:t>v = a[t1]</a:t>
            </a:r>
            <a:endParaRPr lang="zh-CN" altLang="en-US" sz="1400"/>
          </a:p>
        </p:txBody>
      </p:sp>
      <p:sp>
        <p:nvSpPr>
          <p:cNvPr id="7" name="文本框 6"/>
          <p:cNvSpPr txBox="1"/>
          <p:nvPr/>
        </p:nvSpPr>
        <p:spPr>
          <a:xfrm>
            <a:off x="6781165" y="1831975"/>
            <a:ext cx="2369185" cy="953135"/>
          </a:xfrm>
          <a:prstGeom prst="rect">
            <a:avLst/>
          </a:prstGeom>
          <a:noFill/>
          <a:ln>
            <a:solidFill>
              <a:schemeClr val="tx1"/>
            </a:solidFill>
          </a:ln>
        </p:spPr>
        <p:txBody>
          <a:bodyPr wrap="square" rtlCol="0" anchor="t">
            <a:spAutoFit/>
          </a:bodyPr>
          <a:p>
            <a:r>
              <a:rPr lang="zh-CN" altLang="en-US" sz="1400"/>
              <a:t>i = i+1</a:t>
            </a:r>
            <a:endParaRPr lang="zh-CN" altLang="en-US" sz="1400"/>
          </a:p>
          <a:p>
            <a:r>
              <a:rPr lang="zh-CN" altLang="en-US" sz="1400"/>
              <a:t>t2 = 4*i</a:t>
            </a:r>
            <a:endParaRPr lang="zh-CN" altLang="en-US" sz="1400"/>
          </a:p>
          <a:p>
            <a:r>
              <a:rPr lang="zh-CN" altLang="en-US" sz="1400"/>
              <a:t>t3 = a[t2]</a:t>
            </a:r>
            <a:endParaRPr lang="zh-CN" altLang="en-US" sz="1400"/>
          </a:p>
          <a:p>
            <a:r>
              <a:rPr lang="zh-CN" altLang="en-US" sz="1400"/>
              <a:t>if t3 &lt; v goto</a:t>
            </a:r>
            <a:r>
              <a:rPr lang="en-US" altLang="zh-CN" sz="1400"/>
              <a:t> B2</a:t>
            </a:r>
            <a:endParaRPr lang="en-US" altLang="zh-CN" sz="1400"/>
          </a:p>
        </p:txBody>
      </p:sp>
      <p:sp>
        <p:nvSpPr>
          <p:cNvPr id="8" name="文本框 7"/>
          <p:cNvSpPr txBox="1"/>
          <p:nvPr/>
        </p:nvSpPr>
        <p:spPr>
          <a:xfrm>
            <a:off x="6780530" y="3152140"/>
            <a:ext cx="2369820" cy="953135"/>
          </a:xfrm>
          <a:prstGeom prst="rect">
            <a:avLst/>
          </a:prstGeom>
          <a:noFill/>
          <a:ln>
            <a:solidFill>
              <a:schemeClr val="tx1"/>
            </a:solidFill>
          </a:ln>
        </p:spPr>
        <p:txBody>
          <a:bodyPr wrap="square" rtlCol="0" anchor="t">
            <a:spAutoFit/>
          </a:bodyPr>
          <a:p>
            <a:r>
              <a:rPr lang="zh-CN" altLang="en-US" sz="1400"/>
              <a:t>j = j-1</a:t>
            </a:r>
            <a:endParaRPr lang="zh-CN" altLang="en-US" sz="1400"/>
          </a:p>
          <a:p>
            <a:r>
              <a:rPr lang="zh-CN" altLang="en-US" sz="1400"/>
              <a:t>t4 = 4*j</a:t>
            </a:r>
            <a:endParaRPr lang="zh-CN" altLang="en-US" sz="1400"/>
          </a:p>
          <a:p>
            <a:r>
              <a:rPr lang="zh-CN" altLang="en-US" sz="1400"/>
              <a:t>t5 = a[t4]</a:t>
            </a:r>
            <a:endParaRPr lang="zh-CN" altLang="en-US" sz="1400"/>
          </a:p>
          <a:p>
            <a:r>
              <a:rPr lang="zh-CN" altLang="en-US" sz="1400"/>
              <a:t>if t5 &gt; v goto </a:t>
            </a:r>
            <a:r>
              <a:rPr lang="en-US" altLang="zh-CN" sz="1400"/>
              <a:t>B3</a:t>
            </a:r>
            <a:endParaRPr lang="en-US" altLang="zh-CN" sz="1400"/>
          </a:p>
        </p:txBody>
      </p:sp>
      <p:sp>
        <p:nvSpPr>
          <p:cNvPr id="9" name="文本框 8"/>
          <p:cNvSpPr txBox="1"/>
          <p:nvPr/>
        </p:nvSpPr>
        <p:spPr>
          <a:xfrm>
            <a:off x="6781165" y="4472305"/>
            <a:ext cx="2369185" cy="306705"/>
          </a:xfrm>
          <a:prstGeom prst="rect">
            <a:avLst/>
          </a:prstGeom>
          <a:noFill/>
          <a:ln>
            <a:solidFill>
              <a:schemeClr val="tx1"/>
            </a:solidFill>
          </a:ln>
        </p:spPr>
        <p:txBody>
          <a:bodyPr wrap="square" rtlCol="0" anchor="t">
            <a:spAutoFit/>
          </a:bodyPr>
          <a:p>
            <a:r>
              <a:rPr lang="zh-CN" altLang="en-US" sz="1400"/>
              <a:t>if i &gt;= j goto </a:t>
            </a:r>
            <a:r>
              <a:rPr lang="en-US" altLang="zh-CN" sz="1400"/>
              <a:t>B6</a:t>
            </a:r>
            <a:endParaRPr lang="en-US" altLang="zh-CN" sz="1400"/>
          </a:p>
        </p:txBody>
      </p:sp>
      <p:sp>
        <p:nvSpPr>
          <p:cNvPr id="10" name="文本框 9"/>
          <p:cNvSpPr txBox="1"/>
          <p:nvPr/>
        </p:nvSpPr>
        <p:spPr>
          <a:xfrm>
            <a:off x="4547870" y="4472305"/>
            <a:ext cx="1642745" cy="2030095"/>
          </a:xfrm>
          <a:prstGeom prst="rect">
            <a:avLst/>
          </a:prstGeom>
          <a:noFill/>
          <a:ln>
            <a:solidFill>
              <a:schemeClr val="tx1"/>
            </a:solidFill>
          </a:ln>
        </p:spPr>
        <p:txBody>
          <a:bodyPr wrap="square" rtlCol="0" anchor="t">
            <a:spAutoFit/>
          </a:bodyPr>
          <a:p>
            <a:r>
              <a:rPr lang="zh-CN" altLang="en-US" sz="1400"/>
              <a:t>t6 = 4*i</a:t>
            </a:r>
            <a:endParaRPr lang="zh-CN" altLang="en-US" sz="1400"/>
          </a:p>
          <a:p>
            <a:r>
              <a:rPr lang="zh-CN" altLang="en-US" sz="1400"/>
              <a:t>x = a[t6]</a:t>
            </a:r>
            <a:endParaRPr lang="zh-CN" altLang="en-US" sz="1400"/>
          </a:p>
          <a:p>
            <a:r>
              <a:rPr lang="zh-CN" altLang="en-US" sz="1400"/>
              <a:t>t7 = 4*i</a:t>
            </a:r>
            <a:endParaRPr lang="zh-CN" altLang="en-US" sz="1400"/>
          </a:p>
          <a:p>
            <a:r>
              <a:rPr lang="zh-CN" altLang="en-US" sz="1400"/>
              <a:t>t8 = 4*j</a:t>
            </a:r>
            <a:endParaRPr lang="zh-CN" altLang="en-US" sz="1400"/>
          </a:p>
          <a:p>
            <a:r>
              <a:rPr lang="zh-CN" altLang="en-US" sz="1400"/>
              <a:t>t9 = a[t8]</a:t>
            </a:r>
            <a:endParaRPr lang="zh-CN" altLang="en-US" sz="1400"/>
          </a:p>
          <a:p>
            <a:r>
              <a:rPr lang="zh-CN" altLang="en-US" sz="1400"/>
              <a:t>a[t7] = t9</a:t>
            </a:r>
            <a:endParaRPr lang="zh-CN" altLang="en-US" sz="1400"/>
          </a:p>
          <a:p>
            <a:r>
              <a:rPr lang="zh-CN" altLang="en-US" sz="1400"/>
              <a:t>t10 = 4*j</a:t>
            </a:r>
            <a:endParaRPr lang="zh-CN" altLang="en-US" sz="1400"/>
          </a:p>
          <a:p>
            <a:r>
              <a:rPr lang="zh-CN" altLang="en-US" sz="1400"/>
              <a:t>a[t10] = x</a:t>
            </a:r>
            <a:endParaRPr lang="zh-CN" altLang="en-US" sz="1400"/>
          </a:p>
          <a:p>
            <a:r>
              <a:rPr lang="zh-CN" altLang="en-US" sz="1400"/>
              <a:t>goto </a:t>
            </a:r>
            <a:r>
              <a:rPr lang="en-US" altLang="zh-CN" sz="1400"/>
              <a:t>B2</a:t>
            </a:r>
            <a:endParaRPr lang="en-US" altLang="zh-CN" sz="1400"/>
          </a:p>
        </p:txBody>
      </p:sp>
      <p:sp>
        <p:nvSpPr>
          <p:cNvPr id="11" name="文本框 10"/>
          <p:cNvSpPr txBox="1"/>
          <p:nvPr/>
        </p:nvSpPr>
        <p:spPr>
          <a:xfrm>
            <a:off x="9798050" y="4472305"/>
            <a:ext cx="1593215" cy="1814830"/>
          </a:xfrm>
          <a:prstGeom prst="rect">
            <a:avLst/>
          </a:prstGeom>
          <a:noFill/>
          <a:ln>
            <a:solidFill>
              <a:schemeClr val="tx1"/>
            </a:solidFill>
          </a:ln>
        </p:spPr>
        <p:txBody>
          <a:bodyPr wrap="square" rtlCol="0" anchor="t">
            <a:spAutoFit/>
          </a:bodyPr>
          <a:p>
            <a:r>
              <a:rPr lang="zh-CN" altLang="en-US" sz="1400"/>
              <a:t>t11 = 4*i</a:t>
            </a:r>
            <a:endParaRPr lang="zh-CN" altLang="en-US" sz="1400"/>
          </a:p>
          <a:p>
            <a:r>
              <a:rPr lang="zh-CN" altLang="en-US" sz="1400"/>
              <a:t>x = a[t11]</a:t>
            </a:r>
            <a:endParaRPr lang="zh-CN" altLang="en-US" sz="1400"/>
          </a:p>
          <a:p>
            <a:r>
              <a:rPr lang="zh-CN" altLang="en-US" sz="1400"/>
              <a:t>t12 = 4*i</a:t>
            </a:r>
            <a:endParaRPr lang="zh-CN" altLang="en-US" sz="1400"/>
          </a:p>
          <a:p>
            <a:r>
              <a:rPr lang="zh-CN" altLang="en-US" sz="1400"/>
              <a:t>t13 = 4*n</a:t>
            </a:r>
            <a:endParaRPr lang="zh-CN" altLang="en-US" sz="1400"/>
          </a:p>
          <a:p>
            <a:r>
              <a:rPr lang="zh-CN" altLang="en-US" sz="1400"/>
              <a:t>t14 = a[t13]</a:t>
            </a:r>
            <a:endParaRPr lang="zh-CN" altLang="en-US" sz="1400"/>
          </a:p>
          <a:p>
            <a:r>
              <a:rPr lang="zh-CN" altLang="en-US" sz="1400"/>
              <a:t>a[t12] = t14</a:t>
            </a:r>
            <a:endParaRPr lang="zh-CN" altLang="en-US" sz="1400"/>
          </a:p>
          <a:p>
            <a:r>
              <a:rPr lang="zh-CN" altLang="en-US" sz="1400"/>
              <a:t>t15 = 4*n</a:t>
            </a:r>
            <a:endParaRPr lang="zh-CN" altLang="en-US" sz="1400"/>
          </a:p>
          <a:p>
            <a:r>
              <a:rPr lang="zh-CN" altLang="en-US" sz="1400"/>
              <a:t>a[t15] = x</a:t>
            </a:r>
            <a:endParaRPr lang="zh-CN" altLang="en-US" sz="1400"/>
          </a:p>
        </p:txBody>
      </p:sp>
      <p:cxnSp>
        <p:nvCxnSpPr>
          <p:cNvPr id="12" name="直接箭头连接符 11"/>
          <p:cNvCxnSpPr>
            <a:stCxn id="5" idx="2"/>
            <a:endCxn id="7" idx="0"/>
          </p:cNvCxnSpPr>
          <p:nvPr/>
        </p:nvCxnSpPr>
        <p:spPr>
          <a:xfrm>
            <a:off x="7965440" y="1464945"/>
            <a:ext cx="635" cy="36703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a:stCxn id="7" idx="2"/>
            <a:endCxn id="8" idx="0"/>
          </p:cNvCxnSpPr>
          <p:nvPr/>
        </p:nvCxnSpPr>
        <p:spPr>
          <a:xfrm flipH="1">
            <a:off x="7965440" y="2785110"/>
            <a:ext cx="635" cy="36703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14" name="直接箭头连接符 13"/>
          <p:cNvCxnSpPr>
            <a:stCxn id="8" idx="2"/>
            <a:endCxn id="9" idx="0"/>
          </p:cNvCxnSpPr>
          <p:nvPr/>
        </p:nvCxnSpPr>
        <p:spPr>
          <a:xfrm>
            <a:off x="7965440" y="4105275"/>
            <a:ext cx="635" cy="36703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9337675" y="511810"/>
            <a:ext cx="505460" cy="368300"/>
          </a:xfrm>
          <a:prstGeom prst="rect">
            <a:avLst/>
          </a:prstGeom>
          <a:noFill/>
        </p:spPr>
        <p:txBody>
          <a:bodyPr wrap="square" rtlCol="0">
            <a:spAutoFit/>
          </a:bodyPr>
          <a:p>
            <a:r>
              <a:rPr lang="en-US" altLang="zh-CN"/>
              <a:t>B1</a:t>
            </a:r>
            <a:endParaRPr lang="en-US" altLang="zh-CN"/>
          </a:p>
        </p:txBody>
      </p:sp>
      <p:sp>
        <p:nvSpPr>
          <p:cNvPr id="16" name="文本框 15"/>
          <p:cNvSpPr txBox="1"/>
          <p:nvPr/>
        </p:nvSpPr>
        <p:spPr>
          <a:xfrm>
            <a:off x="9337675" y="1831975"/>
            <a:ext cx="505460" cy="368300"/>
          </a:xfrm>
          <a:prstGeom prst="rect">
            <a:avLst/>
          </a:prstGeom>
          <a:noFill/>
        </p:spPr>
        <p:txBody>
          <a:bodyPr wrap="square" rtlCol="0">
            <a:spAutoFit/>
          </a:bodyPr>
          <a:p>
            <a:r>
              <a:rPr lang="en-US" altLang="zh-CN"/>
              <a:t>B2</a:t>
            </a:r>
            <a:endParaRPr lang="en-US" altLang="zh-CN"/>
          </a:p>
        </p:txBody>
      </p:sp>
      <p:sp>
        <p:nvSpPr>
          <p:cNvPr id="17" name="文本框 16"/>
          <p:cNvSpPr txBox="1"/>
          <p:nvPr/>
        </p:nvSpPr>
        <p:spPr>
          <a:xfrm>
            <a:off x="9337675" y="3152140"/>
            <a:ext cx="505460" cy="368300"/>
          </a:xfrm>
          <a:prstGeom prst="rect">
            <a:avLst/>
          </a:prstGeom>
          <a:noFill/>
        </p:spPr>
        <p:txBody>
          <a:bodyPr wrap="square" rtlCol="0">
            <a:spAutoFit/>
          </a:bodyPr>
          <a:p>
            <a:r>
              <a:rPr lang="en-US" altLang="zh-CN"/>
              <a:t>B3</a:t>
            </a:r>
            <a:endParaRPr lang="en-US" altLang="zh-CN"/>
          </a:p>
        </p:txBody>
      </p:sp>
      <p:sp>
        <p:nvSpPr>
          <p:cNvPr id="18" name="文本框 17"/>
          <p:cNvSpPr txBox="1"/>
          <p:nvPr/>
        </p:nvSpPr>
        <p:spPr>
          <a:xfrm>
            <a:off x="9337675" y="4472305"/>
            <a:ext cx="505460" cy="368300"/>
          </a:xfrm>
          <a:prstGeom prst="rect">
            <a:avLst/>
          </a:prstGeom>
          <a:noFill/>
        </p:spPr>
        <p:txBody>
          <a:bodyPr wrap="square" rtlCol="0">
            <a:spAutoFit/>
          </a:bodyPr>
          <a:p>
            <a:r>
              <a:rPr lang="en-US" altLang="zh-CN"/>
              <a:t>B4</a:t>
            </a:r>
            <a:endParaRPr lang="en-US" altLang="zh-CN"/>
          </a:p>
        </p:txBody>
      </p:sp>
      <p:sp>
        <p:nvSpPr>
          <p:cNvPr id="19" name="文本框 18"/>
          <p:cNvSpPr txBox="1"/>
          <p:nvPr/>
        </p:nvSpPr>
        <p:spPr>
          <a:xfrm>
            <a:off x="6233160" y="4472305"/>
            <a:ext cx="505460" cy="368300"/>
          </a:xfrm>
          <a:prstGeom prst="rect">
            <a:avLst/>
          </a:prstGeom>
          <a:noFill/>
        </p:spPr>
        <p:txBody>
          <a:bodyPr wrap="square" rtlCol="0">
            <a:spAutoFit/>
          </a:bodyPr>
          <a:p>
            <a:r>
              <a:rPr lang="en-US" altLang="zh-CN"/>
              <a:t>B5</a:t>
            </a:r>
            <a:endParaRPr lang="en-US" altLang="zh-CN"/>
          </a:p>
        </p:txBody>
      </p:sp>
      <p:sp>
        <p:nvSpPr>
          <p:cNvPr id="20" name="文本框 19"/>
          <p:cNvSpPr txBox="1"/>
          <p:nvPr/>
        </p:nvSpPr>
        <p:spPr>
          <a:xfrm>
            <a:off x="11573510" y="4472305"/>
            <a:ext cx="505460" cy="368300"/>
          </a:xfrm>
          <a:prstGeom prst="rect">
            <a:avLst/>
          </a:prstGeom>
          <a:noFill/>
        </p:spPr>
        <p:txBody>
          <a:bodyPr wrap="square" rtlCol="0">
            <a:spAutoFit/>
          </a:bodyPr>
          <a:p>
            <a:r>
              <a:rPr lang="en-US" altLang="zh-CN"/>
              <a:t>B6</a:t>
            </a:r>
            <a:endParaRPr lang="en-US" altLang="zh-CN"/>
          </a:p>
        </p:txBody>
      </p:sp>
      <p:cxnSp>
        <p:nvCxnSpPr>
          <p:cNvPr id="21" name="直接箭头连接符 20"/>
          <p:cNvCxnSpPr>
            <a:stCxn id="9" idx="2"/>
            <a:endCxn id="11" idx="1"/>
          </p:cNvCxnSpPr>
          <p:nvPr/>
        </p:nvCxnSpPr>
        <p:spPr>
          <a:xfrm>
            <a:off x="7966075" y="4779010"/>
            <a:ext cx="1831975" cy="60071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2" name="直接箭头连接符 21"/>
          <p:cNvCxnSpPr>
            <a:stCxn id="9" idx="2"/>
            <a:endCxn id="10" idx="3"/>
          </p:cNvCxnSpPr>
          <p:nvPr/>
        </p:nvCxnSpPr>
        <p:spPr>
          <a:xfrm flipH="1">
            <a:off x="6190615" y="4779010"/>
            <a:ext cx="1775460" cy="70866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4" name="肘形连接符 23"/>
          <p:cNvCxnSpPr/>
          <p:nvPr/>
        </p:nvCxnSpPr>
        <p:spPr>
          <a:xfrm rot="5400000" flipH="1" flipV="1">
            <a:off x="3848100" y="3352800"/>
            <a:ext cx="4670425" cy="1627505"/>
          </a:xfrm>
          <a:prstGeom prst="bentConnector5">
            <a:avLst>
              <a:gd name="adj1" fmla="val -5099"/>
              <a:gd name="adj2" fmla="val -76394"/>
              <a:gd name="adj3" fmla="val 105099"/>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25" name="肘形连接符 24"/>
          <p:cNvCxnSpPr>
            <a:stCxn id="28" idx="2"/>
            <a:endCxn id="27" idx="1"/>
          </p:cNvCxnSpPr>
          <p:nvPr/>
        </p:nvCxnSpPr>
        <p:spPr>
          <a:xfrm rot="5400000" flipH="1">
            <a:off x="6497320" y="2294255"/>
            <a:ext cx="774700" cy="207010"/>
          </a:xfrm>
          <a:prstGeom prst="bentConnector4">
            <a:avLst>
              <a:gd name="adj1" fmla="val -30738"/>
              <a:gd name="adj2" fmla="val 21503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7" name="矩形 26"/>
          <p:cNvSpPr/>
          <p:nvPr/>
        </p:nvSpPr>
        <p:spPr>
          <a:xfrm>
            <a:off x="6781165" y="1831975"/>
            <a:ext cx="413385" cy="35623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矩形 27"/>
          <p:cNvSpPr/>
          <p:nvPr/>
        </p:nvSpPr>
        <p:spPr>
          <a:xfrm>
            <a:off x="6781165" y="2428875"/>
            <a:ext cx="413385" cy="35623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矩形 28"/>
          <p:cNvSpPr/>
          <p:nvPr/>
        </p:nvSpPr>
        <p:spPr>
          <a:xfrm>
            <a:off x="6780530" y="3152140"/>
            <a:ext cx="413385" cy="35623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nvSpPr>
        <p:spPr>
          <a:xfrm>
            <a:off x="6781165" y="3749040"/>
            <a:ext cx="413385" cy="35623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1" name="肘形连接符 30"/>
          <p:cNvCxnSpPr>
            <a:stCxn id="30" idx="2"/>
            <a:endCxn id="29" idx="1"/>
          </p:cNvCxnSpPr>
          <p:nvPr/>
        </p:nvCxnSpPr>
        <p:spPr>
          <a:xfrm rot="5400000" flipH="1">
            <a:off x="6496685" y="3613785"/>
            <a:ext cx="774700" cy="207645"/>
          </a:xfrm>
          <a:prstGeom prst="bentConnector4">
            <a:avLst>
              <a:gd name="adj1" fmla="val -30697"/>
              <a:gd name="adj2" fmla="val 214832"/>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3" name="右箭头 22"/>
          <p:cNvSpPr/>
          <p:nvPr/>
        </p:nvSpPr>
        <p:spPr>
          <a:xfrm>
            <a:off x="2724785" y="3520440"/>
            <a:ext cx="846455" cy="468630"/>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6" name="矩形 25"/>
          <p:cNvSpPr/>
          <p:nvPr/>
        </p:nvSpPr>
        <p:spPr>
          <a:xfrm>
            <a:off x="4352290" y="4279900"/>
            <a:ext cx="2277110" cy="2388235"/>
          </a:xfrm>
          <a:prstGeom prst="rect">
            <a:avLst/>
          </a:prstGeom>
          <a:noFill/>
          <a:ln w="190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23" grpId="1" animBg="1"/>
      <p:bldP spid="26" grpId="0" animBg="1"/>
      <p:bldP spid="26"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 </a:t>
            </a:r>
            <a:r>
              <a:rPr lang="zh-CN" altLang="en-US">
                <a:sym typeface="+mn-ea"/>
              </a:rPr>
              <a:t>通用算法框架</a:t>
            </a:r>
            <a:endParaRPr lang="zh-CN" altLang="en-US">
              <a:sym typeface="+mn-ea"/>
            </a:endParaRPr>
          </a:p>
        </p:txBody>
      </p:sp>
      <p:sp>
        <p:nvSpPr>
          <p:cNvPr id="5" name="文本框 4"/>
          <p:cNvSpPr txBox="1"/>
          <p:nvPr/>
        </p:nvSpPr>
        <p:spPr>
          <a:xfrm>
            <a:off x="838200" y="1765300"/>
            <a:ext cx="6096000" cy="2030095"/>
          </a:xfrm>
          <a:prstGeom prst="rect">
            <a:avLst/>
          </a:prstGeom>
          <a:noFill/>
          <a:ln>
            <a:solidFill>
              <a:schemeClr val="tx1"/>
            </a:solidFill>
          </a:ln>
        </p:spPr>
        <p:txBody>
          <a:bodyPr wrap="square" rtlCol="0" anchor="t">
            <a:spAutoFit/>
          </a:bodyPr>
          <a:p>
            <a:r>
              <a:rPr lang="zh-CN" altLang="en-US"/>
              <a:t>(1) OUT[ENTRY]=vENTRY;</a:t>
            </a:r>
            <a:endParaRPr lang="zh-CN" altLang="en-US"/>
          </a:p>
          <a:p>
            <a:r>
              <a:rPr lang="zh-CN" altLang="en-US"/>
              <a:t>(2) for(除ENTRY之外的每个基本块B) OUT[B]=T;</a:t>
            </a:r>
            <a:endParaRPr lang="zh-CN" altLang="en-US"/>
          </a:p>
          <a:p>
            <a:r>
              <a:rPr lang="zh-CN" altLang="en-US"/>
              <a:t>(3) while(某个OUT值发生了改变) </a:t>
            </a:r>
            <a:endParaRPr lang="zh-CN" altLang="en-US"/>
          </a:p>
          <a:p>
            <a:r>
              <a:rPr lang="zh-CN" altLang="en-US"/>
              <a:t>(4)     for(除ENTRY之外的每个基本块B) {</a:t>
            </a:r>
            <a:endParaRPr lang="zh-CN" altLang="en-US"/>
          </a:p>
          <a:p>
            <a:r>
              <a:rPr lang="zh-CN" altLang="en-US"/>
              <a:t>(5)         IN[B]=∧</a:t>
            </a:r>
            <a:r>
              <a:rPr lang="zh-CN" altLang="en-US" baseline="-25000"/>
              <a:t>P是B的一个前驱OUT</a:t>
            </a:r>
            <a:r>
              <a:rPr lang="zh-CN" altLang="en-US"/>
              <a:t>[P];</a:t>
            </a:r>
            <a:endParaRPr lang="zh-CN" altLang="en-US"/>
          </a:p>
          <a:p>
            <a:r>
              <a:rPr lang="zh-CN" altLang="en-US"/>
              <a:t>(6)         OUT[B]=f</a:t>
            </a:r>
            <a:r>
              <a:rPr lang="zh-CN" altLang="en-US" baseline="-25000"/>
              <a:t>B</a:t>
            </a:r>
            <a:r>
              <a:rPr lang="zh-CN" altLang="en-US"/>
              <a:t>(IN[B]);</a:t>
            </a:r>
            <a:endParaRPr lang="zh-CN" altLang="en-US"/>
          </a:p>
          <a:p>
            <a:r>
              <a:rPr lang="zh-CN" altLang="en-US"/>
              <a:t>(7)     }</a:t>
            </a:r>
            <a:endParaRPr lang="zh-CN" altLang="en-US"/>
          </a:p>
        </p:txBody>
      </p:sp>
      <p:sp>
        <p:nvSpPr>
          <p:cNvPr id="6" name="文本框 5"/>
          <p:cNvSpPr txBox="1"/>
          <p:nvPr/>
        </p:nvSpPr>
        <p:spPr>
          <a:xfrm>
            <a:off x="838200" y="4279265"/>
            <a:ext cx="6096000" cy="2030095"/>
          </a:xfrm>
          <a:prstGeom prst="rect">
            <a:avLst/>
          </a:prstGeom>
          <a:noFill/>
          <a:ln>
            <a:solidFill>
              <a:schemeClr val="tx1"/>
            </a:solidFill>
          </a:ln>
        </p:spPr>
        <p:txBody>
          <a:bodyPr wrap="square" rtlCol="0" anchor="t">
            <a:spAutoFit/>
          </a:bodyPr>
          <a:p>
            <a:r>
              <a:rPr lang="zh-CN" altLang="en-US"/>
              <a:t>(1) IN[EXIT]=vEXIT;</a:t>
            </a:r>
            <a:endParaRPr lang="zh-CN" altLang="en-US"/>
          </a:p>
          <a:p>
            <a:r>
              <a:rPr lang="zh-CN" altLang="en-US"/>
              <a:t>(2) for(除EXIT之外的每个基本块B) IN[B]=T;</a:t>
            </a:r>
            <a:endParaRPr lang="zh-CN" altLang="en-US"/>
          </a:p>
          <a:p>
            <a:r>
              <a:rPr lang="zh-CN" altLang="en-US"/>
              <a:t>(3) while(某个IN值发生了改变)</a:t>
            </a:r>
            <a:endParaRPr lang="zh-CN" altLang="en-US"/>
          </a:p>
          <a:p>
            <a:r>
              <a:rPr lang="zh-CN" altLang="en-US"/>
              <a:t>(4)     for(除EXIT之外的每个基本块B) {</a:t>
            </a:r>
            <a:endParaRPr lang="zh-CN" altLang="en-US"/>
          </a:p>
          <a:p>
            <a:r>
              <a:rPr lang="zh-CN" altLang="en-US"/>
              <a:t>(5)         OUT[B]=∧</a:t>
            </a:r>
            <a:r>
              <a:rPr lang="zh-CN" altLang="en-US" baseline="-25000"/>
              <a:t>S是B的一个后继OUT</a:t>
            </a:r>
            <a:r>
              <a:rPr lang="zh-CN" altLang="en-US"/>
              <a:t>[S];</a:t>
            </a:r>
            <a:endParaRPr lang="zh-CN" altLang="en-US"/>
          </a:p>
          <a:p>
            <a:r>
              <a:rPr lang="zh-CN" altLang="en-US"/>
              <a:t>(6)         IN[B]=f</a:t>
            </a:r>
            <a:r>
              <a:rPr lang="zh-CN" altLang="en-US" baseline="-25000"/>
              <a:t>B</a:t>
            </a:r>
            <a:r>
              <a:rPr lang="zh-CN" altLang="en-US"/>
              <a:t>(OUT[B]);</a:t>
            </a:r>
            <a:endParaRPr lang="zh-CN" altLang="en-US"/>
          </a:p>
          <a:p>
            <a:r>
              <a:rPr lang="zh-CN" altLang="en-US"/>
              <a:t>(7)     }</a:t>
            </a:r>
            <a:endParaRPr lang="zh-CN" altLang="en-US"/>
          </a:p>
        </p:txBody>
      </p:sp>
      <p:sp>
        <p:nvSpPr>
          <p:cNvPr id="7" name="文本框 6"/>
          <p:cNvSpPr txBox="1"/>
          <p:nvPr/>
        </p:nvSpPr>
        <p:spPr>
          <a:xfrm>
            <a:off x="7112000" y="2657475"/>
            <a:ext cx="3569970" cy="521970"/>
          </a:xfrm>
          <a:prstGeom prst="rect">
            <a:avLst/>
          </a:prstGeom>
        </p:spPr>
        <p:txBody>
          <a:bodyPr wrap="square">
            <a:spAutoFit/>
          </a:bodyPr>
          <a:p>
            <a:pPr marL="0" indent="0"/>
            <a:r>
              <a:rPr lang="zh-CN" altLang="en-US" sz="2800" b="0" i="0">
                <a:solidFill>
                  <a:srgbClr val="FF0000"/>
                </a:solidFill>
                <a:latin typeface="Helvetica Neue"/>
                <a:ea typeface="Helvetica Neue"/>
              </a:rPr>
              <a:t>前向数据流迭代算法</a:t>
            </a:r>
            <a:endParaRPr lang="en-US" altLang="zh-CN" sz="2800" b="0" i="0">
              <a:solidFill>
                <a:srgbClr val="FF0000"/>
              </a:solidFill>
              <a:latin typeface="Helvetica Neue"/>
              <a:ea typeface="Helvetica Neue"/>
            </a:endParaRPr>
          </a:p>
        </p:txBody>
      </p:sp>
      <p:sp>
        <p:nvSpPr>
          <p:cNvPr id="8" name="文本框 7"/>
          <p:cNvSpPr txBox="1"/>
          <p:nvPr/>
        </p:nvSpPr>
        <p:spPr>
          <a:xfrm>
            <a:off x="7162165" y="5171440"/>
            <a:ext cx="3569970" cy="521970"/>
          </a:xfrm>
          <a:prstGeom prst="rect">
            <a:avLst/>
          </a:prstGeom>
        </p:spPr>
        <p:txBody>
          <a:bodyPr wrap="square">
            <a:spAutoFit/>
          </a:bodyPr>
          <a:p>
            <a:pPr marL="0" indent="0"/>
            <a:r>
              <a:rPr lang="zh-CN" altLang="en-US" sz="2800" b="0" i="0">
                <a:solidFill>
                  <a:srgbClr val="FF0000"/>
                </a:solidFill>
                <a:latin typeface="Helvetica Neue"/>
                <a:ea typeface="Helvetica Neue"/>
              </a:rPr>
              <a:t>逆向数据流迭代算法</a:t>
            </a:r>
            <a:endParaRPr lang="en-US" altLang="zh-CN" sz="2800" b="0" i="0">
              <a:solidFill>
                <a:srgbClr val="FF0000"/>
              </a:solidFill>
              <a:latin typeface="Helvetica Neue"/>
              <a:ea typeface="Helvetica Neue"/>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 </a:t>
            </a:r>
            <a:r>
              <a:rPr lang="zh-CN" altLang="en-US">
                <a:sym typeface="+mn-ea"/>
              </a:rPr>
              <a:t>通用算法框架</a:t>
            </a:r>
            <a:endParaRPr lang="zh-CN" altLang="en-US">
              <a:sym typeface="+mn-ea"/>
            </a:endParaRPr>
          </a:p>
        </p:txBody>
      </p:sp>
      <p:sp>
        <p:nvSpPr>
          <p:cNvPr id="3" name="内容占位符 2"/>
          <p:cNvSpPr>
            <a:spLocks noGrp="1"/>
          </p:cNvSpPr>
          <p:nvPr>
            <p:ph idx="1"/>
          </p:nvPr>
        </p:nvSpPr>
        <p:spPr>
          <a:xfrm>
            <a:off x="838200" y="1825625"/>
            <a:ext cx="10515600" cy="4103370"/>
          </a:xfrm>
        </p:spPr>
        <p:txBody>
          <a:bodyPr>
            <a:normAutofit/>
          </a:bodyPr>
          <a:p>
            <a:pPr marL="0" indent="0">
              <a:buNone/>
            </a:pPr>
            <a:r>
              <a:rPr lang="zh-CN" altLang="en-US">
                <a:sym typeface="+mn-ea"/>
              </a:rPr>
              <a:t>通用</a:t>
            </a:r>
            <a:r>
              <a:rPr lang="en-US" altLang="zh-CN">
                <a:sym typeface="+mn-ea"/>
              </a:rPr>
              <a:t>迭代算法的性质:</a:t>
            </a:r>
            <a:endParaRPr lang="en-US" altLang="zh-CN">
              <a:sym typeface="+mn-ea"/>
            </a:endParaRPr>
          </a:p>
          <a:p>
            <a:pPr marL="0" indent="0">
              <a:buNone/>
            </a:pPr>
            <a:r>
              <a:rPr lang="en-US" altLang="zh-CN" sz="2400">
                <a:sym typeface="+mn-ea"/>
              </a:rPr>
              <a:t>(1) 如果算法是收敛的, 其结果就是数据流方程组的一个解.</a:t>
            </a:r>
            <a:endParaRPr lang="en-US" altLang="zh-CN" sz="2400">
              <a:sym typeface="+mn-ea"/>
            </a:endParaRPr>
          </a:p>
          <a:p>
            <a:pPr marL="0" indent="0">
              <a:buNone/>
            </a:pPr>
            <a:r>
              <a:rPr lang="en-US" altLang="zh-CN" sz="2400">
                <a:sym typeface="+mn-ea"/>
              </a:rPr>
              <a:t>(2) 如果</a:t>
            </a:r>
            <a:r>
              <a:rPr lang="zh-CN" altLang="en-US" sz="2400">
                <a:sym typeface="+mn-ea"/>
              </a:rPr>
              <a:t>框架</a:t>
            </a:r>
            <a:r>
              <a:rPr lang="en-US" altLang="zh-CN" sz="2400">
                <a:sym typeface="+mn-ea"/>
              </a:rPr>
              <a:t>是单调的, 那么找到的结果就是数据流方程组的最大不动点(Maximum FixedPoint, MFP). </a:t>
            </a:r>
            <a:endParaRPr lang="en-US" altLang="zh-CN" sz="2400">
              <a:sym typeface="+mn-ea"/>
            </a:endParaRPr>
          </a:p>
          <a:p>
            <a:pPr marL="0" indent="0">
              <a:buNone/>
            </a:pPr>
            <a:r>
              <a:rPr lang="en-US" altLang="zh-CN" sz="2000">
                <a:solidFill>
                  <a:schemeClr val="bg1">
                    <a:lumMod val="50000"/>
                  </a:schemeClr>
                </a:solidFill>
                <a:sym typeface="+mn-ea"/>
              </a:rPr>
              <a:t>一个最大不动点是一个具有以下性质的解: 在任何其他解S中, IN[B]和OUT[B]的值和MFP中对应的值之间具有≤关系, </a:t>
            </a:r>
            <a:r>
              <a:rPr lang="zh-CN" altLang="en-US" sz="2000">
                <a:solidFill>
                  <a:schemeClr val="bg1">
                    <a:lumMod val="50000"/>
                  </a:schemeClr>
                </a:solidFill>
                <a:sym typeface="+mn-ea"/>
              </a:rPr>
              <a:t>即在乘积半格中有</a:t>
            </a:r>
            <a:r>
              <a:rPr lang="en-US" altLang="zh-CN" sz="2000">
                <a:solidFill>
                  <a:schemeClr val="bg1">
                    <a:lumMod val="50000"/>
                  </a:schemeClr>
                </a:solidFill>
                <a:sym typeface="+mn-ea"/>
              </a:rPr>
              <a:t>S</a:t>
            </a:r>
            <a:r>
              <a:rPr lang="en-US" altLang="zh-CN" sz="2000">
                <a:solidFill>
                  <a:schemeClr val="bg1">
                    <a:lumMod val="50000"/>
                  </a:schemeClr>
                </a:solidFill>
                <a:sym typeface="+mn-ea"/>
              </a:rPr>
              <a:t>≤MFP</a:t>
            </a:r>
            <a:r>
              <a:rPr lang="en-US" altLang="zh-CN" sz="2000">
                <a:solidFill>
                  <a:schemeClr val="bg1">
                    <a:lumMod val="50000"/>
                  </a:schemeClr>
                </a:solidFill>
                <a:sym typeface="+mn-ea"/>
              </a:rPr>
              <a:t>.</a:t>
            </a:r>
            <a:endParaRPr lang="en-US" altLang="zh-CN" sz="2000">
              <a:solidFill>
                <a:schemeClr val="bg1">
                  <a:lumMod val="50000"/>
                </a:schemeClr>
              </a:solidFill>
              <a:sym typeface="+mn-ea"/>
            </a:endParaRPr>
          </a:p>
          <a:p>
            <a:pPr marL="0" indent="0">
              <a:buNone/>
            </a:pPr>
            <a:r>
              <a:rPr lang="en-US" altLang="zh-CN" sz="2400">
                <a:sym typeface="+mn-ea"/>
              </a:rPr>
              <a:t>(3) 如果框架</a:t>
            </a:r>
            <a:r>
              <a:rPr lang="zh-CN" altLang="en-US" sz="2400">
                <a:sym typeface="+mn-ea"/>
              </a:rPr>
              <a:t>单调且半格</a:t>
            </a:r>
            <a:r>
              <a:rPr lang="en-US" altLang="zh-CN" sz="2400">
                <a:sym typeface="+mn-ea"/>
              </a:rPr>
              <a:t>高度有穷, 那么这个迭代算法必定收敛.</a:t>
            </a:r>
            <a:endParaRPr lang="en-US" altLang="zh-CN" sz="2400">
              <a:sym typeface="+mn-e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 </a:t>
            </a:r>
            <a:r>
              <a:rPr lang="zh-CN" altLang="en-US">
                <a:sym typeface="+mn-ea"/>
              </a:rPr>
              <a:t>通用算法框架</a:t>
            </a:r>
            <a:endParaRPr lang="zh-CN" altLang="en-US">
              <a:sym typeface="+mn-ea"/>
            </a:endParaRPr>
          </a:p>
        </p:txBody>
      </p:sp>
      <p:sp>
        <p:nvSpPr>
          <p:cNvPr id="3" name="内容占位符 2"/>
          <p:cNvSpPr>
            <a:spLocks noGrp="1"/>
          </p:cNvSpPr>
          <p:nvPr>
            <p:ph idx="1"/>
          </p:nvPr>
        </p:nvSpPr>
        <p:spPr>
          <a:xfrm>
            <a:off x="838200" y="1825625"/>
            <a:ext cx="10515600" cy="1699260"/>
          </a:xfrm>
        </p:spPr>
        <p:txBody>
          <a:bodyPr>
            <a:normAutofit/>
          </a:bodyPr>
          <a:p>
            <a:pPr marL="0" indent="0">
              <a:buNone/>
            </a:pPr>
            <a:r>
              <a:rPr lang="zh-CN" sz="2400">
                <a:solidFill>
                  <a:srgbClr val="FF0000"/>
                </a:solidFill>
                <a:sym typeface="+mn-ea"/>
              </a:rPr>
              <a:t>证明</a:t>
            </a:r>
            <a:r>
              <a:rPr lang="en-US" altLang="zh-CN" sz="2400">
                <a:solidFill>
                  <a:srgbClr val="FF0000"/>
                </a:solidFill>
                <a:sym typeface="+mn-ea"/>
              </a:rPr>
              <a:t>(</a:t>
            </a:r>
            <a:r>
              <a:rPr lang="zh-CN" altLang="en-US" sz="2400">
                <a:solidFill>
                  <a:srgbClr val="FF0000"/>
                </a:solidFill>
                <a:sym typeface="+mn-ea"/>
              </a:rPr>
              <a:t>以前向算法为例</a:t>
            </a:r>
            <a:r>
              <a:rPr lang="en-US" altLang="zh-CN" sz="2400">
                <a:solidFill>
                  <a:srgbClr val="FF0000"/>
                </a:solidFill>
                <a:sym typeface="+mn-ea"/>
              </a:rPr>
              <a:t>)</a:t>
            </a:r>
            <a:r>
              <a:rPr lang="en-US" altLang="zh-CN" sz="2400">
                <a:sym typeface="+mn-ea"/>
              </a:rPr>
              <a:t>:</a:t>
            </a:r>
            <a:endParaRPr lang="en-US" altLang="zh-CN" sz="2000">
              <a:sym typeface="+mn-ea"/>
            </a:endParaRPr>
          </a:p>
          <a:p>
            <a:pPr marL="0" indent="0">
              <a:buNone/>
            </a:pPr>
            <a:r>
              <a:rPr lang="en-US" altLang="zh-CN" sz="1800">
                <a:sym typeface="+mn-ea"/>
              </a:rPr>
              <a:t>(1) </a:t>
            </a:r>
            <a:r>
              <a:rPr lang="zh-CN" altLang="en-US" sz="1800">
                <a:sym typeface="+mn-ea"/>
              </a:rPr>
              <a:t>易证</a:t>
            </a:r>
            <a:r>
              <a:rPr lang="en-US" altLang="zh-CN" sz="1800">
                <a:sym typeface="+mn-ea"/>
              </a:rPr>
              <a:t>, 如果while循环结束时方程组没有被满足, 那么各个OUT的值中至少有一个会被改变, while将再次运行.</a:t>
            </a:r>
            <a:endParaRPr lang="en-US" altLang="zh-CN" sz="1800">
              <a:sym typeface="+mn-ea"/>
            </a:endParaRPr>
          </a:p>
          <a:p>
            <a:pPr marL="0" indent="0">
              <a:buNone/>
            </a:pPr>
            <a:r>
              <a:rPr lang="en-US" altLang="zh-CN" sz="1800">
                <a:sym typeface="+mn-ea"/>
              </a:rPr>
              <a:t>(2) 首先</a:t>
            </a:r>
            <a:r>
              <a:rPr lang="zh-CN" altLang="en-US" sz="1800">
                <a:sym typeface="+mn-ea"/>
              </a:rPr>
              <a:t>归纳</a:t>
            </a:r>
            <a:r>
              <a:rPr lang="en-US" altLang="zh-CN" sz="1800">
                <a:sym typeface="+mn-ea"/>
              </a:rPr>
              <a:t>证明, 在运行算法迭代时任意的基本块B的IN[B]和OUT[B]所取的值只能下降(相对于格中的≤关系而言). </a:t>
            </a:r>
            <a:endParaRPr lang="en-US" altLang="zh-CN" sz="1800">
              <a:sym typeface="+mn-ea"/>
            </a:endParaRPr>
          </a:p>
        </p:txBody>
      </p:sp>
      <p:sp>
        <p:nvSpPr>
          <p:cNvPr id="4" name="文本框 3"/>
          <p:cNvSpPr txBox="1"/>
          <p:nvPr/>
        </p:nvSpPr>
        <p:spPr>
          <a:xfrm>
            <a:off x="838200" y="3524885"/>
            <a:ext cx="10515600" cy="583565"/>
          </a:xfrm>
          <a:prstGeom prst="rect">
            <a:avLst/>
          </a:prstGeom>
          <a:noFill/>
        </p:spPr>
        <p:txBody>
          <a:bodyPr wrap="square" rtlCol="0" anchor="t">
            <a:spAutoFit/>
          </a:bodyPr>
          <a:p>
            <a:pPr marL="0" indent="0">
              <a:buNone/>
            </a:pPr>
            <a:r>
              <a:rPr lang="zh-CN" altLang="en-US" sz="1600">
                <a:solidFill>
                  <a:srgbClr val="FF0000"/>
                </a:solidFill>
                <a:sym typeface="+mn-ea"/>
              </a:rPr>
              <a:t>归纳基础</a:t>
            </a:r>
            <a:r>
              <a:rPr lang="zh-CN" altLang="en-US" sz="1600">
                <a:sym typeface="+mn-ea"/>
              </a:rPr>
              <a:t>: 显然</a:t>
            </a:r>
            <a:r>
              <a:rPr lang="en-US" altLang="zh-CN" sz="1600">
                <a:sym typeface="+mn-ea"/>
              </a:rPr>
              <a:t>, </a:t>
            </a:r>
            <a:r>
              <a:rPr lang="zh-CN" altLang="en-US" sz="1600">
                <a:sym typeface="+mn-ea"/>
              </a:rPr>
              <a:t>IN[B]和OUT[B]的值在第一个迭代之后不大于初始值. 因为所有不等于ENTRY的基本块的B的IN[B]和OUT[B]都被初始化为T.</a:t>
            </a:r>
            <a:endParaRPr lang="zh-CN" altLang="en-US" sz="1600">
              <a:sym typeface="+mn-ea"/>
            </a:endParaRPr>
          </a:p>
        </p:txBody>
      </p:sp>
      <p:sp>
        <p:nvSpPr>
          <p:cNvPr id="5" name="文本框 4"/>
          <p:cNvSpPr txBox="1"/>
          <p:nvPr/>
        </p:nvSpPr>
        <p:spPr>
          <a:xfrm>
            <a:off x="838200" y="4108450"/>
            <a:ext cx="10515600" cy="337185"/>
          </a:xfrm>
          <a:prstGeom prst="rect">
            <a:avLst/>
          </a:prstGeom>
          <a:noFill/>
        </p:spPr>
        <p:txBody>
          <a:bodyPr wrap="square" rtlCol="0" anchor="t">
            <a:spAutoFit/>
          </a:bodyPr>
          <a:p>
            <a:pPr marL="0" indent="0">
              <a:buNone/>
            </a:pPr>
            <a:r>
              <a:rPr lang="zh-CN" altLang="en-US" sz="1600">
                <a:solidFill>
                  <a:srgbClr val="FF0000"/>
                </a:solidFill>
                <a:sym typeface="+mn-ea"/>
              </a:rPr>
              <a:t>归纳步骤</a:t>
            </a:r>
            <a:r>
              <a:rPr lang="zh-CN" altLang="en-US" sz="1600">
                <a:sym typeface="+mn-ea"/>
              </a:rPr>
              <a:t>: 假设经历k次迭代之后, 那些值都不大于第k-1次迭代后的值. 需证明第k+1次迭代和第k次迭代同样如此.</a:t>
            </a:r>
            <a:endParaRPr lang="zh-CN" altLang="en-US" sz="1600">
              <a:sym typeface="+mn-ea"/>
            </a:endParaRPr>
          </a:p>
        </p:txBody>
      </p:sp>
      <p:sp>
        <p:nvSpPr>
          <p:cNvPr id="6" name="文本框 5"/>
          <p:cNvSpPr txBox="1"/>
          <p:nvPr/>
        </p:nvSpPr>
        <p:spPr>
          <a:xfrm>
            <a:off x="838200" y="4445635"/>
            <a:ext cx="10515600" cy="829945"/>
          </a:xfrm>
          <a:prstGeom prst="rect">
            <a:avLst/>
          </a:prstGeom>
          <a:noFill/>
        </p:spPr>
        <p:txBody>
          <a:bodyPr wrap="square" rtlCol="0" anchor="t">
            <a:spAutoFit/>
          </a:bodyPr>
          <a:p>
            <a:pPr marL="0" indent="0">
              <a:buNone/>
            </a:pPr>
            <a:r>
              <a:rPr lang="zh-CN" altLang="en-US" sz="1600">
                <a:sym typeface="+mn-ea"/>
              </a:rPr>
              <a:t>考虑算法中第(5)句: IN[B]=∧</a:t>
            </a:r>
            <a:r>
              <a:rPr lang="zh-CN" altLang="en-US" sz="1600" baseline="-25000">
                <a:sym typeface="+mn-ea"/>
              </a:rPr>
              <a:t>P是B的一个前驱OUT</a:t>
            </a:r>
            <a:r>
              <a:rPr lang="zh-CN" altLang="en-US" sz="1600">
                <a:sym typeface="+mn-ea"/>
              </a:rPr>
              <a:t>[P]</a:t>
            </a:r>
            <a:r>
              <a:rPr lang="en-US" altLang="zh-CN" sz="1600">
                <a:sym typeface="+mn-ea"/>
              </a:rPr>
              <a:t>.</a:t>
            </a:r>
            <a:endParaRPr lang="zh-CN" altLang="en-US" sz="1600">
              <a:sym typeface="+mn-ea"/>
            </a:endParaRPr>
          </a:p>
          <a:p>
            <a:pPr marL="0" indent="0">
              <a:buNone/>
            </a:pPr>
            <a:r>
              <a:rPr lang="zh-CN" altLang="en-US" sz="1600">
                <a:sym typeface="+mn-ea"/>
              </a:rPr>
              <a:t>我们用IN[B]</a:t>
            </a:r>
            <a:r>
              <a:rPr lang="zh-CN" altLang="en-US" sz="1600" baseline="-25000">
                <a:sym typeface="+mn-ea"/>
              </a:rPr>
              <a:t>i</a:t>
            </a:r>
            <a:r>
              <a:rPr lang="zh-CN" altLang="en-US" sz="1600">
                <a:sym typeface="+mn-ea"/>
              </a:rPr>
              <a:t>和OUT[B]</a:t>
            </a:r>
            <a:r>
              <a:rPr lang="zh-CN" altLang="en-US" sz="1600" baseline="-25000">
                <a:sym typeface="+mn-ea"/>
              </a:rPr>
              <a:t>i</a:t>
            </a:r>
            <a:r>
              <a:rPr lang="zh-CN" altLang="en-US" sz="1600">
                <a:sym typeface="+mn-ea"/>
              </a:rPr>
              <a:t>标记IN[B]和OUT[B]在第i次迭代之后的值. 假设OUT[P]</a:t>
            </a:r>
            <a:r>
              <a:rPr lang="zh-CN" altLang="en-US" sz="1600" baseline="-25000">
                <a:sym typeface="+mn-ea"/>
              </a:rPr>
              <a:t>k</a:t>
            </a:r>
            <a:r>
              <a:rPr lang="zh-CN" altLang="en-US" sz="1600">
                <a:sym typeface="+mn-ea"/>
              </a:rPr>
              <a:t>≤OUT[P]</a:t>
            </a:r>
            <a:r>
              <a:rPr lang="zh-CN" altLang="en-US" sz="1600" baseline="-25000">
                <a:sym typeface="+mn-ea"/>
              </a:rPr>
              <a:t>k-1</a:t>
            </a:r>
            <a:r>
              <a:rPr lang="zh-CN" altLang="en-US" sz="1600">
                <a:sym typeface="+mn-ea"/>
              </a:rPr>
              <a:t>, 由∧的性质(</a:t>
            </a:r>
            <a:r>
              <a:rPr lang="zh-CN" altLang="en-US" sz="1600">
                <a:solidFill>
                  <a:srgbClr val="FF0000"/>
                </a:solidFill>
                <a:sym typeface="+mn-ea"/>
              </a:rPr>
              <a:t>最大下界</a:t>
            </a:r>
            <a:r>
              <a:rPr lang="zh-CN" altLang="en-US" sz="1600">
                <a:sym typeface="+mn-ea"/>
              </a:rPr>
              <a:t>)可知IN[B]</a:t>
            </a:r>
            <a:r>
              <a:rPr lang="zh-CN" altLang="en-US" sz="1600" baseline="-25000">
                <a:sym typeface="+mn-ea"/>
              </a:rPr>
              <a:t>k+1</a:t>
            </a:r>
            <a:r>
              <a:rPr lang="zh-CN" altLang="en-US" sz="1600">
                <a:sym typeface="+mn-ea"/>
              </a:rPr>
              <a:t>≤IN[B]</a:t>
            </a:r>
            <a:r>
              <a:rPr lang="zh-CN" altLang="en-US" sz="1600" baseline="-25000">
                <a:sym typeface="+mn-ea"/>
              </a:rPr>
              <a:t>k</a:t>
            </a:r>
            <a:r>
              <a:rPr lang="zh-CN" altLang="en-US" sz="1600">
                <a:sym typeface="+mn-ea"/>
              </a:rPr>
              <a:t>.</a:t>
            </a:r>
            <a:endParaRPr lang="zh-CN" altLang="en-US" sz="1600">
              <a:sym typeface="+mn-ea"/>
            </a:endParaRPr>
          </a:p>
        </p:txBody>
      </p:sp>
      <p:sp>
        <p:nvSpPr>
          <p:cNvPr id="7" name="文本框 6"/>
          <p:cNvSpPr txBox="1"/>
          <p:nvPr/>
        </p:nvSpPr>
        <p:spPr>
          <a:xfrm>
            <a:off x="838200" y="5275580"/>
            <a:ext cx="10515600" cy="583565"/>
          </a:xfrm>
          <a:prstGeom prst="rect">
            <a:avLst/>
          </a:prstGeom>
          <a:noFill/>
        </p:spPr>
        <p:txBody>
          <a:bodyPr wrap="square" rtlCol="0" anchor="t">
            <a:spAutoFit/>
          </a:bodyPr>
          <a:p>
            <a:pPr marL="0" indent="0">
              <a:buNone/>
            </a:pPr>
            <a:r>
              <a:rPr lang="zh-CN" altLang="en-US" sz="1600">
                <a:sym typeface="+mn-ea"/>
              </a:rPr>
              <a:t>接下来, 根据算法中第(6)句: OUT[B]=f</a:t>
            </a:r>
            <a:r>
              <a:rPr lang="zh-CN" altLang="en-US" sz="1600" baseline="-25000">
                <a:sym typeface="+mn-ea"/>
              </a:rPr>
              <a:t>B</a:t>
            </a:r>
            <a:r>
              <a:rPr lang="zh-CN" altLang="en-US" sz="1600">
                <a:sym typeface="+mn-ea"/>
              </a:rPr>
              <a:t>(IN[B]);</a:t>
            </a:r>
            <a:endParaRPr lang="zh-CN" altLang="en-US" sz="1600">
              <a:sym typeface="+mn-ea"/>
            </a:endParaRPr>
          </a:p>
          <a:p>
            <a:pPr marL="0" indent="0">
              <a:buNone/>
            </a:pPr>
            <a:r>
              <a:rPr lang="zh-CN" altLang="en-US" sz="1600">
                <a:sym typeface="+mn-ea"/>
              </a:rPr>
              <a:t>由于IN[B]</a:t>
            </a:r>
            <a:r>
              <a:rPr lang="zh-CN" altLang="en-US" sz="1600" baseline="-25000">
                <a:sym typeface="+mn-ea"/>
              </a:rPr>
              <a:t>k+1</a:t>
            </a:r>
            <a:r>
              <a:rPr lang="zh-CN" altLang="en-US" sz="1600">
                <a:sym typeface="+mn-ea"/>
              </a:rPr>
              <a:t>≤IN[B]</a:t>
            </a:r>
            <a:r>
              <a:rPr lang="zh-CN" altLang="en-US" sz="1600" baseline="-25000">
                <a:sym typeface="+mn-ea"/>
              </a:rPr>
              <a:t>k</a:t>
            </a:r>
            <a:r>
              <a:rPr lang="zh-CN" altLang="en-US" sz="1600">
                <a:sym typeface="+mn-ea"/>
              </a:rPr>
              <a:t>, 由</a:t>
            </a:r>
            <a:r>
              <a:rPr lang="zh-CN" altLang="en-US" sz="1600">
                <a:solidFill>
                  <a:srgbClr val="FF0000"/>
                </a:solidFill>
                <a:sym typeface="+mn-ea"/>
              </a:rPr>
              <a:t>单调性</a:t>
            </a:r>
            <a:r>
              <a:rPr lang="zh-CN" altLang="en-US" sz="1600">
                <a:sym typeface="+mn-ea"/>
              </a:rPr>
              <a:t>可知OUT[B]</a:t>
            </a:r>
            <a:r>
              <a:rPr lang="zh-CN" altLang="en-US" sz="1600" baseline="-25000">
                <a:sym typeface="+mn-ea"/>
              </a:rPr>
              <a:t>k+1</a:t>
            </a:r>
            <a:r>
              <a:rPr lang="zh-CN" altLang="en-US" sz="1600">
                <a:sym typeface="+mn-ea"/>
              </a:rPr>
              <a:t>≤OUT[B]</a:t>
            </a:r>
            <a:r>
              <a:rPr lang="zh-CN" altLang="en-US" sz="1600" baseline="-25000">
                <a:sym typeface="+mn-ea"/>
              </a:rPr>
              <a:t>k</a:t>
            </a:r>
            <a:r>
              <a:rPr lang="zh-CN" altLang="en-US" sz="1600">
                <a:sym typeface="+mn-ea"/>
              </a:rPr>
              <a:t>.</a:t>
            </a:r>
            <a:endParaRPr lang="zh-CN" altLang="en-US" sz="1600">
              <a:sym typeface="+mn-ea"/>
            </a:endParaRPr>
          </a:p>
        </p:txBody>
      </p:sp>
      <p:sp>
        <p:nvSpPr>
          <p:cNvPr id="8" name="文本框 7"/>
          <p:cNvSpPr txBox="1"/>
          <p:nvPr/>
        </p:nvSpPr>
        <p:spPr>
          <a:xfrm>
            <a:off x="838200" y="5859145"/>
            <a:ext cx="10515600" cy="583565"/>
          </a:xfrm>
          <a:prstGeom prst="rect">
            <a:avLst/>
          </a:prstGeom>
          <a:noFill/>
        </p:spPr>
        <p:txBody>
          <a:bodyPr wrap="square" rtlCol="0" anchor="t">
            <a:spAutoFit/>
          </a:bodyPr>
          <a:p>
            <a:pPr marL="0" indent="0">
              <a:buNone/>
            </a:pPr>
            <a:r>
              <a:rPr lang="zh-CN" altLang="en-US" sz="1600">
                <a:sym typeface="+mn-ea"/>
              </a:rPr>
              <a:t>进一步, 每个IN[B]和OUT[B]值的改变都满足上述性质</a:t>
            </a:r>
            <a:r>
              <a:rPr lang="en-US" altLang="zh-CN" sz="1600">
                <a:sym typeface="+mn-ea"/>
              </a:rPr>
              <a:t>:</a:t>
            </a:r>
            <a:r>
              <a:rPr lang="zh-CN" altLang="en-US" sz="1600">
                <a:sym typeface="+mn-ea"/>
              </a:rPr>
              <a:t> ∧返回的是输入的最大下界, 且传递函数单调. 因此, 如果该算法迭代终止, 其结果至少和其他解的值一样大. 也就是说, 算法求得的结果是方程的最大不动点.</a:t>
            </a:r>
            <a:endParaRPr lang="zh-CN" altLang="en-US" sz="160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 grpId="0"/>
      <p:bldP spid="6" grpId="1"/>
      <p:bldP spid="7" grpId="0"/>
      <p:bldP spid="7" grpId="1"/>
      <p:bldP spid="8" grpId="0"/>
      <p:bldP spid="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 </a:t>
            </a:r>
            <a:r>
              <a:rPr lang="zh-CN" altLang="en-US">
                <a:sym typeface="+mn-ea"/>
              </a:rPr>
              <a:t>通用算法框架</a:t>
            </a:r>
            <a:endParaRPr lang="zh-CN" altLang="en-US">
              <a:sym typeface="+mn-ea"/>
            </a:endParaRPr>
          </a:p>
        </p:txBody>
      </p:sp>
      <p:sp>
        <p:nvSpPr>
          <p:cNvPr id="3" name="内容占位符 2"/>
          <p:cNvSpPr>
            <a:spLocks noGrp="1"/>
          </p:cNvSpPr>
          <p:nvPr>
            <p:ph idx="1"/>
          </p:nvPr>
        </p:nvSpPr>
        <p:spPr>
          <a:xfrm>
            <a:off x="838200" y="1825625"/>
            <a:ext cx="10515600" cy="1699260"/>
          </a:xfrm>
        </p:spPr>
        <p:txBody>
          <a:bodyPr>
            <a:normAutofit/>
          </a:bodyPr>
          <a:p>
            <a:pPr marL="0" indent="0">
              <a:buNone/>
            </a:pPr>
            <a:r>
              <a:rPr lang="zh-CN" sz="2400">
                <a:solidFill>
                  <a:srgbClr val="FF0000"/>
                </a:solidFill>
                <a:sym typeface="+mn-ea"/>
              </a:rPr>
              <a:t>证明</a:t>
            </a:r>
            <a:r>
              <a:rPr lang="en-US" altLang="zh-CN" sz="2400">
                <a:solidFill>
                  <a:srgbClr val="FF0000"/>
                </a:solidFill>
                <a:sym typeface="+mn-ea"/>
              </a:rPr>
              <a:t>(</a:t>
            </a:r>
            <a:r>
              <a:rPr lang="zh-CN" altLang="en-US" sz="2400">
                <a:solidFill>
                  <a:srgbClr val="FF0000"/>
                </a:solidFill>
                <a:sym typeface="+mn-ea"/>
              </a:rPr>
              <a:t>以前向算法为例</a:t>
            </a:r>
            <a:r>
              <a:rPr lang="en-US" altLang="zh-CN" sz="2400">
                <a:solidFill>
                  <a:srgbClr val="FF0000"/>
                </a:solidFill>
                <a:sym typeface="+mn-ea"/>
              </a:rPr>
              <a:t>)</a:t>
            </a:r>
            <a:r>
              <a:rPr lang="en-US" altLang="zh-CN" sz="2400">
                <a:sym typeface="+mn-ea"/>
              </a:rPr>
              <a:t>:</a:t>
            </a:r>
            <a:endParaRPr lang="en-US" altLang="zh-CN" sz="2000">
              <a:sym typeface="+mn-ea"/>
            </a:endParaRPr>
          </a:p>
          <a:p>
            <a:pPr marL="0" indent="0">
              <a:buNone/>
            </a:pPr>
            <a:r>
              <a:rPr lang="en-US" altLang="zh-CN" sz="1800">
                <a:sym typeface="+mn-ea"/>
              </a:rPr>
              <a:t>(3) </a:t>
            </a:r>
            <a:r>
              <a:rPr lang="zh-CN" altLang="en-US" sz="1800">
                <a:sym typeface="+mn-ea"/>
              </a:rPr>
              <a:t>与</a:t>
            </a:r>
            <a:r>
              <a:rPr lang="en-US" altLang="zh-CN" sz="1800">
                <a:sym typeface="+mn-ea"/>
              </a:rPr>
              <a:t>(2)</a:t>
            </a:r>
            <a:r>
              <a:rPr lang="zh-CN" altLang="en-US" sz="1800">
                <a:sym typeface="+mn-ea"/>
              </a:rPr>
              <a:t>类似</a:t>
            </a:r>
            <a:r>
              <a:rPr lang="en-US" altLang="zh-CN" sz="1800">
                <a:sym typeface="+mn-ea"/>
              </a:rPr>
              <a:t>, </a:t>
            </a:r>
            <a:r>
              <a:rPr lang="zh-CN" altLang="en-US" sz="1800">
                <a:sym typeface="+mn-ea"/>
              </a:rPr>
              <a:t>∧返回的是输入的下界, 且传递函数单调</a:t>
            </a:r>
            <a:r>
              <a:rPr lang="en-US" altLang="zh-CN" sz="1800">
                <a:sym typeface="+mn-ea"/>
              </a:rPr>
              <a:t>, </a:t>
            </a:r>
            <a:r>
              <a:rPr lang="zh-CN" altLang="en-US" sz="1800">
                <a:sym typeface="+mn-ea"/>
              </a:rPr>
              <a:t>也就是说每次迭代的结果要么不变</a:t>
            </a:r>
            <a:r>
              <a:rPr lang="en-US" altLang="zh-CN" sz="1800">
                <a:sym typeface="+mn-ea"/>
              </a:rPr>
              <a:t>(</a:t>
            </a:r>
            <a:r>
              <a:rPr lang="zh-CN" altLang="en-US" sz="1800">
                <a:sym typeface="+mn-ea"/>
              </a:rPr>
              <a:t>即收敛</a:t>
            </a:r>
            <a:r>
              <a:rPr lang="en-US" altLang="zh-CN" sz="1800">
                <a:sym typeface="+mn-ea"/>
              </a:rPr>
              <a:t>), </a:t>
            </a:r>
            <a:r>
              <a:rPr lang="zh-CN" altLang="en-US" sz="1800">
                <a:sym typeface="+mn-ea"/>
              </a:rPr>
              <a:t>要么减小</a:t>
            </a:r>
            <a:r>
              <a:rPr lang="en-US" altLang="zh-CN" sz="1800">
                <a:sym typeface="+mn-ea"/>
              </a:rPr>
              <a:t>. </a:t>
            </a:r>
            <a:r>
              <a:rPr lang="zh-CN" altLang="en-US" sz="1800">
                <a:sym typeface="+mn-ea"/>
              </a:rPr>
              <a:t>而到达定义分析中乘积半格的高度是有限的</a:t>
            </a:r>
            <a:r>
              <a:rPr lang="en-US" altLang="zh-CN" sz="1800">
                <a:sym typeface="+mn-ea"/>
              </a:rPr>
              <a:t>(n*2^n-1), </a:t>
            </a:r>
            <a:r>
              <a:rPr lang="zh-CN" altLang="en-US" sz="1800">
                <a:sym typeface="+mn-ea"/>
              </a:rPr>
              <a:t>因此每次迭代的结果不可能一直下降</a:t>
            </a:r>
            <a:r>
              <a:rPr lang="en-US" altLang="zh-CN" sz="1800">
                <a:sym typeface="+mn-ea"/>
              </a:rPr>
              <a:t>, </a:t>
            </a:r>
            <a:r>
              <a:rPr lang="zh-CN" altLang="en-US" sz="1800">
                <a:sym typeface="+mn-ea"/>
              </a:rPr>
              <a:t>算法必然会收敛</a:t>
            </a:r>
            <a:r>
              <a:rPr lang="en-US" altLang="zh-CN" sz="1800">
                <a:sym typeface="+mn-ea"/>
              </a:rPr>
              <a:t>.</a:t>
            </a:r>
            <a:endParaRPr lang="en-US" altLang="zh-CN" sz="1800">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endParaRPr lang="zh-CN" altLang="en-US"/>
          </a:p>
        </p:txBody>
      </p:sp>
      <p:sp>
        <p:nvSpPr>
          <p:cNvPr id="3" name="内容占位符 2"/>
          <p:cNvSpPr>
            <a:spLocks noGrp="1"/>
          </p:cNvSpPr>
          <p:nvPr>
            <p:ph idx="1"/>
          </p:nvPr>
        </p:nvSpPr>
        <p:spPr>
          <a:xfrm>
            <a:off x="838200" y="1825625"/>
            <a:ext cx="10515600" cy="3195320"/>
          </a:xfrm>
        </p:spPr>
        <p:txBody>
          <a:bodyPr>
            <a:normAutofit lnSpcReduction="20000"/>
          </a:bodyPr>
          <a:p>
            <a:pPr marL="0" indent="0">
              <a:buNone/>
            </a:pPr>
            <a:r>
              <a:rPr lang="en-US" altLang="zh-CN">
                <a:sym typeface="+mn-ea"/>
              </a:rPr>
              <a:t>RQ1. 数据流分析中用到的迭代算法在什么情况下是正确的?</a:t>
            </a:r>
            <a:endParaRPr lang="en-US" altLang="zh-CN">
              <a:sym typeface="+mn-ea"/>
            </a:endParaRPr>
          </a:p>
          <a:p>
            <a:pPr marL="0" indent="0">
              <a:buNone/>
            </a:pPr>
            <a:r>
              <a:rPr lang="zh-CN" altLang="en-US" sz="2400">
                <a:solidFill>
                  <a:srgbClr val="00B050"/>
                </a:solidFill>
                <a:sym typeface="+mn-ea"/>
              </a:rPr>
              <a:t>满足半格与传递函数约束的情况下是正确的</a:t>
            </a:r>
            <a:r>
              <a:rPr lang="en-US" altLang="zh-CN" sz="2400">
                <a:solidFill>
                  <a:srgbClr val="00B050"/>
                </a:solidFill>
                <a:sym typeface="+mn-ea"/>
              </a:rPr>
              <a:t>.</a:t>
            </a:r>
            <a:endParaRPr lang="en-US" altLang="zh-CN" sz="2400">
              <a:solidFill>
                <a:srgbClr val="00B050"/>
              </a:solidFill>
            </a:endParaRPr>
          </a:p>
          <a:p>
            <a:pPr marL="0" indent="0">
              <a:buNone/>
            </a:pPr>
            <a:r>
              <a:rPr lang="en-US" altLang="zh-CN">
                <a:sym typeface="+mn-ea"/>
              </a:rPr>
              <a:t>RQ2. 迭代算法收敛吗?</a:t>
            </a:r>
            <a:endParaRPr lang="en-US" altLang="zh-CN">
              <a:sym typeface="+mn-ea"/>
            </a:endParaRPr>
          </a:p>
          <a:p>
            <a:pPr marL="0" indent="0">
              <a:buNone/>
            </a:pPr>
            <a:r>
              <a:rPr lang="zh-CN" altLang="en-US" sz="2400">
                <a:solidFill>
                  <a:srgbClr val="00B050"/>
                </a:solidFill>
                <a:sym typeface="+mn-ea"/>
              </a:rPr>
              <a:t>算法一定会收敛</a:t>
            </a:r>
            <a:r>
              <a:rPr lang="en-US" altLang="zh-CN" sz="2400">
                <a:solidFill>
                  <a:srgbClr val="00B050"/>
                </a:solidFill>
                <a:sym typeface="+mn-ea"/>
              </a:rPr>
              <a:t>, </a:t>
            </a:r>
            <a:r>
              <a:rPr lang="zh-CN" altLang="en-US" sz="2400">
                <a:solidFill>
                  <a:srgbClr val="00B050"/>
                </a:solidFill>
                <a:sym typeface="+mn-ea"/>
              </a:rPr>
              <a:t>且会达到最大不动点</a:t>
            </a:r>
            <a:r>
              <a:rPr lang="en-US" altLang="zh-CN" sz="2400">
                <a:solidFill>
                  <a:srgbClr val="00B050"/>
                </a:solidFill>
                <a:sym typeface="+mn-ea"/>
              </a:rPr>
              <a:t>.</a:t>
            </a:r>
            <a:endParaRPr lang="en-US" altLang="zh-CN" sz="2400"/>
          </a:p>
          <a:p>
            <a:pPr marL="0" indent="0">
              <a:buNone/>
            </a:pPr>
            <a:r>
              <a:rPr lang="en-US" altLang="zh-CN">
                <a:sym typeface="+mn-ea"/>
              </a:rPr>
              <a:t>RQ3. 迭代算法得到的解有多精确?</a:t>
            </a:r>
            <a:endParaRPr lang="en-US" altLang="zh-CN">
              <a:sym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 </a:t>
            </a:r>
            <a:r>
              <a:rPr lang="zh-CN" altLang="en-US">
                <a:sym typeface="+mn-ea"/>
              </a:rPr>
              <a:t>解的含义</a:t>
            </a:r>
            <a:endParaRPr lang="zh-CN" altLang="en-US">
              <a:sym typeface="+mn-ea"/>
            </a:endParaRPr>
          </a:p>
        </p:txBody>
      </p:sp>
      <p:sp>
        <p:nvSpPr>
          <p:cNvPr id="3" name="内容占位符 2"/>
          <p:cNvSpPr>
            <a:spLocks noGrp="1"/>
          </p:cNvSpPr>
          <p:nvPr>
            <p:ph idx="1"/>
          </p:nvPr>
        </p:nvSpPr>
        <p:spPr>
          <a:xfrm>
            <a:off x="838200" y="1825625"/>
            <a:ext cx="10515600" cy="2472690"/>
          </a:xfrm>
        </p:spPr>
        <p:txBody>
          <a:bodyPr>
            <a:normAutofit lnSpcReduction="10000"/>
          </a:bodyPr>
          <a:p>
            <a:pPr marL="0" indent="0">
              <a:buNone/>
            </a:pPr>
            <a:r>
              <a:rPr sz="2400">
                <a:sym typeface="+mn-ea"/>
              </a:rPr>
              <a:t>从程序语义来看, </a:t>
            </a:r>
            <a:r>
              <a:rPr lang="zh-CN" sz="2400">
                <a:sym typeface="+mn-ea"/>
              </a:rPr>
              <a:t>最大不动点</a:t>
            </a:r>
            <a:r>
              <a:rPr lang="en-US" altLang="zh-CN" sz="2400">
                <a:sym typeface="+mn-ea"/>
              </a:rPr>
              <a:t>(MFP)</a:t>
            </a:r>
            <a:r>
              <a:rPr sz="2400">
                <a:sym typeface="+mn-ea"/>
              </a:rPr>
              <a:t>代表了什么呢? </a:t>
            </a:r>
            <a:endParaRPr sz="2400">
              <a:sym typeface="+mn-ea"/>
            </a:endParaRPr>
          </a:p>
          <a:p>
            <a:pPr marL="0" indent="0">
              <a:buNone/>
            </a:pPr>
            <a:endParaRPr sz="2400">
              <a:sym typeface="+mn-ea"/>
            </a:endParaRPr>
          </a:p>
          <a:p>
            <a:pPr marL="0" indent="0">
              <a:buNone/>
            </a:pPr>
            <a:r>
              <a:rPr lang="zh-CN" sz="2400">
                <a:sym typeface="+mn-ea"/>
              </a:rPr>
              <a:t>理想解</a:t>
            </a:r>
            <a:endParaRPr lang="zh-CN" sz="2400">
              <a:sym typeface="+mn-ea"/>
            </a:endParaRPr>
          </a:p>
          <a:p>
            <a:pPr marL="0" indent="0">
              <a:buNone/>
            </a:pPr>
            <a:r>
              <a:rPr lang="zh-CN" sz="2000">
                <a:sym typeface="+mn-ea"/>
              </a:rPr>
              <a:t>基本块B的理想结果是IDEAL[B]=∧</a:t>
            </a:r>
            <a:r>
              <a:rPr lang="zh-CN" sz="2000" baseline="-25000">
                <a:sym typeface="+mn-ea"/>
              </a:rPr>
              <a:t>P是从ENTRY到B的一个</a:t>
            </a:r>
            <a:r>
              <a:rPr lang="zh-CN" sz="2000" baseline="-25000">
                <a:solidFill>
                  <a:srgbClr val="FF0000"/>
                </a:solidFill>
                <a:sym typeface="+mn-ea"/>
              </a:rPr>
              <a:t>可执行</a:t>
            </a:r>
            <a:r>
              <a:rPr lang="zh-CN" sz="2000" baseline="-25000">
                <a:sym typeface="+mn-ea"/>
              </a:rPr>
              <a:t>路径</a:t>
            </a:r>
            <a:r>
              <a:rPr lang="zh-CN" sz="2000">
                <a:sym typeface="+mn-ea"/>
              </a:rPr>
              <a:t>f</a:t>
            </a:r>
            <a:r>
              <a:rPr lang="zh-CN" sz="2000" baseline="-25000">
                <a:sym typeface="+mn-ea"/>
              </a:rPr>
              <a:t>P</a:t>
            </a:r>
            <a:r>
              <a:rPr lang="zh-CN" sz="2000">
                <a:sym typeface="+mn-ea"/>
              </a:rPr>
              <a:t>(v</a:t>
            </a:r>
            <a:r>
              <a:rPr lang="zh-CN" sz="2000" baseline="-25000">
                <a:sym typeface="+mn-ea"/>
              </a:rPr>
              <a:t>ENTRY</a:t>
            </a:r>
            <a:r>
              <a:rPr lang="zh-CN" sz="2000">
                <a:sym typeface="+mn-ea"/>
              </a:rPr>
              <a:t>)</a:t>
            </a:r>
            <a:endParaRPr lang="zh-CN" sz="2000">
              <a:sym typeface="+mn-ea"/>
            </a:endParaRPr>
          </a:p>
          <a:p>
            <a:pPr>
              <a:buFont typeface="Arial" panose="020B0604020202020204" pitchFamily="34" charset="0"/>
              <a:buChar char="•"/>
            </a:pPr>
            <a:r>
              <a:rPr lang="zh-CN" sz="2000">
                <a:sym typeface="+mn-ea"/>
              </a:rPr>
              <a:t>任何比IDEAL更大的答案都是错误的.</a:t>
            </a:r>
            <a:endParaRPr lang="zh-CN" sz="2000">
              <a:sym typeface="+mn-ea"/>
            </a:endParaRPr>
          </a:p>
          <a:p>
            <a:pPr>
              <a:buFont typeface="Arial" panose="020B0604020202020204" pitchFamily="34" charset="0"/>
              <a:buChar char="•"/>
            </a:pPr>
            <a:r>
              <a:rPr lang="zh-CN" sz="2000">
                <a:sym typeface="+mn-ea"/>
              </a:rPr>
              <a:t>任何小于或等于这个理想值的值都是保守的, 即安全的.</a:t>
            </a:r>
            <a:endParaRPr lang="zh-CN" sz="2000">
              <a:sym typeface="+mn-ea"/>
            </a:endParaRPr>
          </a:p>
          <a:p>
            <a:pPr marL="0" indent="0">
              <a:buFont typeface="Arial" panose="020B0604020202020204" pitchFamily="34" charset="0"/>
              <a:buNone/>
            </a:pPr>
            <a:endParaRPr lang="zh-CN" sz="2000">
              <a:sym typeface="+mn-ea"/>
            </a:endParaRPr>
          </a:p>
          <a:p>
            <a:pPr marL="0" indent="0">
              <a:buNone/>
            </a:pPr>
            <a:endParaRPr lang="zh-CN" sz="2000">
              <a:sym typeface="+mn-ea"/>
            </a:endParaRPr>
          </a:p>
        </p:txBody>
      </p:sp>
      <p:sp>
        <p:nvSpPr>
          <p:cNvPr id="4" name="文本框 3"/>
          <p:cNvSpPr txBox="1"/>
          <p:nvPr/>
        </p:nvSpPr>
        <p:spPr>
          <a:xfrm>
            <a:off x="838200" y="4320540"/>
            <a:ext cx="10516235" cy="645160"/>
          </a:xfrm>
          <a:prstGeom prst="rect">
            <a:avLst/>
          </a:prstGeom>
          <a:noFill/>
        </p:spPr>
        <p:txBody>
          <a:bodyPr wrap="square" rtlCol="0">
            <a:spAutoFit/>
          </a:bodyPr>
          <a:p>
            <a:r>
              <a:rPr lang="zh-CN" altLang="en-US"/>
              <a:t>例如</a:t>
            </a:r>
            <a:r>
              <a:rPr lang="en-US" altLang="zh-CN"/>
              <a:t>, </a:t>
            </a:r>
            <a:r>
              <a:rPr lang="zh-CN" altLang="en-US"/>
              <a:t>到达定义分析中</a:t>
            </a:r>
            <a:r>
              <a:rPr lang="en-US" altLang="zh-CN"/>
              <a:t>, </a:t>
            </a:r>
            <a:r>
              <a:rPr lang="zh-CN" altLang="en-US"/>
              <a:t>一个程序点本来有定义</a:t>
            </a:r>
            <a:r>
              <a:rPr lang="en-US" altLang="zh-CN"/>
              <a:t>{d1, d2}</a:t>
            </a:r>
            <a:r>
              <a:rPr lang="zh-CN" altLang="en-US"/>
              <a:t>可达</a:t>
            </a:r>
            <a:r>
              <a:rPr lang="en-US" altLang="zh-CN"/>
              <a:t>, </a:t>
            </a:r>
            <a:r>
              <a:rPr lang="zh-CN" altLang="en-US"/>
              <a:t>我们保守地认为有</a:t>
            </a:r>
            <a:r>
              <a:rPr lang="en-US" altLang="zh-CN"/>
              <a:t>{d1, d2, d3}</a:t>
            </a:r>
            <a:r>
              <a:rPr lang="zh-CN" altLang="en-US"/>
              <a:t>可达仍然是安全的</a:t>
            </a:r>
            <a:r>
              <a:rPr lang="en-US" altLang="zh-CN"/>
              <a:t>. </a:t>
            </a:r>
            <a:r>
              <a:rPr lang="zh-CN" altLang="en-US"/>
              <a:t>但如果激进地认为只有</a:t>
            </a:r>
            <a:r>
              <a:rPr lang="en-US" altLang="zh-CN"/>
              <a:t>{d1}</a:t>
            </a:r>
            <a:r>
              <a:rPr lang="zh-CN" altLang="en-US"/>
              <a:t>可达就可能会导致编译优化错误</a:t>
            </a:r>
            <a:r>
              <a:rPr lang="en-US" altLang="zh-CN"/>
              <a:t>.</a:t>
            </a:r>
            <a:endParaRPr lang="en-US" altLang="zh-CN"/>
          </a:p>
        </p:txBody>
      </p:sp>
      <p:sp>
        <p:nvSpPr>
          <p:cNvPr id="5" name="文本框 4"/>
          <p:cNvSpPr txBox="1"/>
          <p:nvPr/>
        </p:nvSpPr>
        <p:spPr>
          <a:xfrm>
            <a:off x="838200" y="5098415"/>
            <a:ext cx="10516870" cy="368300"/>
          </a:xfrm>
          <a:prstGeom prst="rect">
            <a:avLst/>
          </a:prstGeom>
          <a:noFill/>
        </p:spPr>
        <p:txBody>
          <a:bodyPr wrap="square" rtlCol="0">
            <a:spAutoFit/>
          </a:bodyPr>
          <a:p>
            <a:r>
              <a:rPr lang="zh-CN" altLang="en-US">
                <a:solidFill>
                  <a:srgbClr val="FF0000"/>
                </a:solidFill>
              </a:rPr>
              <a:t>寻求所有可执行路径是一个不可判定问题</a:t>
            </a:r>
            <a:r>
              <a:rPr lang="en-US" altLang="zh-CN">
                <a:solidFill>
                  <a:srgbClr val="FF0000"/>
                </a:solidFill>
              </a:rPr>
              <a:t>!</a:t>
            </a:r>
            <a:endParaRPr lang="en-US" altLang="zh-CN">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 </a:t>
            </a:r>
            <a:r>
              <a:rPr lang="zh-CN" altLang="en-US">
                <a:sym typeface="+mn-ea"/>
              </a:rPr>
              <a:t>解的含义</a:t>
            </a:r>
            <a:endParaRPr lang="zh-CN" altLang="en-US">
              <a:sym typeface="+mn-ea"/>
            </a:endParaRPr>
          </a:p>
        </p:txBody>
      </p:sp>
      <p:sp>
        <p:nvSpPr>
          <p:cNvPr id="3" name="内容占位符 2"/>
          <p:cNvSpPr>
            <a:spLocks noGrp="1"/>
          </p:cNvSpPr>
          <p:nvPr>
            <p:ph idx="1"/>
          </p:nvPr>
        </p:nvSpPr>
        <p:spPr>
          <a:xfrm>
            <a:off x="838200" y="1825625"/>
            <a:ext cx="10515600" cy="2472690"/>
          </a:xfrm>
        </p:spPr>
        <p:txBody>
          <a:bodyPr>
            <a:normAutofit lnSpcReduction="10000"/>
          </a:bodyPr>
          <a:p>
            <a:pPr marL="0" indent="0">
              <a:buNone/>
            </a:pPr>
            <a:r>
              <a:rPr lang="en-US" altLang="zh-CN" sz="2400">
                <a:sym typeface="+mn-ea"/>
              </a:rPr>
              <a:t>MOP</a:t>
            </a:r>
            <a:r>
              <a:rPr lang="zh-CN" altLang="en-US" sz="2400">
                <a:sym typeface="+mn-ea"/>
              </a:rPr>
              <a:t>解</a:t>
            </a:r>
            <a:endParaRPr lang="zh-CN" altLang="en-US" sz="2400">
              <a:sym typeface="+mn-ea"/>
            </a:endParaRPr>
          </a:p>
          <a:p>
            <a:pPr marL="0" indent="0">
              <a:buNone/>
            </a:pPr>
            <a:r>
              <a:rPr lang="zh-CN" altLang="en-US" sz="2000">
                <a:solidFill>
                  <a:srgbClr val="FF0000"/>
                </a:solidFill>
                <a:sym typeface="+mn-ea"/>
              </a:rPr>
              <a:t>假设每条路径都可能被执行</a:t>
            </a:r>
            <a:r>
              <a:rPr lang="en-US" altLang="zh-CN" sz="2000">
                <a:solidFill>
                  <a:srgbClr val="FF0000"/>
                </a:solidFill>
                <a:sym typeface="+mn-ea"/>
              </a:rPr>
              <a:t>:</a:t>
            </a:r>
            <a:endParaRPr lang="zh-CN" altLang="en-US" sz="2000">
              <a:solidFill>
                <a:srgbClr val="FF0000"/>
              </a:solidFill>
              <a:sym typeface="+mn-ea"/>
            </a:endParaRPr>
          </a:p>
          <a:p>
            <a:pPr marL="0" indent="0">
              <a:buNone/>
            </a:pPr>
            <a:r>
              <a:rPr lang="en-US" altLang="zh-CN" sz="2000">
                <a:sym typeface="+mn-ea"/>
              </a:rPr>
              <a:t>MOP</a:t>
            </a:r>
            <a:r>
              <a:rPr lang="zh-CN" sz="2000">
                <a:sym typeface="+mn-ea"/>
              </a:rPr>
              <a:t>[B]=∧</a:t>
            </a:r>
            <a:r>
              <a:rPr lang="zh-CN" sz="2000" baseline="-25000">
                <a:sym typeface="+mn-ea"/>
              </a:rPr>
              <a:t>P是从ENTRY到B的一个</a:t>
            </a:r>
            <a:r>
              <a:rPr lang="zh-CN" sz="2000" baseline="-25000">
                <a:sym typeface="+mn-ea"/>
              </a:rPr>
              <a:t>控制流图路径</a:t>
            </a:r>
            <a:r>
              <a:rPr lang="zh-CN" sz="2000">
                <a:sym typeface="+mn-ea"/>
              </a:rPr>
              <a:t>f</a:t>
            </a:r>
            <a:r>
              <a:rPr lang="zh-CN" sz="2000" baseline="-25000">
                <a:sym typeface="+mn-ea"/>
              </a:rPr>
              <a:t>P</a:t>
            </a:r>
            <a:r>
              <a:rPr lang="zh-CN" sz="2000">
                <a:sym typeface="+mn-ea"/>
              </a:rPr>
              <a:t>(v</a:t>
            </a:r>
            <a:r>
              <a:rPr lang="zh-CN" sz="2000" baseline="-25000">
                <a:sym typeface="+mn-ea"/>
              </a:rPr>
              <a:t>ENTRY</a:t>
            </a:r>
            <a:r>
              <a:rPr lang="zh-CN" sz="2000">
                <a:sym typeface="+mn-ea"/>
              </a:rPr>
              <a:t>)</a:t>
            </a:r>
            <a:endParaRPr lang="zh-CN" sz="2000">
              <a:sym typeface="+mn-ea"/>
            </a:endParaRPr>
          </a:p>
          <a:p>
            <a:pPr marL="0" indent="0">
              <a:buFont typeface="Arial" panose="020B0604020202020204" pitchFamily="34" charset="0"/>
              <a:buNone/>
            </a:pPr>
            <a:r>
              <a:rPr lang="zh-CN" sz="2000">
                <a:sym typeface="+mn-ea"/>
              </a:rPr>
              <a:t>MOP≤IDEAL.</a:t>
            </a:r>
            <a:endParaRPr lang="zh-CN" sz="2000">
              <a:sym typeface="+mn-ea"/>
            </a:endParaRPr>
          </a:p>
          <a:p>
            <a:pPr marL="0" indent="0">
              <a:buNone/>
            </a:pPr>
            <a:endParaRPr lang="zh-CN" sz="2000">
              <a:sym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 </a:t>
            </a:r>
            <a:r>
              <a:rPr lang="zh-CN" altLang="en-US">
                <a:sym typeface="+mn-ea"/>
              </a:rPr>
              <a:t>解的含义</a:t>
            </a:r>
            <a:endParaRPr lang="zh-CN" altLang="en-US">
              <a:sym typeface="+mn-ea"/>
            </a:endParaRPr>
          </a:p>
        </p:txBody>
      </p:sp>
      <p:sp>
        <p:nvSpPr>
          <p:cNvPr id="3" name="内容占位符 2"/>
          <p:cNvSpPr>
            <a:spLocks noGrp="1"/>
          </p:cNvSpPr>
          <p:nvPr>
            <p:ph idx="1"/>
          </p:nvPr>
        </p:nvSpPr>
        <p:spPr>
          <a:xfrm>
            <a:off x="838200" y="1825625"/>
            <a:ext cx="6529070" cy="569595"/>
          </a:xfrm>
        </p:spPr>
        <p:txBody>
          <a:bodyPr>
            <a:normAutofit/>
          </a:bodyPr>
          <a:p>
            <a:pPr marL="0" indent="0">
              <a:buNone/>
            </a:pPr>
            <a:r>
              <a:rPr lang="en-US" altLang="zh-CN" sz="2400">
                <a:sym typeface="+mn-ea"/>
              </a:rPr>
              <a:t>MOP</a:t>
            </a:r>
            <a:r>
              <a:rPr lang="zh-CN" altLang="en-US" sz="2400">
                <a:sym typeface="+mn-ea"/>
              </a:rPr>
              <a:t>与</a:t>
            </a:r>
            <a:r>
              <a:rPr lang="en-US" altLang="zh-CN" sz="2400">
                <a:sym typeface="+mn-ea"/>
              </a:rPr>
              <a:t>MFP</a:t>
            </a:r>
            <a:r>
              <a:rPr lang="zh-CN" altLang="en-US" sz="2400">
                <a:sym typeface="+mn-ea"/>
              </a:rPr>
              <a:t>的关系</a:t>
            </a:r>
            <a:endParaRPr sz="2000">
              <a:solidFill>
                <a:srgbClr val="FF0000"/>
              </a:solidFill>
              <a:sym typeface="+mn-ea"/>
            </a:endParaRPr>
          </a:p>
        </p:txBody>
      </p:sp>
      <p:pic>
        <p:nvPicPr>
          <p:cNvPr id="4" name="图片 3"/>
          <p:cNvPicPr>
            <a:picLocks noChangeAspect="1"/>
          </p:cNvPicPr>
          <p:nvPr/>
        </p:nvPicPr>
        <p:blipFill>
          <a:blip r:embed="rId1"/>
          <a:stretch>
            <a:fillRect/>
          </a:stretch>
        </p:blipFill>
        <p:spPr>
          <a:xfrm>
            <a:off x="7366635" y="1691005"/>
            <a:ext cx="2767330" cy="3202305"/>
          </a:xfrm>
          <a:prstGeom prst="rect">
            <a:avLst/>
          </a:prstGeom>
        </p:spPr>
      </p:pic>
      <p:sp>
        <p:nvSpPr>
          <p:cNvPr id="5" name="文本框 4"/>
          <p:cNvSpPr txBox="1"/>
          <p:nvPr/>
        </p:nvSpPr>
        <p:spPr>
          <a:xfrm>
            <a:off x="838200" y="4116705"/>
            <a:ext cx="6528435" cy="398780"/>
          </a:xfrm>
          <a:prstGeom prst="rect">
            <a:avLst/>
          </a:prstGeom>
          <a:noFill/>
        </p:spPr>
        <p:txBody>
          <a:bodyPr wrap="square" rtlCol="0" anchor="t">
            <a:spAutoFit/>
          </a:bodyPr>
          <a:p>
            <a:pPr marL="0" indent="0">
              <a:buNone/>
            </a:pPr>
            <a:r>
              <a:rPr sz="2000">
                <a:solidFill>
                  <a:srgbClr val="FF0000"/>
                </a:solidFill>
                <a:sym typeface="+mn-ea"/>
              </a:rPr>
              <a:t>只有当数据流框架满足可分配性时这两个解才是相同的.</a:t>
            </a:r>
            <a:endParaRPr lang="zh-CN" altLang="en-US" sz="2000">
              <a:solidFill>
                <a:srgbClr val="FF0000"/>
              </a:solidFill>
              <a:sym typeface="+mn-ea"/>
            </a:endParaRPr>
          </a:p>
        </p:txBody>
      </p:sp>
      <p:sp>
        <p:nvSpPr>
          <p:cNvPr id="6" name="文本框 5"/>
          <p:cNvSpPr txBox="1"/>
          <p:nvPr/>
        </p:nvSpPr>
        <p:spPr>
          <a:xfrm>
            <a:off x="838200" y="2395220"/>
            <a:ext cx="6096000" cy="706755"/>
          </a:xfrm>
          <a:prstGeom prst="rect">
            <a:avLst/>
          </a:prstGeom>
          <a:noFill/>
        </p:spPr>
        <p:txBody>
          <a:bodyPr wrap="square" rtlCol="0" anchor="t">
            <a:spAutoFit/>
          </a:bodyPr>
          <a:p>
            <a:pPr marL="0" indent="0">
              <a:buNone/>
            </a:pPr>
            <a:r>
              <a:rPr sz="2000">
                <a:solidFill>
                  <a:schemeClr val="tx1"/>
                </a:solidFill>
                <a:sym typeface="+mn-ea"/>
              </a:rPr>
              <a:t>假设我们对IN[B4]的值感兴趣. 根据MOP的定义:</a:t>
            </a:r>
            <a:endParaRPr sz="2000">
              <a:solidFill>
                <a:schemeClr val="tx1"/>
              </a:solidFill>
              <a:sym typeface="+mn-ea"/>
            </a:endParaRPr>
          </a:p>
          <a:p>
            <a:pPr marL="0" indent="0">
              <a:buNone/>
            </a:pPr>
            <a:r>
              <a:rPr sz="2000">
                <a:solidFill>
                  <a:srgbClr val="FF0000"/>
                </a:solidFill>
                <a:sym typeface="+mn-ea"/>
              </a:rPr>
              <a:t>MOP[B4]=f3(f1(vENTRY))∧f3(f2(vENTRY))</a:t>
            </a:r>
            <a:endParaRPr lang="zh-CN" altLang="en-US" sz="2000">
              <a:solidFill>
                <a:srgbClr val="FF0000"/>
              </a:solidFill>
              <a:sym typeface="+mn-ea"/>
            </a:endParaRPr>
          </a:p>
        </p:txBody>
      </p:sp>
      <p:sp>
        <p:nvSpPr>
          <p:cNvPr id="7" name="文本框 6"/>
          <p:cNvSpPr txBox="1"/>
          <p:nvPr/>
        </p:nvSpPr>
        <p:spPr>
          <a:xfrm>
            <a:off x="838200" y="3101975"/>
            <a:ext cx="6096000" cy="1014730"/>
          </a:xfrm>
          <a:prstGeom prst="rect">
            <a:avLst/>
          </a:prstGeom>
          <a:noFill/>
        </p:spPr>
        <p:txBody>
          <a:bodyPr wrap="square" rtlCol="0" anchor="t">
            <a:spAutoFit/>
          </a:bodyPr>
          <a:p>
            <a:pPr marL="0" indent="0">
              <a:buNone/>
            </a:pPr>
            <a:r>
              <a:rPr sz="2000">
                <a:solidFill>
                  <a:schemeClr val="tx1"/>
                </a:solidFill>
                <a:sym typeface="+mn-ea"/>
              </a:rPr>
              <a:t>在迭代算法中, 如果我们按照B1,B2,B3,B4的顺序访问节点,那么:</a:t>
            </a:r>
            <a:endParaRPr sz="2000">
              <a:solidFill>
                <a:schemeClr val="tx1"/>
              </a:solidFill>
              <a:sym typeface="+mn-ea"/>
            </a:endParaRPr>
          </a:p>
          <a:p>
            <a:pPr marL="0" indent="0">
              <a:buNone/>
            </a:pPr>
            <a:r>
              <a:rPr sz="2000">
                <a:solidFill>
                  <a:srgbClr val="FF0000"/>
                </a:solidFill>
                <a:sym typeface="+mn-ea"/>
              </a:rPr>
              <a:t>IN[B4]=f3(f1(vENTRY)∧f2(vENTRY))</a:t>
            </a:r>
            <a:endParaRPr lang="zh-CN" altLang="en-US" sz="2000">
              <a:solidFill>
                <a:srgbClr val="FF0000"/>
              </a:solidFill>
              <a:sym typeface="+mn-ea"/>
            </a:endParaRPr>
          </a:p>
        </p:txBody>
      </p:sp>
      <p:sp>
        <p:nvSpPr>
          <p:cNvPr id="8" name="文本框 7"/>
          <p:cNvSpPr txBox="1"/>
          <p:nvPr/>
        </p:nvSpPr>
        <p:spPr>
          <a:xfrm>
            <a:off x="838835" y="4642485"/>
            <a:ext cx="6527165" cy="706755"/>
          </a:xfrm>
          <a:prstGeom prst="rect">
            <a:avLst/>
          </a:prstGeom>
          <a:noFill/>
        </p:spPr>
        <p:txBody>
          <a:bodyPr wrap="square" rtlCol="0" anchor="t">
            <a:spAutoFit/>
          </a:bodyPr>
          <a:p>
            <a:pPr marL="0" indent="0">
              <a:buNone/>
            </a:pPr>
            <a:r>
              <a:rPr sz="2000">
                <a:solidFill>
                  <a:srgbClr val="FF0000"/>
                </a:solidFill>
                <a:sym typeface="+mn-ea"/>
              </a:rPr>
              <a:t>如果一个数据流框架单调但不可分配, 我们仍有IN[B4]≤MOP[B4], 即</a:t>
            </a:r>
            <a:r>
              <a:rPr lang="en-US" sz="2000">
                <a:solidFill>
                  <a:srgbClr val="FF0000"/>
                </a:solidFill>
                <a:sym typeface="+mn-ea"/>
              </a:rPr>
              <a:t>MFP</a:t>
            </a:r>
            <a:r>
              <a:rPr sz="2000">
                <a:solidFill>
                  <a:srgbClr val="FF0000"/>
                </a:solidFill>
                <a:sym typeface="+mn-ea"/>
              </a:rPr>
              <a:t>解是安全的</a:t>
            </a:r>
            <a:r>
              <a:rPr lang="en-US" sz="2000">
                <a:solidFill>
                  <a:srgbClr val="FF0000"/>
                </a:solidFill>
                <a:sym typeface="+mn-ea"/>
              </a:rPr>
              <a:t>. </a:t>
            </a:r>
            <a:r>
              <a:rPr lang="zh-CN" altLang="en-US" sz="2000">
                <a:solidFill>
                  <a:srgbClr val="FF0000"/>
                </a:solidFill>
                <a:sym typeface="+mn-ea"/>
              </a:rPr>
              <a:t>证明如下</a:t>
            </a:r>
            <a:r>
              <a:rPr lang="en-US" altLang="zh-CN" sz="2000">
                <a:solidFill>
                  <a:srgbClr val="FF0000"/>
                </a:solidFill>
                <a:sym typeface="+mn-ea"/>
              </a:rPr>
              <a:t>:</a:t>
            </a:r>
            <a:endParaRPr lang="en-US" altLang="zh-CN" sz="2000">
              <a:solidFill>
                <a:srgbClr val="FF0000"/>
              </a:solidFill>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5" grpId="0"/>
      <p:bldP spid="5" grpId="1"/>
      <p:bldP spid="8" grpId="0"/>
      <p:bldP spid="8"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数据流分析基础</a:t>
            </a:r>
            <a:r>
              <a:rPr lang="en-US" altLang="zh-CN">
                <a:sym typeface="+mn-ea"/>
              </a:rPr>
              <a:t>: </a:t>
            </a:r>
            <a:r>
              <a:rPr lang="zh-CN" altLang="en-US">
                <a:sym typeface="+mn-ea"/>
              </a:rPr>
              <a:t>解的含义</a:t>
            </a:r>
            <a:endParaRPr lang="zh-CN" altLang="en-US">
              <a:sym typeface="+mn-ea"/>
            </a:endParaRPr>
          </a:p>
        </p:txBody>
      </p:sp>
      <p:sp>
        <p:nvSpPr>
          <p:cNvPr id="3" name="内容占位符 2"/>
          <p:cNvSpPr>
            <a:spLocks noGrp="1"/>
          </p:cNvSpPr>
          <p:nvPr>
            <p:ph idx="1"/>
          </p:nvPr>
        </p:nvSpPr>
        <p:spPr>
          <a:xfrm>
            <a:off x="838200" y="1825625"/>
            <a:ext cx="10515600" cy="3247390"/>
          </a:xfrm>
        </p:spPr>
        <p:txBody>
          <a:bodyPr>
            <a:normAutofit/>
          </a:bodyPr>
          <a:p>
            <a:pPr marL="0" indent="0">
              <a:buNone/>
            </a:pPr>
            <a:r>
              <a:rPr sz="2000">
                <a:solidFill>
                  <a:schemeClr val="tx1"/>
                </a:solidFill>
                <a:sym typeface="+mn-ea"/>
              </a:rPr>
              <a:t>对i进行简单归纳就可以表明</a:t>
            </a:r>
            <a:r>
              <a:rPr lang="en-US" sz="2000">
                <a:solidFill>
                  <a:schemeClr val="tx1"/>
                </a:solidFill>
                <a:sym typeface="+mn-ea"/>
              </a:rPr>
              <a:t>:</a:t>
            </a:r>
            <a:endParaRPr lang="en-US" sz="2000">
              <a:solidFill>
                <a:schemeClr val="tx1"/>
              </a:solidFill>
              <a:sym typeface="+mn-ea"/>
            </a:endParaRPr>
          </a:p>
          <a:p>
            <a:pPr marL="0" indent="0">
              <a:buNone/>
            </a:pPr>
            <a:r>
              <a:rPr sz="2000">
                <a:solidFill>
                  <a:srgbClr val="FF0000"/>
                </a:solidFill>
                <a:sym typeface="+mn-ea"/>
              </a:rPr>
              <a:t>在第i次迭代之后得到的值</a:t>
            </a:r>
            <a:r>
              <a:rPr sz="2000">
                <a:solidFill>
                  <a:schemeClr val="tx1"/>
                </a:solidFill>
                <a:sym typeface="+mn-ea"/>
              </a:rPr>
              <a:t>小于或等于</a:t>
            </a:r>
            <a:r>
              <a:rPr sz="2000">
                <a:solidFill>
                  <a:srgbClr val="FF0000"/>
                </a:solidFill>
                <a:sym typeface="+mn-ea"/>
              </a:rPr>
              <a:t>对所有长度小于等于i的路径</a:t>
            </a:r>
            <a:r>
              <a:rPr lang="zh-CN" sz="2000">
                <a:solidFill>
                  <a:schemeClr val="tx1"/>
                </a:solidFill>
                <a:sym typeface="+mn-ea"/>
              </a:rPr>
              <a:t>进行</a:t>
            </a:r>
            <a:r>
              <a:rPr lang="en-US" altLang="zh-CN" sz="2000">
                <a:solidFill>
                  <a:schemeClr val="tx1"/>
                </a:solidFill>
                <a:sym typeface="+mn-ea"/>
              </a:rPr>
              <a:t>Meet</a:t>
            </a:r>
            <a:r>
              <a:rPr sz="2000">
                <a:solidFill>
                  <a:schemeClr val="tx1"/>
                </a:solidFill>
                <a:sym typeface="+mn-ea"/>
              </a:rPr>
              <a:t>运算而得到的值. (主要是应用f(x∧y)≤f(x)∧f(y)这个结论)</a:t>
            </a:r>
            <a:endParaRPr sz="2000">
              <a:solidFill>
                <a:schemeClr val="tx1"/>
              </a:solidFill>
              <a:sym typeface="+mn-ea"/>
            </a:endParaRPr>
          </a:p>
          <a:p>
            <a:pPr marL="0" indent="0">
              <a:buNone/>
            </a:pPr>
            <a:r>
              <a:rPr sz="2000">
                <a:solidFill>
                  <a:schemeClr val="tx1"/>
                </a:solidFill>
                <a:sym typeface="+mn-ea"/>
              </a:rPr>
              <a:t>当算法终止时, </a:t>
            </a:r>
            <a:r>
              <a:rPr lang="zh-CN" sz="2000">
                <a:solidFill>
                  <a:schemeClr val="tx1"/>
                </a:solidFill>
                <a:sym typeface="+mn-ea"/>
              </a:rPr>
              <a:t>其</a:t>
            </a:r>
            <a:r>
              <a:rPr sz="2000">
                <a:solidFill>
                  <a:schemeClr val="tx1"/>
                </a:solidFill>
                <a:sym typeface="+mn-ea"/>
              </a:rPr>
              <a:t>得到的值和再进行任意多次迭代所得的值相同.</a:t>
            </a:r>
            <a:endParaRPr sz="2000">
              <a:solidFill>
                <a:schemeClr val="tx1"/>
              </a:solidFill>
              <a:sym typeface="+mn-ea"/>
            </a:endParaRPr>
          </a:p>
          <a:p>
            <a:pPr marL="0" indent="0">
              <a:buNone/>
            </a:pPr>
            <a:r>
              <a:rPr sz="2000">
                <a:solidFill>
                  <a:schemeClr val="tx1"/>
                </a:solidFill>
                <a:sym typeface="+mn-ea"/>
              </a:rPr>
              <a:t>因此其结果不会大于MOP解.</a:t>
            </a:r>
            <a:endParaRPr sz="2000">
              <a:solidFill>
                <a:schemeClr val="tx1"/>
              </a:solidFill>
              <a:sym typeface="+mn-ea"/>
            </a:endParaRPr>
          </a:p>
          <a:p>
            <a:pPr marL="0" indent="0">
              <a:buNone/>
            </a:pPr>
            <a:r>
              <a:rPr sz="2000">
                <a:solidFill>
                  <a:schemeClr val="tx1"/>
                </a:solidFill>
                <a:sym typeface="+mn-ea"/>
              </a:rPr>
              <a:t>因为MOP≤IDEAL,且MFP≤MOP, 因此MFP≤IDEAL, 算法结果是安全的.</a:t>
            </a:r>
            <a:endParaRPr sz="2000">
              <a:solidFill>
                <a:schemeClr val="tx1"/>
              </a:solidFill>
              <a:sym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参考资料</a:t>
            </a:r>
            <a:endParaRPr lang="zh-CN" altLang="en-US"/>
          </a:p>
        </p:txBody>
      </p:sp>
      <p:sp>
        <p:nvSpPr>
          <p:cNvPr id="3" name="内容占位符 2"/>
          <p:cNvSpPr>
            <a:spLocks noGrp="1"/>
          </p:cNvSpPr>
          <p:nvPr>
            <p:ph idx="1"/>
          </p:nvPr>
        </p:nvSpPr>
        <p:spPr/>
        <p:txBody>
          <a:bodyPr/>
          <a:p>
            <a:r>
              <a:rPr lang="zh-CN" altLang="en-US"/>
              <a:t>编译原理（龙书）第二版</a:t>
            </a:r>
            <a:endParaRPr lang="zh-CN" altLang="en-US"/>
          </a:p>
          <a:p>
            <a:r>
              <a:rPr lang="zh-CN" altLang="en-US"/>
              <a:t>南京大学软件分析</a:t>
            </a:r>
            <a:endParaRPr lang="zh-CN" altLang="en-US"/>
          </a:p>
          <a:p>
            <a:r>
              <a:rPr lang="zh-CN" altLang="en-US"/>
              <a:t>中科大编译原理</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3215" y="1839595"/>
            <a:ext cx="1642745" cy="2030095"/>
          </a:xfrm>
          <a:prstGeom prst="rect">
            <a:avLst/>
          </a:prstGeom>
          <a:noFill/>
          <a:ln>
            <a:solidFill>
              <a:schemeClr val="tx1"/>
            </a:solidFill>
          </a:ln>
        </p:spPr>
        <p:txBody>
          <a:bodyPr wrap="square" rtlCol="0" anchor="t">
            <a:spAutoFit/>
          </a:bodyPr>
          <a:p>
            <a:r>
              <a:rPr lang="zh-CN" altLang="en-US" sz="1400"/>
              <a:t>t6 = 4*i</a:t>
            </a:r>
            <a:endParaRPr lang="zh-CN" altLang="en-US" sz="1400"/>
          </a:p>
          <a:p>
            <a:r>
              <a:rPr lang="zh-CN" altLang="en-US" sz="1400"/>
              <a:t>x = a[t6]</a:t>
            </a:r>
            <a:endParaRPr lang="zh-CN" altLang="en-US" sz="1400"/>
          </a:p>
          <a:p>
            <a:r>
              <a:rPr lang="zh-CN" altLang="en-US" sz="1400"/>
              <a:t>t7 = 4*i</a:t>
            </a:r>
            <a:endParaRPr lang="zh-CN" altLang="en-US" sz="1400"/>
          </a:p>
          <a:p>
            <a:r>
              <a:rPr lang="zh-CN" altLang="en-US" sz="1400"/>
              <a:t>t8 = 4*j</a:t>
            </a:r>
            <a:endParaRPr lang="zh-CN" altLang="en-US" sz="1400"/>
          </a:p>
          <a:p>
            <a:r>
              <a:rPr lang="zh-CN" altLang="en-US" sz="1400"/>
              <a:t>t9 = a[t8]</a:t>
            </a:r>
            <a:endParaRPr lang="zh-CN" altLang="en-US" sz="1400"/>
          </a:p>
          <a:p>
            <a:r>
              <a:rPr lang="zh-CN" altLang="en-US" sz="1400"/>
              <a:t>a[t7] = t9</a:t>
            </a:r>
            <a:endParaRPr lang="zh-CN" altLang="en-US" sz="1400"/>
          </a:p>
          <a:p>
            <a:r>
              <a:rPr lang="zh-CN" altLang="en-US" sz="1400"/>
              <a:t>t10 = 4*j</a:t>
            </a:r>
            <a:endParaRPr lang="zh-CN" altLang="en-US" sz="1400"/>
          </a:p>
          <a:p>
            <a:r>
              <a:rPr lang="zh-CN" altLang="en-US" sz="1400"/>
              <a:t>a[t10] = x</a:t>
            </a:r>
            <a:endParaRPr lang="zh-CN" altLang="en-US" sz="1400"/>
          </a:p>
          <a:p>
            <a:r>
              <a:rPr lang="zh-CN" altLang="en-US" sz="1400"/>
              <a:t>goto </a:t>
            </a:r>
            <a:r>
              <a:rPr lang="en-US" altLang="zh-CN" sz="1400"/>
              <a:t>B2</a:t>
            </a:r>
            <a:endParaRPr lang="en-US" altLang="zh-CN" sz="1400"/>
          </a:p>
        </p:txBody>
      </p:sp>
      <p:sp>
        <p:nvSpPr>
          <p:cNvPr id="3" name="文本框 2"/>
          <p:cNvSpPr txBox="1"/>
          <p:nvPr/>
        </p:nvSpPr>
        <p:spPr>
          <a:xfrm>
            <a:off x="2008505" y="1839595"/>
            <a:ext cx="505460" cy="368300"/>
          </a:xfrm>
          <a:prstGeom prst="rect">
            <a:avLst/>
          </a:prstGeom>
          <a:noFill/>
        </p:spPr>
        <p:txBody>
          <a:bodyPr wrap="square" rtlCol="0">
            <a:spAutoFit/>
          </a:bodyPr>
          <a:p>
            <a:r>
              <a:rPr lang="en-US" altLang="zh-CN"/>
              <a:t>B5</a:t>
            </a:r>
            <a:endParaRPr lang="en-US" altLang="zh-CN"/>
          </a:p>
        </p:txBody>
      </p:sp>
      <p:sp>
        <p:nvSpPr>
          <p:cNvPr id="4" name="文本框 3"/>
          <p:cNvSpPr txBox="1"/>
          <p:nvPr/>
        </p:nvSpPr>
        <p:spPr>
          <a:xfrm>
            <a:off x="3301365" y="1839595"/>
            <a:ext cx="1642745" cy="2030095"/>
          </a:xfrm>
          <a:prstGeom prst="rect">
            <a:avLst/>
          </a:prstGeom>
          <a:noFill/>
          <a:ln>
            <a:solidFill>
              <a:schemeClr val="tx1"/>
            </a:solidFill>
          </a:ln>
        </p:spPr>
        <p:txBody>
          <a:bodyPr wrap="square" rtlCol="0" anchor="t">
            <a:spAutoFit/>
          </a:bodyPr>
          <a:p>
            <a:r>
              <a:rPr lang="zh-CN" altLang="en-US" sz="1400">
                <a:sym typeface="+mn-ea"/>
              </a:rPr>
              <a:t>t6 = </a:t>
            </a:r>
            <a:r>
              <a:rPr lang="en-US" altLang="zh-CN" sz="1400" strike="sngStrike">
                <a:solidFill>
                  <a:srgbClr val="FF0000"/>
                </a:solidFill>
                <a:sym typeface="+mn-ea"/>
              </a:rPr>
              <a:t>4*i</a:t>
            </a:r>
            <a:r>
              <a:rPr lang="en-US" altLang="zh-CN" sz="1400">
                <a:sym typeface="+mn-ea"/>
              </a:rPr>
              <a:t> </a:t>
            </a:r>
            <a:r>
              <a:rPr lang="en-US" altLang="zh-CN" sz="1400">
                <a:solidFill>
                  <a:srgbClr val="00B050"/>
                </a:solidFill>
                <a:sym typeface="+mn-ea"/>
              </a:rPr>
              <a:t>t2</a:t>
            </a:r>
            <a:endParaRPr lang="zh-CN" altLang="en-US" sz="1400"/>
          </a:p>
          <a:p>
            <a:r>
              <a:rPr lang="zh-CN" altLang="en-US" sz="1400">
                <a:sym typeface="+mn-ea"/>
              </a:rPr>
              <a:t>x = a[t6]</a:t>
            </a:r>
            <a:endParaRPr lang="zh-CN" altLang="en-US" sz="1400"/>
          </a:p>
          <a:p>
            <a:r>
              <a:rPr lang="zh-CN" altLang="en-US" sz="1400">
                <a:sym typeface="+mn-ea"/>
              </a:rPr>
              <a:t>t7 = </a:t>
            </a:r>
            <a:r>
              <a:rPr lang="en-US" altLang="zh-CN" sz="1400" strike="sngStrike">
                <a:solidFill>
                  <a:srgbClr val="FF0000"/>
                </a:solidFill>
                <a:sym typeface="+mn-ea"/>
              </a:rPr>
              <a:t>4*i</a:t>
            </a:r>
            <a:r>
              <a:rPr lang="en-US" altLang="zh-CN" sz="1400">
                <a:sym typeface="+mn-ea"/>
              </a:rPr>
              <a:t> </a:t>
            </a:r>
            <a:r>
              <a:rPr lang="en-US" altLang="zh-CN" sz="1400">
                <a:solidFill>
                  <a:srgbClr val="00B050"/>
                </a:solidFill>
                <a:sym typeface="+mn-ea"/>
              </a:rPr>
              <a:t>t2</a:t>
            </a:r>
            <a:endParaRPr lang="zh-CN" altLang="en-US" sz="1400"/>
          </a:p>
          <a:p>
            <a:r>
              <a:rPr lang="zh-CN" altLang="en-US" sz="1400">
                <a:sym typeface="+mn-ea"/>
              </a:rPr>
              <a:t>t8 = </a:t>
            </a:r>
            <a:r>
              <a:rPr lang="en-US" altLang="zh-CN" sz="1400" strike="sngStrike">
                <a:solidFill>
                  <a:srgbClr val="FF0000"/>
                </a:solidFill>
                <a:sym typeface="+mn-ea"/>
              </a:rPr>
              <a:t>4*j</a:t>
            </a:r>
            <a:r>
              <a:rPr lang="en-US" altLang="zh-CN" sz="1400">
                <a:sym typeface="+mn-ea"/>
              </a:rPr>
              <a:t> </a:t>
            </a:r>
            <a:r>
              <a:rPr lang="en-US" altLang="zh-CN" sz="1400">
                <a:solidFill>
                  <a:srgbClr val="00B050"/>
                </a:solidFill>
                <a:sym typeface="+mn-ea"/>
              </a:rPr>
              <a:t>t4</a:t>
            </a:r>
            <a:endParaRPr lang="zh-CN" altLang="en-US" sz="1400"/>
          </a:p>
          <a:p>
            <a:r>
              <a:rPr lang="zh-CN" altLang="en-US" sz="1400">
                <a:sym typeface="+mn-ea"/>
              </a:rPr>
              <a:t>t9 = a[t8]</a:t>
            </a:r>
            <a:endParaRPr lang="zh-CN" altLang="en-US" sz="1400"/>
          </a:p>
          <a:p>
            <a:r>
              <a:rPr lang="zh-CN" altLang="en-US" sz="1400">
                <a:sym typeface="+mn-ea"/>
              </a:rPr>
              <a:t>a[t7] = t9</a:t>
            </a:r>
            <a:endParaRPr lang="zh-CN" altLang="en-US" sz="1400"/>
          </a:p>
          <a:p>
            <a:r>
              <a:rPr lang="zh-CN" altLang="en-US" sz="1400">
                <a:sym typeface="+mn-ea"/>
              </a:rPr>
              <a:t>t10 = </a:t>
            </a:r>
            <a:r>
              <a:rPr lang="zh-CN" altLang="en-US" sz="1400" strike="sngStrike">
                <a:solidFill>
                  <a:srgbClr val="FF0000"/>
                </a:solidFill>
                <a:sym typeface="+mn-ea"/>
              </a:rPr>
              <a:t>4*j</a:t>
            </a:r>
            <a:r>
              <a:rPr lang="en-US" altLang="zh-CN" sz="1400">
                <a:sym typeface="+mn-ea"/>
              </a:rPr>
              <a:t> </a:t>
            </a:r>
            <a:r>
              <a:rPr lang="en-US" altLang="zh-CN" sz="1400">
                <a:solidFill>
                  <a:srgbClr val="00B050"/>
                </a:solidFill>
                <a:sym typeface="+mn-ea"/>
              </a:rPr>
              <a:t>t4</a:t>
            </a:r>
            <a:endParaRPr lang="zh-CN" altLang="en-US" sz="1400"/>
          </a:p>
          <a:p>
            <a:r>
              <a:rPr lang="zh-CN" altLang="en-US" sz="1400">
                <a:sym typeface="+mn-ea"/>
              </a:rPr>
              <a:t>a[t10] = x</a:t>
            </a:r>
            <a:endParaRPr lang="zh-CN" altLang="en-US" sz="1400"/>
          </a:p>
          <a:p>
            <a:r>
              <a:rPr lang="zh-CN" altLang="en-US" sz="1400">
                <a:sym typeface="+mn-ea"/>
              </a:rPr>
              <a:t>goto </a:t>
            </a:r>
            <a:r>
              <a:rPr lang="en-US" altLang="zh-CN" sz="1400">
                <a:sym typeface="+mn-ea"/>
              </a:rPr>
              <a:t>B2</a:t>
            </a:r>
            <a:endParaRPr lang="en-US" altLang="zh-CN" sz="1400"/>
          </a:p>
        </p:txBody>
      </p:sp>
      <p:sp>
        <p:nvSpPr>
          <p:cNvPr id="22" name="文本框 21"/>
          <p:cNvSpPr txBox="1"/>
          <p:nvPr/>
        </p:nvSpPr>
        <p:spPr>
          <a:xfrm>
            <a:off x="4986655" y="1839595"/>
            <a:ext cx="505460" cy="368300"/>
          </a:xfrm>
          <a:prstGeom prst="rect">
            <a:avLst/>
          </a:prstGeom>
          <a:noFill/>
        </p:spPr>
        <p:txBody>
          <a:bodyPr wrap="square" rtlCol="0">
            <a:spAutoFit/>
          </a:bodyPr>
          <a:p>
            <a:r>
              <a:rPr lang="en-US" altLang="zh-CN"/>
              <a:t>B5</a:t>
            </a:r>
            <a:endParaRPr lang="en-US" altLang="zh-CN"/>
          </a:p>
        </p:txBody>
      </p:sp>
      <p:sp>
        <p:nvSpPr>
          <p:cNvPr id="23" name="右箭头 22"/>
          <p:cNvSpPr/>
          <p:nvPr/>
        </p:nvSpPr>
        <p:spPr>
          <a:xfrm>
            <a:off x="2280285" y="2660650"/>
            <a:ext cx="70739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文本框 10"/>
          <p:cNvSpPr txBox="1"/>
          <p:nvPr/>
        </p:nvSpPr>
        <p:spPr>
          <a:xfrm>
            <a:off x="3301365" y="3922395"/>
            <a:ext cx="1642110" cy="306705"/>
          </a:xfrm>
          <a:prstGeom prst="rect">
            <a:avLst/>
          </a:prstGeom>
          <a:noFill/>
        </p:spPr>
        <p:txBody>
          <a:bodyPr wrap="square" rtlCol="0">
            <a:spAutoFit/>
          </a:bodyPr>
          <a:p>
            <a:pPr algn="ctr"/>
            <a:r>
              <a:rPr lang="zh-CN" altLang="en-US" sz="1400"/>
              <a:t>公共子表达式优化</a:t>
            </a:r>
            <a:endParaRPr lang="zh-CN" altLang="en-US" sz="1400"/>
          </a:p>
        </p:txBody>
      </p:sp>
      <p:sp>
        <p:nvSpPr>
          <p:cNvPr id="38" name="文本框 37"/>
          <p:cNvSpPr txBox="1"/>
          <p:nvPr/>
        </p:nvSpPr>
        <p:spPr>
          <a:xfrm>
            <a:off x="2279015" y="2292350"/>
            <a:ext cx="695960" cy="306705"/>
          </a:xfrm>
          <a:prstGeom prst="rect">
            <a:avLst/>
          </a:prstGeom>
          <a:noFill/>
        </p:spPr>
        <p:txBody>
          <a:bodyPr wrap="square" rtlCol="0">
            <a:spAutoFit/>
          </a:bodyPr>
          <a:p>
            <a:pPr algn="ctr"/>
            <a:r>
              <a:rPr lang="en-US" altLang="zh-CN" sz="1400"/>
              <a:t>Step1</a:t>
            </a:r>
            <a:endParaRPr lang="en-US" altLang="zh-CN" sz="1400"/>
          </a:p>
        </p:txBody>
      </p:sp>
      <p:sp>
        <p:nvSpPr>
          <p:cNvPr id="10" name="文本框 9"/>
          <p:cNvSpPr txBox="1"/>
          <p:nvPr/>
        </p:nvSpPr>
        <p:spPr>
          <a:xfrm>
            <a:off x="322580" y="206375"/>
            <a:ext cx="10874375" cy="1076325"/>
          </a:xfrm>
          <a:prstGeom prst="rect">
            <a:avLst/>
          </a:prstGeom>
          <a:noFill/>
        </p:spPr>
        <p:txBody>
          <a:bodyPr wrap="square" rtlCol="0" anchor="t">
            <a:spAutoFit/>
          </a:bodyPr>
          <a:p>
            <a:r>
              <a:rPr lang="zh-CN" altLang="en-US" sz="2400" b="1">
                <a:sym typeface="+mn-ea"/>
              </a:rPr>
              <a:t>公共子表达式消除</a:t>
            </a:r>
            <a:endParaRPr lang="zh-CN" altLang="en-US" sz="2400" b="1"/>
          </a:p>
          <a:p>
            <a:pPr marL="0" indent="0">
              <a:buNone/>
            </a:pPr>
            <a:r>
              <a:rPr lang="zh-CN" altLang="en-US" sz="2000">
                <a:sym typeface="+mn-ea"/>
              </a:rPr>
              <a:t>如果表达式E在某次出现之前已经被计算过, 并且E中变量的值从那次计算之后就一直没被改变, 那么我们就可以复用前面计算得到的值, 从而避免重新计算E.</a:t>
            </a:r>
            <a:endParaRPr lang="zh-CN" altLang="en-US" sz="2000">
              <a:sym typeface="+mn-ea"/>
            </a:endParaRPr>
          </a:p>
        </p:txBody>
      </p:sp>
      <p:sp>
        <p:nvSpPr>
          <p:cNvPr id="46" name="文本框 45"/>
          <p:cNvSpPr txBox="1"/>
          <p:nvPr/>
        </p:nvSpPr>
        <p:spPr>
          <a:xfrm>
            <a:off x="6781165" y="1831975"/>
            <a:ext cx="2369185" cy="953135"/>
          </a:xfrm>
          <a:prstGeom prst="rect">
            <a:avLst/>
          </a:prstGeom>
          <a:noFill/>
          <a:ln>
            <a:solidFill>
              <a:schemeClr val="tx1"/>
            </a:solidFill>
          </a:ln>
        </p:spPr>
        <p:txBody>
          <a:bodyPr wrap="square" rtlCol="0" anchor="t">
            <a:spAutoFit/>
          </a:bodyPr>
          <a:p>
            <a:r>
              <a:rPr lang="zh-CN" altLang="en-US" sz="1400"/>
              <a:t>i = i+1</a:t>
            </a:r>
            <a:endParaRPr lang="zh-CN" altLang="en-US" sz="1400"/>
          </a:p>
          <a:p>
            <a:r>
              <a:rPr lang="zh-CN" altLang="en-US" sz="1400">
                <a:highlight>
                  <a:srgbClr val="FFFF00"/>
                </a:highlight>
              </a:rPr>
              <a:t>t2 = 4*i</a:t>
            </a:r>
            <a:endParaRPr lang="zh-CN" altLang="en-US" sz="1400">
              <a:highlight>
                <a:srgbClr val="FFFF00"/>
              </a:highlight>
            </a:endParaRPr>
          </a:p>
          <a:p>
            <a:r>
              <a:rPr lang="zh-CN" altLang="en-US" sz="1400"/>
              <a:t>t3 = a[t2]</a:t>
            </a:r>
            <a:endParaRPr lang="zh-CN" altLang="en-US" sz="1400"/>
          </a:p>
          <a:p>
            <a:r>
              <a:rPr lang="zh-CN" altLang="en-US" sz="1400"/>
              <a:t>if t3 &lt; v goto</a:t>
            </a:r>
            <a:r>
              <a:rPr lang="en-US" altLang="zh-CN" sz="1400"/>
              <a:t> B2</a:t>
            </a:r>
            <a:endParaRPr lang="en-US" altLang="zh-CN" sz="1400"/>
          </a:p>
        </p:txBody>
      </p:sp>
      <p:sp>
        <p:nvSpPr>
          <p:cNvPr id="47" name="文本框 46"/>
          <p:cNvSpPr txBox="1"/>
          <p:nvPr/>
        </p:nvSpPr>
        <p:spPr>
          <a:xfrm>
            <a:off x="6780530" y="3152140"/>
            <a:ext cx="2369820" cy="953135"/>
          </a:xfrm>
          <a:prstGeom prst="rect">
            <a:avLst/>
          </a:prstGeom>
          <a:noFill/>
          <a:ln>
            <a:solidFill>
              <a:schemeClr val="tx1"/>
            </a:solidFill>
          </a:ln>
        </p:spPr>
        <p:txBody>
          <a:bodyPr wrap="square" rtlCol="0" anchor="t">
            <a:spAutoFit/>
          </a:bodyPr>
          <a:p>
            <a:r>
              <a:rPr lang="zh-CN" altLang="en-US" sz="1400"/>
              <a:t>j = j-1</a:t>
            </a:r>
            <a:endParaRPr lang="zh-CN" altLang="en-US" sz="1400"/>
          </a:p>
          <a:p>
            <a:r>
              <a:rPr lang="zh-CN" altLang="en-US" sz="1400">
                <a:highlight>
                  <a:srgbClr val="FFFF00"/>
                </a:highlight>
              </a:rPr>
              <a:t>t4 = 4*j</a:t>
            </a:r>
            <a:endParaRPr lang="zh-CN" altLang="en-US" sz="1400">
              <a:highlight>
                <a:srgbClr val="FFFF00"/>
              </a:highlight>
            </a:endParaRPr>
          </a:p>
          <a:p>
            <a:r>
              <a:rPr lang="zh-CN" altLang="en-US" sz="1400"/>
              <a:t>t5 = a[t4]</a:t>
            </a:r>
            <a:endParaRPr lang="zh-CN" altLang="en-US" sz="1400"/>
          </a:p>
          <a:p>
            <a:r>
              <a:rPr lang="zh-CN" altLang="en-US" sz="1400"/>
              <a:t>if t5 &gt; v goto </a:t>
            </a:r>
            <a:r>
              <a:rPr lang="en-US" altLang="zh-CN" sz="1400"/>
              <a:t>B3</a:t>
            </a:r>
            <a:endParaRPr lang="en-US" altLang="zh-CN" sz="1400"/>
          </a:p>
        </p:txBody>
      </p:sp>
      <p:sp>
        <p:nvSpPr>
          <p:cNvPr id="49" name="文本框 48"/>
          <p:cNvSpPr txBox="1"/>
          <p:nvPr/>
        </p:nvSpPr>
        <p:spPr>
          <a:xfrm>
            <a:off x="9337675" y="1831975"/>
            <a:ext cx="505460" cy="368300"/>
          </a:xfrm>
          <a:prstGeom prst="rect">
            <a:avLst/>
          </a:prstGeom>
          <a:noFill/>
        </p:spPr>
        <p:txBody>
          <a:bodyPr wrap="square" rtlCol="0">
            <a:spAutoFit/>
          </a:bodyPr>
          <a:p>
            <a:r>
              <a:rPr lang="en-US" altLang="zh-CN"/>
              <a:t>B2</a:t>
            </a:r>
            <a:endParaRPr lang="en-US" altLang="zh-CN"/>
          </a:p>
        </p:txBody>
      </p:sp>
      <p:sp>
        <p:nvSpPr>
          <p:cNvPr id="50" name="文本框 49"/>
          <p:cNvSpPr txBox="1"/>
          <p:nvPr/>
        </p:nvSpPr>
        <p:spPr>
          <a:xfrm>
            <a:off x="9337675" y="3152140"/>
            <a:ext cx="505460" cy="368300"/>
          </a:xfrm>
          <a:prstGeom prst="rect">
            <a:avLst/>
          </a:prstGeom>
          <a:noFill/>
        </p:spPr>
        <p:txBody>
          <a:bodyPr wrap="square" rtlCol="0">
            <a:spAutoFit/>
          </a:bodyPr>
          <a:p>
            <a:r>
              <a:rPr lang="en-US" altLang="zh-CN"/>
              <a:t>B3</a:t>
            </a:r>
            <a:endParaRPr lang="en-US" altLang="zh-CN"/>
          </a:p>
        </p:txBody>
      </p:sp>
      <p:sp>
        <p:nvSpPr>
          <p:cNvPr id="52" name="矩形 51"/>
          <p:cNvSpPr/>
          <p:nvPr/>
        </p:nvSpPr>
        <p:spPr>
          <a:xfrm>
            <a:off x="6781165" y="1831975"/>
            <a:ext cx="413385" cy="35623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矩形 52"/>
          <p:cNvSpPr/>
          <p:nvPr/>
        </p:nvSpPr>
        <p:spPr>
          <a:xfrm>
            <a:off x="6781165" y="2428875"/>
            <a:ext cx="413385" cy="35623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矩形 53"/>
          <p:cNvSpPr/>
          <p:nvPr/>
        </p:nvSpPr>
        <p:spPr>
          <a:xfrm>
            <a:off x="6780530" y="3152140"/>
            <a:ext cx="413385" cy="35623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 name="矩形 54"/>
          <p:cNvSpPr/>
          <p:nvPr/>
        </p:nvSpPr>
        <p:spPr>
          <a:xfrm>
            <a:off x="6781165" y="3749040"/>
            <a:ext cx="413385" cy="35623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谢谢</a:t>
            </a:r>
            <a:endParaRPr lang="zh-CN" altLang="en-US"/>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3215" y="1839595"/>
            <a:ext cx="1642745" cy="2030095"/>
          </a:xfrm>
          <a:prstGeom prst="rect">
            <a:avLst/>
          </a:prstGeom>
          <a:noFill/>
          <a:ln>
            <a:solidFill>
              <a:schemeClr val="tx1"/>
            </a:solidFill>
          </a:ln>
        </p:spPr>
        <p:txBody>
          <a:bodyPr wrap="square" rtlCol="0" anchor="t">
            <a:spAutoFit/>
          </a:bodyPr>
          <a:p>
            <a:r>
              <a:rPr lang="zh-CN" altLang="en-US" sz="1400"/>
              <a:t>t6 = 4*i</a:t>
            </a:r>
            <a:endParaRPr lang="zh-CN" altLang="en-US" sz="1400"/>
          </a:p>
          <a:p>
            <a:r>
              <a:rPr lang="zh-CN" altLang="en-US" sz="1400"/>
              <a:t>x = a[t6]</a:t>
            </a:r>
            <a:endParaRPr lang="zh-CN" altLang="en-US" sz="1400"/>
          </a:p>
          <a:p>
            <a:r>
              <a:rPr lang="zh-CN" altLang="en-US" sz="1400"/>
              <a:t>t7 = 4*i</a:t>
            </a:r>
            <a:endParaRPr lang="zh-CN" altLang="en-US" sz="1400"/>
          </a:p>
          <a:p>
            <a:r>
              <a:rPr lang="zh-CN" altLang="en-US" sz="1400"/>
              <a:t>t8 = 4*j</a:t>
            </a:r>
            <a:endParaRPr lang="zh-CN" altLang="en-US" sz="1400"/>
          </a:p>
          <a:p>
            <a:r>
              <a:rPr lang="zh-CN" altLang="en-US" sz="1400"/>
              <a:t>t9 = a[t8]</a:t>
            </a:r>
            <a:endParaRPr lang="zh-CN" altLang="en-US" sz="1400"/>
          </a:p>
          <a:p>
            <a:r>
              <a:rPr lang="zh-CN" altLang="en-US" sz="1400"/>
              <a:t>a[t7] = t9</a:t>
            </a:r>
            <a:endParaRPr lang="zh-CN" altLang="en-US" sz="1400"/>
          </a:p>
          <a:p>
            <a:r>
              <a:rPr lang="zh-CN" altLang="en-US" sz="1400"/>
              <a:t>t10 = 4*j</a:t>
            </a:r>
            <a:endParaRPr lang="zh-CN" altLang="en-US" sz="1400"/>
          </a:p>
          <a:p>
            <a:r>
              <a:rPr lang="zh-CN" altLang="en-US" sz="1400"/>
              <a:t>a[t10] = x</a:t>
            </a:r>
            <a:endParaRPr lang="zh-CN" altLang="en-US" sz="1400"/>
          </a:p>
          <a:p>
            <a:r>
              <a:rPr lang="zh-CN" altLang="en-US" sz="1400"/>
              <a:t>goto </a:t>
            </a:r>
            <a:r>
              <a:rPr lang="en-US" altLang="zh-CN" sz="1400"/>
              <a:t>B2</a:t>
            </a:r>
            <a:endParaRPr lang="en-US" altLang="zh-CN" sz="1400"/>
          </a:p>
        </p:txBody>
      </p:sp>
      <p:sp>
        <p:nvSpPr>
          <p:cNvPr id="3" name="文本框 2"/>
          <p:cNvSpPr txBox="1"/>
          <p:nvPr/>
        </p:nvSpPr>
        <p:spPr>
          <a:xfrm>
            <a:off x="2008505" y="1839595"/>
            <a:ext cx="505460" cy="368300"/>
          </a:xfrm>
          <a:prstGeom prst="rect">
            <a:avLst/>
          </a:prstGeom>
          <a:noFill/>
        </p:spPr>
        <p:txBody>
          <a:bodyPr wrap="square" rtlCol="0">
            <a:spAutoFit/>
          </a:bodyPr>
          <a:p>
            <a:r>
              <a:rPr lang="en-US" altLang="zh-CN"/>
              <a:t>B5</a:t>
            </a:r>
            <a:endParaRPr lang="en-US" altLang="zh-CN"/>
          </a:p>
        </p:txBody>
      </p:sp>
      <p:sp>
        <p:nvSpPr>
          <p:cNvPr id="4" name="文本框 3"/>
          <p:cNvSpPr txBox="1"/>
          <p:nvPr/>
        </p:nvSpPr>
        <p:spPr>
          <a:xfrm>
            <a:off x="3301365" y="1839595"/>
            <a:ext cx="1642745" cy="2030095"/>
          </a:xfrm>
          <a:prstGeom prst="rect">
            <a:avLst/>
          </a:prstGeom>
          <a:noFill/>
          <a:ln>
            <a:solidFill>
              <a:schemeClr val="tx1"/>
            </a:solidFill>
          </a:ln>
        </p:spPr>
        <p:txBody>
          <a:bodyPr wrap="square" rtlCol="0" anchor="t">
            <a:spAutoFit/>
          </a:bodyPr>
          <a:p>
            <a:r>
              <a:rPr lang="zh-CN" altLang="en-US" sz="1400">
                <a:sym typeface="+mn-ea"/>
              </a:rPr>
              <a:t>t6 = </a:t>
            </a:r>
            <a:r>
              <a:rPr lang="en-US" altLang="zh-CN" sz="1400" strike="sngStrike">
                <a:solidFill>
                  <a:srgbClr val="FF0000"/>
                </a:solidFill>
                <a:sym typeface="+mn-ea"/>
              </a:rPr>
              <a:t>4*i</a:t>
            </a:r>
            <a:r>
              <a:rPr lang="en-US" altLang="zh-CN" sz="1400">
                <a:sym typeface="+mn-ea"/>
              </a:rPr>
              <a:t> </a:t>
            </a:r>
            <a:r>
              <a:rPr lang="en-US" altLang="zh-CN" sz="1400">
                <a:solidFill>
                  <a:srgbClr val="00B050"/>
                </a:solidFill>
                <a:sym typeface="+mn-ea"/>
              </a:rPr>
              <a:t>t2</a:t>
            </a:r>
            <a:endParaRPr lang="zh-CN" altLang="en-US" sz="1400"/>
          </a:p>
          <a:p>
            <a:r>
              <a:rPr lang="zh-CN" altLang="en-US" sz="1400">
                <a:sym typeface="+mn-ea"/>
              </a:rPr>
              <a:t>x = a[t6]</a:t>
            </a:r>
            <a:endParaRPr lang="zh-CN" altLang="en-US" sz="1400"/>
          </a:p>
          <a:p>
            <a:r>
              <a:rPr lang="zh-CN" altLang="en-US" sz="1400">
                <a:sym typeface="+mn-ea"/>
              </a:rPr>
              <a:t>t7 = </a:t>
            </a:r>
            <a:r>
              <a:rPr lang="en-US" altLang="zh-CN" sz="1400" strike="sngStrike">
                <a:solidFill>
                  <a:srgbClr val="FF0000"/>
                </a:solidFill>
                <a:sym typeface="+mn-ea"/>
              </a:rPr>
              <a:t>4*i</a:t>
            </a:r>
            <a:r>
              <a:rPr lang="en-US" altLang="zh-CN" sz="1400">
                <a:sym typeface="+mn-ea"/>
              </a:rPr>
              <a:t> </a:t>
            </a:r>
            <a:r>
              <a:rPr lang="en-US" altLang="zh-CN" sz="1400">
                <a:solidFill>
                  <a:srgbClr val="00B050"/>
                </a:solidFill>
                <a:sym typeface="+mn-ea"/>
              </a:rPr>
              <a:t>t2</a:t>
            </a:r>
            <a:endParaRPr lang="zh-CN" altLang="en-US" sz="1400"/>
          </a:p>
          <a:p>
            <a:r>
              <a:rPr lang="zh-CN" altLang="en-US" sz="1400">
                <a:sym typeface="+mn-ea"/>
              </a:rPr>
              <a:t>t8 = </a:t>
            </a:r>
            <a:r>
              <a:rPr lang="en-US" altLang="zh-CN" sz="1400" strike="sngStrike">
                <a:solidFill>
                  <a:srgbClr val="FF0000"/>
                </a:solidFill>
                <a:sym typeface="+mn-ea"/>
              </a:rPr>
              <a:t>4*j</a:t>
            </a:r>
            <a:r>
              <a:rPr lang="en-US" altLang="zh-CN" sz="1400">
                <a:sym typeface="+mn-ea"/>
              </a:rPr>
              <a:t> </a:t>
            </a:r>
            <a:r>
              <a:rPr lang="en-US" altLang="zh-CN" sz="1400">
                <a:solidFill>
                  <a:srgbClr val="00B050"/>
                </a:solidFill>
                <a:sym typeface="+mn-ea"/>
              </a:rPr>
              <a:t>t4</a:t>
            </a:r>
            <a:endParaRPr lang="zh-CN" altLang="en-US" sz="1400"/>
          </a:p>
          <a:p>
            <a:r>
              <a:rPr lang="zh-CN" altLang="en-US" sz="1400">
                <a:sym typeface="+mn-ea"/>
              </a:rPr>
              <a:t>t9 = a[t8]</a:t>
            </a:r>
            <a:endParaRPr lang="zh-CN" altLang="en-US" sz="1400"/>
          </a:p>
          <a:p>
            <a:r>
              <a:rPr lang="zh-CN" altLang="en-US" sz="1400">
                <a:sym typeface="+mn-ea"/>
              </a:rPr>
              <a:t>a[t7] = t9</a:t>
            </a:r>
            <a:endParaRPr lang="zh-CN" altLang="en-US" sz="1400"/>
          </a:p>
          <a:p>
            <a:r>
              <a:rPr lang="zh-CN" altLang="en-US" sz="1400">
                <a:sym typeface="+mn-ea"/>
              </a:rPr>
              <a:t>t10 = </a:t>
            </a:r>
            <a:r>
              <a:rPr lang="zh-CN" altLang="en-US" sz="1400" strike="sngStrike">
                <a:solidFill>
                  <a:srgbClr val="FF0000"/>
                </a:solidFill>
                <a:sym typeface="+mn-ea"/>
              </a:rPr>
              <a:t>4*j</a:t>
            </a:r>
            <a:r>
              <a:rPr lang="en-US" altLang="zh-CN" sz="1400">
                <a:sym typeface="+mn-ea"/>
              </a:rPr>
              <a:t> </a:t>
            </a:r>
            <a:r>
              <a:rPr lang="en-US" altLang="zh-CN" sz="1400">
                <a:solidFill>
                  <a:srgbClr val="00B050"/>
                </a:solidFill>
                <a:sym typeface="+mn-ea"/>
              </a:rPr>
              <a:t>t4</a:t>
            </a:r>
            <a:endParaRPr lang="zh-CN" altLang="en-US" sz="1400"/>
          </a:p>
          <a:p>
            <a:r>
              <a:rPr lang="zh-CN" altLang="en-US" sz="1400">
                <a:sym typeface="+mn-ea"/>
              </a:rPr>
              <a:t>a[t10] = x</a:t>
            </a:r>
            <a:endParaRPr lang="zh-CN" altLang="en-US" sz="1400"/>
          </a:p>
          <a:p>
            <a:r>
              <a:rPr lang="zh-CN" altLang="en-US" sz="1400">
                <a:sym typeface="+mn-ea"/>
              </a:rPr>
              <a:t>goto </a:t>
            </a:r>
            <a:r>
              <a:rPr lang="en-US" altLang="zh-CN" sz="1400">
                <a:sym typeface="+mn-ea"/>
              </a:rPr>
              <a:t>B2</a:t>
            </a:r>
            <a:endParaRPr lang="en-US" altLang="zh-CN" sz="1400"/>
          </a:p>
        </p:txBody>
      </p:sp>
      <p:sp>
        <p:nvSpPr>
          <p:cNvPr id="22" name="文本框 21"/>
          <p:cNvSpPr txBox="1"/>
          <p:nvPr/>
        </p:nvSpPr>
        <p:spPr>
          <a:xfrm>
            <a:off x="4986655" y="1839595"/>
            <a:ext cx="505460" cy="368300"/>
          </a:xfrm>
          <a:prstGeom prst="rect">
            <a:avLst/>
          </a:prstGeom>
          <a:noFill/>
        </p:spPr>
        <p:txBody>
          <a:bodyPr wrap="square" rtlCol="0">
            <a:spAutoFit/>
          </a:bodyPr>
          <a:p>
            <a:r>
              <a:rPr lang="en-US" altLang="zh-CN"/>
              <a:t>B5</a:t>
            </a:r>
            <a:endParaRPr lang="en-US" altLang="zh-CN"/>
          </a:p>
        </p:txBody>
      </p:sp>
      <p:sp>
        <p:nvSpPr>
          <p:cNvPr id="23" name="右箭头 22"/>
          <p:cNvSpPr/>
          <p:nvPr/>
        </p:nvSpPr>
        <p:spPr>
          <a:xfrm>
            <a:off x="2280285" y="2660650"/>
            <a:ext cx="70739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右箭头 32"/>
          <p:cNvSpPr/>
          <p:nvPr/>
        </p:nvSpPr>
        <p:spPr>
          <a:xfrm>
            <a:off x="5258435" y="2660650"/>
            <a:ext cx="70739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6279515" y="1839595"/>
            <a:ext cx="1642745" cy="2030095"/>
          </a:xfrm>
          <a:prstGeom prst="rect">
            <a:avLst/>
          </a:prstGeom>
          <a:noFill/>
          <a:ln>
            <a:solidFill>
              <a:schemeClr val="tx1"/>
            </a:solidFill>
          </a:ln>
        </p:spPr>
        <p:txBody>
          <a:bodyPr wrap="square" rtlCol="0" anchor="t">
            <a:spAutoFit/>
          </a:bodyPr>
          <a:p>
            <a:r>
              <a:rPr lang="zh-CN" altLang="en-US" sz="1400">
                <a:sym typeface="+mn-ea"/>
              </a:rPr>
              <a:t>t6 = </a:t>
            </a:r>
            <a:r>
              <a:rPr lang="en-US" altLang="zh-CN" sz="1400">
                <a:sym typeface="+mn-ea"/>
              </a:rPr>
              <a:t>t2</a:t>
            </a:r>
            <a:r>
              <a:rPr lang="en-US" altLang="zh-CN" sz="1400">
                <a:sym typeface="+mn-ea"/>
              </a:rPr>
              <a:t> </a:t>
            </a:r>
            <a:endParaRPr lang="zh-CN" altLang="en-US" sz="1400"/>
          </a:p>
          <a:p>
            <a:r>
              <a:rPr lang="zh-CN" altLang="en-US" sz="1400">
                <a:sym typeface="+mn-ea"/>
              </a:rPr>
              <a:t>x = a[</a:t>
            </a:r>
            <a:r>
              <a:rPr lang="en-US" altLang="zh-CN" sz="1400" strike="sngStrike">
                <a:solidFill>
                  <a:srgbClr val="FF0000"/>
                </a:solidFill>
                <a:sym typeface="+mn-ea"/>
              </a:rPr>
              <a:t>t6</a:t>
            </a:r>
            <a:r>
              <a:rPr lang="en-US" altLang="zh-CN" sz="1400">
                <a:sym typeface="+mn-ea"/>
              </a:rPr>
              <a:t> </a:t>
            </a:r>
            <a:r>
              <a:rPr lang="en-US" altLang="zh-CN" sz="1400">
                <a:solidFill>
                  <a:srgbClr val="00B050"/>
                </a:solidFill>
                <a:sym typeface="+mn-ea"/>
              </a:rPr>
              <a:t>t2</a:t>
            </a:r>
            <a:r>
              <a:rPr lang="zh-CN" altLang="en-US" sz="1400">
                <a:sym typeface="+mn-ea"/>
              </a:rPr>
              <a:t>]</a:t>
            </a:r>
            <a:endParaRPr lang="zh-CN" altLang="en-US" sz="1400"/>
          </a:p>
          <a:p>
            <a:r>
              <a:rPr lang="zh-CN" altLang="en-US" sz="1400">
                <a:sym typeface="+mn-ea"/>
              </a:rPr>
              <a:t>t7 = </a:t>
            </a:r>
            <a:r>
              <a:rPr lang="en-US" altLang="zh-CN" sz="1400">
                <a:sym typeface="+mn-ea"/>
              </a:rPr>
              <a:t>t2</a:t>
            </a:r>
            <a:endParaRPr lang="zh-CN" altLang="en-US" sz="1400"/>
          </a:p>
          <a:p>
            <a:r>
              <a:rPr lang="zh-CN" altLang="en-US" sz="1400">
                <a:sym typeface="+mn-ea"/>
              </a:rPr>
              <a:t>t8 = </a:t>
            </a:r>
            <a:r>
              <a:rPr lang="en-US" altLang="zh-CN" sz="1400">
                <a:sym typeface="+mn-ea"/>
              </a:rPr>
              <a:t>t4</a:t>
            </a:r>
            <a:endParaRPr lang="zh-CN" altLang="en-US" sz="1400"/>
          </a:p>
          <a:p>
            <a:r>
              <a:rPr lang="zh-CN" altLang="en-US" sz="1400">
                <a:sym typeface="+mn-ea"/>
              </a:rPr>
              <a:t>t9 = a[</a:t>
            </a:r>
            <a:r>
              <a:rPr lang="en-US" altLang="zh-CN" sz="1400" strike="sngStrike">
                <a:solidFill>
                  <a:srgbClr val="FF0000"/>
                </a:solidFill>
                <a:sym typeface="+mn-ea"/>
              </a:rPr>
              <a:t>t8</a:t>
            </a:r>
            <a:r>
              <a:rPr lang="en-US" altLang="zh-CN" sz="1400">
                <a:sym typeface="+mn-ea"/>
              </a:rPr>
              <a:t> </a:t>
            </a:r>
            <a:r>
              <a:rPr lang="en-US" altLang="zh-CN" sz="1400">
                <a:solidFill>
                  <a:srgbClr val="00B050"/>
                </a:solidFill>
                <a:sym typeface="+mn-ea"/>
              </a:rPr>
              <a:t>t4</a:t>
            </a:r>
            <a:r>
              <a:rPr lang="zh-CN" altLang="en-US" sz="1400">
                <a:sym typeface="+mn-ea"/>
              </a:rPr>
              <a:t>]</a:t>
            </a:r>
            <a:endParaRPr lang="zh-CN" altLang="en-US" sz="1400"/>
          </a:p>
          <a:p>
            <a:r>
              <a:rPr lang="zh-CN" altLang="en-US" sz="1400">
                <a:sym typeface="+mn-ea"/>
              </a:rPr>
              <a:t>a[</a:t>
            </a:r>
            <a:r>
              <a:rPr lang="en-US" altLang="zh-CN" sz="1400" strike="sngStrike">
                <a:solidFill>
                  <a:srgbClr val="FF0000"/>
                </a:solidFill>
                <a:sym typeface="+mn-ea"/>
              </a:rPr>
              <a:t>t7</a:t>
            </a:r>
            <a:r>
              <a:rPr lang="en-US" altLang="zh-CN" sz="1400">
                <a:sym typeface="+mn-ea"/>
              </a:rPr>
              <a:t> </a:t>
            </a:r>
            <a:r>
              <a:rPr lang="en-US" altLang="zh-CN" sz="1400">
                <a:solidFill>
                  <a:srgbClr val="00B050"/>
                </a:solidFill>
                <a:sym typeface="+mn-ea"/>
              </a:rPr>
              <a:t>t2</a:t>
            </a:r>
            <a:r>
              <a:rPr lang="zh-CN" altLang="en-US" sz="1400">
                <a:sym typeface="+mn-ea"/>
              </a:rPr>
              <a:t>] = t9</a:t>
            </a:r>
            <a:endParaRPr lang="zh-CN" altLang="en-US" sz="1400"/>
          </a:p>
          <a:p>
            <a:r>
              <a:rPr lang="zh-CN" altLang="en-US" sz="1400">
                <a:sym typeface="+mn-ea"/>
              </a:rPr>
              <a:t>t10 = </a:t>
            </a:r>
            <a:r>
              <a:rPr lang="en-US" altLang="zh-CN" sz="1400">
                <a:sym typeface="+mn-ea"/>
              </a:rPr>
              <a:t>t4</a:t>
            </a:r>
            <a:endParaRPr lang="zh-CN" altLang="en-US" sz="1400"/>
          </a:p>
          <a:p>
            <a:r>
              <a:rPr lang="zh-CN" altLang="en-US" sz="1400">
                <a:sym typeface="+mn-ea"/>
              </a:rPr>
              <a:t>a[</a:t>
            </a:r>
            <a:r>
              <a:rPr lang="en-US" altLang="zh-CN" sz="1400" strike="sngStrike">
                <a:solidFill>
                  <a:srgbClr val="FF0000"/>
                </a:solidFill>
                <a:sym typeface="+mn-ea"/>
              </a:rPr>
              <a:t>t10</a:t>
            </a:r>
            <a:r>
              <a:rPr lang="en-US" altLang="zh-CN" sz="1400">
                <a:sym typeface="+mn-ea"/>
              </a:rPr>
              <a:t> </a:t>
            </a:r>
            <a:r>
              <a:rPr lang="en-US" altLang="zh-CN" sz="1400">
                <a:solidFill>
                  <a:srgbClr val="00B050"/>
                </a:solidFill>
                <a:sym typeface="+mn-ea"/>
              </a:rPr>
              <a:t>t4</a:t>
            </a:r>
            <a:r>
              <a:rPr lang="zh-CN" altLang="en-US" sz="1400">
                <a:sym typeface="+mn-ea"/>
              </a:rPr>
              <a:t>] = x</a:t>
            </a:r>
            <a:endParaRPr lang="zh-CN" altLang="en-US" sz="1400"/>
          </a:p>
          <a:p>
            <a:r>
              <a:rPr lang="zh-CN" altLang="en-US" sz="1400">
                <a:sym typeface="+mn-ea"/>
              </a:rPr>
              <a:t>goto </a:t>
            </a:r>
            <a:r>
              <a:rPr lang="en-US" altLang="zh-CN" sz="1400">
                <a:sym typeface="+mn-ea"/>
              </a:rPr>
              <a:t>B2</a:t>
            </a:r>
            <a:endParaRPr lang="en-US" altLang="zh-CN" sz="1400"/>
          </a:p>
        </p:txBody>
      </p:sp>
      <p:sp>
        <p:nvSpPr>
          <p:cNvPr id="6" name="文本框 5"/>
          <p:cNvSpPr txBox="1"/>
          <p:nvPr/>
        </p:nvSpPr>
        <p:spPr>
          <a:xfrm>
            <a:off x="7964805" y="1839595"/>
            <a:ext cx="505460" cy="368300"/>
          </a:xfrm>
          <a:prstGeom prst="rect">
            <a:avLst/>
          </a:prstGeom>
          <a:noFill/>
        </p:spPr>
        <p:txBody>
          <a:bodyPr wrap="square" rtlCol="0">
            <a:spAutoFit/>
          </a:bodyPr>
          <a:p>
            <a:r>
              <a:rPr lang="en-US" altLang="zh-CN"/>
              <a:t>B5</a:t>
            </a:r>
            <a:endParaRPr lang="en-US" altLang="zh-CN"/>
          </a:p>
        </p:txBody>
      </p:sp>
      <p:sp>
        <p:nvSpPr>
          <p:cNvPr id="11" name="文本框 10"/>
          <p:cNvSpPr txBox="1"/>
          <p:nvPr/>
        </p:nvSpPr>
        <p:spPr>
          <a:xfrm>
            <a:off x="3301365" y="3922395"/>
            <a:ext cx="1642110" cy="306705"/>
          </a:xfrm>
          <a:prstGeom prst="rect">
            <a:avLst/>
          </a:prstGeom>
          <a:noFill/>
        </p:spPr>
        <p:txBody>
          <a:bodyPr wrap="square" rtlCol="0">
            <a:spAutoFit/>
          </a:bodyPr>
          <a:p>
            <a:pPr algn="ctr"/>
            <a:r>
              <a:rPr lang="zh-CN" altLang="en-US" sz="1400"/>
              <a:t>公共子表达式优化</a:t>
            </a:r>
            <a:endParaRPr lang="zh-CN" altLang="en-US" sz="1400"/>
          </a:p>
        </p:txBody>
      </p:sp>
      <p:sp>
        <p:nvSpPr>
          <p:cNvPr id="12" name="文本框 11"/>
          <p:cNvSpPr txBox="1"/>
          <p:nvPr/>
        </p:nvSpPr>
        <p:spPr>
          <a:xfrm>
            <a:off x="6279515" y="3922395"/>
            <a:ext cx="1642110" cy="306705"/>
          </a:xfrm>
          <a:prstGeom prst="rect">
            <a:avLst/>
          </a:prstGeom>
          <a:noFill/>
        </p:spPr>
        <p:txBody>
          <a:bodyPr wrap="square" rtlCol="0">
            <a:spAutoFit/>
          </a:bodyPr>
          <a:p>
            <a:pPr algn="ctr"/>
            <a:r>
              <a:rPr lang="zh-CN" altLang="en-US" sz="1400"/>
              <a:t>复制传播</a:t>
            </a:r>
            <a:endParaRPr lang="zh-CN" altLang="en-US" sz="1400"/>
          </a:p>
        </p:txBody>
      </p:sp>
      <p:sp>
        <p:nvSpPr>
          <p:cNvPr id="38" name="文本框 37"/>
          <p:cNvSpPr txBox="1"/>
          <p:nvPr/>
        </p:nvSpPr>
        <p:spPr>
          <a:xfrm>
            <a:off x="2279015" y="2292350"/>
            <a:ext cx="695960" cy="306705"/>
          </a:xfrm>
          <a:prstGeom prst="rect">
            <a:avLst/>
          </a:prstGeom>
          <a:noFill/>
        </p:spPr>
        <p:txBody>
          <a:bodyPr wrap="square" rtlCol="0">
            <a:spAutoFit/>
          </a:bodyPr>
          <a:p>
            <a:pPr algn="ctr"/>
            <a:r>
              <a:rPr lang="en-US" altLang="zh-CN" sz="1400"/>
              <a:t>Step1</a:t>
            </a:r>
            <a:endParaRPr lang="en-US" altLang="zh-CN" sz="1400"/>
          </a:p>
        </p:txBody>
      </p:sp>
      <p:sp>
        <p:nvSpPr>
          <p:cNvPr id="39" name="文本框 38"/>
          <p:cNvSpPr txBox="1"/>
          <p:nvPr/>
        </p:nvSpPr>
        <p:spPr>
          <a:xfrm>
            <a:off x="5213985" y="2292350"/>
            <a:ext cx="695960" cy="306705"/>
          </a:xfrm>
          <a:prstGeom prst="rect">
            <a:avLst/>
          </a:prstGeom>
          <a:noFill/>
        </p:spPr>
        <p:txBody>
          <a:bodyPr wrap="square" rtlCol="0">
            <a:spAutoFit/>
          </a:bodyPr>
          <a:p>
            <a:pPr algn="ctr"/>
            <a:r>
              <a:rPr lang="en-US" altLang="zh-CN" sz="1400"/>
              <a:t>Step2</a:t>
            </a:r>
            <a:endParaRPr lang="en-US" altLang="zh-CN" sz="1400"/>
          </a:p>
        </p:txBody>
      </p:sp>
      <p:sp>
        <p:nvSpPr>
          <p:cNvPr id="10" name="文本框 9"/>
          <p:cNvSpPr txBox="1"/>
          <p:nvPr/>
        </p:nvSpPr>
        <p:spPr>
          <a:xfrm>
            <a:off x="322580" y="206375"/>
            <a:ext cx="10874375" cy="1076325"/>
          </a:xfrm>
          <a:prstGeom prst="rect">
            <a:avLst/>
          </a:prstGeom>
          <a:noFill/>
        </p:spPr>
        <p:txBody>
          <a:bodyPr wrap="square" rtlCol="0" anchor="t">
            <a:spAutoFit/>
          </a:bodyPr>
          <a:p>
            <a:r>
              <a:rPr lang="zh-CN" altLang="en-US" sz="2400" b="1">
                <a:sym typeface="+mn-ea"/>
              </a:rPr>
              <a:t>复制传播</a:t>
            </a:r>
            <a:endParaRPr lang="zh-CN" altLang="en-US" sz="2400" b="1"/>
          </a:p>
          <a:p>
            <a:pPr marL="0" indent="0">
              <a:buNone/>
            </a:pPr>
            <a:r>
              <a:rPr lang="zh-CN" altLang="en-US" sz="2000">
                <a:sym typeface="+mn-ea"/>
              </a:rPr>
              <a:t>对于形如`u=v`的复制语句, 我们在后续可以尽可能用v来替换u, 这虽然看上去并不是一个改进, 但会给其他优化提供更多的机会.</a:t>
            </a:r>
            <a:endParaRPr lang="zh-CN" altLang="en-US" sz="200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3215" y="1839595"/>
            <a:ext cx="1642745" cy="2030095"/>
          </a:xfrm>
          <a:prstGeom prst="rect">
            <a:avLst/>
          </a:prstGeom>
          <a:noFill/>
          <a:ln>
            <a:solidFill>
              <a:schemeClr val="tx1"/>
            </a:solidFill>
          </a:ln>
        </p:spPr>
        <p:txBody>
          <a:bodyPr wrap="square" rtlCol="0" anchor="t">
            <a:spAutoFit/>
          </a:bodyPr>
          <a:p>
            <a:r>
              <a:rPr lang="zh-CN" altLang="en-US" sz="1400"/>
              <a:t>t6 = 4*i</a:t>
            </a:r>
            <a:endParaRPr lang="zh-CN" altLang="en-US" sz="1400"/>
          </a:p>
          <a:p>
            <a:r>
              <a:rPr lang="zh-CN" altLang="en-US" sz="1400"/>
              <a:t>x = a[t6]</a:t>
            </a:r>
            <a:endParaRPr lang="zh-CN" altLang="en-US" sz="1400"/>
          </a:p>
          <a:p>
            <a:r>
              <a:rPr lang="zh-CN" altLang="en-US" sz="1400"/>
              <a:t>t7 = 4*i</a:t>
            </a:r>
            <a:endParaRPr lang="zh-CN" altLang="en-US" sz="1400"/>
          </a:p>
          <a:p>
            <a:r>
              <a:rPr lang="zh-CN" altLang="en-US" sz="1400"/>
              <a:t>t8 = 4*j</a:t>
            </a:r>
            <a:endParaRPr lang="zh-CN" altLang="en-US" sz="1400"/>
          </a:p>
          <a:p>
            <a:r>
              <a:rPr lang="zh-CN" altLang="en-US" sz="1400"/>
              <a:t>t9 = a[t8]</a:t>
            </a:r>
            <a:endParaRPr lang="zh-CN" altLang="en-US" sz="1400"/>
          </a:p>
          <a:p>
            <a:r>
              <a:rPr lang="zh-CN" altLang="en-US" sz="1400"/>
              <a:t>a[t7] = t9</a:t>
            </a:r>
            <a:endParaRPr lang="zh-CN" altLang="en-US" sz="1400"/>
          </a:p>
          <a:p>
            <a:r>
              <a:rPr lang="zh-CN" altLang="en-US" sz="1400"/>
              <a:t>t10 = 4*j</a:t>
            </a:r>
            <a:endParaRPr lang="zh-CN" altLang="en-US" sz="1400"/>
          </a:p>
          <a:p>
            <a:r>
              <a:rPr lang="zh-CN" altLang="en-US" sz="1400"/>
              <a:t>a[t10] = x</a:t>
            </a:r>
            <a:endParaRPr lang="zh-CN" altLang="en-US" sz="1400"/>
          </a:p>
          <a:p>
            <a:r>
              <a:rPr lang="zh-CN" altLang="en-US" sz="1400"/>
              <a:t>goto </a:t>
            </a:r>
            <a:r>
              <a:rPr lang="en-US" altLang="zh-CN" sz="1400"/>
              <a:t>B2</a:t>
            </a:r>
            <a:endParaRPr lang="en-US" altLang="zh-CN" sz="1400"/>
          </a:p>
        </p:txBody>
      </p:sp>
      <p:sp>
        <p:nvSpPr>
          <p:cNvPr id="3" name="文本框 2"/>
          <p:cNvSpPr txBox="1"/>
          <p:nvPr/>
        </p:nvSpPr>
        <p:spPr>
          <a:xfrm>
            <a:off x="2008505" y="1839595"/>
            <a:ext cx="505460" cy="368300"/>
          </a:xfrm>
          <a:prstGeom prst="rect">
            <a:avLst/>
          </a:prstGeom>
          <a:noFill/>
        </p:spPr>
        <p:txBody>
          <a:bodyPr wrap="square" rtlCol="0">
            <a:spAutoFit/>
          </a:bodyPr>
          <a:p>
            <a:r>
              <a:rPr lang="en-US" altLang="zh-CN"/>
              <a:t>B5</a:t>
            </a:r>
            <a:endParaRPr lang="en-US" altLang="zh-CN"/>
          </a:p>
        </p:txBody>
      </p:sp>
      <p:sp>
        <p:nvSpPr>
          <p:cNvPr id="4" name="文本框 3"/>
          <p:cNvSpPr txBox="1"/>
          <p:nvPr/>
        </p:nvSpPr>
        <p:spPr>
          <a:xfrm>
            <a:off x="3301365" y="1839595"/>
            <a:ext cx="1642745" cy="2030095"/>
          </a:xfrm>
          <a:prstGeom prst="rect">
            <a:avLst/>
          </a:prstGeom>
          <a:noFill/>
          <a:ln>
            <a:solidFill>
              <a:schemeClr val="tx1"/>
            </a:solidFill>
          </a:ln>
        </p:spPr>
        <p:txBody>
          <a:bodyPr wrap="square" rtlCol="0" anchor="t">
            <a:spAutoFit/>
          </a:bodyPr>
          <a:p>
            <a:r>
              <a:rPr lang="zh-CN" altLang="en-US" sz="1400">
                <a:sym typeface="+mn-ea"/>
              </a:rPr>
              <a:t>t6 = </a:t>
            </a:r>
            <a:r>
              <a:rPr lang="en-US" altLang="zh-CN" sz="1400" strike="sngStrike">
                <a:solidFill>
                  <a:srgbClr val="FF0000"/>
                </a:solidFill>
                <a:sym typeface="+mn-ea"/>
              </a:rPr>
              <a:t>4*i</a:t>
            </a:r>
            <a:r>
              <a:rPr lang="en-US" altLang="zh-CN" sz="1400">
                <a:sym typeface="+mn-ea"/>
              </a:rPr>
              <a:t> </a:t>
            </a:r>
            <a:r>
              <a:rPr lang="en-US" altLang="zh-CN" sz="1400">
                <a:solidFill>
                  <a:srgbClr val="00B050"/>
                </a:solidFill>
                <a:sym typeface="+mn-ea"/>
              </a:rPr>
              <a:t>t2</a:t>
            </a:r>
            <a:endParaRPr lang="zh-CN" altLang="en-US" sz="1400"/>
          </a:p>
          <a:p>
            <a:r>
              <a:rPr lang="zh-CN" altLang="en-US" sz="1400">
                <a:sym typeface="+mn-ea"/>
              </a:rPr>
              <a:t>x = a[t6]</a:t>
            </a:r>
            <a:endParaRPr lang="zh-CN" altLang="en-US" sz="1400"/>
          </a:p>
          <a:p>
            <a:r>
              <a:rPr lang="zh-CN" altLang="en-US" sz="1400">
                <a:sym typeface="+mn-ea"/>
              </a:rPr>
              <a:t>t7 = </a:t>
            </a:r>
            <a:r>
              <a:rPr lang="en-US" altLang="zh-CN" sz="1400" strike="sngStrike">
                <a:solidFill>
                  <a:srgbClr val="FF0000"/>
                </a:solidFill>
                <a:sym typeface="+mn-ea"/>
              </a:rPr>
              <a:t>4*i</a:t>
            </a:r>
            <a:r>
              <a:rPr lang="en-US" altLang="zh-CN" sz="1400">
                <a:sym typeface="+mn-ea"/>
              </a:rPr>
              <a:t> </a:t>
            </a:r>
            <a:r>
              <a:rPr lang="en-US" altLang="zh-CN" sz="1400">
                <a:solidFill>
                  <a:srgbClr val="00B050"/>
                </a:solidFill>
                <a:sym typeface="+mn-ea"/>
              </a:rPr>
              <a:t>t2</a:t>
            </a:r>
            <a:endParaRPr lang="zh-CN" altLang="en-US" sz="1400"/>
          </a:p>
          <a:p>
            <a:r>
              <a:rPr lang="zh-CN" altLang="en-US" sz="1400">
                <a:sym typeface="+mn-ea"/>
              </a:rPr>
              <a:t>t8 = </a:t>
            </a:r>
            <a:r>
              <a:rPr lang="en-US" altLang="zh-CN" sz="1400" strike="sngStrike">
                <a:solidFill>
                  <a:srgbClr val="FF0000"/>
                </a:solidFill>
                <a:sym typeface="+mn-ea"/>
              </a:rPr>
              <a:t>4*j</a:t>
            </a:r>
            <a:r>
              <a:rPr lang="en-US" altLang="zh-CN" sz="1400">
                <a:sym typeface="+mn-ea"/>
              </a:rPr>
              <a:t> </a:t>
            </a:r>
            <a:r>
              <a:rPr lang="en-US" altLang="zh-CN" sz="1400">
                <a:solidFill>
                  <a:srgbClr val="00B050"/>
                </a:solidFill>
                <a:sym typeface="+mn-ea"/>
              </a:rPr>
              <a:t>t4</a:t>
            </a:r>
            <a:endParaRPr lang="zh-CN" altLang="en-US" sz="1400"/>
          </a:p>
          <a:p>
            <a:r>
              <a:rPr lang="zh-CN" altLang="en-US" sz="1400">
                <a:sym typeface="+mn-ea"/>
              </a:rPr>
              <a:t>t9 = a[t8]</a:t>
            </a:r>
            <a:endParaRPr lang="zh-CN" altLang="en-US" sz="1400"/>
          </a:p>
          <a:p>
            <a:r>
              <a:rPr lang="zh-CN" altLang="en-US" sz="1400">
                <a:sym typeface="+mn-ea"/>
              </a:rPr>
              <a:t>a[t7] = t9</a:t>
            </a:r>
            <a:endParaRPr lang="zh-CN" altLang="en-US" sz="1400"/>
          </a:p>
          <a:p>
            <a:r>
              <a:rPr lang="zh-CN" altLang="en-US" sz="1400">
                <a:sym typeface="+mn-ea"/>
              </a:rPr>
              <a:t>t10 = </a:t>
            </a:r>
            <a:r>
              <a:rPr lang="zh-CN" altLang="en-US" sz="1400" strike="sngStrike">
                <a:solidFill>
                  <a:srgbClr val="FF0000"/>
                </a:solidFill>
                <a:sym typeface="+mn-ea"/>
              </a:rPr>
              <a:t>4*j</a:t>
            </a:r>
            <a:r>
              <a:rPr lang="en-US" altLang="zh-CN" sz="1400">
                <a:sym typeface="+mn-ea"/>
              </a:rPr>
              <a:t> </a:t>
            </a:r>
            <a:r>
              <a:rPr lang="en-US" altLang="zh-CN" sz="1400">
                <a:solidFill>
                  <a:srgbClr val="00B050"/>
                </a:solidFill>
                <a:sym typeface="+mn-ea"/>
              </a:rPr>
              <a:t>t4</a:t>
            </a:r>
            <a:endParaRPr lang="zh-CN" altLang="en-US" sz="1400"/>
          </a:p>
          <a:p>
            <a:r>
              <a:rPr lang="zh-CN" altLang="en-US" sz="1400">
                <a:sym typeface="+mn-ea"/>
              </a:rPr>
              <a:t>a[t10] = x</a:t>
            </a:r>
            <a:endParaRPr lang="zh-CN" altLang="en-US" sz="1400"/>
          </a:p>
          <a:p>
            <a:r>
              <a:rPr lang="zh-CN" altLang="en-US" sz="1400">
                <a:sym typeface="+mn-ea"/>
              </a:rPr>
              <a:t>goto </a:t>
            </a:r>
            <a:r>
              <a:rPr lang="en-US" altLang="zh-CN" sz="1400">
                <a:sym typeface="+mn-ea"/>
              </a:rPr>
              <a:t>B2</a:t>
            </a:r>
            <a:endParaRPr lang="en-US" altLang="zh-CN" sz="1400"/>
          </a:p>
        </p:txBody>
      </p:sp>
      <p:sp>
        <p:nvSpPr>
          <p:cNvPr id="22" name="文本框 21"/>
          <p:cNvSpPr txBox="1"/>
          <p:nvPr/>
        </p:nvSpPr>
        <p:spPr>
          <a:xfrm>
            <a:off x="4986655" y="1839595"/>
            <a:ext cx="505460" cy="368300"/>
          </a:xfrm>
          <a:prstGeom prst="rect">
            <a:avLst/>
          </a:prstGeom>
          <a:noFill/>
        </p:spPr>
        <p:txBody>
          <a:bodyPr wrap="square" rtlCol="0">
            <a:spAutoFit/>
          </a:bodyPr>
          <a:p>
            <a:r>
              <a:rPr lang="en-US" altLang="zh-CN"/>
              <a:t>B5</a:t>
            </a:r>
            <a:endParaRPr lang="en-US" altLang="zh-CN"/>
          </a:p>
        </p:txBody>
      </p:sp>
      <p:sp>
        <p:nvSpPr>
          <p:cNvPr id="23" name="右箭头 22"/>
          <p:cNvSpPr/>
          <p:nvPr/>
        </p:nvSpPr>
        <p:spPr>
          <a:xfrm>
            <a:off x="2280285" y="2660650"/>
            <a:ext cx="70739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右箭头 32"/>
          <p:cNvSpPr/>
          <p:nvPr/>
        </p:nvSpPr>
        <p:spPr>
          <a:xfrm>
            <a:off x="5258435" y="2660650"/>
            <a:ext cx="70739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6279515" y="1839595"/>
            <a:ext cx="1642745" cy="2030095"/>
          </a:xfrm>
          <a:prstGeom prst="rect">
            <a:avLst/>
          </a:prstGeom>
          <a:noFill/>
          <a:ln>
            <a:solidFill>
              <a:schemeClr val="tx1"/>
            </a:solidFill>
          </a:ln>
        </p:spPr>
        <p:txBody>
          <a:bodyPr wrap="square" rtlCol="0" anchor="t">
            <a:spAutoFit/>
          </a:bodyPr>
          <a:p>
            <a:r>
              <a:rPr lang="zh-CN" altLang="en-US" sz="1400">
                <a:sym typeface="+mn-ea"/>
              </a:rPr>
              <a:t>t6 = </a:t>
            </a:r>
            <a:r>
              <a:rPr lang="en-US" altLang="zh-CN" sz="1400">
                <a:sym typeface="+mn-ea"/>
              </a:rPr>
              <a:t>t2</a:t>
            </a:r>
            <a:r>
              <a:rPr lang="en-US" altLang="zh-CN" sz="1400">
                <a:sym typeface="+mn-ea"/>
              </a:rPr>
              <a:t> </a:t>
            </a:r>
            <a:endParaRPr lang="zh-CN" altLang="en-US" sz="1400"/>
          </a:p>
          <a:p>
            <a:r>
              <a:rPr lang="zh-CN" altLang="en-US" sz="1400">
                <a:sym typeface="+mn-ea"/>
              </a:rPr>
              <a:t>x = a[</a:t>
            </a:r>
            <a:r>
              <a:rPr lang="en-US" altLang="zh-CN" sz="1400" strike="sngStrike">
                <a:solidFill>
                  <a:srgbClr val="FF0000"/>
                </a:solidFill>
                <a:sym typeface="+mn-ea"/>
              </a:rPr>
              <a:t>t6</a:t>
            </a:r>
            <a:r>
              <a:rPr lang="en-US" altLang="zh-CN" sz="1400">
                <a:sym typeface="+mn-ea"/>
              </a:rPr>
              <a:t> </a:t>
            </a:r>
            <a:r>
              <a:rPr lang="en-US" altLang="zh-CN" sz="1400">
                <a:solidFill>
                  <a:srgbClr val="00B050"/>
                </a:solidFill>
                <a:sym typeface="+mn-ea"/>
              </a:rPr>
              <a:t>t2</a:t>
            </a:r>
            <a:r>
              <a:rPr lang="zh-CN" altLang="en-US" sz="1400">
                <a:sym typeface="+mn-ea"/>
              </a:rPr>
              <a:t>]</a:t>
            </a:r>
            <a:endParaRPr lang="zh-CN" altLang="en-US" sz="1400"/>
          </a:p>
          <a:p>
            <a:r>
              <a:rPr lang="zh-CN" altLang="en-US" sz="1400">
                <a:sym typeface="+mn-ea"/>
              </a:rPr>
              <a:t>t7 = </a:t>
            </a:r>
            <a:r>
              <a:rPr lang="en-US" altLang="zh-CN" sz="1400">
                <a:sym typeface="+mn-ea"/>
              </a:rPr>
              <a:t>t2</a:t>
            </a:r>
            <a:endParaRPr lang="zh-CN" altLang="en-US" sz="1400"/>
          </a:p>
          <a:p>
            <a:r>
              <a:rPr lang="zh-CN" altLang="en-US" sz="1400">
                <a:sym typeface="+mn-ea"/>
              </a:rPr>
              <a:t>t8 = </a:t>
            </a:r>
            <a:r>
              <a:rPr lang="en-US" altLang="zh-CN" sz="1400">
                <a:sym typeface="+mn-ea"/>
              </a:rPr>
              <a:t>t4</a:t>
            </a:r>
            <a:endParaRPr lang="zh-CN" altLang="en-US" sz="1400"/>
          </a:p>
          <a:p>
            <a:r>
              <a:rPr lang="zh-CN" altLang="en-US" sz="1400">
                <a:sym typeface="+mn-ea"/>
              </a:rPr>
              <a:t>t9 = a[</a:t>
            </a:r>
            <a:r>
              <a:rPr lang="en-US" altLang="zh-CN" sz="1400" strike="sngStrike">
                <a:solidFill>
                  <a:srgbClr val="FF0000"/>
                </a:solidFill>
                <a:sym typeface="+mn-ea"/>
              </a:rPr>
              <a:t>t8</a:t>
            </a:r>
            <a:r>
              <a:rPr lang="en-US" altLang="zh-CN" sz="1400">
                <a:sym typeface="+mn-ea"/>
              </a:rPr>
              <a:t> </a:t>
            </a:r>
            <a:r>
              <a:rPr lang="en-US" altLang="zh-CN" sz="1400">
                <a:solidFill>
                  <a:srgbClr val="00B050"/>
                </a:solidFill>
                <a:sym typeface="+mn-ea"/>
              </a:rPr>
              <a:t>t4</a:t>
            </a:r>
            <a:r>
              <a:rPr lang="zh-CN" altLang="en-US" sz="1400">
                <a:sym typeface="+mn-ea"/>
              </a:rPr>
              <a:t>]</a:t>
            </a:r>
            <a:endParaRPr lang="zh-CN" altLang="en-US" sz="1400"/>
          </a:p>
          <a:p>
            <a:r>
              <a:rPr lang="zh-CN" altLang="en-US" sz="1400">
                <a:sym typeface="+mn-ea"/>
              </a:rPr>
              <a:t>a[</a:t>
            </a:r>
            <a:r>
              <a:rPr lang="en-US" altLang="zh-CN" sz="1400" strike="sngStrike">
                <a:solidFill>
                  <a:srgbClr val="FF0000"/>
                </a:solidFill>
                <a:sym typeface="+mn-ea"/>
              </a:rPr>
              <a:t>t7</a:t>
            </a:r>
            <a:r>
              <a:rPr lang="en-US" altLang="zh-CN" sz="1400">
                <a:sym typeface="+mn-ea"/>
              </a:rPr>
              <a:t> </a:t>
            </a:r>
            <a:r>
              <a:rPr lang="en-US" altLang="zh-CN" sz="1400">
                <a:solidFill>
                  <a:srgbClr val="00B050"/>
                </a:solidFill>
                <a:sym typeface="+mn-ea"/>
              </a:rPr>
              <a:t>t2</a:t>
            </a:r>
            <a:r>
              <a:rPr lang="zh-CN" altLang="en-US" sz="1400">
                <a:sym typeface="+mn-ea"/>
              </a:rPr>
              <a:t>] = t9</a:t>
            </a:r>
            <a:endParaRPr lang="zh-CN" altLang="en-US" sz="1400"/>
          </a:p>
          <a:p>
            <a:r>
              <a:rPr lang="zh-CN" altLang="en-US" sz="1400">
                <a:sym typeface="+mn-ea"/>
              </a:rPr>
              <a:t>t10 = </a:t>
            </a:r>
            <a:r>
              <a:rPr lang="en-US" altLang="zh-CN" sz="1400">
                <a:sym typeface="+mn-ea"/>
              </a:rPr>
              <a:t>t4</a:t>
            </a:r>
            <a:endParaRPr lang="zh-CN" altLang="en-US" sz="1400"/>
          </a:p>
          <a:p>
            <a:r>
              <a:rPr lang="zh-CN" altLang="en-US" sz="1400">
                <a:sym typeface="+mn-ea"/>
              </a:rPr>
              <a:t>a[</a:t>
            </a:r>
            <a:r>
              <a:rPr lang="en-US" altLang="zh-CN" sz="1400" strike="sngStrike">
                <a:solidFill>
                  <a:srgbClr val="FF0000"/>
                </a:solidFill>
                <a:sym typeface="+mn-ea"/>
              </a:rPr>
              <a:t>t10</a:t>
            </a:r>
            <a:r>
              <a:rPr lang="en-US" altLang="zh-CN" sz="1400">
                <a:sym typeface="+mn-ea"/>
              </a:rPr>
              <a:t> </a:t>
            </a:r>
            <a:r>
              <a:rPr lang="en-US" altLang="zh-CN" sz="1400">
                <a:solidFill>
                  <a:srgbClr val="00B050"/>
                </a:solidFill>
                <a:sym typeface="+mn-ea"/>
              </a:rPr>
              <a:t>t4</a:t>
            </a:r>
            <a:r>
              <a:rPr lang="zh-CN" altLang="en-US" sz="1400">
                <a:sym typeface="+mn-ea"/>
              </a:rPr>
              <a:t>] = x</a:t>
            </a:r>
            <a:endParaRPr lang="zh-CN" altLang="en-US" sz="1400"/>
          </a:p>
          <a:p>
            <a:r>
              <a:rPr lang="zh-CN" altLang="en-US" sz="1400">
                <a:sym typeface="+mn-ea"/>
              </a:rPr>
              <a:t>goto </a:t>
            </a:r>
            <a:r>
              <a:rPr lang="en-US" altLang="zh-CN" sz="1400">
                <a:sym typeface="+mn-ea"/>
              </a:rPr>
              <a:t>B2</a:t>
            </a:r>
            <a:endParaRPr lang="en-US" altLang="zh-CN" sz="1400"/>
          </a:p>
        </p:txBody>
      </p:sp>
      <p:sp>
        <p:nvSpPr>
          <p:cNvPr id="6" name="文本框 5"/>
          <p:cNvSpPr txBox="1"/>
          <p:nvPr/>
        </p:nvSpPr>
        <p:spPr>
          <a:xfrm>
            <a:off x="7964805" y="1839595"/>
            <a:ext cx="505460" cy="368300"/>
          </a:xfrm>
          <a:prstGeom prst="rect">
            <a:avLst/>
          </a:prstGeom>
          <a:noFill/>
        </p:spPr>
        <p:txBody>
          <a:bodyPr wrap="square" rtlCol="0">
            <a:spAutoFit/>
          </a:bodyPr>
          <a:p>
            <a:r>
              <a:rPr lang="en-US" altLang="zh-CN"/>
              <a:t>B5</a:t>
            </a:r>
            <a:endParaRPr lang="en-US" altLang="zh-CN"/>
          </a:p>
        </p:txBody>
      </p:sp>
      <p:sp>
        <p:nvSpPr>
          <p:cNvPr id="7" name="右箭头 6"/>
          <p:cNvSpPr/>
          <p:nvPr/>
        </p:nvSpPr>
        <p:spPr>
          <a:xfrm>
            <a:off x="8490585" y="2660650"/>
            <a:ext cx="70739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9511665" y="1839595"/>
            <a:ext cx="1642745" cy="2030095"/>
          </a:xfrm>
          <a:prstGeom prst="rect">
            <a:avLst/>
          </a:prstGeom>
          <a:noFill/>
          <a:ln>
            <a:solidFill>
              <a:schemeClr val="tx1"/>
            </a:solidFill>
          </a:ln>
        </p:spPr>
        <p:txBody>
          <a:bodyPr wrap="square" rtlCol="0" anchor="t">
            <a:spAutoFit/>
          </a:bodyPr>
          <a:p>
            <a:r>
              <a:rPr lang="zh-CN" altLang="en-US" sz="1400">
                <a:sym typeface="+mn-ea"/>
              </a:rPr>
              <a:t>t6 = </a:t>
            </a:r>
            <a:r>
              <a:rPr lang="en-US" altLang="zh-CN" sz="1400">
                <a:sym typeface="+mn-ea"/>
              </a:rPr>
              <a:t>t2</a:t>
            </a:r>
            <a:endParaRPr lang="zh-CN" altLang="en-US" sz="1400"/>
          </a:p>
          <a:p>
            <a:r>
              <a:rPr lang="zh-CN" altLang="en-US" sz="1400">
                <a:sym typeface="+mn-ea"/>
              </a:rPr>
              <a:t>x = </a:t>
            </a:r>
            <a:r>
              <a:rPr lang="en-US" altLang="zh-CN" sz="1400" strike="sngStrike">
                <a:solidFill>
                  <a:srgbClr val="FF0000"/>
                </a:solidFill>
                <a:sym typeface="+mn-ea"/>
              </a:rPr>
              <a:t>a[t2]</a:t>
            </a:r>
            <a:r>
              <a:rPr lang="en-US" altLang="zh-CN" sz="1400">
                <a:sym typeface="+mn-ea"/>
              </a:rPr>
              <a:t> </a:t>
            </a:r>
            <a:r>
              <a:rPr lang="en-US" altLang="zh-CN" sz="1400">
                <a:solidFill>
                  <a:srgbClr val="00B050"/>
                </a:solidFill>
                <a:sym typeface="+mn-ea"/>
              </a:rPr>
              <a:t>t3</a:t>
            </a:r>
            <a:endParaRPr lang="zh-CN" altLang="en-US" sz="1400"/>
          </a:p>
          <a:p>
            <a:r>
              <a:rPr lang="zh-CN" altLang="en-US" sz="1400">
                <a:sym typeface="+mn-ea"/>
              </a:rPr>
              <a:t>t7 = </a:t>
            </a:r>
            <a:r>
              <a:rPr lang="en-US" altLang="zh-CN" sz="1400">
                <a:sym typeface="+mn-ea"/>
              </a:rPr>
              <a:t>t2</a:t>
            </a:r>
            <a:endParaRPr lang="zh-CN" altLang="en-US" sz="1400"/>
          </a:p>
          <a:p>
            <a:r>
              <a:rPr lang="zh-CN" altLang="en-US" sz="1400">
                <a:sym typeface="+mn-ea"/>
              </a:rPr>
              <a:t>t8 = </a:t>
            </a:r>
            <a:r>
              <a:rPr lang="en-US" altLang="zh-CN" sz="1400">
                <a:sym typeface="+mn-ea"/>
              </a:rPr>
              <a:t>t4</a:t>
            </a:r>
            <a:endParaRPr lang="zh-CN" altLang="en-US" sz="1400"/>
          </a:p>
          <a:p>
            <a:r>
              <a:rPr lang="zh-CN" altLang="en-US" sz="1400">
                <a:sym typeface="+mn-ea"/>
              </a:rPr>
              <a:t>t9 = </a:t>
            </a:r>
            <a:r>
              <a:rPr lang="en-US" altLang="zh-CN" sz="1400" strike="sngStrike">
                <a:solidFill>
                  <a:srgbClr val="FF0000"/>
                </a:solidFill>
                <a:sym typeface="+mn-ea"/>
              </a:rPr>
              <a:t>a[t4]</a:t>
            </a:r>
            <a:r>
              <a:rPr lang="en-US" altLang="zh-CN" sz="1400">
                <a:sym typeface="+mn-ea"/>
              </a:rPr>
              <a:t> </a:t>
            </a:r>
            <a:r>
              <a:rPr lang="en-US" altLang="zh-CN" sz="1400">
                <a:solidFill>
                  <a:srgbClr val="00B050"/>
                </a:solidFill>
                <a:sym typeface="+mn-ea"/>
              </a:rPr>
              <a:t>t5</a:t>
            </a:r>
            <a:endParaRPr lang="zh-CN" altLang="en-US" sz="1400"/>
          </a:p>
          <a:p>
            <a:r>
              <a:rPr lang="zh-CN" altLang="en-US" sz="1400">
                <a:sym typeface="+mn-ea"/>
              </a:rPr>
              <a:t>a[t</a:t>
            </a:r>
            <a:r>
              <a:rPr lang="en-US" altLang="zh-CN" sz="1400">
                <a:sym typeface="+mn-ea"/>
              </a:rPr>
              <a:t>2</a:t>
            </a:r>
            <a:r>
              <a:rPr lang="zh-CN" altLang="en-US" sz="1400">
                <a:sym typeface="+mn-ea"/>
              </a:rPr>
              <a:t>] = t9</a:t>
            </a:r>
            <a:endParaRPr lang="zh-CN" altLang="en-US" sz="1400"/>
          </a:p>
          <a:p>
            <a:r>
              <a:rPr lang="zh-CN" altLang="en-US" sz="1400">
                <a:sym typeface="+mn-ea"/>
              </a:rPr>
              <a:t>t10 = </a:t>
            </a:r>
            <a:r>
              <a:rPr lang="en-US" altLang="zh-CN" sz="1400">
                <a:sym typeface="+mn-ea"/>
              </a:rPr>
              <a:t>t4</a:t>
            </a:r>
            <a:endParaRPr lang="zh-CN" altLang="en-US" sz="1400"/>
          </a:p>
          <a:p>
            <a:r>
              <a:rPr lang="zh-CN" altLang="en-US" sz="1400">
                <a:sym typeface="+mn-ea"/>
              </a:rPr>
              <a:t>a[t</a:t>
            </a:r>
            <a:r>
              <a:rPr lang="en-US" altLang="zh-CN" sz="1400">
                <a:sym typeface="+mn-ea"/>
              </a:rPr>
              <a:t>4</a:t>
            </a:r>
            <a:r>
              <a:rPr lang="zh-CN" altLang="en-US" sz="1400">
                <a:sym typeface="+mn-ea"/>
              </a:rPr>
              <a:t>] = x</a:t>
            </a:r>
            <a:endParaRPr lang="zh-CN" altLang="en-US" sz="1400"/>
          </a:p>
          <a:p>
            <a:r>
              <a:rPr lang="zh-CN" altLang="en-US" sz="1400">
                <a:sym typeface="+mn-ea"/>
              </a:rPr>
              <a:t>goto </a:t>
            </a:r>
            <a:r>
              <a:rPr lang="en-US" altLang="zh-CN" sz="1400">
                <a:sym typeface="+mn-ea"/>
              </a:rPr>
              <a:t>B2</a:t>
            </a:r>
            <a:endParaRPr lang="en-US" altLang="zh-CN" sz="1400"/>
          </a:p>
        </p:txBody>
      </p:sp>
      <p:sp>
        <p:nvSpPr>
          <p:cNvPr id="9" name="文本框 8"/>
          <p:cNvSpPr txBox="1"/>
          <p:nvPr/>
        </p:nvSpPr>
        <p:spPr>
          <a:xfrm>
            <a:off x="11196955" y="1839595"/>
            <a:ext cx="505460" cy="368300"/>
          </a:xfrm>
          <a:prstGeom prst="rect">
            <a:avLst/>
          </a:prstGeom>
          <a:noFill/>
        </p:spPr>
        <p:txBody>
          <a:bodyPr wrap="square" rtlCol="0">
            <a:spAutoFit/>
          </a:bodyPr>
          <a:p>
            <a:r>
              <a:rPr lang="en-US" altLang="zh-CN"/>
              <a:t>B5</a:t>
            </a:r>
            <a:endParaRPr lang="en-US" altLang="zh-CN"/>
          </a:p>
        </p:txBody>
      </p:sp>
      <p:sp>
        <p:nvSpPr>
          <p:cNvPr id="11" name="文本框 10"/>
          <p:cNvSpPr txBox="1"/>
          <p:nvPr/>
        </p:nvSpPr>
        <p:spPr>
          <a:xfrm>
            <a:off x="3301365" y="3922395"/>
            <a:ext cx="1642110" cy="306705"/>
          </a:xfrm>
          <a:prstGeom prst="rect">
            <a:avLst/>
          </a:prstGeom>
          <a:noFill/>
        </p:spPr>
        <p:txBody>
          <a:bodyPr wrap="square" rtlCol="0">
            <a:spAutoFit/>
          </a:bodyPr>
          <a:p>
            <a:pPr algn="ctr"/>
            <a:r>
              <a:rPr lang="zh-CN" altLang="en-US" sz="1400"/>
              <a:t>公共子表达式优化</a:t>
            </a:r>
            <a:endParaRPr lang="zh-CN" altLang="en-US" sz="1400"/>
          </a:p>
        </p:txBody>
      </p:sp>
      <p:sp>
        <p:nvSpPr>
          <p:cNvPr id="12" name="文本框 11"/>
          <p:cNvSpPr txBox="1"/>
          <p:nvPr/>
        </p:nvSpPr>
        <p:spPr>
          <a:xfrm>
            <a:off x="6279515" y="3922395"/>
            <a:ext cx="1642110" cy="306705"/>
          </a:xfrm>
          <a:prstGeom prst="rect">
            <a:avLst/>
          </a:prstGeom>
          <a:noFill/>
        </p:spPr>
        <p:txBody>
          <a:bodyPr wrap="square" rtlCol="0">
            <a:spAutoFit/>
          </a:bodyPr>
          <a:p>
            <a:pPr algn="ctr"/>
            <a:r>
              <a:rPr lang="zh-CN" altLang="en-US" sz="1400"/>
              <a:t>复制传播</a:t>
            </a:r>
            <a:endParaRPr lang="zh-CN" altLang="en-US" sz="1400"/>
          </a:p>
        </p:txBody>
      </p:sp>
      <p:sp>
        <p:nvSpPr>
          <p:cNvPr id="13" name="文本框 12"/>
          <p:cNvSpPr txBox="1"/>
          <p:nvPr/>
        </p:nvSpPr>
        <p:spPr>
          <a:xfrm>
            <a:off x="9512300" y="3922395"/>
            <a:ext cx="1642110" cy="306705"/>
          </a:xfrm>
          <a:prstGeom prst="rect">
            <a:avLst/>
          </a:prstGeom>
          <a:noFill/>
        </p:spPr>
        <p:txBody>
          <a:bodyPr wrap="square" rtlCol="0">
            <a:spAutoFit/>
          </a:bodyPr>
          <a:p>
            <a:pPr algn="ctr"/>
            <a:r>
              <a:rPr lang="zh-CN" altLang="en-US" sz="1400"/>
              <a:t>公共子表达式优化</a:t>
            </a:r>
            <a:endParaRPr lang="zh-CN" altLang="en-US" sz="1400"/>
          </a:p>
        </p:txBody>
      </p:sp>
      <p:sp>
        <p:nvSpPr>
          <p:cNvPr id="14" name="文本框 13"/>
          <p:cNvSpPr txBox="1"/>
          <p:nvPr/>
        </p:nvSpPr>
        <p:spPr>
          <a:xfrm>
            <a:off x="322580" y="4304030"/>
            <a:ext cx="1642745" cy="2030095"/>
          </a:xfrm>
          <a:prstGeom prst="rect">
            <a:avLst/>
          </a:prstGeom>
          <a:noFill/>
          <a:ln>
            <a:solidFill>
              <a:schemeClr val="tx1"/>
            </a:solidFill>
          </a:ln>
        </p:spPr>
        <p:txBody>
          <a:bodyPr wrap="square" rtlCol="0" anchor="t">
            <a:spAutoFit/>
          </a:bodyPr>
          <a:p>
            <a:r>
              <a:rPr lang="zh-CN" altLang="en-US" sz="1400">
                <a:sym typeface="+mn-ea"/>
              </a:rPr>
              <a:t>t6 = </a:t>
            </a:r>
            <a:r>
              <a:rPr lang="en-US" altLang="zh-CN" sz="1400">
                <a:sym typeface="+mn-ea"/>
              </a:rPr>
              <a:t>t2</a:t>
            </a:r>
            <a:endParaRPr lang="zh-CN" altLang="en-US" sz="1400"/>
          </a:p>
          <a:p>
            <a:r>
              <a:rPr lang="zh-CN" altLang="en-US" sz="1400">
                <a:sym typeface="+mn-ea"/>
              </a:rPr>
              <a:t>x =</a:t>
            </a:r>
            <a:r>
              <a:rPr lang="en-US" altLang="zh-CN" sz="1400">
                <a:sym typeface="+mn-ea"/>
              </a:rPr>
              <a:t> t3</a:t>
            </a:r>
            <a:endParaRPr lang="zh-CN" altLang="en-US" sz="1400"/>
          </a:p>
          <a:p>
            <a:r>
              <a:rPr lang="zh-CN" altLang="en-US" sz="1400">
                <a:sym typeface="+mn-ea"/>
              </a:rPr>
              <a:t>t7 = </a:t>
            </a:r>
            <a:r>
              <a:rPr lang="en-US" altLang="zh-CN" sz="1400">
                <a:sym typeface="+mn-ea"/>
              </a:rPr>
              <a:t>t2</a:t>
            </a:r>
            <a:endParaRPr lang="zh-CN" altLang="en-US" sz="1400"/>
          </a:p>
          <a:p>
            <a:r>
              <a:rPr lang="zh-CN" altLang="en-US" sz="1400">
                <a:sym typeface="+mn-ea"/>
              </a:rPr>
              <a:t>t8 = </a:t>
            </a:r>
            <a:r>
              <a:rPr lang="en-US" altLang="zh-CN" sz="1400">
                <a:sym typeface="+mn-ea"/>
              </a:rPr>
              <a:t>t4</a:t>
            </a:r>
            <a:endParaRPr lang="zh-CN" altLang="en-US" sz="1400"/>
          </a:p>
          <a:p>
            <a:r>
              <a:rPr lang="zh-CN" altLang="en-US" sz="1400">
                <a:sym typeface="+mn-ea"/>
              </a:rPr>
              <a:t>t9 = </a:t>
            </a:r>
            <a:r>
              <a:rPr lang="en-US" altLang="zh-CN" sz="1400">
                <a:sym typeface="+mn-ea"/>
              </a:rPr>
              <a:t>t5</a:t>
            </a:r>
            <a:endParaRPr lang="zh-CN" altLang="en-US" sz="1400"/>
          </a:p>
          <a:p>
            <a:r>
              <a:rPr lang="zh-CN" altLang="en-US" sz="1400">
                <a:sym typeface="+mn-ea"/>
              </a:rPr>
              <a:t>a[t</a:t>
            </a:r>
            <a:r>
              <a:rPr lang="en-US" altLang="zh-CN" sz="1400">
                <a:sym typeface="+mn-ea"/>
              </a:rPr>
              <a:t>2</a:t>
            </a:r>
            <a:r>
              <a:rPr lang="zh-CN" altLang="en-US" sz="1400">
                <a:sym typeface="+mn-ea"/>
              </a:rPr>
              <a:t>] = t9</a:t>
            </a:r>
            <a:endParaRPr lang="zh-CN" altLang="en-US" sz="1400"/>
          </a:p>
          <a:p>
            <a:r>
              <a:rPr lang="zh-CN" altLang="en-US" sz="1400">
                <a:sym typeface="+mn-ea"/>
              </a:rPr>
              <a:t>t10 = </a:t>
            </a:r>
            <a:r>
              <a:rPr lang="en-US" altLang="zh-CN" sz="1400">
                <a:sym typeface="+mn-ea"/>
              </a:rPr>
              <a:t>t4</a:t>
            </a:r>
            <a:endParaRPr lang="zh-CN" altLang="en-US" sz="1400"/>
          </a:p>
          <a:p>
            <a:r>
              <a:rPr lang="zh-CN" altLang="en-US" sz="1400">
                <a:sym typeface="+mn-ea"/>
              </a:rPr>
              <a:t>a[t</a:t>
            </a:r>
            <a:r>
              <a:rPr lang="en-US" altLang="zh-CN" sz="1400">
                <a:sym typeface="+mn-ea"/>
              </a:rPr>
              <a:t>4</a:t>
            </a:r>
            <a:r>
              <a:rPr lang="zh-CN" altLang="en-US" sz="1400">
                <a:sym typeface="+mn-ea"/>
              </a:rPr>
              <a:t>] = x</a:t>
            </a:r>
            <a:endParaRPr lang="zh-CN" altLang="en-US" sz="1400"/>
          </a:p>
          <a:p>
            <a:r>
              <a:rPr lang="zh-CN" altLang="en-US" sz="1400">
                <a:sym typeface="+mn-ea"/>
              </a:rPr>
              <a:t>goto </a:t>
            </a:r>
            <a:r>
              <a:rPr lang="en-US" altLang="zh-CN" sz="1400">
                <a:sym typeface="+mn-ea"/>
              </a:rPr>
              <a:t>B2</a:t>
            </a:r>
            <a:endParaRPr lang="en-US" altLang="zh-CN" sz="1400"/>
          </a:p>
        </p:txBody>
      </p:sp>
      <p:sp>
        <p:nvSpPr>
          <p:cNvPr id="15" name="文本框 14"/>
          <p:cNvSpPr txBox="1"/>
          <p:nvPr/>
        </p:nvSpPr>
        <p:spPr>
          <a:xfrm>
            <a:off x="2007870" y="4304030"/>
            <a:ext cx="505460" cy="368300"/>
          </a:xfrm>
          <a:prstGeom prst="rect">
            <a:avLst/>
          </a:prstGeom>
          <a:noFill/>
        </p:spPr>
        <p:txBody>
          <a:bodyPr wrap="square" rtlCol="0">
            <a:spAutoFit/>
          </a:bodyPr>
          <a:p>
            <a:r>
              <a:rPr lang="en-US" altLang="zh-CN"/>
              <a:t>B5</a:t>
            </a:r>
            <a:endParaRPr lang="en-US" altLang="zh-CN"/>
          </a:p>
        </p:txBody>
      </p:sp>
      <p:sp>
        <p:nvSpPr>
          <p:cNvPr id="17" name="文本框 16"/>
          <p:cNvSpPr txBox="1"/>
          <p:nvPr/>
        </p:nvSpPr>
        <p:spPr>
          <a:xfrm>
            <a:off x="3300730" y="4304030"/>
            <a:ext cx="1642745" cy="2030095"/>
          </a:xfrm>
          <a:prstGeom prst="rect">
            <a:avLst/>
          </a:prstGeom>
          <a:noFill/>
          <a:ln>
            <a:solidFill>
              <a:schemeClr val="tx1"/>
            </a:solidFill>
          </a:ln>
        </p:spPr>
        <p:txBody>
          <a:bodyPr wrap="square" rtlCol="0" anchor="t">
            <a:spAutoFit/>
          </a:bodyPr>
          <a:p>
            <a:r>
              <a:rPr lang="zh-CN" altLang="en-US" sz="1400">
                <a:sym typeface="+mn-ea"/>
              </a:rPr>
              <a:t>t6 = </a:t>
            </a:r>
            <a:r>
              <a:rPr lang="en-US" altLang="zh-CN" sz="1400">
                <a:sym typeface="+mn-ea"/>
              </a:rPr>
              <a:t>t2</a:t>
            </a:r>
            <a:endParaRPr lang="zh-CN" altLang="en-US" sz="1400"/>
          </a:p>
          <a:p>
            <a:r>
              <a:rPr lang="zh-CN" altLang="en-US" sz="1400">
                <a:sym typeface="+mn-ea"/>
              </a:rPr>
              <a:t>x =</a:t>
            </a:r>
            <a:r>
              <a:rPr lang="en-US" altLang="zh-CN" sz="1400">
                <a:sym typeface="+mn-ea"/>
              </a:rPr>
              <a:t> t3</a:t>
            </a:r>
            <a:endParaRPr lang="zh-CN" altLang="en-US" sz="1400"/>
          </a:p>
          <a:p>
            <a:r>
              <a:rPr lang="zh-CN" altLang="en-US" sz="1400">
                <a:sym typeface="+mn-ea"/>
              </a:rPr>
              <a:t>t7 = </a:t>
            </a:r>
            <a:r>
              <a:rPr lang="en-US" altLang="zh-CN" sz="1400">
                <a:sym typeface="+mn-ea"/>
              </a:rPr>
              <a:t>t2</a:t>
            </a:r>
            <a:endParaRPr lang="zh-CN" altLang="en-US" sz="1400"/>
          </a:p>
          <a:p>
            <a:r>
              <a:rPr lang="zh-CN" altLang="en-US" sz="1400">
                <a:sym typeface="+mn-ea"/>
              </a:rPr>
              <a:t>t8 = </a:t>
            </a:r>
            <a:r>
              <a:rPr lang="en-US" altLang="zh-CN" sz="1400">
                <a:sym typeface="+mn-ea"/>
              </a:rPr>
              <a:t>t4</a:t>
            </a:r>
            <a:endParaRPr lang="zh-CN" altLang="en-US" sz="1400"/>
          </a:p>
          <a:p>
            <a:r>
              <a:rPr lang="zh-CN" altLang="en-US" sz="1400">
                <a:sym typeface="+mn-ea"/>
              </a:rPr>
              <a:t>t9 = </a:t>
            </a:r>
            <a:r>
              <a:rPr lang="en-US" altLang="zh-CN" sz="1400">
                <a:sym typeface="+mn-ea"/>
              </a:rPr>
              <a:t>t5</a:t>
            </a:r>
            <a:endParaRPr lang="zh-CN" altLang="en-US" sz="1400"/>
          </a:p>
          <a:p>
            <a:r>
              <a:rPr lang="zh-CN" altLang="en-US" sz="1400">
                <a:sym typeface="+mn-ea"/>
              </a:rPr>
              <a:t>a[t</a:t>
            </a:r>
            <a:r>
              <a:rPr lang="en-US" altLang="zh-CN" sz="1400">
                <a:sym typeface="+mn-ea"/>
              </a:rPr>
              <a:t>2</a:t>
            </a:r>
            <a:r>
              <a:rPr lang="zh-CN" altLang="en-US" sz="1400">
                <a:sym typeface="+mn-ea"/>
              </a:rPr>
              <a:t>] = </a:t>
            </a:r>
            <a:r>
              <a:rPr lang="en-US" altLang="zh-CN" sz="1400" strike="sngStrike">
                <a:solidFill>
                  <a:srgbClr val="FF0000"/>
                </a:solidFill>
                <a:sym typeface="+mn-ea"/>
              </a:rPr>
              <a:t>t9</a:t>
            </a:r>
            <a:r>
              <a:rPr lang="en-US" altLang="zh-CN" sz="1400">
                <a:sym typeface="+mn-ea"/>
              </a:rPr>
              <a:t> </a:t>
            </a:r>
            <a:r>
              <a:rPr lang="en-US" altLang="zh-CN" sz="1400">
                <a:solidFill>
                  <a:srgbClr val="00B050"/>
                </a:solidFill>
                <a:sym typeface="+mn-ea"/>
              </a:rPr>
              <a:t>t5</a:t>
            </a:r>
            <a:endParaRPr lang="zh-CN" altLang="en-US" sz="1400"/>
          </a:p>
          <a:p>
            <a:r>
              <a:rPr lang="zh-CN" altLang="en-US" sz="1400">
                <a:sym typeface="+mn-ea"/>
              </a:rPr>
              <a:t>t10 = </a:t>
            </a:r>
            <a:r>
              <a:rPr lang="en-US" altLang="zh-CN" sz="1400">
                <a:sym typeface="+mn-ea"/>
              </a:rPr>
              <a:t>t4</a:t>
            </a:r>
            <a:endParaRPr lang="zh-CN" altLang="en-US" sz="1400"/>
          </a:p>
          <a:p>
            <a:r>
              <a:rPr lang="zh-CN" altLang="en-US" sz="1400">
                <a:sym typeface="+mn-ea"/>
              </a:rPr>
              <a:t>a[t</a:t>
            </a:r>
            <a:r>
              <a:rPr lang="en-US" altLang="zh-CN" sz="1400">
                <a:sym typeface="+mn-ea"/>
              </a:rPr>
              <a:t>4</a:t>
            </a:r>
            <a:r>
              <a:rPr lang="zh-CN" altLang="en-US" sz="1400">
                <a:sym typeface="+mn-ea"/>
              </a:rPr>
              <a:t>] = </a:t>
            </a:r>
            <a:r>
              <a:rPr lang="en-US" altLang="zh-CN" sz="1400" strike="sngStrike">
                <a:solidFill>
                  <a:srgbClr val="FF0000"/>
                </a:solidFill>
                <a:sym typeface="+mn-ea"/>
              </a:rPr>
              <a:t>x</a:t>
            </a:r>
            <a:r>
              <a:rPr lang="en-US" altLang="zh-CN" sz="1400">
                <a:sym typeface="+mn-ea"/>
              </a:rPr>
              <a:t> </a:t>
            </a:r>
            <a:r>
              <a:rPr lang="en-US" altLang="zh-CN" sz="1400">
                <a:solidFill>
                  <a:srgbClr val="00B050"/>
                </a:solidFill>
                <a:sym typeface="+mn-ea"/>
              </a:rPr>
              <a:t>t3</a:t>
            </a:r>
            <a:endParaRPr lang="zh-CN" altLang="en-US" sz="1400"/>
          </a:p>
          <a:p>
            <a:r>
              <a:rPr lang="zh-CN" altLang="en-US" sz="1400">
                <a:sym typeface="+mn-ea"/>
              </a:rPr>
              <a:t>goto </a:t>
            </a:r>
            <a:r>
              <a:rPr lang="en-US" altLang="zh-CN" sz="1400">
                <a:sym typeface="+mn-ea"/>
              </a:rPr>
              <a:t>B2</a:t>
            </a:r>
            <a:endParaRPr lang="en-US" altLang="zh-CN" sz="1400"/>
          </a:p>
        </p:txBody>
      </p:sp>
      <p:sp>
        <p:nvSpPr>
          <p:cNvPr id="18" name="文本框 17"/>
          <p:cNvSpPr txBox="1"/>
          <p:nvPr/>
        </p:nvSpPr>
        <p:spPr>
          <a:xfrm>
            <a:off x="4986020" y="4304030"/>
            <a:ext cx="505460" cy="368300"/>
          </a:xfrm>
          <a:prstGeom prst="rect">
            <a:avLst/>
          </a:prstGeom>
          <a:noFill/>
        </p:spPr>
        <p:txBody>
          <a:bodyPr wrap="square" rtlCol="0">
            <a:spAutoFit/>
          </a:bodyPr>
          <a:p>
            <a:r>
              <a:rPr lang="en-US" altLang="zh-CN"/>
              <a:t>B5</a:t>
            </a:r>
            <a:endParaRPr lang="en-US" altLang="zh-CN"/>
          </a:p>
        </p:txBody>
      </p:sp>
      <p:sp>
        <p:nvSpPr>
          <p:cNvPr id="19" name="文本框 18"/>
          <p:cNvSpPr txBox="1"/>
          <p:nvPr/>
        </p:nvSpPr>
        <p:spPr>
          <a:xfrm>
            <a:off x="3302000" y="6409055"/>
            <a:ext cx="1642110" cy="306705"/>
          </a:xfrm>
          <a:prstGeom prst="rect">
            <a:avLst/>
          </a:prstGeom>
          <a:noFill/>
        </p:spPr>
        <p:txBody>
          <a:bodyPr wrap="square" rtlCol="0">
            <a:spAutoFit/>
          </a:bodyPr>
          <a:p>
            <a:pPr algn="ctr"/>
            <a:r>
              <a:rPr lang="zh-CN" altLang="en-US" sz="1400"/>
              <a:t>复制传播</a:t>
            </a:r>
            <a:endParaRPr lang="zh-CN" altLang="en-US" sz="1400"/>
          </a:p>
        </p:txBody>
      </p:sp>
      <p:sp>
        <p:nvSpPr>
          <p:cNvPr id="20" name="右箭头 19"/>
          <p:cNvSpPr/>
          <p:nvPr/>
        </p:nvSpPr>
        <p:spPr>
          <a:xfrm>
            <a:off x="2279015" y="5125085"/>
            <a:ext cx="70739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文本框 37"/>
          <p:cNvSpPr txBox="1"/>
          <p:nvPr/>
        </p:nvSpPr>
        <p:spPr>
          <a:xfrm>
            <a:off x="2279015" y="2292350"/>
            <a:ext cx="695960" cy="306705"/>
          </a:xfrm>
          <a:prstGeom prst="rect">
            <a:avLst/>
          </a:prstGeom>
          <a:noFill/>
        </p:spPr>
        <p:txBody>
          <a:bodyPr wrap="square" rtlCol="0">
            <a:spAutoFit/>
          </a:bodyPr>
          <a:p>
            <a:pPr algn="ctr"/>
            <a:r>
              <a:rPr lang="en-US" altLang="zh-CN" sz="1400"/>
              <a:t>Step1</a:t>
            </a:r>
            <a:endParaRPr lang="en-US" altLang="zh-CN" sz="1400"/>
          </a:p>
        </p:txBody>
      </p:sp>
      <p:sp>
        <p:nvSpPr>
          <p:cNvPr id="39" name="文本框 38"/>
          <p:cNvSpPr txBox="1"/>
          <p:nvPr/>
        </p:nvSpPr>
        <p:spPr>
          <a:xfrm>
            <a:off x="5213985" y="2292350"/>
            <a:ext cx="695960" cy="306705"/>
          </a:xfrm>
          <a:prstGeom prst="rect">
            <a:avLst/>
          </a:prstGeom>
          <a:noFill/>
        </p:spPr>
        <p:txBody>
          <a:bodyPr wrap="square" rtlCol="0">
            <a:spAutoFit/>
          </a:bodyPr>
          <a:p>
            <a:pPr algn="ctr"/>
            <a:r>
              <a:rPr lang="en-US" altLang="zh-CN" sz="1400"/>
              <a:t>Step2</a:t>
            </a:r>
            <a:endParaRPr lang="en-US" altLang="zh-CN" sz="1400"/>
          </a:p>
        </p:txBody>
      </p:sp>
      <p:sp>
        <p:nvSpPr>
          <p:cNvPr id="40" name="文本框 39"/>
          <p:cNvSpPr txBox="1"/>
          <p:nvPr/>
        </p:nvSpPr>
        <p:spPr>
          <a:xfrm>
            <a:off x="8468995" y="2292350"/>
            <a:ext cx="695960" cy="306705"/>
          </a:xfrm>
          <a:prstGeom prst="rect">
            <a:avLst/>
          </a:prstGeom>
          <a:noFill/>
        </p:spPr>
        <p:txBody>
          <a:bodyPr wrap="square" rtlCol="0">
            <a:spAutoFit/>
          </a:bodyPr>
          <a:p>
            <a:pPr algn="ctr"/>
            <a:r>
              <a:rPr lang="en-US" altLang="zh-CN" sz="1400"/>
              <a:t>Step3</a:t>
            </a:r>
            <a:endParaRPr lang="en-US" altLang="zh-CN" sz="1400"/>
          </a:p>
        </p:txBody>
      </p:sp>
      <p:sp>
        <p:nvSpPr>
          <p:cNvPr id="41" name="文本框 40"/>
          <p:cNvSpPr txBox="1"/>
          <p:nvPr/>
        </p:nvSpPr>
        <p:spPr>
          <a:xfrm>
            <a:off x="2284730" y="4745355"/>
            <a:ext cx="695960" cy="306705"/>
          </a:xfrm>
          <a:prstGeom prst="rect">
            <a:avLst/>
          </a:prstGeom>
          <a:noFill/>
        </p:spPr>
        <p:txBody>
          <a:bodyPr wrap="square" rtlCol="0">
            <a:spAutoFit/>
          </a:bodyPr>
          <a:p>
            <a:pPr algn="ctr"/>
            <a:r>
              <a:rPr lang="en-US" altLang="zh-CN" sz="1400"/>
              <a:t>Step4</a:t>
            </a:r>
            <a:endParaRPr lang="en-US" altLang="zh-CN" sz="1400"/>
          </a:p>
        </p:txBody>
      </p:sp>
      <p:sp>
        <p:nvSpPr>
          <p:cNvPr id="10" name="文本框 9"/>
          <p:cNvSpPr txBox="1"/>
          <p:nvPr/>
        </p:nvSpPr>
        <p:spPr>
          <a:xfrm>
            <a:off x="322580" y="206375"/>
            <a:ext cx="10874375" cy="1076325"/>
          </a:xfrm>
          <a:prstGeom prst="rect">
            <a:avLst/>
          </a:prstGeom>
          <a:noFill/>
        </p:spPr>
        <p:txBody>
          <a:bodyPr wrap="square" rtlCol="0" anchor="t">
            <a:spAutoFit/>
          </a:bodyPr>
          <a:p>
            <a:r>
              <a:rPr lang="zh-CN" altLang="en-US" sz="2400" b="1">
                <a:sym typeface="+mn-ea"/>
              </a:rPr>
              <a:t>复制传播</a:t>
            </a:r>
            <a:endParaRPr lang="zh-CN" altLang="en-US" sz="2400" b="1"/>
          </a:p>
          <a:p>
            <a:pPr marL="0" indent="0">
              <a:buNone/>
            </a:pPr>
            <a:r>
              <a:rPr lang="zh-CN" altLang="en-US" sz="2000">
                <a:sym typeface="+mn-ea"/>
              </a:rPr>
              <a:t>对于形如`u=v`的复制语句, 我们在后续可以尽可能用v来替换u, 这虽然看上去并不是一个改进, </a:t>
            </a:r>
            <a:r>
              <a:rPr lang="zh-CN" altLang="en-US" sz="2000">
                <a:highlight>
                  <a:srgbClr val="FFFF00"/>
                </a:highlight>
                <a:sym typeface="+mn-ea"/>
              </a:rPr>
              <a:t>但会给其他优化提供更多的机会</a:t>
            </a:r>
            <a:r>
              <a:rPr lang="zh-CN" altLang="en-US" sz="2000">
                <a:sym typeface="+mn-ea"/>
              </a:rPr>
              <a:t>.</a:t>
            </a:r>
            <a:endParaRPr lang="zh-CN" altLang="en-US" sz="2000">
              <a:sym typeface="+mn-ea"/>
            </a:endParaRPr>
          </a:p>
        </p:txBody>
      </p:sp>
      <p:sp>
        <p:nvSpPr>
          <p:cNvPr id="46" name="文本框 45"/>
          <p:cNvSpPr txBox="1"/>
          <p:nvPr/>
        </p:nvSpPr>
        <p:spPr>
          <a:xfrm>
            <a:off x="7632065" y="4426585"/>
            <a:ext cx="2369185" cy="953135"/>
          </a:xfrm>
          <a:prstGeom prst="rect">
            <a:avLst/>
          </a:prstGeom>
          <a:noFill/>
          <a:ln>
            <a:solidFill>
              <a:schemeClr val="tx1"/>
            </a:solidFill>
          </a:ln>
        </p:spPr>
        <p:txBody>
          <a:bodyPr wrap="square" rtlCol="0" anchor="t">
            <a:spAutoFit/>
          </a:bodyPr>
          <a:p>
            <a:r>
              <a:rPr lang="zh-CN" altLang="en-US" sz="1400"/>
              <a:t>i = i+1</a:t>
            </a:r>
            <a:endParaRPr lang="zh-CN" altLang="en-US" sz="1400"/>
          </a:p>
          <a:p>
            <a:r>
              <a:rPr lang="zh-CN" altLang="en-US" sz="1400"/>
              <a:t>t2 = 4*i</a:t>
            </a:r>
            <a:endParaRPr lang="zh-CN" altLang="en-US" sz="1400"/>
          </a:p>
          <a:p>
            <a:r>
              <a:rPr lang="zh-CN" altLang="en-US" sz="1400">
                <a:highlight>
                  <a:srgbClr val="FFFF00"/>
                </a:highlight>
              </a:rPr>
              <a:t>t3 = a[t2]</a:t>
            </a:r>
            <a:endParaRPr lang="zh-CN" altLang="en-US" sz="1400">
              <a:highlight>
                <a:srgbClr val="FFFF00"/>
              </a:highlight>
            </a:endParaRPr>
          </a:p>
          <a:p>
            <a:r>
              <a:rPr lang="zh-CN" altLang="en-US" sz="1400"/>
              <a:t>if t3 &lt; v goto</a:t>
            </a:r>
            <a:r>
              <a:rPr lang="en-US" altLang="zh-CN" sz="1400"/>
              <a:t> B2</a:t>
            </a:r>
            <a:endParaRPr lang="en-US" altLang="zh-CN" sz="1400"/>
          </a:p>
        </p:txBody>
      </p:sp>
      <p:sp>
        <p:nvSpPr>
          <p:cNvPr id="47" name="文本框 46"/>
          <p:cNvSpPr txBox="1"/>
          <p:nvPr/>
        </p:nvSpPr>
        <p:spPr>
          <a:xfrm>
            <a:off x="7631430" y="5746750"/>
            <a:ext cx="2369820" cy="953135"/>
          </a:xfrm>
          <a:prstGeom prst="rect">
            <a:avLst/>
          </a:prstGeom>
          <a:noFill/>
          <a:ln>
            <a:solidFill>
              <a:schemeClr val="tx1"/>
            </a:solidFill>
          </a:ln>
        </p:spPr>
        <p:txBody>
          <a:bodyPr wrap="square" rtlCol="0" anchor="t">
            <a:spAutoFit/>
          </a:bodyPr>
          <a:p>
            <a:r>
              <a:rPr lang="zh-CN" altLang="en-US" sz="1400"/>
              <a:t>j = j-1</a:t>
            </a:r>
            <a:endParaRPr lang="zh-CN" altLang="en-US" sz="1400"/>
          </a:p>
          <a:p>
            <a:r>
              <a:rPr lang="zh-CN" altLang="en-US" sz="1400"/>
              <a:t>t4 = 4*j</a:t>
            </a:r>
            <a:endParaRPr lang="zh-CN" altLang="en-US" sz="1400"/>
          </a:p>
          <a:p>
            <a:r>
              <a:rPr lang="zh-CN" altLang="en-US" sz="1400">
                <a:highlight>
                  <a:srgbClr val="FFFF00"/>
                </a:highlight>
              </a:rPr>
              <a:t>t5 = a[t4]</a:t>
            </a:r>
            <a:endParaRPr lang="zh-CN" altLang="en-US" sz="1400">
              <a:highlight>
                <a:srgbClr val="FFFF00"/>
              </a:highlight>
            </a:endParaRPr>
          </a:p>
          <a:p>
            <a:r>
              <a:rPr lang="zh-CN" altLang="en-US" sz="1400"/>
              <a:t>if t5 &gt; v goto </a:t>
            </a:r>
            <a:r>
              <a:rPr lang="en-US" altLang="zh-CN" sz="1400"/>
              <a:t>B3</a:t>
            </a:r>
            <a:endParaRPr lang="en-US" altLang="zh-CN" sz="1400"/>
          </a:p>
        </p:txBody>
      </p:sp>
      <p:sp>
        <p:nvSpPr>
          <p:cNvPr id="49" name="文本框 48"/>
          <p:cNvSpPr txBox="1"/>
          <p:nvPr/>
        </p:nvSpPr>
        <p:spPr>
          <a:xfrm>
            <a:off x="10188575" y="4426585"/>
            <a:ext cx="505460" cy="368300"/>
          </a:xfrm>
          <a:prstGeom prst="rect">
            <a:avLst/>
          </a:prstGeom>
          <a:noFill/>
        </p:spPr>
        <p:txBody>
          <a:bodyPr wrap="square" rtlCol="0">
            <a:spAutoFit/>
          </a:bodyPr>
          <a:p>
            <a:r>
              <a:rPr lang="en-US" altLang="zh-CN"/>
              <a:t>B2</a:t>
            </a:r>
            <a:endParaRPr lang="en-US" altLang="zh-CN"/>
          </a:p>
        </p:txBody>
      </p:sp>
      <p:sp>
        <p:nvSpPr>
          <p:cNvPr id="50" name="文本框 49"/>
          <p:cNvSpPr txBox="1"/>
          <p:nvPr/>
        </p:nvSpPr>
        <p:spPr>
          <a:xfrm>
            <a:off x="10188575" y="5746750"/>
            <a:ext cx="505460" cy="368300"/>
          </a:xfrm>
          <a:prstGeom prst="rect">
            <a:avLst/>
          </a:prstGeom>
          <a:noFill/>
        </p:spPr>
        <p:txBody>
          <a:bodyPr wrap="square" rtlCol="0">
            <a:spAutoFit/>
          </a:bodyPr>
          <a:p>
            <a:r>
              <a:rPr lang="en-US" altLang="zh-CN"/>
              <a:t>B3</a:t>
            </a:r>
            <a:endParaRPr lang="en-US" altLang="zh-CN"/>
          </a:p>
        </p:txBody>
      </p:sp>
      <p:sp>
        <p:nvSpPr>
          <p:cNvPr id="52" name="矩形 51"/>
          <p:cNvSpPr/>
          <p:nvPr/>
        </p:nvSpPr>
        <p:spPr>
          <a:xfrm>
            <a:off x="7632065" y="4426585"/>
            <a:ext cx="413385" cy="35623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3" name="矩形 52"/>
          <p:cNvSpPr/>
          <p:nvPr/>
        </p:nvSpPr>
        <p:spPr>
          <a:xfrm>
            <a:off x="7632065" y="5023485"/>
            <a:ext cx="413385" cy="35623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4" name="矩形 53"/>
          <p:cNvSpPr/>
          <p:nvPr/>
        </p:nvSpPr>
        <p:spPr>
          <a:xfrm>
            <a:off x="7631430" y="5746750"/>
            <a:ext cx="413385" cy="35623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5" name="矩形 54"/>
          <p:cNvSpPr/>
          <p:nvPr/>
        </p:nvSpPr>
        <p:spPr>
          <a:xfrm>
            <a:off x="7632065" y="6343650"/>
            <a:ext cx="413385" cy="356235"/>
          </a:xfrm>
          <a:prstGeom prst="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7" grpId="0" animBg="1"/>
      <p:bldP spid="18" grpId="0"/>
      <p:bldP spid="19" grpId="0"/>
      <p:bldP spid="20" grpId="0" animBg="1"/>
      <p:bldP spid="41" grpId="0"/>
      <p:bldP spid="14" grpId="1" animBg="1"/>
      <p:bldP spid="15" grpId="1"/>
      <p:bldP spid="17" grpId="1" animBg="1"/>
      <p:bldP spid="18" grpId="1"/>
      <p:bldP spid="19" grpId="1"/>
      <p:bldP spid="20" grpId="1" animBg="1"/>
      <p:bldP spid="41"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23215" y="1839595"/>
            <a:ext cx="1642745" cy="2030095"/>
          </a:xfrm>
          <a:prstGeom prst="rect">
            <a:avLst/>
          </a:prstGeom>
          <a:noFill/>
          <a:ln>
            <a:solidFill>
              <a:schemeClr val="tx1"/>
            </a:solidFill>
          </a:ln>
        </p:spPr>
        <p:txBody>
          <a:bodyPr wrap="square" rtlCol="0" anchor="t">
            <a:spAutoFit/>
          </a:bodyPr>
          <a:p>
            <a:r>
              <a:rPr lang="zh-CN" altLang="en-US" sz="1400"/>
              <a:t>t6 = 4*i</a:t>
            </a:r>
            <a:endParaRPr lang="zh-CN" altLang="en-US" sz="1400"/>
          </a:p>
          <a:p>
            <a:r>
              <a:rPr lang="zh-CN" altLang="en-US" sz="1400"/>
              <a:t>x = a[t6]</a:t>
            </a:r>
            <a:endParaRPr lang="zh-CN" altLang="en-US" sz="1400"/>
          </a:p>
          <a:p>
            <a:r>
              <a:rPr lang="zh-CN" altLang="en-US" sz="1400"/>
              <a:t>t7 = 4*i</a:t>
            </a:r>
            <a:endParaRPr lang="zh-CN" altLang="en-US" sz="1400"/>
          </a:p>
          <a:p>
            <a:r>
              <a:rPr lang="zh-CN" altLang="en-US" sz="1400"/>
              <a:t>t8 = 4*j</a:t>
            </a:r>
            <a:endParaRPr lang="zh-CN" altLang="en-US" sz="1400"/>
          </a:p>
          <a:p>
            <a:r>
              <a:rPr lang="zh-CN" altLang="en-US" sz="1400"/>
              <a:t>t9 = a[t8]</a:t>
            </a:r>
            <a:endParaRPr lang="zh-CN" altLang="en-US" sz="1400"/>
          </a:p>
          <a:p>
            <a:r>
              <a:rPr lang="zh-CN" altLang="en-US" sz="1400"/>
              <a:t>a[t7] = t9</a:t>
            </a:r>
            <a:endParaRPr lang="zh-CN" altLang="en-US" sz="1400"/>
          </a:p>
          <a:p>
            <a:r>
              <a:rPr lang="zh-CN" altLang="en-US" sz="1400"/>
              <a:t>t10 = 4*j</a:t>
            </a:r>
            <a:endParaRPr lang="zh-CN" altLang="en-US" sz="1400"/>
          </a:p>
          <a:p>
            <a:r>
              <a:rPr lang="zh-CN" altLang="en-US" sz="1400"/>
              <a:t>a[t10] = x</a:t>
            </a:r>
            <a:endParaRPr lang="zh-CN" altLang="en-US" sz="1400"/>
          </a:p>
          <a:p>
            <a:r>
              <a:rPr lang="zh-CN" altLang="en-US" sz="1400"/>
              <a:t>goto </a:t>
            </a:r>
            <a:r>
              <a:rPr lang="en-US" altLang="zh-CN" sz="1400"/>
              <a:t>B2</a:t>
            </a:r>
            <a:endParaRPr lang="en-US" altLang="zh-CN" sz="1400"/>
          </a:p>
        </p:txBody>
      </p:sp>
      <p:sp>
        <p:nvSpPr>
          <p:cNvPr id="3" name="文本框 2"/>
          <p:cNvSpPr txBox="1"/>
          <p:nvPr/>
        </p:nvSpPr>
        <p:spPr>
          <a:xfrm>
            <a:off x="2008505" y="1839595"/>
            <a:ext cx="505460" cy="368300"/>
          </a:xfrm>
          <a:prstGeom prst="rect">
            <a:avLst/>
          </a:prstGeom>
          <a:noFill/>
        </p:spPr>
        <p:txBody>
          <a:bodyPr wrap="square" rtlCol="0">
            <a:spAutoFit/>
          </a:bodyPr>
          <a:p>
            <a:r>
              <a:rPr lang="en-US" altLang="zh-CN"/>
              <a:t>B5</a:t>
            </a:r>
            <a:endParaRPr lang="en-US" altLang="zh-CN"/>
          </a:p>
        </p:txBody>
      </p:sp>
      <p:sp>
        <p:nvSpPr>
          <p:cNvPr id="4" name="文本框 3"/>
          <p:cNvSpPr txBox="1"/>
          <p:nvPr/>
        </p:nvSpPr>
        <p:spPr>
          <a:xfrm>
            <a:off x="3301365" y="1839595"/>
            <a:ext cx="1642745" cy="2030095"/>
          </a:xfrm>
          <a:prstGeom prst="rect">
            <a:avLst/>
          </a:prstGeom>
          <a:noFill/>
          <a:ln>
            <a:solidFill>
              <a:schemeClr val="tx1"/>
            </a:solidFill>
          </a:ln>
        </p:spPr>
        <p:txBody>
          <a:bodyPr wrap="square" rtlCol="0" anchor="t">
            <a:spAutoFit/>
          </a:bodyPr>
          <a:p>
            <a:r>
              <a:rPr lang="zh-CN" altLang="en-US" sz="1400">
                <a:sym typeface="+mn-ea"/>
              </a:rPr>
              <a:t>t6 = </a:t>
            </a:r>
            <a:r>
              <a:rPr lang="en-US" altLang="zh-CN" sz="1400" strike="sngStrike">
                <a:solidFill>
                  <a:srgbClr val="FF0000"/>
                </a:solidFill>
                <a:sym typeface="+mn-ea"/>
              </a:rPr>
              <a:t>4*i</a:t>
            </a:r>
            <a:r>
              <a:rPr lang="en-US" altLang="zh-CN" sz="1400">
                <a:sym typeface="+mn-ea"/>
              </a:rPr>
              <a:t> </a:t>
            </a:r>
            <a:r>
              <a:rPr lang="en-US" altLang="zh-CN" sz="1400">
                <a:solidFill>
                  <a:srgbClr val="00B050"/>
                </a:solidFill>
                <a:sym typeface="+mn-ea"/>
              </a:rPr>
              <a:t>t2</a:t>
            </a:r>
            <a:endParaRPr lang="zh-CN" altLang="en-US" sz="1400"/>
          </a:p>
          <a:p>
            <a:r>
              <a:rPr lang="zh-CN" altLang="en-US" sz="1400">
                <a:sym typeface="+mn-ea"/>
              </a:rPr>
              <a:t>x = a[t6]</a:t>
            </a:r>
            <a:endParaRPr lang="zh-CN" altLang="en-US" sz="1400"/>
          </a:p>
          <a:p>
            <a:r>
              <a:rPr lang="zh-CN" altLang="en-US" sz="1400">
                <a:sym typeface="+mn-ea"/>
              </a:rPr>
              <a:t>t7 = </a:t>
            </a:r>
            <a:r>
              <a:rPr lang="en-US" altLang="zh-CN" sz="1400" strike="sngStrike">
                <a:solidFill>
                  <a:srgbClr val="FF0000"/>
                </a:solidFill>
                <a:sym typeface="+mn-ea"/>
              </a:rPr>
              <a:t>4*i</a:t>
            </a:r>
            <a:r>
              <a:rPr lang="en-US" altLang="zh-CN" sz="1400">
                <a:sym typeface="+mn-ea"/>
              </a:rPr>
              <a:t> </a:t>
            </a:r>
            <a:r>
              <a:rPr lang="en-US" altLang="zh-CN" sz="1400">
                <a:solidFill>
                  <a:srgbClr val="00B050"/>
                </a:solidFill>
                <a:sym typeface="+mn-ea"/>
              </a:rPr>
              <a:t>t2</a:t>
            </a:r>
            <a:endParaRPr lang="zh-CN" altLang="en-US" sz="1400"/>
          </a:p>
          <a:p>
            <a:r>
              <a:rPr lang="zh-CN" altLang="en-US" sz="1400">
                <a:sym typeface="+mn-ea"/>
              </a:rPr>
              <a:t>t8 = </a:t>
            </a:r>
            <a:r>
              <a:rPr lang="en-US" altLang="zh-CN" sz="1400" strike="sngStrike">
                <a:solidFill>
                  <a:srgbClr val="FF0000"/>
                </a:solidFill>
                <a:sym typeface="+mn-ea"/>
              </a:rPr>
              <a:t>4*j</a:t>
            </a:r>
            <a:r>
              <a:rPr lang="en-US" altLang="zh-CN" sz="1400">
                <a:sym typeface="+mn-ea"/>
              </a:rPr>
              <a:t> </a:t>
            </a:r>
            <a:r>
              <a:rPr lang="en-US" altLang="zh-CN" sz="1400">
                <a:solidFill>
                  <a:srgbClr val="00B050"/>
                </a:solidFill>
                <a:sym typeface="+mn-ea"/>
              </a:rPr>
              <a:t>t4</a:t>
            </a:r>
            <a:endParaRPr lang="zh-CN" altLang="en-US" sz="1400"/>
          </a:p>
          <a:p>
            <a:r>
              <a:rPr lang="zh-CN" altLang="en-US" sz="1400">
                <a:sym typeface="+mn-ea"/>
              </a:rPr>
              <a:t>t9 = a[t8]</a:t>
            </a:r>
            <a:endParaRPr lang="zh-CN" altLang="en-US" sz="1400"/>
          </a:p>
          <a:p>
            <a:r>
              <a:rPr lang="zh-CN" altLang="en-US" sz="1400">
                <a:sym typeface="+mn-ea"/>
              </a:rPr>
              <a:t>a[t7] = t9</a:t>
            </a:r>
            <a:endParaRPr lang="zh-CN" altLang="en-US" sz="1400"/>
          </a:p>
          <a:p>
            <a:r>
              <a:rPr lang="zh-CN" altLang="en-US" sz="1400">
                <a:sym typeface="+mn-ea"/>
              </a:rPr>
              <a:t>t10 = </a:t>
            </a:r>
            <a:r>
              <a:rPr lang="zh-CN" altLang="en-US" sz="1400" strike="sngStrike">
                <a:solidFill>
                  <a:srgbClr val="FF0000"/>
                </a:solidFill>
                <a:sym typeface="+mn-ea"/>
              </a:rPr>
              <a:t>4*j</a:t>
            </a:r>
            <a:r>
              <a:rPr lang="en-US" altLang="zh-CN" sz="1400">
                <a:sym typeface="+mn-ea"/>
              </a:rPr>
              <a:t> </a:t>
            </a:r>
            <a:r>
              <a:rPr lang="en-US" altLang="zh-CN" sz="1400">
                <a:solidFill>
                  <a:srgbClr val="00B050"/>
                </a:solidFill>
                <a:sym typeface="+mn-ea"/>
              </a:rPr>
              <a:t>t4</a:t>
            </a:r>
            <a:endParaRPr lang="zh-CN" altLang="en-US" sz="1400"/>
          </a:p>
          <a:p>
            <a:r>
              <a:rPr lang="zh-CN" altLang="en-US" sz="1400">
                <a:sym typeface="+mn-ea"/>
              </a:rPr>
              <a:t>a[t10] = x</a:t>
            </a:r>
            <a:endParaRPr lang="zh-CN" altLang="en-US" sz="1400"/>
          </a:p>
          <a:p>
            <a:r>
              <a:rPr lang="zh-CN" altLang="en-US" sz="1400">
                <a:sym typeface="+mn-ea"/>
              </a:rPr>
              <a:t>goto </a:t>
            </a:r>
            <a:r>
              <a:rPr lang="en-US" altLang="zh-CN" sz="1400">
                <a:sym typeface="+mn-ea"/>
              </a:rPr>
              <a:t>B2</a:t>
            </a:r>
            <a:endParaRPr lang="en-US" altLang="zh-CN" sz="1400"/>
          </a:p>
        </p:txBody>
      </p:sp>
      <p:sp>
        <p:nvSpPr>
          <p:cNvPr id="22" name="文本框 21"/>
          <p:cNvSpPr txBox="1"/>
          <p:nvPr/>
        </p:nvSpPr>
        <p:spPr>
          <a:xfrm>
            <a:off x="4986655" y="1839595"/>
            <a:ext cx="505460" cy="368300"/>
          </a:xfrm>
          <a:prstGeom prst="rect">
            <a:avLst/>
          </a:prstGeom>
          <a:noFill/>
        </p:spPr>
        <p:txBody>
          <a:bodyPr wrap="square" rtlCol="0">
            <a:spAutoFit/>
          </a:bodyPr>
          <a:p>
            <a:r>
              <a:rPr lang="en-US" altLang="zh-CN"/>
              <a:t>B5</a:t>
            </a:r>
            <a:endParaRPr lang="en-US" altLang="zh-CN"/>
          </a:p>
        </p:txBody>
      </p:sp>
      <p:sp>
        <p:nvSpPr>
          <p:cNvPr id="23" name="右箭头 22"/>
          <p:cNvSpPr/>
          <p:nvPr/>
        </p:nvSpPr>
        <p:spPr>
          <a:xfrm>
            <a:off x="2280285" y="2660650"/>
            <a:ext cx="70739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右箭头 32"/>
          <p:cNvSpPr/>
          <p:nvPr/>
        </p:nvSpPr>
        <p:spPr>
          <a:xfrm>
            <a:off x="5258435" y="2660650"/>
            <a:ext cx="70739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6279515" y="1839595"/>
            <a:ext cx="1642745" cy="2030095"/>
          </a:xfrm>
          <a:prstGeom prst="rect">
            <a:avLst/>
          </a:prstGeom>
          <a:noFill/>
          <a:ln>
            <a:solidFill>
              <a:schemeClr val="tx1"/>
            </a:solidFill>
          </a:ln>
        </p:spPr>
        <p:txBody>
          <a:bodyPr wrap="square" rtlCol="0" anchor="t">
            <a:spAutoFit/>
          </a:bodyPr>
          <a:p>
            <a:r>
              <a:rPr lang="zh-CN" altLang="en-US" sz="1400">
                <a:sym typeface="+mn-ea"/>
              </a:rPr>
              <a:t>t6 = </a:t>
            </a:r>
            <a:r>
              <a:rPr lang="en-US" altLang="zh-CN" sz="1400">
                <a:sym typeface="+mn-ea"/>
              </a:rPr>
              <a:t>t2</a:t>
            </a:r>
            <a:r>
              <a:rPr lang="en-US" altLang="zh-CN" sz="1400">
                <a:sym typeface="+mn-ea"/>
              </a:rPr>
              <a:t> </a:t>
            </a:r>
            <a:endParaRPr lang="zh-CN" altLang="en-US" sz="1400"/>
          </a:p>
          <a:p>
            <a:r>
              <a:rPr lang="zh-CN" altLang="en-US" sz="1400">
                <a:sym typeface="+mn-ea"/>
              </a:rPr>
              <a:t>x = a[</a:t>
            </a:r>
            <a:r>
              <a:rPr lang="en-US" altLang="zh-CN" sz="1400" strike="sngStrike">
                <a:solidFill>
                  <a:srgbClr val="FF0000"/>
                </a:solidFill>
                <a:sym typeface="+mn-ea"/>
              </a:rPr>
              <a:t>t6</a:t>
            </a:r>
            <a:r>
              <a:rPr lang="en-US" altLang="zh-CN" sz="1400">
                <a:sym typeface="+mn-ea"/>
              </a:rPr>
              <a:t> </a:t>
            </a:r>
            <a:r>
              <a:rPr lang="en-US" altLang="zh-CN" sz="1400">
                <a:solidFill>
                  <a:srgbClr val="00B050"/>
                </a:solidFill>
                <a:sym typeface="+mn-ea"/>
              </a:rPr>
              <a:t>t2</a:t>
            </a:r>
            <a:r>
              <a:rPr lang="zh-CN" altLang="en-US" sz="1400">
                <a:sym typeface="+mn-ea"/>
              </a:rPr>
              <a:t>]</a:t>
            </a:r>
            <a:endParaRPr lang="zh-CN" altLang="en-US" sz="1400"/>
          </a:p>
          <a:p>
            <a:r>
              <a:rPr lang="zh-CN" altLang="en-US" sz="1400">
                <a:sym typeface="+mn-ea"/>
              </a:rPr>
              <a:t>t7 = </a:t>
            </a:r>
            <a:r>
              <a:rPr lang="en-US" altLang="zh-CN" sz="1400">
                <a:sym typeface="+mn-ea"/>
              </a:rPr>
              <a:t>t2</a:t>
            </a:r>
            <a:endParaRPr lang="zh-CN" altLang="en-US" sz="1400"/>
          </a:p>
          <a:p>
            <a:r>
              <a:rPr lang="zh-CN" altLang="en-US" sz="1400">
                <a:sym typeface="+mn-ea"/>
              </a:rPr>
              <a:t>t8 = </a:t>
            </a:r>
            <a:r>
              <a:rPr lang="en-US" altLang="zh-CN" sz="1400">
                <a:sym typeface="+mn-ea"/>
              </a:rPr>
              <a:t>t4</a:t>
            </a:r>
            <a:endParaRPr lang="zh-CN" altLang="en-US" sz="1400"/>
          </a:p>
          <a:p>
            <a:r>
              <a:rPr lang="zh-CN" altLang="en-US" sz="1400">
                <a:sym typeface="+mn-ea"/>
              </a:rPr>
              <a:t>t9 = a[</a:t>
            </a:r>
            <a:r>
              <a:rPr lang="en-US" altLang="zh-CN" sz="1400" strike="sngStrike">
                <a:solidFill>
                  <a:srgbClr val="FF0000"/>
                </a:solidFill>
                <a:sym typeface="+mn-ea"/>
              </a:rPr>
              <a:t>t8</a:t>
            </a:r>
            <a:r>
              <a:rPr lang="en-US" altLang="zh-CN" sz="1400">
                <a:sym typeface="+mn-ea"/>
              </a:rPr>
              <a:t> </a:t>
            </a:r>
            <a:r>
              <a:rPr lang="en-US" altLang="zh-CN" sz="1400">
                <a:solidFill>
                  <a:srgbClr val="00B050"/>
                </a:solidFill>
                <a:sym typeface="+mn-ea"/>
              </a:rPr>
              <a:t>t4</a:t>
            </a:r>
            <a:r>
              <a:rPr lang="zh-CN" altLang="en-US" sz="1400">
                <a:sym typeface="+mn-ea"/>
              </a:rPr>
              <a:t>]</a:t>
            </a:r>
            <a:endParaRPr lang="zh-CN" altLang="en-US" sz="1400"/>
          </a:p>
          <a:p>
            <a:r>
              <a:rPr lang="zh-CN" altLang="en-US" sz="1400">
                <a:sym typeface="+mn-ea"/>
              </a:rPr>
              <a:t>a[</a:t>
            </a:r>
            <a:r>
              <a:rPr lang="en-US" altLang="zh-CN" sz="1400" strike="sngStrike">
                <a:solidFill>
                  <a:srgbClr val="FF0000"/>
                </a:solidFill>
                <a:sym typeface="+mn-ea"/>
              </a:rPr>
              <a:t>t7</a:t>
            </a:r>
            <a:r>
              <a:rPr lang="en-US" altLang="zh-CN" sz="1400">
                <a:sym typeface="+mn-ea"/>
              </a:rPr>
              <a:t> </a:t>
            </a:r>
            <a:r>
              <a:rPr lang="en-US" altLang="zh-CN" sz="1400">
                <a:solidFill>
                  <a:srgbClr val="00B050"/>
                </a:solidFill>
                <a:sym typeface="+mn-ea"/>
              </a:rPr>
              <a:t>t2</a:t>
            </a:r>
            <a:r>
              <a:rPr lang="zh-CN" altLang="en-US" sz="1400">
                <a:sym typeface="+mn-ea"/>
              </a:rPr>
              <a:t>] = t9</a:t>
            </a:r>
            <a:endParaRPr lang="zh-CN" altLang="en-US" sz="1400"/>
          </a:p>
          <a:p>
            <a:r>
              <a:rPr lang="zh-CN" altLang="en-US" sz="1400">
                <a:sym typeface="+mn-ea"/>
              </a:rPr>
              <a:t>t10 = </a:t>
            </a:r>
            <a:r>
              <a:rPr lang="en-US" altLang="zh-CN" sz="1400">
                <a:sym typeface="+mn-ea"/>
              </a:rPr>
              <a:t>t4</a:t>
            </a:r>
            <a:endParaRPr lang="zh-CN" altLang="en-US" sz="1400"/>
          </a:p>
          <a:p>
            <a:r>
              <a:rPr lang="zh-CN" altLang="en-US" sz="1400">
                <a:sym typeface="+mn-ea"/>
              </a:rPr>
              <a:t>a[</a:t>
            </a:r>
            <a:r>
              <a:rPr lang="en-US" altLang="zh-CN" sz="1400" strike="sngStrike">
                <a:solidFill>
                  <a:srgbClr val="FF0000"/>
                </a:solidFill>
                <a:sym typeface="+mn-ea"/>
              </a:rPr>
              <a:t>t10</a:t>
            </a:r>
            <a:r>
              <a:rPr lang="en-US" altLang="zh-CN" sz="1400">
                <a:sym typeface="+mn-ea"/>
              </a:rPr>
              <a:t> </a:t>
            </a:r>
            <a:r>
              <a:rPr lang="en-US" altLang="zh-CN" sz="1400">
                <a:solidFill>
                  <a:srgbClr val="00B050"/>
                </a:solidFill>
                <a:sym typeface="+mn-ea"/>
              </a:rPr>
              <a:t>t4</a:t>
            </a:r>
            <a:r>
              <a:rPr lang="zh-CN" altLang="en-US" sz="1400">
                <a:sym typeface="+mn-ea"/>
              </a:rPr>
              <a:t>] = x</a:t>
            </a:r>
            <a:endParaRPr lang="zh-CN" altLang="en-US" sz="1400"/>
          </a:p>
          <a:p>
            <a:r>
              <a:rPr lang="zh-CN" altLang="en-US" sz="1400">
                <a:sym typeface="+mn-ea"/>
              </a:rPr>
              <a:t>goto </a:t>
            </a:r>
            <a:r>
              <a:rPr lang="en-US" altLang="zh-CN" sz="1400">
                <a:sym typeface="+mn-ea"/>
              </a:rPr>
              <a:t>B2</a:t>
            </a:r>
            <a:endParaRPr lang="en-US" altLang="zh-CN" sz="1400"/>
          </a:p>
        </p:txBody>
      </p:sp>
      <p:sp>
        <p:nvSpPr>
          <p:cNvPr id="6" name="文本框 5"/>
          <p:cNvSpPr txBox="1"/>
          <p:nvPr/>
        </p:nvSpPr>
        <p:spPr>
          <a:xfrm>
            <a:off x="7964805" y="1839595"/>
            <a:ext cx="505460" cy="368300"/>
          </a:xfrm>
          <a:prstGeom prst="rect">
            <a:avLst/>
          </a:prstGeom>
          <a:noFill/>
        </p:spPr>
        <p:txBody>
          <a:bodyPr wrap="square" rtlCol="0">
            <a:spAutoFit/>
          </a:bodyPr>
          <a:p>
            <a:r>
              <a:rPr lang="en-US" altLang="zh-CN"/>
              <a:t>B5</a:t>
            </a:r>
            <a:endParaRPr lang="en-US" altLang="zh-CN"/>
          </a:p>
        </p:txBody>
      </p:sp>
      <p:sp>
        <p:nvSpPr>
          <p:cNvPr id="7" name="右箭头 6"/>
          <p:cNvSpPr/>
          <p:nvPr/>
        </p:nvSpPr>
        <p:spPr>
          <a:xfrm>
            <a:off x="8490585" y="2660650"/>
            <a:ext cx="70739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9511665" y="1839595"/>
            <a:ext cx="1642745" cy="2030095"/>
          </a:xfrm>
          <a:prstGeom prst="rect">
            <a:avLst/>
          </a:prstGeom>
          <a:noFill/>
          <a:ln>
            <a:solidFill>
              <a:schemeClr val="tx1"/>
            </a:solidFill>
          </a:ln>
        </p:spPr>
        <p:txBody>
          <a:bodyPr wrap="square" rtlCol="0" anchor="t">
            <a:spAutoFit/>
          </a:bodyPr>
          <a:p>
            <a:r>
              <a:rPr lang="zh-CN" altLang="en-US" sz="1400">
                <a:sym typeface="+mn-ea"/>
              </a:rPr>
              <a:t>t6 = </a:t>
            </a:r>
            <a:r>
              <a:rPr lang="en-US" altLang="zh-CN" sz="1400">
                <a:sym typeface="+mn-ea"/>
              </a:rPr>
              <a:t>t2</a:t>
            </a:r>
            <a:endParaRPr lang="zh-CN" altLang="en-US" sz="1400"/>
          </a:p>
          <a:p>
            <a:r>
              <a:rPr lang="zh-CN" altLang="en-US" sz="1400">
                <a:sym typeface="+mn-ea"/>
              </a:rPr>
              <a:t>x = </a:t>
            </a:r>
            <a:r>
              <a:rPr lang="en-US" altLang="zh-CN" sz="1400" strike="sngStrike">
                <a:solidFill>
                  <a:srgbClr val="FF0000"/>
                </a:solidFill>
                <a:sym typeface="+mn-ea"/>
              </a:rPr>
              <a:t>a[t2]</a:t>
            </a:r>
            <a:r>
              <a:rPr lang="en-US" altLang="zh-CN" sz="1400">
                <a:sym typeface="+mn-ea"/>
              </a:rPr>
              <a:t> </a:t>
            </a:r>
            <a:r>
              <a:rPr lang="en-US" altLang="zh-CN" sz="1400">
                <a:solidFill>
                  <a:srgbClr val="00B050"/>
                </a:solidFill>
                <a:sym typeface="+mn-ea"/>
              </a:rPr>
              <a:t>t3</a:t>
            </a:r>
            <a:endParaRPr lang="zh-CN" altLang="en-US" sz="1400"/>
          </a:p>
          <a:p>
            <a:r>
              <a:rPr lang="zh-CN" altLang="en-US" sz="1400">
                <a:sym typeface="+mn-ea"/>
              </a:rPr>
              <a:t>t7 = </a:t>
            </a:r>
            <a:r>
              <a:rPr lang="en-US" altLang="zh-CN" sz="1400">
                <a:sym typeface="+mn-ea"/>
              </a:rPr>
              <a:t>t2</a:t>
            </a:r>
            <a:endParaRPr lang="zh-CN" altLang="en-US" sz="1400"/>
          </a:p>
          <a:p>
            <a:r>
              <a:rPr lang="zh-CN" altLang="en-US" sz="1400">
                <a:sym typeface="+mn-ea"/>
              </a:rPr>
              <a:t>t8 = </a:t>
            </a:r>
            <a:r>
              <a:rPr lang="en-US" altLang="zh-CN" sz="1400">
                <a:sym typeface="+mn-ea"/>
              </a:rPr>
              <a:t>t4</a:t>
            </a:r>
            <a:endParaRPr lang="zh-CN" altLang="en-US" sz="1400"/>
          </a:p>
          <a:p>
            <a:r>
              <a:rPr lang="zh-CN" altLang="en-US" sz="1400">
                <a:sym typeface="+mn-ea"/>
              </a:rPr>
              <a:t>t9 = </a:t>
            </a:r>
            <a:r>
              <a:rPr lang="en-US" altLang="zh-CN" sz="1400" strike="sngStrike">
                <a:solidFill>
                  <a:srgbClr val="FF0000"/>
                </a:solidFill>
                <a:sym typeface="+mn-ea"/>
              </a:rPr>
              <a:t>a[t4]</a:t>
            </a:r>
            <a:r>
              <a:rPr lang="en-US" altLang="zh-CN" sz="1400">
                <a:sym typeface="+mn-ea"/>
              </a:rPr>
              <a:t> </a:t>
            </a:r>
            <a:r>
              <a:rPr lang="en-US" altLang="zh-CN" sz="1400">
                <a:solidFill>
                  <a:srgbClr val="00B050"/>
                </a:solidFill>
                <a:sym typeface="+mn-ea"/>
              </a:rPr>
              <a:t>t5</a:t>
            </a:r>
            <a:endParaRPr lang="zh-CN" altLang="en-US" sz="1400"/>
          </a:p>
          <a:p>
            <a:r>
              <a:rPr lang="zh-CN" altLang="en-US" sz="1400">
                <a:sym typeface="+mn-ea"/>
              </a:rPr>
              <a:t>a[t</a:t>
            </a:r>
            <a:r>
              <a:rPr lang="en-US" altLang="zh-CN" sz="1400">
                <a:sym typeface="+mn-ea"/>
              </a:rPr>
              <a:t>2</a:t>
            </a:r>
            <a:r>
              <a:rPr lang="zh-CN" altLang="en-US" sz="1400">
                <a:sym typeface="+mn-ea"/>
              </a:rPr>
              <a:t>] = t9</a:t>
            </a:r>
            <a:endParaRPr lang="zh-CN" altLang="en-US" sz="1400"/>
          </a:p>
          <a:p>
            <a:r>
              <a:rPr lang="zh-CN" altLang="en-US" sz="1400">
                <a:sym typeface="+mn-ea"/>
              </a:rPr>
              <a:t>t10 = </a:t>
            </a:r>
            <a:r>
              <a:rPr lang="en-US" altLang="zh-CN" sz="1400">
                <a:sym typeface="+mn-ea"/>
              </a:rPr>
              <a:t>t4</a:t>
            </a:r>
            <a:endParaRPr lang="zh-CN" altLang="en-US" sz="1400"/>
          </a:p>
          <a:p>
            <a:r>
              <a:rPr lang="zh-CN" altLang="en-US" sz="1400">
                <a:sym typeface="+mn-ea"/>
              </a:rPr>
              <a:t>a[t</a:t>
            </a:r>
            <a:r>
              <a:rPr lang="en-US" altLang="zh-CN" sz="1400">
                <a:sym typeface="+mn-ea"/>
              </a:rPr>
              <a:t>4</a:t>
            </a:r>
            <a:r>
              <a:rPr lang="zh-CN" altLang="en-US" sz="1400">
                <a:sym typeface="+mn-ea"/>
              </a:rPr>
              <a:t>] = x</a:t>
            </a:r>
            <a:endParaRPr lang="zh-CN" altLang="en-US" sz="1400"/>
          </a:p>
          <a:p>
            <a:r>
              <a:rPr lang="zh-CN" altLang="en-US" sz="1400">
                <a:sym typeface="+mn-ea"/>
              </a:rPr>
              <a:t>goto </a:t>
            </a:r>
            <a:r>
              <a:rPr lang="en-US" altLang="zh-CN" sz="1400">
                <a:sym typeface="+mn-ea"/>
              </a:rPr>
              <a:t>B2</a:t>
            </a:r>
            <a:endParaRPr lang="en-US" altLang="zh-CN" sz="1400"/>
          </a:p>
        </p:txBody>
      </p:sp>
      <p:sp>
        <p:nvSpPr>
          <p:cNvPr id="9" name="文本框 8"/>
          <p:cNvSpPr txBox="1"/>
          <p:nvPr/>
        </p:nvSpPr>
        <p:spPr>
          <a:xfrm>
            <a:off x="11196955" y="1839595"/>
            <a:ext cx="505460" cy="368300"/>
          </a:xfrm>
          <a:prstGeom prst="rect">
            <a:avLst/>
          </a:prstGeom>
          <a:noFill/>
        </p:spPr>
        <p:txBody>
          <a:bodyPr wrap="square" rtlCol="0">
            <a:spAutoFit/>
          </a:bodyPr>
          <a:p>
            <a:r>
              <a:rPr lang="en-US" altLang="zh-CN"/>
              <a:t>B5</a:t>
            </a:r>
            <a:endParaRPr lang="en-US" altLang="zh-CN"/>
          </a:p>
        </p:txBody>
      </p:sp>
      <p:sp>
        <p:nvSpPr>
          <p:cNvPr id="11" name="文本框 10"/>
          <p:cNvSpPr txBox="1"/>
          <p:nvPr/>
        </p:nvSpPr>
        <p:spPr>
          <a:xfrm>
            <a:off x="3301365" y="3922395"/>
            <a:ext cx="1642110" cy="306705"/>
          </a:xfrm>
          <a:prstGeom prst="rect">
            <a:avLst/>
          </a:prstGeom>
          <a:noFill/>
        </p:spPr>
        <p:txBody>
          <a:bodyPr wrap="square" rtlCol="0">
            <a:spAutoFit/>
          </a:bodyPr>
          <a:p>
            <a:pPr algn="ctr"/>
            <a:r>
              <a:rPr lang="zh-CN" altLang="en-US" sz="1400"/>
              <a:t>公共子表达式优化</a:t>
            </a:r>
            <a:endParaRPr lang="zh-CN" altLang="en-US" sz="1400"/>
          </a:p>
        </p:txBody>
      </p:sp>
      <p:sp>
        <p:nvSpPr>
          <p:cNvPr id="12" name="文本框 11"/>
          <p:cNvSpPr txBox="1"/>
          <p:nvPr/>
        </p:nvSpPr>
        <p:spPr>
          <a:xfrm>
            <a:off x="6279515" y="3922395"/>
            <a:ext cx="1642110" cy="306705"/>
          </a:xfrm>
          <a:prstGeom prst="rect">
            <a:avLst/>
          </a:prstGeom>
          <a:noFill/>
        </p:spPr>
        <p:txBody>
          <a:bodyPr wrap="square" rtlCol="0">
            <a:spAutoFit/>
          </a:bodyPr>
          <a:p>
            <a:pPr algn="ctr"/>
            <a:r>
              <a:rPr lang="zh-CN" altLang="en-US" sz="1400"/>
              <a:t>复制传播</a:t>
            </a:r>
            <a:endParaRPr lang="zh-CN" altLang="en-US" sz="1400"/>
          </a:p>
        </p:txBody>
      </p:sp>
      <p:sp>
        <p:nvSpPr>
          <p:cNvPr id="13" name="文本框 12"/>
          <p:cNvSpPr txBox="1"/>
          <p:nvPr/>
        </p:nvSpPr>
        <p:spPr>
          <a:xfrm>
            <a:off x="9512300" y="3922395"/>
            <a:ext cx="1642110" cy="306705"/>
          </a:xfrm>
          <a:prstGeom prst="rect">
            <a:avLst/>
          </a:prstGeom>
          <a:noFill/>
        </p:spPr>
        <p:txBody>
          <a:bodyPr wrap="square" rtlCol="0">
            <a:spAutoFit/>
          </a:bodyPr>
          <a:p>
            <a:pPr algn="ctr"/>
            <a:r>
              <a:rPr lang="zh-CN" altLang="en-US" sz="1400"/>
              <a:t>公共子表达式优化</a:t>
            </a:r>
            <a:endParaRPr lang="zh-CN" altLang="en-US" sz="1400"/>
          </a:p>
        </p:txBody>
      </p:sp>
      <p:sp>
        <p:nvSpPr>
          <p:cNvPr id="14" name="文本框 13"/>
          <p:cNvSpPr txBox="1"/>
          <p:nvPr/>
        </p:nvSpPr>
        <p:spPr>
          <a:xfrm>
            <a:off x="322580" y="4304030"/>
            <a:ext cx="1642745" cy="2030095"/>
          </a:xfrm>
          <a:prstGeom prst="rect">
            <a:avLst/>
          </a:prstGeom>
          <a:noFill/>
          <a:ln>
            <a:solidFill>
              <a:schemeClr val="tx1"/>
            </a:solidFill>
          </a:ln>
        </p:spPr>
        <p:txBody>
          <a:bodyPr wrap="square" rtlCol="0" anchor="t">
            <a:spAutoFit/>
          </a:bodyPr>
          <a:p>
            <a:r>
              <a:rPr lang="zh-CN" altLang="en-US" sz="1400">
                <a:sym typeface="+mn-ea"/>
              </a:rPr>
              <a:t>t6 = </a:t>
            </a:r>
            <a:r>
              <a:rPr lang="en-US" altLang="zh-CN" sz="1400">
                <a:sym typeface="+mn-ea"/>
              </a:rPr>
              <a:t>t2</a:t>
            </a:r>
            <a:endParaRPr lang="zh-CN" altLang="en-US" sz="1400"/>
          </a:p>
          <a:p>
            <a:r>
              <a:rPr lang="zh-CN" altLang="en-US" sz="1400">
                <a:sym typeface="+mn-ea"/>
              </a:rPr>
              <a:t>x =</a:t>
            </a:r>
            <a:r>
              <a:rPr lang="en-US" altLang="zh-CN" sz="1400">
                <a:sym typeface="+mn-ea"/>
              </a:rPr>
              <a:t> t3</a:t>
            </a:r>
            <a:endParaRPr lang="zh-CN" altLang="en-US" sz="1400"/>
          </a:p>
          <a:p>
            <a:r>
              <a:rPr lang="zh-CN" altLang="en-US" sz="1400">
                <a:sym typeface="+mn-ea"/>
              </a:rPr>
              <a:t>t7 = </a:t>
            </a:r>
            <a:r>
              <a:rPr lang="en-US" altLang="zh-CN" sz="1400">
                <a:sym typeface="+mn-ea"/>
              </a:rPr>
              <a:t>t2</a:t>
            </a:r>
            <a:endParaRPr lang="zh-CN" altLang="en-US" sz="1400"/>
          </a:p>
          <a:p>
            <a:r>
              <a:rPr lang="zh-CN" altLang="en-US" sz="1400">
                <a:sym typeface="+mn-ea"/>
              </a:rPr>
              <a:t>t8 = </a:t>
            </a:r>
            <a:r>
              <a:rPr lang="en-US" altLang="zh-CN" sz="1400">
                <a:sym typeface="+mn-ea"/>
              </a:rPr>
              <a:t>t4</a:t>
            </a:r>
            <a:endParaRPr lang="zh-CN" altLang="en-US" sz="1400"/>
          </a:p>
          <a:p>
            <a:r>
              <a:rPr lang="zh-CN" altLang="en-US" sz="1400">
                <a:sym typeface="+mn-ea"/>
              </a:rPr>
              <a:t>t9 = </a:t>
            </a:r>
            <a:r>
              <a:rPr lang="en-US" altLang="zh-CN" sz="1400">
                <a:sym typeface="+mn-ea"/>
              </a:rPr>
              <a:t>t5</a:t>
            </a:r>
            <a:endParaRPr lang="zh-CN" altLang="en-US" sz="1400"/>
          </a:p>
          <a:p>
            <a:r>
              <a:rPr lang="zh-CN" altLang="en-US" sz="1400">
                <a:sym typeface="+mn-ea"/>
              </a:rPr>
              <a:t>a[t</a:t>
            </a:r>
            <a:r>
              <a:rPr lang="en-US" altLang="zh-CN" sz="1400">
                <a:sym typeface="+mn-ea"/>
              </a:rPr>
              <a:t>2</a:t>
            </a:r>
            <a:r>
              <a:rPr lang="zh-CN" altLang="en-US" sz="1400">
                <a:sym typeface="+mn-ea"/>
              </a:rPr>
              <a:t>] = t9</a:t>
            </a:r>
            <a:endParaRPr lang="zh-CN" altLang="en-US" sz="1400"/>
          </a:p>
          <a:p>
            <a:r>
              <a:rPr lang="zh-CN" altLang="en-US" sz="1400">
                <a:sym typeface="+mn-ea"/>
              </a:rPr>
              <a:t>t10 = </a:t>
            </a:r>
            <a:r>
              <a:rPr lang="en-US" altLang="zh-CN" sz="1400">
                <a:sym typeface="+mn-ea"/>
              </a:rPr>
              <a:t>t4</a:t>
            </a:r>
            <a:endParaRPr lang="zh-CN" altLang="en-US" sz="1400"/>
          </a:p>
          <a:p>
            <a:r>
              <a:rPr lang="zh-CN" altLang="en-US" sz="1400">
                <a:sym typeface="+mn-ea"/>
              </a:rPr>
              <a:t>a[t</a:t>
            </a:r>
            <a:r>
              <a:rPr lang="en-US" altLang="zh-CN" sz="1400">
                <a:sym typeface="+mn-ea"/>
              </a:rPr>
              <a:t>4</a:t>
            </a:r>
            <a:r>
              <a:rPr lang="zh-CN" altLang="en-US" sz="1400">
                <a:sym typeface="+mn-ea"/>
              </a:rPr>
              <a:t>] = x</a:t>
            </a:r>
            <a:endParaRPr lang="zh-CN" altLang="en-US" sz="1400"/>
          </a:p>
          <a:p>
            <a:r>
              <a:rPr lang="zh-CN" altLang="en-US" sz="1400">
                <a:sym typeface="+mn-ea"/>
              </a:rPr>
              <a:t>goto </a:t>
            </a:r>
            <a:r>
              <a:rPr lang="en-US" altLang="zh-CN" sz="1400">
                <a:sym typeface="+mn-ea"/>
              </a:rPr>
              <a:t>B2</a:t>
            </a:r>
            <a:endParaRPr lang="en-US" altLang="zh-CN" sz="1400"/>
          </a:p>
        </p:txBody>
      </p:sp>
      <p:sp>
        <p:nvSpPr>
          <p:cNvPr id="15" name="文本框 14"/>
          <p:cNvSpPr txBox="1"/>
          <p:nvPr/>
        </p:nvSpPr>
        <p:spPr>
          <a:xfrm>
            <a:off x="2007870" y="4304030"/>
            <a:ext cx="505460" cy="368300"/>
          </a:xfrm>
          <a:prstGeom prst="rect">
            <a:avLst/>
          </a:prstGeom>
          <a:noFill/>
        </p:spPr>
        <p:txBody>
          <a:bodyPr wrap="square" rtlCol="0">
            <a:spAutoFit/>
          </a:bodyPr>
          <a:p>
            <a:r>
              <a:rPr lang="en-US" altLang="zh-CN"/>
              <a:t>B5</a:t>
            </a:r>
            <a:endParaRPr lang="en-US" altLang="zh-CN"/>
          </a:p>
        </p:txBody>
      </p:sp>
      <p:sp>
        <p:nvSpPr>
          <p:cNvPr id="17" name="文本框 16"/>
          <p:cNvSpPr txBox="1"/>
          <p:nvPr/>
        </p:nvSpPr>
        <p:spPr>
          <a:xfrm>
            <a:off x="3300730" y="4304030"/>
            <a:ext cx="1642745" cy="2030095"/>
          </a:xfrm>
          <a:prstGeom prst="rect">
            <a:avLst/>
          </a:prstGeom>
          <a:noFill/>
          <a:ln>
            <a:solidFill>
              <a:schemeClr val="tx1"/>
            </a:solidFill>
          </a:ln>
        </p:spPr>
        <p:txBody>
          <a:bodyPr wrap="square" rtlCol="0" anchor="t">
            <a:spAutoFit/>
          </a:bodyPr>
          <a:p>
            <a:r>
              <a:rPr lang="zh-CN" altLang="en-US" sz="1400">
                <a:sym typeface="+mn-ea"/>
              </a:rPr>
              <a:t>t6 = </a:t>
            </a:r>
            <a:r>
              <a:rPr lang="en-US" altLang="zh-CN" sz="1400">
                <a:sym typeface="+mn-ea"/>
              </a:rPr>
              <a:t>t2</a:t>
            </a:r>
            <a:endParaRPr lang="zh-CN" altLang="en-US" sz="1400"/>
          </a:p>
          <a:p>
            <a:r>
              <a:rPr lang="zh-CN" altLang="en-US" sz="1400">
                <a:sym typeface="+mn-ea"/>
              </a:rPr>
              <a:t>x =</a:t>
            </a:r>
            <a:r>
              <a:rPr lang="en-US" altLang="zh-CN" sz="1400">
                <a:sym typeface="+mn-ea"/>
              </a:rPr>
              <a:t> t3</a:t>
            </a:r>
            <a:endParaRPr lang="zh-CN" altLang="en-US" sz="1400"/>
          </a:p>
          <a:p>
            <a:r>
              <a:rPr lang="zh-CN" altLang="en-US" sz="1400">
                <a:sym typeface="+mn-ea"/>
              </a:rPr>
              <a:t>t7 = </a:t>
            </a:r>
            <a:r>
              <a:rPr lang="en-US" altLang="zh-CN" sz="1400">
                <a:sym typeface="+mn-ea"/>
              </a:rPr>
              <a:t>t2</a:t>
            </a:r>
            <a:endParaRPr lang="zh-CN" altLang="en-US" sz="1400"/>
          </a:p>
          <a:p>
            <a:r>
              <a:rPr lang="zh-CN" altLang="en-US" sz="1400">
                <a:sym typeface="+mn-ea"/>
              </a:rPr>
              <a:t>t8 = </a:t>
            </a:r>
            <a:r>
              <a:rPr lang="en-US" altLang="zh-CN" sz="1400">
                <a:sym typeface="+mn-ea"/>
              </a:rPr>
              <a:t>t4</a:t>
            </a:r>
            <a:endParaRPr lang="zh-CN" altLang="en-US" sz="1400"/>
          </a:p>
          <a:p>
            <a:r>
              <a:rPr lang="zh-CN" altLang="en-US" sz="1400">
                <a:sym typeface="+mn-ea"/>
              </a:rPr>
              <a:t>t9 = </a:t>
            </a:r>
            <a:r>
              <a:rPr lang="en-US" altLang="zh-CN" sz="1400">
                <a:sym typeface="+mn-ea"/>
              </a:rPr>
              <a:t>t5</a:t>
            </a:r>
            <a:endParaRPr lang="zh-CN" altLang="en-US" sz="1400"/>
          </a:p>
          <a:p>
            <a:r>
              <a:rPr lang="zh-CN" altLang="en-US" sz="1400">
                <a:sym typeface="+mn-ea"/>
              </a:rPr>
              <a:t>a[t</a:t>
            </a:r>
            <a:r>
              <a:rPr lang="en-US" altLang="zh-CN" sz="1400">
                <a:sym typeface="+mn-ea"/>
              </a:rPr>
              <a:t>2</a:t>
            </a:r>
            <a:r>
              <a:rPr lang="zh-CN" altLang="en-US" sz="1400">
                <a:sym typeface="+mn-ea"/>
              </a:rPr>
              <a:t>] = </a:t>
            </a:r>
            <a:r>
              <a:rPr lang="en-US" altLang="zh-CN" sz="1400" strike="sngStrike">
                <a:solidFill>
                  <a:srgbClr val="FF0000"/>
                </a:solidFill>
                <a:sym typeface="+mn-ea"/>
              </a:rPr>
              <a:t>t9</a:t>
            </a:r>
            <a:r>
              <a:rPr lang="en-US" altLang="zh-CN" sz="1400">
                <a:sym typeface="+mn-ea"/>
              </a:rPr>
              <a:t> </a:t>
            </a:r>
            <a:r>
              <a:rPr lang="en-US" altLang="zh-CN" sz="1400">
                <a:solidFill>
                  <a:srgbClr val="00B050"/>
                </a:solidFill>
                <a:sym typeface="+mn-ea"/>
              </a:rPr>
              <a:t>t5</a:t>
            </a:r>
            <a:endParaRPr lang="zh-CN" altLang="en-US" sz="1400"/>
          </a:p>
          <a:p>
            <a:r>
              <a:rPr lang="zh-CN" altLang="en-US" sz="1400">
                <a:sym typeface="+mn-ea"/>
              </a:rPr>
              <a:t>t10 = </a:t>
            </a:r>
            <a:r>
              <a:rPr lang="en-US" altLang="zh-CN" sz="1400">
                <a:sym typeface="+mn-ea"/>
              </a:rPr>
              <a:t>t4</a:t>
            </a:r>
            <a:endParaRPr lang="zh-CN" altLang="en-US" sz="1400"/>
          </a:p>
          <a:p>
            <a:r>
              <a:rPr lang="zh-CN" altLang="en-US" sz="1400">
                <a:sym typeface="+mn-ea"/>
              </a:rPr>
              <a:t>a[t</a:t>
            </a:r>
            <a:r>
              <a:rPr lang="en-US" altLang="zh-CN" sz="1400">
                <a:sym typeface="+mn-ea"/>
              </a:rPr>
              <a:t>4</a:t>
            </a:r>
            <a:r>
              <a:rPr lang="zh-CN" altLang="en-US" sz="1400">
                <a:sym typeface="+mn-ea"/>
              </a:rPr>
              <a:t>] = </a:t>
            </a:r>
            <a:r>
              <a:rPr lang="en-US" altLang="zh-CN" sz="1400" strike="sngStrike">
                <a:solidFill>
                  <a:srgbClr val="FF0000"/>
                </a:solidFill>
                <a:sym typeface="+mn-ea"/>
              </a:rPr>
              <a:t>x</a:t>
            </a:r>
            <a:r>
              <a:rPr lang="en-US" altLang="zh-CN" sz="1400">
                <a:sym typeface="+mn-ea"/>
              </a:rPr>
              <a:t> </a:t>
            </a:r>
            <a:r>
              <a:rPr lang="en-US" altLang="zh-CN" sz="1400">
                <a:solidFill>
                  <a:srgbClr val="00B050"/>
                </a:solidFill>
                <a:sym typeface="+mn-ea"/>
              </a:rPr>
              <a:t>t3</a:t>
            </a:r>
            <a:endParaRPr lang="zh-CN" altLang="en-US" sz="1400"/>
          </a:p>
          <a:p>
            <a:r>
              <a:rPr lang="zh-CN" altLang="en-US" sz="1400">
                <a:sym typeface="+mn-ea"/>
              </a:rPr>
              <a:t>goto </a:t>
            </a:r>
            <a:r>
              <a:rPr lang="en-US" altLang="zh-CN" sz="1400">
                <a:sym typeface="+mn-ea"/>
              </a:rPr>
              <a:t>B2</a:t>
            </a:r>
            <a:endParaRPr lang="en-US" altLang="zh-CN" sz="1400"/>
          </a:p>
        </p:txBody>
      </p:sp>
      <p:sp>
        <p:nvSpPr>
          <p:cNvPr id="18" name="文本框 17"/>
          <p:cNvSpPr txBox="1"/>
          <p:nvPr/>
        </p:nvSpPr>
        <p:spPr>
          <a:xfrm>
            <a:off x="4986020" y="4304030"/>
            <a:ext cx="505460" cy="368300"/>
          </a:xfrm>
          <a:prstGeom prst="rect">
            <a:avLst/>
          </a:prstGeom>
          <a:noFill/>
        </p:spPr>
        <p:txBody>
          <a:bodyPr wrap="square" rtlCol="0">
            <a:spAutoFit/>
          </a:bodyPr>
          <a:p>
            <a:r>
              <a:rPr lang="en-US" altLang="zh-CN"/>
              <a:t>B5</a:t>
            </a:r>
            <a:endParaRPr lang="en-US" altLang="zh-CN"/>
          </a:p>
        </p:txBody>
      </p:sp>
      <p:sp>
        <p:nvSpPr>
          <p:cNvPr id="19" name="文本框 18"/>
          <p:cNvSpPr txBox="1"/>
          <p:nvPr/>
        </p:nvSpPr>
        <p:spPr>
          <a:xfrm>
            <a:off x="3302000" y="6409055"/>
            <a:ext cx="1642110" cy="306705"/>
          </a:xfrm>
          <a:prstGeom prst="rect">
            <a:avLst/>
          </a:prstGeom>
          <a:noFill/>
        </p:spPr>
        <p:txBody>
          <a:bodyPr wrap="square" rtlCol="0">
            <a:spAutoFit/>
          </a:bodyPr>
          <a:p>
            <a:pPr algn="ctr"/>
            <a:r>
              <a:rPr lang="zh-CN" altLang="en-US" sz="1400"/>
              <a:t>复制传播</a:t>
            </a:r>
            <a:endParaRPr lang="zh-CN" altLang="en-US" sz="1400"/>
          </a:p>
        </p:txBody>
      </p:sp>
      <p:sp>
        <p:nvSpPr>
          <p:cNvPr id="20" name="右箭头 19"/>
          <p:cNvSpPr/>
          <p:nvPr/>
        </p:nvSpPr>
        <p:spPr>
          <a:xfrm>
            <a:off x="2279015" y="5125085"/>
            <a:ext cx="70739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8" name="文本框 37"/>
          <p:cNvSpPr txBox="1"/>
          <p:nvPr/>
        </p:nvSpPr>
        <p:spPr>
          <a:xfrm>
            <a:off x="2279015" y="2292350"/>
            <a:ext cx="695960" cy="306705"/>
          </a:xfrm>
          <a:prstGeom prst="rect">
            <a:avLst/>
          </a:prstGeom>
          <a:noFill/>
        </p:spPr>
        <p:txBody>
          <a:bodyPr wrap="square" rtlCol="0">
            <a:spAutoFit/>
          </a:bodyPr>
          <a:p>
            <a:pPr algn="ctr"/>
            <a:r>
              <a:rPr lang="en-US" altLang="zh-CN" sz="1400"/>
              <a:t>Step1</a:t>
            </a:r>
            <a:endParaRPr lang="en-US" altLang="zh-CN" sz="1400"/>
          </a:p>
        </p:txBody>
      </p:sp>
      <p:sp>
        <p:nvSpPr>
          <p:cNvPr id="39" name="文本框 38"/>
          <p:cNvSpPr txBox="1"/>
          <p:nvPr/>
        </p:nvSpPr>
        <p:spPr>
          <a:xfrm>
            <a:off x="5213985" y="2292350"/>
            <a:ext cx="695960" cy="306705"/>
          </a:xfrm>
          <a:prstGeom prst="rect">
            <a:avLst/>
          </a:prstGeom>
          <a:noFill/>
        </p:spPr>
        <p:txBody>
          <a:bodyPr wrap="square" rtlCol="0">
            <a:spAutoFit/>
          </a:bodyPr>
          <a:p>
            <a:pPr algn="ctr"/>
            <a:r>
              <a:rPr lang="en-US" altLang="zh-CN" sz="1400"/>
              <a:t>Step2</a:t>
            </a:r>
            <a:endParaRPr lang="en-US" altLang="zh-CN" sz="1400"/>
          </a:p>
        </p:txBody>
      </p:sp>
      <p:sp>
        <p:nvSpPr>
          <p:cNvPr id="40" name="文本框 39"/>
          <p:cNvSpPr txBox="1"/>
          <p:nvPr/>
        </p:nvSpPr>
        <p:spPr>
          <a:xfrm>
            <a:off x="8468995" y="2292350"/>
            <a:ext cx="695960" cy="306705"/>
          </a:xfrm>
          <a:prstGeom prst="rect">
            <a:avLst/>
          </a:prstGeom>
          <a:noFill/>
        </p:spPr>
        <p:txBody>
          <a:bodyPr wrap="square" rtlCol="0">
            <a:spAutoFit/>
          </a:bodyPr>
          <a:p>
            <a:pPr algn="ctr"/>
            <a:r>
              <a:rPr lang="en-US" altLang="zh-CN" sz="1400"/>
              <a:t>Step3</a:t>
            </a:r>
            <a:endParaRPr lang="en-US" altLang="zh-CN" sz="1400"/>
          </a:p>
        </p:txBody>
      </p:sp>
      <p:sp>
        <p:nvSpPr>
          <p:cNvPr id="41" name="文本框 40"/>
          <p:cNvSpPr txBox="1"/>
          <p:nvPr/>
        </p:nvSpPr>
        <p:spPr>
          <a:xfrm>
            <a:off x="2284730" y="4745355"/>
            <a:ext cx="695960" cy="306705"/>
          </a:xfrm>
          <a:prstGeom prst="rect">
            <a:avLst/>
          </a:prstGeom>
          <a:noFill/>
        </p:spPr>
        <p:txBody>
          <a:bodyPr wrap="square" rtlCol="0">
            <a:spAutoFit/>
          </a:bodyPr>
          <a:p>
            <a:pPr algn="ctr"/>
            <a:r>
              <a:rPr lang="en-US" altLang="zh-CN" sz="1400"/>
              <a:t>Step4</a:t>
            </a:r>
            <a:endParaRPr lang="en-US" altLang="zh-CN" sz="1400"/>
          </a:p>
        </p:txBody>
      </p:sp>
      <p:sp>
        <p:nvSpPr>
          <p:cNvPr id="10" name="文本框 9"/>
          <p:cNvSpPr txBox="1"/>
          <p:nvPr/>
        </p:nvSpPr>
        <p:spPr>
          <a:xfrm>
            <a:off x="322580" y="206375"/>
            <a:ext cx="10874375" cy="1076325"/>
          </a:xfrm>
          <a:prstGeom prst="rect">
            <a:avLst/>
          </a:prstGeom>
          <a:noFill/>
        </p:spPr>
        <p:txBody>
          <a:bodyPr wrap="square" rtlCol="0" anchor="t">
            <a:spAutoFit/>
          </a:bodyPr>
          <a:p>
            <a:pPr marL="0" indent="0">
              <a:buNone/>
            </a:pPr>
            <a:r>
              <a:rPr lang="zh-CN" altLang="en-US" sz="2400" b="1">
                <a:sym typeface="+mn-ea"/>
              </a:rPr>
              <a:t>死代码消除</a:t>
            </a:r>
            <a:endParaRPr lang="zh-CN" altLang="en-US" sz="2400" b="1">
              <a:sym typeface="+mn-ea"/>
            </a:endParaRPr>
          </a:p>
          <a:p>
            <a:pPr marL="0" indent="0">
              <a:buNone/>
            </a:pPr>
            <a:r>
              <a:rPr lang="zh-CN" altLang="en-US" sz="2000">
                <a:sym typeface="+mn-ea"/>
              </a:rPr>
              <a:t>如果一个变量在某一程序点上的值可能在以后被使用, 那么我们就说这个变量在改点上是活跃(live)的, 否则就是死(dea</a:t>
            </a:r>
            <a:r>
              <a:rPr lang="en-US" altLang="zh-CN" sz="2000">
                <a:sym typeface="+mn-ea"/>
              </a:rPr>
              <a:t>d</a:t>
            </a:r>
            <a:r>
              <a:rPr lang="zh-CN" altLang="en-US" sz="2000">
                <a:sym typeface="+mn-ea"/>
              </a:rPr>
              <a:t>)的. 我们可以消除这类死代码.</a:t>
            </a:r>
            <a:endParaRPr lang="zh-CN" altLang="en-US" sz="2000">
              <a:sym typeface="+mn-ea"/>
            </a:endParaRPr>
          </a:p>
        </p:txBody>
      </p:sp>
      <p:sp>
        <p:nvSpPr>
          <p:cNvPr id="21" name="文本框 20"/>
          <p:cNvSpPr txBox="1"/>
          <p:nvPr/>
        </p:nvSpPr>
        <p:spPr>
          <a:xfrm>
            <a:off x="6279515" y="4304030"/>
            <a:ext cx="1642745" cy="2030095"/>
          </a:xfrm>
          <a:prstGeom prst="rect">
            <a:avLst/>
          </a:prstGeom>
          <a:noFill/>
          <a:ln>
            <a:solidFill>
              <a:schemeClr val="tx1"/>
            </a:solidFill>
          </a:ln>
        </p:spPr>
        <p:txBody>
          <a:bodyPr wrap="square" rtlCol="0" anchor="t">
            <a:spAutoFit/>
          </a:bodyPr>
          <a:p>
            <a:r>
              <a:rPr lang="en-US" altLang="zh-CN" sz="1400" strike="sngStrike">
                <a:solidFill>
                  <a:srgbClr val="FF0000"/>
                </a:solidFill>
                <a:sym typeface="+mn-ea"/>
              </a:rPr>
              <a:t>t6 = t2</a:t>
            </a:r>
            <a:endParaRPr lang="en-US" altLang="zh-CN" sz="1400" strike="sngStrike">
              <a:solidFill>
                <a:srgbClr val="FF0000"/>
              </a:solidFill>
            </a:endParaRPr>
          </a:p>
          <a:p>
            <a:r>
              <a:rPr lang="en-US" altLang="zh-CN" sz="1400" strike="sngStrike">
                <a:solidFill>
                  <a:srgbClr val="FF0000"/>
                </a:solidFill>
                <a:sym typeface="+mn-ea"/>
              </a:rPr>
              <a:t>x = t3</a:t>
            </a:r>
            <a:endParaRPr lang="en-US" altLang="zh-CN" sz="1400" strike="sngStrike">
              <a:solidFill>
                <a:srgbClr val="FF0000"/>
              </a:solidFill>
            </a:endParaRPr>
          </a:p>
          <a:p>
            <a:r>
              <a:rPr lang="en-US" altLang="zh-CN" sz="1400" strike="sngStrike">
                <a:solidFill>
                  <a:srgbClr val="FF0000"/>
                </a:solidFill>
                <a:sym typeface="+mn-ea"/>
              </a:rPr>
              <a:t>t7 = t2</a:t>
            </a:r>
            <a:endParaRPr lang="en-US" altLang="zh-CN" sz="1400" strike="sngStrike">
              <a:solidFill>
                <a:srgbClr val="FF0000"/>
              </a:solidFill>
            </a:endParaRPr>
          </a:p>
          <a:p>
            <a:r>
              <a:rPr lang="en-US" altLang="zh-CN" sz="1400" strike="sngStrike">
                <a:solidFill>
                  <a:srgbClr val="FF0000"/>
                </a:solidFill>
                <a:sym typeface="+mn-ea"/>
              </a:rPr>
              <a:t>t8 = t4</a:t>
            </a:r>
            <a:endParaRPr lang="en-US" altLang="zh-CN" sz="1400" strike="sngStrike">
              <a:solidFill>
                <a:srgbClr val="FF0000"/>
              </a:solidFill>
            </a:endParaRPr>
          </a:p>
          <a:p>
            <a:r>
              <a:rPr lang="en-US" altLang="zh-CN" sz="1400" strike="sngStrike">
                <a:solidFill>
                  <a:srgbClr val="FF0000"/>
                </a:solidFill>
                <a:sym typeface="+mn-ea"/>
              </a:rPr>
              <a:t>t9 = t5</a:t>
            </a:r>
            <a:endParaRPr lang="en-US" altLang="zh-CN" sz="1400" strike="sngStrike">
              <a:solidFill>
                <a:srgbClr val="FF0000"/>
              </a:solidFill>
            </a:endParaRPr>
          </a:p>
          <a:p>
            <a:r>
              <a:rPr lang="zh-CN" altLang="en-US" sz="1400">
                <a:sym typeface="+mn-ea"/>
              </a:rPr>
              <a:t>a[t</a:t>
            </a:r>
            <a:r>
              <a:rPr lang="en-US" altLang="zh-CN" sz="1400">
                <a:sym typeface="+mn-ea"/>
              </a:rPr>
              <a:t>2</a:t>
            </a:r>
            <a:r>
              <a:rPr lang="zh-CN" altLang="en-US" sz="1400">
                <a:sym typeface="+mn-ea"/>
              </a:rPr>
              <a:t>] = </a:t>
            </a:r>
            <a:r>
              <a:rPr lang="en-US" altLang="zh-CN" sz="1400">
                <a:sym typeface="+mn-ea"/>
              </a:rPr>
              <a:t>t5</a:t>
            </a:r>
            <a:endParaRPr lang="zh-CN" altLang="en-US" sz="1400"/>
          </a:p>
          <a:p>
            <a:r>
              <a:rPr lang="en-US" altLang="zh-CN" sz="1400" strike="sngStrike">
                <a:solidFill>
                  <a:srgbClr val="FF0000"/>
                </a:solidFill>
                <a:sym typeface="+mn-ea"/>
              </a:rPr>
              <a:t>t10 = t4</a:t>
            </a:r>
            <a:endParaRPr lang="en-US" altLang="zh-CN" sz="1400" strike="sngStrike">
              <a:solidFill>
                <a:srgbClr val="FF0000"/>
              </a:solidFill>
            </a:endParaRPr>
          </a:p>
          <a:p>
            <a:r>
              <a:rPr lang="zh-CN" altLang="en-US" sz="1400">
                <a:sym typeface="+mn-ea"/>
              </a:rPr>
              <a:t>a[t</a:t>
            </a:r>
            <a:r>
              <a:rPr lang="en-US" altLang="zh-CN" sz="1400">
                <a:sym typeface="+mn-ea"/>
              </a:rPr>
              <a:t>4</a:t>
            </a:r>
            <a:r>
              <a:rPr lang="zh-CN" altLang="en-US" sz="1400">
                <a:sym typeface="+mn-ea"/>
              </a:rPr>
              <a:t>] = </a:t>
            </a:r>
            <a:r>
              <a:rPr lang="en-US" altLang="zh-CN" sz="1400">
                <a:sym typeface="+mn-ea"/>
              </a:rPr>
              <a:t>t3</a:t>
            </a:r>
            <a:endParaRPr lang="zh-CN" altLang="en-US" sz="1400"/>
          </a:p>
          <a:p>
            <a:r>
              <a:rPr lang="zh-CN" altLang="en-US" sz="1400">
                <a:sym typeface="+mn-ea"/>
              </a:rPr>
              <a:t>goto </a:t>
            </a:r>
            <a:r>
              <a:rPr lang="en-US" altLang="zh-CN" sz="1400">
                <a:sym typeface="+mn-ea"/>
              </a:rPr>
              <a:t>B2</a:t>
            </a:r>
            <a:endParaRPr lang="en-US" altLang="zh-CN" sz="1400"/>
          </a:p>
        </p:txBody>
      </p:sp>
      <p:sp>
        <p:nvSpPr>
          <p:cNvPr id="24" name="文本框 23"/>
          <p:cNvSpPr txBox="1"/>
          <p:nvPr/>
        </p:nvSpPr>
        <p:spPr>
          <a:xfrm>
            <a:off x="7964805" y="4304030"/>
            <a:ext cx="505460" cy="368300"/>
          </a:xfrm>
          <a:prstGeom prst="rect">
            <a:avLst/>
          </a:prstGeom>
          <a:noFill/>
        </p:spPr>
        <p:txBody>
          <a:bodyPr wrap="square" rtlCol="0">
            <a:spAutoFit/>
          </a:bodyPr>
          <a:p>
            <a:r>
              <a:rPr lang="en-US" altLang="zh-CN"/>
              <a:t>B5</a:t>
            </a:r>
            <a:endParaRPr lang="en-US" altLang="zh-CN"/>
          </a:p>
        </p:txBody>
      </p:sp>
      <p:sp>
        <p:nvSpPr>
          <p:cNvPr id="25" name="文本框 24"/>
          <p:cNvSpPr txBox="1"/>
          <p:nvPr/>
        </p:nvSpPr>
        <p:spPr>
          <a:xfrm>
            <a:off x="6280785" y="6409055"/>
            <a:ext cx="1642110" cy="306705"/>
          </a:xfrm>
          <a:prstGeom prst="rect">
            <a:avLst/>
          </a:prstGeom>
          <a:noFill/>
        </p:spPr>
        <p:txBody>
          <a:bodyPr wrap="square" rtlCol="0">
            <a:spAutoFit/>
          </a:bodyPr>
          <a:p>
            <a:pPr algn="ctr"/>
            <a:r>
              <a:rPr lang="zh-CN" altLang="en-US" sz="1400"/>
              <a:t>死代码消除</a:t>
            </a:r>
            <a:endParaRPr lang="zh-CN" altLang="en-US" sz="1400"/>
          </a:p>
        </p:txBody>
      </p:sp>
      <p:sp>
        <p:nvSpPr>
          <p:cNvPr id="27" name="右箭头 26"/>
          <p:cNvSpPr/>
          <p:nvPr/>
        </p:nvSpPr>
        <p:spPr>
          <a:xfrm>
            <a:off x="5257800" y="5125085"/>
            <a:ext cx="70739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9" name="文本框 28"/>
          <p:cNvSpPr txBox="1"/>
          <p:nvPr/>
        </p:nvSpPr>
        <p:spPr>
          <a:xfrm>
            <a:off x="9509125" y="4950460"/>
            <a:ext cx="1642745" cy="737235"/>
          </a:xfrm>
          <a:prstGeom prst="rect">
            <a:avLst/>
          </a:prstGeom>
          <a:noFill/>
          <a:ln>
            <a:solidFill>
              <a:schemeClr val="tx1"/>
            </a:solidFill>
          </a:ln>
        </p:spPr>
        <p:txBody>
          <a:bodyPr wrap="square" rtlCol="0" anchor="t">
            <a:spAutoFit/>
          </a:bodyPr>
          <a:p>
            <a:r>
              <a:rPr lang="zh-CN" altLang="en-US" sz="1400">
                <a:sym typeface="+mn-ea"/>
              </a:rPr>
              <a:t>a[t</a:t>
            </a:r>
            <a:r>
              <a:rPr lang="en-US" altLang="zh-CN" sz="1400">
                <a:sym typeface="+mn-ea"/>
              </a:rPr>
              <a:t>2</a:t>
            </a:r>
            <a:r>
              <a:rPr lang="zh-CN" altLang="en-US" sz="1400">
                <a:sym typeface="+mn-ea"/>
              </a:rPr>
              <a:t>] = </a:t>
            </a:r>
            <a:r>
              <a:rPr lang="en-US" altLang="zh-CN" sz="1400">
                <a:sym typeface="+mn-ea"/>
              </a:rPr>
              <a:t>t5</a:t>
            </a:r>
            <a:endParaRPr lang="zh-CN" altLang="en-US" sz="1400"/>
          </a:p>
          <a:p>
            <a:r>
              <a:rPr lang="zh-CN" altLang="en-US" sz="1400">
                <a:sym typeface="+mn-ea"/>
              </a:rPr>
              <a:t>a[t</a:t>
            </a:r>
            <a:r>
              <a:rPr lang="en-US" altLang="zh-CN" sz="1400">
                <a:sym typeface="+mn-ea"/>
              </a:rPr>
              <a:t>4</a:t>
            </a:r>
            <a:r>
              <a:rPr lang="zh-CN" altLang="en-US" sz="1400">
                <a:sym typeface="+mn-ea"/>
              </a:rPr>
              <a:t>] = </a:t>
            </a:r>
            <a:r>
              <a:rPr lang="en-US" altLang="zh-CN" sz="1400">
                <a:sym typeface="+mn-ea"/>
              </a:rPr>
              <a:t>t3</a:t>
            </a:r>
            <a:endParaRPr lang="zh-CN" altLang="en-US" sz="1400"/>
          </a:p>
          <a:p>
            <a:r>
              <a:rPr lang="zh-CN" altLang="en-US" sz="1400">
                <a:sym typeface="+mn-ea"/>
              </a:rPr>
              <a:t>goto </a:t>
            </a:r>
            <a:r>
              <a:rPr lang="en-US" altLang="zh-CN" sz="1400">
                <a:sym typeface="+mn-ea"/>
              </a:rPr>
              <a:t>B2</a:t>
            </a:r>
            <a:endParaRPr lang="en-US" altLang="zh-CN" sz="1400"/>
          </a:p>
        </p:txBody>
      </p:sp>
      <p:sp>
        <p:nvSpPr>
          <p:cNvPr id="30" name="文本框 29"/>
          <p:cNvSpPr txBox="1"/>
          <p:nvPr/>
        </p:nvSpPr>
        <p:spPr>
          <a:xfrm>
            <a:off x="11194415" y="4950460"/>
            <a:ext cx="505460" cy="368300"/>
          </a:xfrm>
          <a:prstGeom prst="rect">
            <a:avLst/>
          </a:prstGeom>
          <a:noFill/>
        </p:spPr>
        <p:txBody>
          <a:bodyPr wrap="square" rtlCol="0">
            <a:spAutoFit/>
          </a:bodyPr>
          <a:p>
            <a:r>
              <a:rPr lang="en-US" altLang="zh-CN"/>
              <a:t>B5</a:t>
            </a:r>
            <a:endParaRPr lang="en-US" altLang="zh-CN"/>
          </a:p>
        </p:txBody>
      </p:sp>
      <p:sp>
        <p:nvSpPr>
          <p:cNvPr id="37" name="右箭头 36"/>
          <p:cNvSpPr/>
          <p:nvPr/>
        </p:nvSpPr>
        <p:spPr>
          <a:xfrm>
            <a:off x="8487410" y="5125085"/>
            <a:ext cx="707390" cy="387985"/>
          </a:xfrm>
          <a:prstGeom prst="rightArrow">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2" name="文本框 41"/>
          <p:cNvSpPr txBox="1"/>
          <p:nvPr/>
        </p:nvSpPr>
        <p:spPr>
          <a:xfrm>
            <a:off x="5215255" y="4745355"/>
            <a:ext cx="695960" cy="306705"/>
          </a:xfrm>
          <a:prstGeom prst="rect">
            <a:avLst/>
          </a:prstGeom>
          <a:noFill/>
        </p:spPr>
        <p:txBody>
          <a:bodyPr wrap="square" rtlCol="0">
            <a:spAutoFit/>
          </a:bodyPr>
          <a:p>
            <a:pPr algn="ctr"/>
            <a:r>
              <a:rPr lang="en-US" altLang="zh-CN" sz="1400"/>
              <a:t>Step5</a:t>
            </a:r>
            <a:endParaRPr lang="en-US" altLang="zh-CN" sz="1400"/>
          </a:p>
        </p:txBody>
      </p:sp>
    </p:spTree>
  </p:cSld>
  <p:clrMapOvr>
    <a:masterClrMapping/>
  </p:clrMapOvr>
  <p:timing>
    <p:tnLst>
      <p:par>
        <p:cTn id="1" dur="indefinite" restart="never" nodeType="tmRoot"/>
      </p:par>
    </p:tnLst>
    <p:bldLst>
      <p:bldP spid="14" grpId="1" animBg="1"/>
      <p:bldP spid="15" grpId="1"/>
      <p:bldP spid="17" grpId="1" animBg="1"/>
      <p:bldP spid="18" grpId="1"/>
      <p:bldP spid="19" grpId="1"/>
      <p:bldP spid="20" grpId="1" animBg="1"/>
      <p:bldP spid="41"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数据流分析简介</a:t>
            </a:r>
            <a:endParaRPr lang="zh-CN" altLang="en-US"/>
          </a:p>
        </p:txBody>
      </p:sp>
      <p:sp>
        <p:nvSpPr>
          <p:cNvPr id="3" name="内容占位符 2"/>
          <p:cNvSpPr>
            <a:spLocks noGrp="1"/>
          </p:cNvSpPr>
          <p:nvPr>
            <p:ph idx="1"/>
          </p:nvPr>
        </p:nvSpPr>
        <p:spPr/>
        <p:txBody>
          <a:bodyPr/>
          <a:p>
            <a:pPr>
              <a:buFont typeface="Arial" panose="020B0604020202020204" pitchFamily="34" charset="0"/>
              <a:buChar char="•"/>
            </a:pPr>
            <a:r>
              <a:rPr lang="zh-CN" altLang="en-US"/>
              <a:t>静态</a:t>
            </a:r>
            <a:r>
              <a:rPr lang="zh-CN" altLang="en-US">
                <a:solidFill>
                  <a:srgbClr val="FF0000"/>
                </a:solidFill>
              </a:rPr>
              <a:t>模拟程序</a:t>
            </a:r>
            <a:r>
              <a:rPr lang="en-US" altLang="zh-CN">
                <a:solidFill>
                  <a:srgbClr val="FF0000"/>
                </a:solidFill>
              </a:rPr>
              <a:t>的执行</a:t>
            </a:r>
            <a:endParaRPr lang="en-US" altLang="zh-CN"/>
          </a:p>
          <a:p>
            <a:pPr>
              <a:buFont typeface="Arial" panose="020B0604020202020204" pitchFamily="34" charset="0"/>
              <a:buChar char="•"/>
            </a:pPr>
            <a:r>
              <a:rPr lang="en-US" altLang="zh-CN"/>
              <a:t>并不会</a:t>
            </a:r>
            <a:r>
              <a:rPr lang="zh-CN" altLang="en-US"/>
              <a:t>计算</a:t>
            </a:r>
            <a:r>
              <a:rPr lang="en-US" altLang="zh-CN"/>
              <a:t>程序的全部状态, 而是从中</a:t>
            </a:r>
            <a:r>
              <a:rPr lang="zh-CN" altLang="en-US">
                <a:solidFill>
                  <a:srgbClr val="FF0000"/>
                </a:solidFill>
              </a:rPr>
              <a:t>抽象</a:t>
            </a:r>
            <a:r>
              <a:rPr lang="en-US" altLang="zh-CN"/>
              <a:t>出需要的状态</a:t>
            </a:r>
            <a:endParaRPr lang="en-US" altLang="zh-CN"/>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13061</Words>
  <Application>WPS 演示</Application>
  <PresentationFormat>宽屏</PresentationFormat>
  <Paragraphs>1286</Paragraphs>
  <Slides>50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50</vt:i4>
      </vt:variant>
    </vt:vector>
  </HeadingPairs>
  <TitlesOfParts>
    <vt:vector size="63" baseType="lpstr">
      <vt:lpstr>Arial</vt:lpstr>
      <vt:lpstr>宋体</vt:lpstr>
      <vt:lpstr>Wingdings</vt:lpstr>
      <vt:lpstr>文泉驿微米黑</vt:lpstr>
      <vt:lpstr>Calibri Light</vt:lpstr>
      <vt:lpstr>Calibri</vt:lpstr>
      <vt:lpstr>Trebuchet MS</vt:lpstr>
      <vt:lpstr>微软雅黑</vt:lpstr>
      <vt:lpstr>宋体</vt:lpstr>
      <vt:lpstr>Arial Unicode MS</vt:lpstr>
      <vt:lpstr>Helvetica Neue</vt:lpstr>
      <vt:lpstr>文泉驿正黑</vt:lpstr>
      <vt:lpstr>Office 主题</vt:lpstr>
      <vt:lpstr>数据流分析基础</vt:lpstr>
      <vt:lpstr>编译优化</vt:lpstr>
      <vt:lpstr>编译优化</vt:lpstr>
      <vt:lpstr>PowerPoint 演示文稿</vt:lpstr>
      <vt:lpstr>PowerPoint 演示文稿</vt:lpstr>
      <vt:lpstr>PowerPoint 演示文稿</vt:lpstr>
      <vt:lpstr>PowerPoint 演示文稿</vt:lpstr>
      <vt:lpstr>PowerPoint 演示文稿</vt:lpstr>
      <vt:lpstr>数据流分析简介</vt:lpstr>
      <vt:lpstr>数据流分析简介</vt:lpstr>
      <vt:lpstr>PowerPoint 演示文稿</vt:lpstr>
      <vt:lpstr>PowerPoint 演示文稿</vt:lpstr>
      <vt:lpstr>PowerPoint 演示文稿</vt:lpstr>
      <vt:lpstr>PowerPoint 演示文稿</vt:lpstr>
      <vt:lpstr>PowerPoint 演示文稿</vt:lpstr>
      <vt:lpstr>数据流分析简介</vt:lpstr>
      <vt:lpstr>数据流分析简介</vt:lpstr>
      <vt:lpstr>数据流分析基础</vt:lpstr>
      <vt:lpstr>数据流分析基础</vt:lpstr>
      <vt:lpstr>数据流分析基础:半格</vt:lpstr>
      <vt:lpstr>数据流分析基础:半格</vt:lpstr>
      <vt:lpstr>数据流分析基础:偏序</vt:lpstr>
      <vt:lpstr>数据流分析基础:偏序</vt:lpstr>
      <vt:lpstr>数据流分析基础:半格</vt:lpstr>
      <vt:lpstr>数据流分析基础:半格</vt:lpstr>
      <vt:lpstr>数据流分析基础:半格</vt:lpstr>
      <vt:lpstr>数据流分析基础:半格</vt:lpstr>
      <vt:lpstr>数据流分析基础:半格</vt:lpstr>
      <vt:lpstr>数据流分析基础:半格</vt:lpstr>
      <vt:lpstr>数据流分析基础:半格</vt:lpstr>
      <vt:lpstr>数据流分析基础:半格</vt:lpstr>
      <vt:lpstr>数据流分析基础:半格</vt:lpstr>
      <vt:lpstr>数据流分析基础:传递函数</vt:lpstr>
      <vt:lpstr>数据流分析基础:传递函数</vt:lpstr>
      <vt:lpstr>数据流分析基础:传递函数</vt:lpstr>
      <vt:lpstr>数据流分析基础:传递函数</vt:lpstr>
      <vt:lpstr>数据流分析基础:传递函数</vt:lpstr>
      <vt:lpstr>数据流分析基础</vt:lpstr>
      <vt:lpstr>数据流分析基础: 通用算法框架</vt:lpstr>
      <vt:lpstr>数据流分析基础: 通用算法框架</vt:lpstr>
      <vt:lpstr>数据流分析基础: 通用算法框架</vt:lpstr>
      <vt:lpstr>数据流分析基础: 通用算法框架</vt:lpstr>
      <vt:lpstr>数据流分析基础: 通用算法框架</vt:lpstr>
      <vt:lpstr>数据流分析基础</vt:lpstr>
      <vt:lpstr>数据流分析基础: 解的含义</vt:lpstr>
      <vt:lpstr>数据流分析基础: 解的含义</vt:lpstr>
      <vt:lpstr>数据流分析基础: 解的含义</vt:lpstr>
      <vt:lpstr>数据流分析基础: 解的含义</vt:lpstr>
      <vt:lpstr>参考资料</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wps</dc:creator>
  <cp:lastModifiedBy>hzy</cp:lastModifiedBy>
  <cp:revision>273</cp:revision>
  <dcterms:created xsi:type="dcterms:W3CDTF">2024-11-25T03:46:56Z</dcterms:created>
  <dcterms:modified xsi:type="dcterms:W3CDTF">2024-11-25T03:46:56Z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0E97D413A795ECB5745F28679BE3EC68_42</vt:lpwstr>
  </property>
  <property fmtid="{D5CDD505-2E9C-101B-9397-08002B2CF9AE}" pid="3" name="KSOProductBuildVer">
    <vt:lpwstr>2052-12.1.0.17885</vt:lpwstr>
  </property>
</Properties>
</file>