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2" r:id="rId2"/>
    <p:sldId id="348" r:id="rId3"/>
    <p:sldId id="355" r:id="rId4"/>
    <p:sldId id="349" r:id="rId5"/>
    <p:sldId id="350" r:id="rId6"/>
    <p:sldId id="351" r:id="rId7"/>
    <p:sldId id="353" r:id="rId8"/>
    <p:sldId id="354" r:id="rId9"/>
    <p:sldId id="339" r:id="rId10"/>
    <p:sldId id="345" r:id="rId11"/>
    <p:sldId id="344" r:id="rId12"/>
    <p:sldId id="34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1350" autoAdjust="0"/>
  </p:normalViewPr>
  <p:slideViewPr>
    <p:cSldViewPr snapToGrid="0" snapToObjects="1">
      <p:cViewPr varScale="1">
        <p:scale>
          <a:sx n="59" d="100"/>
          <a:sy n="59" d="100"/>
        </p:scale>
        <p:origin x="-160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E7D6D-F487-4454-8CA8-1FF7DA7DE5E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55AEA-B877-412A-B536-177AE9E9A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9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5AEA-B877-412A-B536-177AE9E9A5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5AEA-B877-412A-B536-177AE9E9A5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14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5AEA-B877-412A-B536-177AE9E9A5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1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5AEA-B877-412A-B536-177AE9E9A5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4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5AEA-B877-412A-B536-177AE9E9A5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1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5AEA-B877-412A-B536-177AE9E9A5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9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hundreds of Engineers working on issues.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service is designed to leverage all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intellectual property;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problems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-configurations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practices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optimization recommendations.  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5AEA-B877-412A-B536-177AE9E9A5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5AEA-B877-412A-B536-177AE9E9A5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1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Today’s engine looks a bit different and has amazing improvements –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More reliability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Greater longevity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Better fuel economy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Better emissions controls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lot of benefits 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5AEA-B877-412A-B536-177AE9E9A5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4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5AEA-B877-412A-B536-177AE9E9A5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2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5AEA-B877-412A-B536-177AE9E9A50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1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titled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25" y="0"/>
            <a:ext cx="10287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9855" y="366505"/>
            <a:ext cx="9271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Auto-Support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 Neue"/>
            </a:endParaRPr>
          </a:p>
          <a:p>
            <a:endParaRPr lang="en-US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 Neue"/>
            </a:endParaRPr>
          </a:p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  <a:cs typeface="Helvetica Neue"/>
              </a:rPr>
              <a:t>Team Name: KICK</a:t>
            </a:r>
          </a:p>
          <a:p>
            <a:r>
              <a:rPr lang="en-US" sz="2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  <a:cs typeface="Helvetica Neue"/>
              </a:rPr>
              <a:t>Sharad, Saurabh, Ginni, Gaurav, Vikash</a:t>
            </a:r>
            <a:endParaRPr lang="en-US" sz="2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614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35"/>
    </mc:Choice>
    <mc:Fallback xmlns="">
      <p:transition spd="slow" advTm="1553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194450" y="1624581"/>
            <a:ext cx="2197290" cy="2620019"/>
            <a:chOff x="7446706" y="2286753"/>
            <a:chExt cx="2197290" cy="2620019"/>
          </a:xfrm>
        </p:grpSpPr>
        <p:pic>
          <p:nvPicPr>
            <p:cNvPr id="37" name="Picture 36" descr="database.gif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6706" y="2394918"/>
              <a:ext cx="2148571" cy="171885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479300" y="3983442"/>
              <a:ext cx="21646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Secure data</a:t>
              </a:r>
            </a:p>
            <a:p>
              <a:pPr algn="ctr"/>
              <a:r>
                <a:rPr lang="en-US" b="1" dirty="0" smtClean="0"/>
                <a:t>Known Issues &amp;</a:t>
              </a:r>
            </a:p>
            <a:p>
              <a:pPr algn="ctr"/>
              <a:r>
                <a:rPr lang="en-US" b="1" dirty="0" smtClean="0"/>
                <a:t>Customer Telemetry </a:t>
              </a:r>
            </a:p>
          </p:txBody>
        </p:sp>
        <p:pic>
          <p:nvPicPr>
            <p:cNvPr id="38" name="Picture 37" descr="padlock-icon.gif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81535">
              <a:off x="8776820" y="2286753"/>
              <a:ext cx="787178" cy="62974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smtClean="0">
                <a:latin typeface="Helvetica Neue"/>
                <a:cs typeface="Helvetica Neue"/>
              </a:rPr>
              <a:t>Auto Support</a:t>
            </a:r>
            <a:r>
              <a:rPr lang="en-US" sz="6700" dirty="0" smtClean="0">
                <a:latin typeface="Helvetica Neue"/>
                <a:cs typeface="Helvetica Neue"/>
              </a:rPr>
              <a:t/>
            </a:r>
            <a:br>
              <a:rPr lang="en-US" sz="6700" dirty="0" smtClean="0">
                <a:latin typeface="Helvetica Neue"/>
                <a:cs typeface="Helvetica Neue"/>
              </a:rPr>
            </a:br>
            <a:endParaRPr lang="en-US" sz="3600" b="1" dirty="0">
              <a:solidFill>
                <a:schemeClr val="bg2">
                  <a:lumMod val="60000"/>
                  <a:lumOff val="40000"/>
                </a:schemeClr>
              </a:solidFill>
              <a:latin typeface="Helvetica Neue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-2219" y="1515191"/>
            <a:ext cx="2520785" cy="2354427"/>
            <a:chOff x="60845" y="2177363"/>
            <a:chExt cx="2520785" cy="2354427"/>
          </a:xfrm>
        </p:grpSpPr>
        <p:sp>
          <p:nvSpPr>
            <p:cNvPr id="4" name="TextBox 3"/>
            <p:cNvSpPr txBox="1"/>
            <p:nvPr/>
          </p:nvSpPr>
          <p:spPr>
            <a:xfrm>
              <a:off x="327846" y="4162458"/>
              <a:ext cx="182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Push Button Easy</a:t>
              </a:r>
              <a:endParaRPr lang="en-US" b="1" dirty="0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5" y="2177363"/>
              <a:ext cx="2520785" cy="2016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2527941" y="1402093"/>
            <a:ext cx="1938409" cy="2800045"/>
            <a:chOff x="3385252" y="2570061"/>
            <a:chExt cx="1938409" cy="2800045"/>
          </a:xfrm>
        </p:grpSpPr>
        <p:sp>
          <p:nvSpPr>
            <p:cNvPr id="14" name="TextBox 13"/>
            <p:cNvSpPr txBox="1"/>
            <p:nvPr/>
          </p:nvSpPr>
          <p:spPr>
            <a:xfrm>
              <a:off x="3530530" y="4723775"/>
              <a:ext cx="1642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Data uploaded </a:t>
              </a:r>
            </a:p>
            <a:p>
              <a:pPr algn="ctr"/>
              <a:r>
                <a:rPr lang="en-US" b="1" dirty="0"/>
                <a:t>&amp; analyzed</a:t>
              </a:r>
            </a:p>
          </p:txBody>
        </p:sp>
        <p:pic>
          <p:nvPicPr>
            <p:cNvPr id="27" name="Picture 26" descr="Server-Rack.gif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44444" y="2570061"/>
              <a:ext cx="1779217" cy="210733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8650228">
              <a:off x="3219136" y="3077644"/>
              <a:ext cx="1267111" cy="9348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7476817">
              <a:off x="4184965" y="3273205"/>
              <a:ext cx="1267111" cy="934880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021179" y="1785735"/>
            <a:ext cx="2173271" cy="137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r>
              <a:rPr lang="en-US" dirty="0" smtClean="0"/>
              <a:t>Page </a:t>
            </a:r>
            <a:r>
              <a:rPr lang="en-US" dirty="0" smtClean="0"/>
              <a:t>with Auto Analysis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817768" y="1785735"/>
            <a:ext cx="1876927" cy="153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Industry metrics and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65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48"/>
    </mc:Choice>
    <mc:Fallback xmlns="">
      <p:transition spd="slow" advTm="3134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2161194" y="2176728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 flipH="1">
            <a:off x="2161194" y="2889516"/>
            <a:ext cx="55245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pic>
        <p:nvPicPr>
          <p:cNvPr id="29" name="Picture 28" descr="database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396" y="1876088"/>
            <a:ext cx="2148571" cy="1718857"/>
          </a:xfrm>
          <a:prstGeom prst="rect">
            <a:avLst/>
          </a:prstGeom>
        </p:spPr>
      </p:pic>
      <p:pic>
        <p:nvPicPr>
          <p:cNvPr id="30" name="Picture 29" descr="padlock-icon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1535">
            <a:off x="10772055" y="1610778"/>
            <a:ext cx="1414876" cy="1131901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751335" y="1149616"/>
            <a:ext cx="1140531" cy="726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1" idx="4"/>
          </p:cNvCxnSpPr>
          <p:nvPr/>
        </p:nvCxnSpPr>
        <p:spPr>
          <a:xfrm rot="16200000" flipH="1">
            <a:off x="479499" y="2718190"/>
            <a:ext cx="1702676" cy="184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V="1">
            <a:off x="751335" y="3578763"/>
            <a:ext cx="588738" cy="4887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340072" y="3578764"/>
            <a:ext cx="551794" cy="4887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1335" y="2176728"/>
            <a:ext cx="1140531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722637" y="1256869"/>
            <a:ext cx="4380843" cy="29008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403135" y="2707296"/>
            <a:ext cx="2319502" cy="2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103480" y="2691524"/>
            <a:ext cx="2017986" cy="1588"/>
          </a:xfrm>
          <a:prstGeom prst="straightConnector1">
            <a:avLst/>
          </a:prstGeom>
          <a:ln w="444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220656" y="1655371"/>
            <a:ext cx="1409879" cy="8040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Helvetica Neue"/>
              </a:rPr>
              <a:t>Parser</a:t>
            </a:r>
            <a:endParaRPr lang="en-US" sz="2800" b="1" dirty="0">
              <a:latin typeface="Helvetica Neue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099040" y="3234932"/>
            <a:ext cx="3666615" cy="6876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Helvetica Neue"/>
              </a:rPr>
              <a:t>Comparator</a:t>
            </a:r>
            <a:endParaRPr lang="en-US" b="1" dirty="0">
              <a:latin typeface="Helvetica Neue"/>
            </a:endParaRPr>
          </a:p>
        </p:txBody>
      </p:sp>
      <p:cxnSp>
        <p:nvCxnSpPr>
          <p:cNvPr id="56" name="Straight Arrow Connector 55"/>
          <p:cNvCxnSpPr>
            <a:stCxn id="53" idx="2"/>
          </p:cNvCxnSpPr>
          <p:nvPr/>
        </p:nvCxnSpPr>
        <p:spPr>
          <a:xfrm>
            <a:off x="6925596" y="2459412"/>
            <a:ext cx="0" cy="775522"/>
          </a:xfrm>
          <a:prstGeom prst="straightConnector1">
            <a:avLst/>
          </a:prstGeom>
          <a:ln w="41275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20209" y="2538250"/>
            <a:ext cx="3011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 Neue"/>
              </a:rPr>
              <a:t>Analysis Engine</a:t>
            </a:r>
            <a:endParaRPr lang="en-US" sz="2800" dirty="0">
              <a:latin typeface="Helvetica Neue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193636" y="1655371"/>
            <a:ext cx="1182414" cy="8040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Helvetica Neue"/>
              </a:rPr>
              <a:t>UI</a:t>
            </a:r>
            <a:endParaRPr lang="en-US" sz="2800" b="1" dirty="0">
              <a:latin typeface="Helvetica Neue"/>
            </a:endParaRPr>
          </a:p>
        </p:txBody>
      </p:sp>
      <p:cxnSp>
        <p:nvCxnSpPr>
          <p:cNvPr id="66" name="Straight Arrow Connector 65"/>
          <p:cNvCxnSpPr>
            <a:stCxn id="64" idx="3"/>
            <a:endCxn id="53" idx="1"/>
          </p:cNvCxnSpPr>
          <p:nvPr/>
        </p:nvCxnSpPr>
        <p:spPr>
          <a:xfrm>
            <a:off x="5376050" y="2057392"/>
            <a:ext cx="844606" cy="0"/>
          </a:xfrm>
          <a:prstGeom prst="straightConnector1">
            <a:avLst/>
          </a:prstGeom>
          <a:ln w="41275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4051742" y="4853027"/>
            <a:ext cx="4051738" cy="11351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Helvetica Neue"/>
              </a:rPr>
              <a:t>Reporting /</a:t>
            </a:r>
          </a:p>
          <a:p>
            <a:pPr algn="ctr"/>
            <a:r>
              <a:rPr lang="en-US" sz="2400" b="1" dirty="0" smtClean="0">
                <a:latin typeface="Helvetica Neue"/>
              </a:rPr>
              <a:t>Admin</a:t>
            </a:r>
            <a:endParaRPr lang="en-US" sz="2400" b="1" dirty="0">
              <a:latin typeface="Helvetica Neue"/>
            </a:endParaRPr>
          </a:p>
        </p:txBody>
      </p:sp>
      <p:cxnSp>
        <p:nvCxnSpPr>
          <p:cNvPr id="72" name="Shape 71"/>
          <p:cNvCxnSpPr/>
          <p:nvPr/>
        </p:nvCxnSpPr>
        <p:spPr>
          <a:xfrm flipV="1">
            <a:off x="8103480" y="3421103"/>
            <a:ext cx="2685202" cy="1970275"/>
          </a:xfrm>
          <a:prstGeom prst="bentConnector2">
            <a:avLst/>
          </a:prstGeom>
          <a:ln w="444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60113" y="-1"/>
            <a:ext cx="84346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Helvetica Neue"/>
              </a:rPr>
              <a:t>Top Level Architecture</a:t>
            </a:r>
            <a:endParaRPr lang="en-US" sz="6000" b="1" dirty="0">
              <a:solidFill>
                <a:schemeClr val="bg2">
                  <a:lumMod val="60000"/>
                  <a:lumOff val="40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40640755"/>
      </p:ext>
    </p:extLst>
  </p:cSld>
  <p:clrMapOvr>
    <a:masterClrMapping/>
  </p:clrMapOvr>
  <p:transition advTm="2146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58048" y="2814146"/>
            <a:ext cx="5901718" cy="12060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80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Helvetica Neue"/>
              </a:rPr>
              <a:t>Thank You</a:t>
            </a:r>
            <a:r>
              <a:rPr lang="en-US" sz="8000" b="1" i="1" dirty="0" smtClean="0">
                <a:latin typeface="Helvetica Neue"/>
              </a:rPr>
              <a:t>!!!</a:t>
            </a:r>
            <a:endParaRPr lang="en-US" sz="8000" b="1" i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902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388"/>
    </mc:Choice>
    <mc:Fallback xmlns="">
      <p:transition advClick="0" advTm="838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3463" y="2566252"/>
            <a:ext cx="7585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800" dirty="0" smtClean="0">
                <a:latin typeface="Helvetica Neue"/>
                <a:cs typeface="Helvetica Neue"/>
              </a:rPr>
              <a:t>So what are </a:t>
            </a:r>
            <a:r>
              <a:rPr lang="en-US" sz="4800" dirty="0">
                <a:latin typeface="Helvetica Neue"/>
                <a:cs typeface="Helvetica Neue"/>
              </a:rPr>
              <a:t>we building to 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8275" y="3127552"/>
            <a:ext cx="9010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  <a:latin typeface="Helvetica Neue"/>
                <a:cs typeface="Helvetica Neue"/>
              </a:rPr>
              <a:t>Help Customers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3103" y="4358916"/>
            <a:ext cx="89899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800" dirty="0" smtClean="0">
                <a:latin typeface="Helvetica Neue"/>
                <a:cs typeface="Helvetica Neue"/>
              </a:rPr>
              <a:t>Self-Service, </a:t>
            </a:r>
            <a:r>
              <a:rPr lang="en-US" sz="4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 Neue"/>
              </a:rPr>
              <a:t>Shorter</a:t>
            </a:r>
            <a:r>
              <a:rPr lang="en-US" sz="4800" b="1" dirty="0">
                <a:latin typeface="Helvetica Neue"/>
              </a:rPr>
              <a:t> </a:t>
            </a:r>
            <a:endParaRPr lang="en-US" sz="4800" b="1" dirty="0" smtClean="0">
              <a:latin typeface="Helvetica Neue"/>
            </a:endParaRPr>
          </a:p>
          <a:p>
            <a:pPr algn="dist"/>
            <a:r>
              <a:rPr lang="en-US" sz="4800" b="1" dirty="0" smtClean="0">
                <a:latin typeface="Helvetica Neue"/>
              </a:rPr>
              <a:t>Support/Sustenance </a:t>
            </a:r>
            <a:r>
              <a:rPr lang="en-US" sz="4800" b="1" dirty="0">
                <a:latin typeface="Helvetica Neue"/>
              </a:rPr>
              <a:t>Lifecycle</a:t>
            </a:r>
          </a:p>
          <a:p>
            <a:pPr algn="dist"/>
            <a:r>
              <a:rPr lang="en-US" sz="4800" dirty="0" smtClean="0">
                <a:latin typeface="Helvetica Neue"/>
                <a:cs typeface="Helvetica Neue"/>
              </a:rPr>
              <a:t> 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7855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414">
        <p14:pan/>
      </p:transition>
    </mc:Choice>
    <mc:Fallback xmlns="">
      <p:transition spd="slow" advTm="24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vestiga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01" y="0"/>
            <a:ext cx="106417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273" y="3344862"/>
            <a:ext cx="749348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E46C0A"/>
                </a:solidFill>
              </a:rPr>
              <a:t>Identification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E46C0A"/>
                </a:solidFill>
              </a:rPr>
              <a:t>resolution</a:t>
            </a:r>
            <a:r>
              <a:rPr lang="en-US" sz="2800" dirty="0" smtClean="0"/>
              <a:t> of known problems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Focus on real issues , avoid </a:t>
            </a:r>
            <a:r>
              <a:rPr lang="en-US" sz="2800" dirty="0">
                <a:solidFill>
                  <a:srgbClr val="E46C0A"/>
                </a:solidFill>
              </a:rPr>
              <a:t>duplicity</a:t>
            </a:r>
            <a:r>
              <a:rPr lang="en-US" sz="2800" dirty="0" smtClean="0"/>
              <a:t> of effort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E46C0A"/>
                </a:solidFill>
              </a:rPr>
              <a:t>Cost </a:t>
            </a:r>
            <a:r>
              <a:rPr lang="en-US" sz="2800" dirty="0" smtClean="0">
                <a:solidFill>
                  <a:srgbClr val="E46C0A"/>
                </a:solidFill>
              </a:rPr>
              <a:t>Saving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E46C0A"/>
                </a:solidFill>
              </a:rPr>
              <a:t>Customer Delight </a:t>
            </a:r>
            <a:r>
              <a:rPr lang="en-US" sz="2800" dirty="0" smtClean="0"/>
              <a:t>and satisfaction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 Neue"/>
              </a:rPr>
              <a:t>Pro-active</a:t>
            </a:r>
            <a:r>
              <a:rPr lang="en-US" sz="2800" b="1" dirty="0">
                <a:latin typeface="Helvetica Neue"/>
              </a:rPr>
              <a:t> Support</a:t>
            </a:r>
          </a:p>
          <a:p>
            <a:r>
              <a:rPr lang="en-US" sz="2800" dirty="0" smtClean="0"/>
              <a:t> </a:t>
            </a:r>
          </a:p>
          <a:p>
            <a:endParaRPr lang="en-US" dirty="0" smtClean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07795" y="2444750"/>
            <a:ext cx="10969943" cy="1143000"/>
          </a:xfrm>
        </p:spPr>
        <p:txBody>
          <a:bodyPr/>
          <a:lstStyle/>
          <a:p>
            <a:pPr algn="l"/>
            <a:r>
              <a:rPr lang="en-US" dirty="0" smtClean="0"/>
              <a:t>Main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2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590">
        <p14:pan/>
      </p:transition>
    </mc:Choice>
    <mc:Fallback xmlns="">
      <p:transition spd="slow" advTm="35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52683" y="3172250"/>
            <a:ext cx="3230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800" dirty="0" smtClean="0">
                <a:latin typeface="Helvetica Neue"/>
                <a:cs typeface="Helvetica Neue"/>
              </a:rPr>
              <a:t>Automated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145" y="1733549"/>
            <a:ext cx="5010946" cy="370800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759162" y="1270000"/>
            <a:ext cx="0" cy="4651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31"/>
    </mc:Choice>
    <mc:Fallback xmlns="">
      <p:transition advTm="213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437" y="3172250"/>
            <a:ext cx="4619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800" dirty="0" smtClean="0">
                <a:latin typeface="Helvetica Neue"/>
                <a:cs typeface="Helvetica Neue"/>
              </a:rPr>
              <a:t>Support Service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145" y="1733549"/>
            <a:ext cx="5169707" cy="370800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759162" y="1270000"/>
            <a:ext cx="0" cy="4651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5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10"/>
    </mc:Choice>
    <mc:Fallback xmlns="">
      <p:transition advTm="271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18696" y="3172250"/>
            <a:ext cx="4121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800" dirty="0">
                <a:latin typeface="Helvetica Neue"/>
                <a:cs typeface="Helvetica Neue"/>
              </a:rPr>
              <a:t>Best </a:t>
            </a:r>
            <a:r>
              <a:rPr lang="en-US" sz="4800" dirty="0" smtClean="0">
                <a:latin typeface="Helvetica Neue"/>
                <a:cs typeface="Helvetica Neue"/>
              </a:rPr>
              <a:t>Practices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646" y="1733549"/>
            <a:ext cx="4991100" cy="37433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759162" y="1270000"/>
            <a:ext cx="0" cy="4651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3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04"/>
    </mc:Choice>
    <mc:Fallback xmlns="">
      <p:transition advTm="270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15" y="734598"/>
            <a:ext cx="8654907" cy="541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9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7"/>
    </mc:Choice>
    <mc:Fallback xmlns="">
      <p:transition spd="slow" advTm="249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i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1155700"/>
            <a:ext cx="4318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2"/>
    </mc:Choice>
    <mc:Fallback xmlns="">
      <p:transition spd="slow" advTm="291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Helvetica Neue"/>
              </a:rPr>
              <a:t>Features </a:t>
            </a:r>
            <a:r>
              <a:rPr lang="en-US" sz="6000" b="1" dirty="0" smtClean="0">
                <a:latin typeface="Helvetica Neue"/>
              </a:rPr>
              <a:t>&amp; Road map</a:t>
            </a:r>
            <a:endParaRPr lang="en-US" sz="6000" b="1" dirty="0"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Plug-in </a:t>
            </a:r>
            <a:r>
              <a:rPr lang="en-US" sz="2400" dirty="0"/>
              <a:t>Architecture for various product analysis </a:t>
            </a:r>
            <a:r>
              <a:rPr lang="en-US" sz="2400" dirty="0" smtClean="0"/>
              <a:t>engines</a:t>
            </a:r>
          </a:p>
          <a:p>
            <a:r>
              <a:rPr lang="en-US" sz="2400" dirty="0" smtClean="0"/>
              <a:t>Automated / Self-service Support</a:t>
            </a:r>
          </a:p>
          <a:p>
            <a:r>
              <a:rPr lang="en-US" sz="2400" dirty="0" smtClean="0"/>
              <a:t>Push </a:t>
            </a:r>
            <a:r>
              <a:rPr lang="en-US" sz="2400" dirty="0" smtClean="0"/>
              <a:t>Button – Data collection</a:t>
            </a:r>
          </a:p>
          <a:p>
            <a:r>
              <a:rPr lang="en-US" sz="2400" dirty="0" smtClean="0"/>
              <a:t>Pro-active service – Call Home </a:t>
            </a:r>
          </a:p>
          <a:p>
            <a:r>
              <a:rPr lang="en-US" sz="2400" dirty="0"/>
              <a:t>Usability survey &amp; </a:t>
            </a:r>
            <a:r>
              <a:rPr lang="en-US" sz="2400" dirty="0" smtClean="0"/>
              <a:t>Metrics</a:t>
            </a:r>
          </a:p>
          <a:p>
            <a:r>
              <a:rPr lang="en-US" sz="2400" dirty="0"/>
              <a:t>Environment Health </a:t>
            </a:r>
            <a:r>
              <a:rPr lang="en-US" sz="2400" dirty="0" smtClean="0"/>
              <a:t>checking</a:t>
            </a:r>
          </a:p>
          <a:p>
            <a:pPr marL="285750" indent="-285750"/>
            <a:r>
              <a:rPr lang="en-US" sz="2400" dirty="0"/>
              <a:t>Identification and resolution of known problems</a:t>
            </a:r>
          </a:p>
          <a:p>
            <a:pPr marL="285750" indent="-285750"/>
            <a:r>
              <a:rPr lang="en-US" sz="2400" dirty="0"/>
              <a:t>Of known configuration recommendations</a:t>
            </a:r>
          </a:p>
          <a:p>
            <a:pPr marL="285750" indent="-285750"/>
            <a:r>
              <a:rPr lang="en-US" sz="2400" dirty="0"/>
              <a:t>Of known best practices and common problem </a:t>
            </a:r>
            <a:r>
              <a:rPr lang="en-US" sz="2400" dirty="0" smtClean="0"/>
              <a:t>areas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96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58"/>
    </mc:Choice>
    <mc:Fallback xmlns="">
      <p:transition spd="slow" advTm="3105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10463</TotalTime>
  <Words>219</Words>
  <Application>Microsoft Office PowerPoint</Application>
  <PresentationFormat>Custom</PresentationFormat>
  <Paragraphs>70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 Black </vt:lpstr>
      <vt:lpstr>PowerPoint Presentation</vt:lpstr>
      <vt:lpstr>PowerPoint Presentation</vt:lpstr>
      <vt:lpstr>Main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&amp; Road map</vt:lpstr>
      <vt:lpstr>Auto Support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Kennedy</dc:creator>
  <cp:lastModifiedBy>Vikash Jain</cp:lastModifiedBy>
  <cp:revision>476</cp:revision>
  <dcterms:created xsi:type="dcterms:W3CDTF">2011-03-24T05:00:56Z</dcterms:created>
  <dcterms:modified xsi:type="dcterms:W3CDTF">2018-02-02T07:45:29Z</dcterms:modified>
</cp:coreProperties>
</file>