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453" r:id="rId6"/>
    <p:sldId id="584" r:id="rId7"/>
    <p:sldId id="592" r:id="rId8"/>
    <p:sldId id="597" r:id="rId9"/>
    <p:sldId id="599" r:id="rId10"/>
    <p:sldId id="600" r:id="rId11"/>
    <p:sldId id="598" r:id="rId12"/>
    <p:sldId id="593" r:id="rId13"/>
    <p:sldId id="594" r:id="rId14"/>
    <p:sldId id="5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F7AA74-7C08-44E7-A0B8-CC7E0CE63F55}">
          <p14:sldIdLst>
            <p14:sldId id="257"/>
            <p14:sldId id="453"/>
            <p14:sldId id="584"/>
            <p14:sldId id="592"/>
            <p14:sldId id="597"/>
            <p14:sldId id="599"/>
            <p14:sldId id="600"/>
            <p14:sldId id="598"/>
            <p14:sldId id="593"/>
            <p14:sldId id="594"/>
            <p14:sldId id="59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sa Venkata Sudeepta" initials="NVS" lastIdx="5" clrIdx="0">
    <p:extLst>
      <p:ext uri="{19B8F6BF-5375-455C-9EA6-DF929625EA0E}">
        <p15:presenceInfo xmlns:p15="http://schemas.microsoft.com/office/powerpoint/2012/main" xmlns="" userId="S-1-5-21-132565353-2177070728-2915800224-12646" providerId="AD"/>
      </p:ext>
    </p:extLst>
  </p:cmAuthor>
  <p:cmAuthor id="2" name="Sangeeth S" initials="SS" lastIdx="1" clrIdx="1">
    <p:extLst>
      <p:ext uri="{19B8F6BF-5375-455C-9EA6-DF929625EA0E}">
        <p15:presenceInfo xmlns:p15="http://schemas.microsoft.com/office/powerpoint/2012/main" xmlns="" userId="S-1-5-21-132565353-2177070728-2915800224-8201" providerId="AD"/>
      </p:ext>
    </p:extLst>
  </p:cmAuthor>
  <p:cmAuthor id="3" name="Sangeeth" initials="S" lastIdx="1" clrIdx="2"/>
  <p:cmAuthor id="4" name="Ashok Mishra" initials="AM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22"/>
    <a:srgbClr val="EF481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6" autoAdjust="0"/>
    <p:restoredTop sz="95552" autoAdjust="0"/>
  </p:normalViewPr>
  <p:slideViewPr>
    <p:cSldViewPr>
      <p:cViewPr>
        <p:scale>
          <a:sx n="60" d="100"/>
          <a:sy n="60" d="100"/>
        </p:scale>
        <p:origin x="-126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6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A6A17-4DC0-48DB-85CC-C70151C80C8D}" type="datetimeFigureOut">
              <a:rPr lang="en-US" smtClean="0"/>
              <a:t>February 2, 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BD5DE-21B6-4751-8242-7AFAA66CFD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2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BD5DE-21B6-4751-8242-7AFAA66CFD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1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E21B3-FB95-42EB-88DD-E587CC6ADE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D564-D63D-45E2-BC18-737DD4F270F6}" type="slidenum">
              <a:rPr lang="en-US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8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4823612-452B-49C0-A9EF-ECA2B8B6080A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515A8-33E5-48FA-A596-BC04372C440D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C241F7E-EBF8-4A68-8AA9-07419608C8F6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702733" y="5715000"/>
            <a:ext cx="265006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fld id="{3F1E2CE7-1931-4C26-8746-C6B151FECB67}" type="datetimeMMMM d, yyyy">
              <a:rPr kumimoji="0" lang="en-US" sz="1400" b="1" i="1" u="none" strike="noStrike" cap="none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t>February 2, 2018</a:t>
            </a:fld>
            <a:endParaRPr kumimoji="0" lang="en-US" sz="1400" b="1" i="1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INC-X*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4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50">
                <a:latin typeface="Calibr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itchFamily="34" charset="0"/>
              </a:defRPr>
            </a:lvl1pPr>
            <a:lvl2pPr>
              <a:defRPr>
                <a:latin typeface="Calibri Light" pitchFamily="34" charset="0"/>
              </a:defRPr>
            </a:lvl2pPr>
            <a:lvl3pPr>
              <a:defRPr>
                <a:latin typeface="Calibri Light" pitchFamily="34" charset="0"/>
              </a:defRPr>
            </a:lvl3pPr>
            <a:lvl4pPr>
              <a:defRPr>
                <a:latin typeface="Calibri Light" pitchFamily="34" charset="0"/>
              </a:defRPr>
            </a:lvl4pPr>
            <a:lvl5pPr>
              <a:defRPr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76D61B7-05FB-4044-9E02-F42FDC6B0965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3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F0629-2CF6-45F4-AE22-15595FFE81DE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F30050F-5121-4EEA-986E-0E3EC85C30A6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6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867406-75A3-49B6-AA5E-FD14D5000C58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7B20E30-BC84-4F12-98B4-2F7DE688A938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7B19C55-D8E7-457E-A649-272D423EC842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DFFC418-94E1-4F11-AFED-3B8343CA65FC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959193-6916-4243-98AD-EFBA8A49031A}" type="datetime1">
              <a:rPr lang="en-US" smtClean="0"/>
              <a:t>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INC-X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60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D5B6-AB6D-4B79-B385-599EA3BC4B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abj4r.axshare.com/#p=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abj4r.axshare.com/#p=resume_pars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abj4r.axshare.com/#p=resume_parser__1_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ihrp/production/search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cid:image001.png@01D399FA.4CD9C4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6286500"/>
            <a:ext cx="1987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0052050" y="6477000"/>
            <a:ext cx="1987550" cy="34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</a:pPr>
            <a:r>
              <a:rPr lang="en-US" sz="1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Proprietary &amp; Confidential</a:t>
            </a:r>
          </a:p>
        </p:txBody>
      </p:sp>
      <p:sp>
        <p:nvSpPr>
          <p:cNvPr id="2" name="Rectangle 1"/>
          <p:cNvSpPr/>
          <p:nvPr/>
        </p:nvSpPr>
        <p:spPr>
          <a:xfrm>
            <a:off x="247634" y="4259759"/>
            <a:ext cx="76771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Intelligent Hiring Resume Parser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516793" y="3657600"/>
            <a:ext cx="1675207" cy="1929700"/>
            <a:chOff x="2320729" y="4509120"/>
            <a:chExt cx="1675207" cy="1929700"/>
          </a:xfrm>
        </p:grpSpPr>
        <p:sp>
          <p:nvSpPr>
            <p:cNvPr id="9" name="TextBox 8"/>
            <p:cNvSpPr txBox="1"/>
            <p:nvPr/>
          </p:nvSpPr>
          <p:spPr>
            <a:xfrm>
              <a:off x="2320729" y="4509120"/>
              <a:ext cx="5230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I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  <a:latin typeface="Bauhaus 93" pitchFamily="8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3808" y="4523636"/>
              <a:ext cx="57900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r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18773" y="4869160"/>
              <a:ext cx="87716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rgbClr val="FF9900"/>
                  </a:solidFill>
                  <a:latin typeface="Bauhaus 93" pitchFamily="82" charset="0"/>
                </a:rPr>
                <a:t>P</a:t>
              </a:r>
              <a:endParaRPr lang="en-IN" sz="9600" dirty="0">
                <a:solidFill>
                  <a:srgbClr val="FF9900"/>
                </a:solidFill>
                <a:latin typeface="Bauhaus 93" pitchFamily="8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3769" y="4523636"/>
              <a:ext cx="864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h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2411760" y="4869160"/>
              <a:ext cx="300802" cy="33855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2339752" y="4869160"/>
              <a:ext cx="288031" cy="277288"/>
            </a:xfrm>
            <a:prstGeom prst="flowChartConnector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23209" y="5029200"/>
            <a:ext cx="28754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accent6"/>
                </a:solidFill>
                <a:cs typeface="Arial" pitchFamily="34" charset="0"/>
              </a:rPr>
              <a:t>BY: C.O.L. INC.</a:t>
            </a:r>
            <a:endParaRPr lang="en-US" sz="3600" b="1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Proposed Algorithm (1 of 2)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990600"/>
            <a:ext cx="1188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JD Input:</a:t>
            </a:r>
            <a:r>
              <a:rPr lang="en-US" dirty="0"/>
              <a:t> Input/Upload Job description(JD) in IHRP application in doc file/HTML/copy-paste JD content in </a:t>
            </a:r>
            <a:r>
              <a:rPr lang="en-US" b="1" dirty="0"/>
              <a:t>conceptual search text box</a:t>
            </a:r>
            <a:r>
              <a:rPr lang="en-US" dirty="0"/>
              <a:t> and provide </a:t>
            </a:r>
            <a:r>
              <a:rPr lang="en-US" b="1" dirty="0"/>
              <a:t>secondary parameters</a:t>
            </a:r>
            <a:r>
              <a:rPr lang="en-US" dirty="0"/>
              <a:t> if any. (Example: Gender, Experience etc.)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Parsing &amp; Categorization Module:</a:t>
            </a:r>
            <a:r>
              <a:rPr lang="en-US" dirty="0"/>
              <a:t> Parse JD &amp; create categorization of data keywords using python code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Auto Logging to Job board:</a:t>
            </a:r>
            <a:r>
              <a:rPr lang="en-US" dirty="0"/>
              <a:t> Auto Logging into job board sites using employer credentials like </a:t>
            </a:r>
            <a:r>
              <a:rPr lang="en-US" dirty="0" err="1"/>
              <a:t>Naukri</a:t>
            </a:r>
            <a:r>
              <a:rPr lang="en-US" dirty="0"/>
              <a:t>, Indeed, Monster, </a:t>
            </a:r>
            <a:r>
              <a:rPr lang="en-US" dirty="0" err="1"/>
              <a:t>Linkedin</a:t>
            </a:r>
            <a:r>
              <a:rPr lang="en-US" dirty="0"/>
              <a:t> etc. 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Fill Search Criteria: </a:t>
            </a:r>
            <a:r>
              <a:rPr lang="en-US" dirty="0"/>
              <a:t>After successful log-in fill search criteria.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Decision to alter search criteria: </a:t>
            </a:r>
            <a:r>
              <a:rPr lang="en-US" dirty="0"/>
              <a:t>If search results are greater than certain number (&lt;1000) then</a:t>
            </a:r>
            <a:r>
              <a:rPr lang="en-US" b="1" dirty="0"/>
              <a:t> </a:t>
            </a:r>
            <a:r>
              <a:rPr lang="en-US" dirty="0"/>
              <a:t>add more search criteria to derive required results (i.e. &gt; 100 resumes).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Download Resume:</a:t>
            </a:r>
            <a:r>
              <a:rPr lang="en-US" dirty="0"/>
              <a:t> Download all resumes in directory named with searched JOB Title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0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152400" y="1424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Proposed Algorithm (2 of 2)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914400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Parse Resume &amp; Score: </a:t>
            </a:r>
            <a:r>
              <a:rPr lang="en-US" dirty="0"/>
              <a:t>Parse resume and score them.</a:t>
            </a:r>
            <a:endParaRPr lang="en-IN" dirty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 smtClean="0"/>
              <a:t>Scoring: </a:t>
            </a:r>
            <a:r>
              <a:rPr lang="en-US" dirty="0" smtClean="0"/>
              <a:t>Parameters  for scoring  resume are </a:t>
            </a:r>
            <a:r>
              <a:rPr lang="en-US" b="1" dirty="0"/>
              <a:t>Job title</a:t>
            </a:r>
            <a:r>
              <a:rPr lang="en-US" dirty="0"/>
              <a:t>, </a:t>
            </a:r>
            <a:r>
              <a:rPr lang="en-US" b="1" dirty="0"/>
              <a:t>primary/key skills</a:t>
            </a:r>
            <a:r>
              <a:rPr lang="en-US" dirty="0"/>
              <a:t>, </a:t>
            </a:r>
            <a:r>
              <a:rPr lang="en-US" b="1" dirty="0"/>
              <a:t>experience</a:t>
            </a:r>
            <a:r>
              <a:rPr lang="en-US" dirty="0"/>
              <a:t>, </a:t>
            </a:r>
            <a:r>
              <a:rPr lang="en-US" b="1" dirty="0"/>
              <a:t>location of picking up </a:t>
            </a:r>
            <a:r>
              <a:rPr lang="en-US" b="1" dirty="0" smtClean="0"/>
              <a:t>resumes (</a:t>
            </a:r>
            <a:r>
              <a:rPr lang="en-US" b="1" dirty="0" err="1" smtClean="0"/>
              <a:t>naukri</a:t>
            </a:r>
            <a:r>
              <a:rPr lang="en-US" b="1" dirty="0" smtClean="0"/>
              <a:t>, </a:t>
            </a:r>
            <a:r>
              <a:rPr lang="en-US" b="1" dirty="0" err="1" smtClean="0"/>
              <a:t>linkedin</a:t>
            </a:r>
            <a:r>
              <a:rPr lang="en-US" b="1" dirty="0" smtClean="0"/>
              <a:t> </a:t>
            </a:r>
            <a:r>
              <a:rPr lang="en-US" b="1" dirty="0" err="1" smtClean="0"/>
              <a:t>etc</a:t>
            </a:r>
            <a:r>
              <a:rPr lang="en-US" b="1" smtClean="0"/>
              <a:t>)</a:t>
            </a:r>
            <a:r>
              <a:rPr lang="en-US" smtClean="0"/>
              <a:t>, </a:t>
            </a:r>
            <a:r>
              <a:rPr lang="en-US" b="1" dirty="0"/>
              <a:t>location constraint</a:t>
            </a:r>
            <a:r>
              <a:rPr lang="en-US" dirty="0"/>
              <a:t>, </a:t>
            </a:r>
            <a:r>
              <a:rPr lang="en-US" b="1" dirty="0"/>
              <a:t>notice period </a:t>
            </a:r>
            <a:r>
              <a:rPr lang="en-US" dirty="0"/>
              <a:t>and </a:t>
            </a:r>
            <a:r>
              <a:rPr lang="en-US" b="1" dirty="0"/>
              <a:t>qualification</a:t>
            </a:r>
            <a:r>
              <a:rPr lang="en-US" dirty="0"/>
              <a:t> from highest to </a:t>
            </a:r>
            <a:r>
              <a:rPr lang="en-US"/>
              <a:t>lowest </a:t>
            </a:r>
            <a:r>
              <a:rPr lang="en-US" smtClean="0"/>
              <a:t>priority.</a:t>
            </a:r>
            <a:endParaRPr lang="en-IN" dirty="0"/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Ranking of the collected resumes based on the primary keywords.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Connect UI to Analytics:</a:t>
            </a:r>
            <a:r>
              <a:rPr lang="en-US" dirty="0"/>
              <a:t> UI will connect with DB to display analytics.</a:t>
            </a:r>
            <a:endParaRPr lang="en-IN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Predict Job Buddy:</a:t>
            </a:r>
            <a:r>
              <a:rPr lang="en-US" dirty="0"/>
              <a:t> Match </a:t>
            </a:r>
            <a:r>
              <a:rPr lang="en-US" b="1" dirty="0"/>
              <a:t>education/previous company</a:t>
            </a:r>
            <a:r>
              <a:rPr lang="en-US" dirty="0"/>
              <a:t> of “desired candidate” with existing INCEDO employee’s </a:t>
            </a:r>
            <a:r>
              <a:rPr lang="en-US" b="1" dirty="0"/>
              <a:t>education/previous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8924"/>
            <a:ext cx="109728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cs typeface="Calibri"/>
              </a:rPr>
              <a:t>Agenda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24600"/>
            <a:ext cx="28448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>
                <a:solidFill>
                  <a:schemeClr val="tx1"/>
                </a:solidFill>
              </a:rPr>
              <a:pPr algn="l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78111" y="1066800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Problem Statement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703815" y="2435645"/>
            <a:ext cx="3840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Wireframe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701911" y="3886200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Design Architecture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0601" y="1010916"/>
            <a:ext cx="5486399" cy="4937760"/>
            <a:chOff x="274319" y="838200"/>
            <a:chExt cx="4551681" cy="4937760"/>
          </a:xfrm>
        </p:grpSpPr>
        <p:pic>
          <p:nvPicPr>
            <p:cNvPr id="20" name="Picture 19" descr="H:\Administration\Client Files\RRD Internal\Enhanced Powerpoint\Projects\Sundaram Mutual\2016\Corporate Presentation\Draft\shutterstock_70611358 [Converted]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53" y="1895984"/>
              <a:ext cx="4341495" cy="3523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274319" y="838200"/>
              <a:ext cx="4551681" cy="4937760"/>
            </a:xfrm>
            <a:prstGeom prst="rect">
              <a:avLst/>
            </a:prstGeom>
            <a:solidFill>
              <a:schemeClr val="accent6">
                <a:lumMod val="25000"/>
                <a:lumOff val="75000"/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78111" y="4632123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/>
              <a:t>Algorithm</a:t>
            </a:r>
            <a:endParaRPr lang="en-IN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32391" y="5334000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Reporting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288530" y="1230456"/>
            <a:ext cx="26669" cy="43321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185660" y="1154551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85660" y="1830185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660" y="2559454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660" y="3288723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85660" y="4017992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185660" y="4747260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185660" y="5433060"/>
            <a:ext cx="205740" cy="20574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7628" y="1700497"/>
            <a:ext cx="38404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Business Impact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7701911" y="3170793"/>
            <a:ext cx="3383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/>
              <a:t>UI</a:t>
            </a:r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363200" y="4495800"/>
            <a:ext cx="1675207" cy="1929700"/>
            <a:chOff x="2320729" y="4509120"/>
            <a:chExt cx="1675207" cy="1929700"/>
          </a:xfrm>
        </p:grpSpPr>
        <p:sp>
          <p:nvSpPr>
            <p:cNvPr id="39" name="TextBox 38"/>
            <p:cNvSpPr txBox="1"/>
            <p:nvPr/>
          </p:nvSpPr>
          <p:spPr>
            <a:xfrm>
              <a:off x="2320729" y="4509120"/>
              <a:ext cx="5230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I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  <a:latin typeface="Bauhaus 93" pitchFamily="8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43808" y="4523636"/>
              <a:ext cx="579005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r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18773" y="4869160"/>
              <a:ext cx="877163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9600" dirty="0" smtClean="0">
                  <a:solidFill>
                    <a:srgbClr val="FF9900"/>
                  </a:solidFill>
                  <a:latin typeface="Bauhaus 93" pitchFamily="82" charset="0"/>
                </a:rPr>
                <a:t>P</a:t>
              </a:r>
              <a:endParaRPr lang="en-IN" sz="9600" dirty="0">
                <a:solidFill>
                  <a:srgbClr val="FF9900"/>
                </a:solidFill>
                <a:latin typeface="Bauhaus 93" pitchFamily="8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83769" y="4523636"/>
              <a:ext cx="86409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9600" dirty="0" smtClean="0">
                  <a:solidFill>
                    <a:schemeClr val="accent1">
                      <a:lumMod val="75000"/>
                    </a:schemeClr>
                  </a:solidFill>
                  <a:latin typeface="Bauhaus 93" pitchFamily="82" charset="0"/>
                </a:rPr>
                <a:t>h</a:t>
              </a:r>
              <a:endParaRPr lang="en-IN" sz="9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411760" y="4869160"/>
              <a:ext cx="300802" cy="33855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339752" y="4869160"/>
              <a:ext cx="288031" cy="277288"/>
            </a:xfrm>
            <a:prstGeom prst="flowChartConnector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168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Problem Statement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1991" y="1076980"/>
            <a:ext cx="11402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Most of the Job are made by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Resume </a:t>
            </a:r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&amp;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Resume </a:t>
            </a:r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are made by Job description</a:t>
            </a:r>
            <a:endParaRPr lang="en-US" sz="28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50515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Job board (monster, </a:t>
            </a:r>
            <a:r>
              <a:rPr lang="en-IN" dirty="0" smtClean="0">
                <a:latin typeface="Calibri Light" pitchFamily="34" charset="0"/>
              </a:rPr>
              <a:t>Times</a:t>
            </a:r>
            <a:r>
              <a:rPr lang="en-IN" dirty="0">
                <a:latin typeface="Calibri Light" pitchFamily="34" charset="0"/>
              </a:rPr>
              <a:t>, </a:t>
            </a:r>
            <a:r>
              <a:rPr lang="en-IN" dirty="0" err="1" smtClean="0">
                <a:latin typeface="Calibri Light" pitchFamily="34" charset="0"/>
              </a:rPr>
              <a:t>Naukri</a:t>
            </a:r>
            <a:r>
              <a:rPr lang="en-IN" dirty="0" smtClean="0">
                <a:latin typeface="Calibri Light" pitchFamily="34" charset="0"/>
              </a:rPr>
              <a:t> etc.) </a:t>
            </a:r>
            <a:endParaRPr lang="en-IN" dirty="0" smtClean="0"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People  mostly reply </a:t>
            </a:r>
            <a:r>
              <a:rPr lang="en-IN" dirty="0">
                <a:latin typeface="Calibri Light" pitchFamily="34" charset="0"/>
              </a:rPr>
              <a:t>on </a:t>
            </a:r>
            <a:r>
              <a:rPr lang="en-IN" dirty="0" smtClean="0">
                <a:latin typeface="Calibri Light" pitchFamily="34" charset="0"/>
              </a:rPr>
              <a:t>JD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Market </a:t>
            </a:r>
            <a:r>
              <a:rPr lang="en-IN" dirty="0">
                <a:latin typeface="Calibri Light" pitchFamily="34" charset="0"/>
              </a:rPr>
              <a:t>reference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Employee </a:t>
            </a:r>
            <a:r>
              <a:rPr lang="en-IN" dirty="0" smtClean="0">
                <a:latin typeface="Calibri Light" pitchFamily="34" charset="0"/>
              </a:rPr>
              <a:t>Referral</a:t>
            </a:r>
            <a:endParaRPr lang="en-IN" dirty="0"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LinkedIn (Matching Profiles</a:t>
            </a:r>
            <a:r>
              <a:rPr lang="en-IN" dirty="0">
                <a:latin typeface="Calibri Light" pitchFamily="34" charset="0"/>
              </a:rPr>
              <a:t>, </a:t>
            </a:r>
            <a:r>
              <a:rPr lang="en-IN" dirty="0" smtClean="0">
                <a:latin typeface="Calibri Light" pitchFamily="34" charset="0"/>
              </a:rPr>
              <a:t>Ratio </a:t>
            </a:r>
            <a:r>
              <a:rPr lang="en-IN" dirty="0">
                <a:latin typeface="Calibri Light" pitchFamily="34" charset="0"/>
              </a:rPr>
              <a:t>is not good)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Company reference</a:t>
            </a:r>
          </a:p>
        </p:txBody>
      </p:sp>
      <p:sp>
        <p:nvSpPr>
          <p:cNvPr id="34" name="Title 2"/>
          <p:cNvSpPr txBox="1">
            <a:spLocks/>
          </p:cNvSpPr>
          <p:nvPr/>
        </p:nvSpPr>
        <p:spPr>
          <a:xfrm>
            <a:off x="152400" y="3276600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accent6"/>
                </a:solidFill>
                <a:latin typeface="Calibri Light" pitchFamily="34" charset="0"/>
                <a:ea typeface="+mn-ea"/>
                <a:cs typeface="Calibri"/>
              </a:rPr>
              <a:t>Research</a:t>
            </a:r>
            <a:endParaRPr lang="en-IN" sz="3750" b="1" dirty="0">
              <a:solidFill>
                <a:schemeClr val="accent6"/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3925669"/>
            <a:ext cx="403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Fraudulent Screening</a:t>
            </a:r>
            <a:endParaRPr lang="en-IN" dirty="0">
              <a:latin typeface="Calibri Ligh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>
                <a:latin typeface="Calibri Light" pitchFamily="34" charset="0"/>
              </a:rPr>
              <a:t>Identifying </a:t>
            </a:r>
            <a:r>
              <a:rPr lang="en-IN" dirty="0" smtClean="0">
                <a:latin typeface="Calibri Light" pitchFamily="34" charset="0"/>
              </a:rPr>
              <a:t>Multiple skills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Notice Period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Calibri Light" pitchFamily="34" charset="0"/>
              </a:rPr>
              <a:t>Dropout after rolling out offer letter</a:t>
            </a:r>
            <a:endParaRPr lang="en-IN" dirty="0">
              <a:latin typeface="Calibri Light" pitchFamily="34" charset="0"/>
            </a:endParaRPr>
          </a:p>
        </p:txBody>
      </p:sp>
      <p:sp>
        <p:nvSpPr>
          <p:cNvPr id="36" name="Title 2"/>
          <p:cNvSpPr txBox="1">
            <a:spLocks/>
          </p:cNvSpPr>
          <p:nvPr/>
        </p:nvSpPr>
        <p:spPr>
          <a:xfrm>
            <a:off x="6096000" y="3276600"/>
            <a:ext cx="274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accent6"/>
                </a:solidFill>
                <a:latin typeface="Calibri Light" pitchFamily="34" charset="0"/>
                <a:ea typeface="+mn-ea"/>
                <a:cs typeface="Calibri"/>
              </a:rPr>
              <a:t>Issues</a:t>
            </a:r>
            <a:endParaRPr lang="en-IN" sz="3750" b="1" dirty="0">
              <a:solidFill>
                <a:schemeClr val="accent6"/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4268" y="1752600"/>
            <a:ext cx="6854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Hiring is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Not </a:t>
            </a:r>
            <a:r>
              <a:rPr lang="en-IN" sz="2800" b="1" dirty="0">
                <a:solidFill>
                  <a:srgbClr val="FF0000"/>
                </a:solidFill>
                <a:latin typeface="Calibri Light" pitchFamily="34" charset="0"/>
              </a:rPr>
              <a:t>a challenge, Joining is a </a:t>
            </a:r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Challenge</a:t>
            </a:r>
            <a:endParaRPr lang="en-IN" sz="28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957393" y="3352800"/>
            <a:ext cx="0" cy="2971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90600" y="24384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Calibri Light" pitchFamily="34" charset="0"/>
              </a:rPr>
              <a:t>Effective Resume Screening  is a time consuming task </a:t>
            </a:r>
            <a:endParaRPr lang="en-IN" sz="2800" b="1" dirty="0">
              <a:solidFill>
                <a:srgbClr val="FF0000"/>
              </a:solidFill>
              <a:latin typeface="Calibri Light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4668" y="3124200"/>
            <a:ext cx="115025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457200" y="1219200"/>
            <a:ext cx="304800" cy="26161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lowchart: Connector 38"/>
          <p:cNvSpPr/>
          <p:nvPr/>
        </p:nvSpPr>
        <p:spPr>
          <a:xfrm>
            <a:off x="457200" y="1883405"/>
            <a:ext cx="304800" cy="26161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/>
          <p:cNvSpPr/>
          <p:nvPr/>
        </p:nvSpPr>
        <p:spPr>
          <a:xfrm>
            <a:off x="457200" y="2569205"/>
            <a:ext cx="304800" cy="26161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Business Benefits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897" y="1274088"/>
            <a:ext cx="104893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Reduce number of login license: </a:t>
            </a:r>
            <a:r>
              <a:rPr lang="en-US" dirty="0" smtClean="0"/>
              <a:t>One </a:t>
            </a:r>
            <a:r>
              <a:rPr lang="en-US" dirty="0"/>
              <a:t>stop Job board access </a:t>
            </a:r>
            <a:r>
              <a:rPr lang="en-US" dirty="0" smtClean="0"/>
              <a:t>link </a:t>
            </a:r>
            <a:endParaRPr lang="en-US" dirty="0"/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Easy Resume Screening: </a:t>
            </a:r>
            <a:r>
              <a:rPr lang="en-US" dirty="0" smtClean="0"/>
              <a:t>Screen resume large pool</a:t>
            </a:r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Turn Around Time: </a:t>
            </a:r>
            <a:r>
              <a:rPr lang="en-US" dirty="0" smtClean="0"/>
              <a:t>Reducing manual effort by automating process by 50%</a:t>
            </a:r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Accuracy Increase in HR Competency: </a:t>
            </a:r>
            <a:r>
              <a:rPr lang="en-US" dirty="0" smtClean="0"/>
              <a:t>Detailed </a:t>
            </a:r>
            <a:r>
              <a:rPr lang="en-US" dirty="0"/>
              <a:t>analytics on resume which can be missed by naked eyes</a:t>
            </a:r>
            <a:endParaRPr lang="en-IN" dirty="0"/>
          </a:p>
          <a:p>
            <a:pPr marL="285750" lvl="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Ranked Resume: </a:t>
            </a:r>
            <a:r>
              <a:rPr lang="en-US" dirty="0" smtClean="0"/>
              <a:t>Higher </a:t>
            </a:r>
            <a:r>
              <a:rPr lang="en-US" dirty="0"/>
              <a:t>visibility to the relevant </a:t>
            </a:r>
            <a:r>
              <a:rPr lang="en-US" dirty="0" smtClean="0"/>
              <a:t>resume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Pre Joining buddy: </a:t>
            </a:r>
            <a:r>
              <a:rPr lang="en-US" dirty="0" smtClean="0"/>
              <a:t>Increasing probability of candidate to Join organization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 smtClean="0"/>
              <a:t>Resume Repository </a:t>
            </a:r>
            <a:r>
              <a:rPr lang="en-US" b="1" dirty="0"/>
              <a:t>Analytics </a:t>
            </a:r>
            <a:r>
              <a:rPr lang="en-US" b="1" dirty="0" smtClean="0"/>
              <a:t>: </a:t>
            </a:r>
            <a:r>
              <a:rPr lang="en-US" dirty="0" smtClean="0"/>
              <a:t> Evaluate &amp; Re-use  historical Resumes repository</a:t>
            </a:r>
            <a:endParaRPr lang="en-IN" dirty="0"/>
          </a:p>
          <a:p>
            <a:pPr lvl="0">
              <a:lnSpc>
                <a:spcPct val="150000"/>
              </a:lnSpc>
            </a:pP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756996" y="750868"/>
            <a:ext cx="57012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chemeClr val="accent6"/>
                </a:solidFill>
                <a:latin typeface="Calibri Light" pitchFamily="34" charset="0"/>
              </a:rPr>
              <a:t>Increasing Incedo Credibility in Market</a:t>
            </a:r>
            <a:endParaRPr lang="en-US" sz="2800" b="1" dirty="0">
              <a:solidFill>
                <a:schemeClr val="accent6"/>
              </a:solidFill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2268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Wireframe (</a:t>
            </a:r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https://uabj4r.axshare.com/#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p=home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 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9042"/>
            <a:ext cx="11186529" cy="561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9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2268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Wireframe (</a:t>
            </a:r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https://uabj4r.axshare.com/#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p=resume_parser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 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2" y="708025"/>
            <a:ext cx="11618178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76200" y="9271"/>
            <a:ext cx="11887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Wireframe (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https://uabj4r.axshare.com/#p=resume_parser__1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  <a:hlinkClick r:id="rId3"/>
              </a:rPr>
              <a:t>_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 )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838200"/>
            <a:ext cx="1201261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6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40970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UI (</a:t>
            </a:r>
            <a:r>
              <a:rPr lang="en-US" sz="2800" u="sng" dirty="0">
                <a:hlinkClick r:id="rId3"/>
              </a:rPr>
              <a:t>http://</a:t>
            </a:r>
            <a:r>
              <a:rPr lang="en-US" sz="2800" u="sng" dirty="0" smtClean="0">
                <a:hlinkClick r:id="rId3"/>
              </a:rPr>
              <a:t>localhost:8080/ihrp/production/search.php</a:t>
            </a:r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)</a:t>
            </a:r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2050" name="Picture 1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10877550" cy="548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4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D5B6-AB6D-4B79-B385-599EA3BC4B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 Light" pitchFamily="34" charset="0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 Light" pitchFamily="34" charset="0"/>
            </a:endParaRP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8600" y="9271"/>
            <a:ext cx="10363200" cy="6195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857250" rtl="0" eaLnBrk="1" latinLnBrk="0" hangingPunct="1">
              <a:spcBef>
                <a:spcPct val="0"/>
              </a:spcBef>
              <a:buNone/>
              <a:defRPr sz="412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7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Calibri"/>
              </a:rPr>
              <a:t>Design Architecture</a:t>
            </a:r>
          </a:p>
          <a:p>
            <a:pPr algn="l"/>
            <a:endParaRPr lang="en-IN" sz="3750" b="1" dirty="0">
              <a:solidFill>
                <a:schemeClr val="tx1">
                  <a:lumMod val="65000"/>
                  <a:lumOff val="35000"/>
                </a:schemeClr>
              </a:solidFill>
              <a:latin typeface="Calibri Light" pitchFamily="34" charset="0"/>
              <a:ea typeface="+mn-ea"/>
              <a:cs typeface="Calibri"/>
            </a:endParaRPr>
          </a:p>
        </p:txBody>
      </p:sp>
      <p:pic>
        <p:nvPicPr>
          <p:cNvPr id="6" name="Picture 5" descr="cid:image001.png@01D399FA.4CD9C410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9372600" cy="5774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1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36C09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153D826DE0DA40AECFCC440C21E768" ma:contentTypeVersion="0" ma:contentTypeDescription="Create a new document." ma:contentTypeScope="" ma:versionID="ec21a67f3dcd15309559feb6b837163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0D7CF1A-FB51-421C-A687-41913EF8B58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CF6201-E576-461E-B0F6-BEDBE2306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DE19AE-4A4F-49C4-A0D2-FC4C073CF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10715</TotalTime>
  <Words>497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Satyanarayan Sharma</dc:creator>
  <cp:lastModifiedBy>Ashok Mishra</cp:lastModifiedBy>
  <cp:revision>1338</cp:revision>
  <dcterms:created xsi:type="dcterms:W3CDTF">2015-05-25T06:36:19Z</dcterms:created>
  <dcterms:modified xsi:type="dcterms:W3CDTF">2018-02-02T06:10:23Z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0x01010044153D826DE0DA40AECFCC440C21E768</vt:lpwstr>
  </property>
</Properties>
</file>