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1041" r:id="rId2"/>
    <p:sldId id="1043" r:id="rId3"/>
    <p:sldId id="1055" r:id="rId4"/>
    <p:sldId id="1056" r:id="rId5"/>
    <p:sldId id="1057" r:id="rId6"/>
    <p:sldId id="1059" r:id="rId7"/>
    <p:sldId id="1062" r:id="rId8"/>
    <p:sldId id="1061" r:id="rId9"/>
    <p:sldId id="1063" r:id="rId10"/>
    <p:sldId id="1064" r:id="rId11"/>
    <p:sldId id="1066" r:id="rId12"/>
    <p:sldId id="1068" r:id="rId13"/>
    <p:sldId id="1065" r:id="rId14"/>
    <p:sldId id="1045" r:id="rId15"/>
    <p:sldId id="1046" r:id="rId16"/>
    <p:sldId id="1048" r:id="rId17"/>
    <p:sldId id="1049" r:id="rId18"/>
    <p:sldId id="1051" r:id="rId19"/>
    <p:sldId id="1052" r:id="rId20"/>
    <p:sldId id="1053"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na Nigam" initials="" lastIdx="1" clrIdx="0"/>
  <p:cmAuthor id="1" name="Rajesh Kamath" initials="RK"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4B81"/>
    <a:srgbClr val="EF4815"/>
    <a:srgbClr val="E64815"/>
    <a:srgbClr val="E9EDF4"/>
    <a:srgbClr val="D0D8E8"/>
    <a:srgbClr val="FF6600"/>
    <a:srgbClr val="00B0F0"/>
    <a:srgbClr val="ABD2E5"/>
    <a:srgbClr val="0C39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434" autoAdjust="0"/>
  </p:normalViewPr>
  <p:slideViewPr>
    <p:cSldViewPr>
      <p:cViewPr varScale="1">
        <p:scale>
          <a:sx n="74" d="100"/>
          <a:sy n="74" d="100"/>
        </p:scale>
        <p:origin x="1248" y="72"/>
      </p:cViewPr>
      <p:guideLst>
        <p:guide orient="horz" pos="2160"/>
        <p:guide pos="2880"/>
      </p:guideLst>
    </p:cSldViewPr>
  </p:slideViewPr>
  <p:outlineViewPr>
    <p:cViewPr>
      <p:scale>
        <a:sx n="33" d="100"/>
        <a:sy n="33" d="100"/>
      </p:scale>
      <p:origin x="0" y="3792"/>
    </p:cViewPr>
  </p:outlineViewPr>
  <p:notesTextViewPr>
    <p:cViewPr>
      <p:scale>
        <a:sx n="1" d="1"/>
        <a:sy n="1" d="1"/>
      </p:scale>
      <p:origin x="0" y="0"/>
    </p:cViewPr>
  </p:notesTextViewPr>
  <p:sorterViewPr>
    <p:cViewPr>
      <p:scale>
        <a:sx n="100" d="100"/>
        <a:sy n="100" d="100"/>
      </p:scale>
      <p:origin x="0" y="-132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Calibri Light" pitchFamily="34" charset="0"/>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Calibri Light" pitchFamily="34" charset="0"/>
              </a:defRPr>
            </a:lvl1pPr>
          </a:lstStyle>
          <a:p>
            <a:fld id="{E4CA6A17-4DC0-48DB-85CC-C70151C80C8D}" type="datetimeFigureOut">
              <a:rPr lang="en-US" smtClean="0"/>
              <a:pPr/>
              <a:t>2/1/2018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Calibri Light"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atin typeface="Calibri Light" pitchFamily="34" charset="0"/>
              </a:defRPr>
            </a:lvl1pPr>
          </a:lstStyle>
          <a:p>
            <a:fld id="{426BD5DE-21B6-4751-8242-7AFAA66CFD64}" type="slidenum">
              <a:rPr lang="en-US" smtClean="0"/>
              <a:pPr/>
              <a:t>‹#›</a:t>
            </a:fld>
            <a:endParaRPr lang="en-US" dirty="0"/>
          </a:p>
        </p:txBody>
      </p:sp>
    </p:spTree>
    <p:extLst>
      <p:ext uri="{BB962C8B-B14F-4D97-AF65-F5344CB8AC3E}">
        <p14:creationId xmlns:p14="http://schemas.microsoft.com/office/powerpoint/2010/main" val="2967428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Light" pitchFamily="34" charset="0"/>
        <a:ea typeface="+mn-ea"/>
        <a:cs typeface="+mn-cs"/>
      </a:defRPr>
    </a:lvl1pPr>
    <a:lvl2pPr marL="457200" algn="l" defTabSz="914400" rtl="0" eaLnBrk="1" latinLnBrk="0" hangingPunct="1">
      <a:defRPr sz="1200" kern="1200">
        <a:solidFill>
          <a:schemeClr val="tx1"/>
        </a:solidFill>
        <a:latin typeface="Calibri Light" pitchFamily="34" charset="0"/>
        <a:ea typeface="+mn-ea"/>
        <a:cs typeface="+mn-cs"/>
      </a:defRPr>
    </a:lvl2pPr>
    <a:lvl3pPr marL="914400" algn="l" defTabSz="914400" rtl="0" eaLnBrk="1" latinLnBrk="0" hangingPunct="1">
      <a:defRPr sz="1200" kern="1200">
        <a:solidFill>
          <a:schemeClr val="tx1"/>
        </a:solidFill>
        <a:latin typeface="Calibri Light" pitchFamily="34" charset="0"/>
        <a:ea typeface="+mn-ea"/>
        <a:cs typeface="+mn-cs"/>
      </a:defRPr>
    </a:lvl3pPr>
    <a:lvl4pPr marL="1371600" algn="l" defTabSz="914400" rtl="0" eaLnBrk="1" latinLnBrk="0" hangingPunct="1">
      <a:defRPr sz="1200" kern="1200">
        <a:solidFill>
          <a:schemeClr val="tx1"/>
        </a:solidFill>
        <a:latin typeface="Calibri Light" pitchFamily="34" charset="0"/>
        <a:ea typeface="+mn-ea"/>
        <a:cs typeface="+mn-cs"/>
      </a:defRPr>
    </a:lvl4pPr>
    <a:lvl5pPr marL="1828800" algn="l" defTabSz="914400" rtl="0" eaLnBrk="1" latinLnBrk="0" hangingPunct="1">
      <a:defRPr sz="1200" kern="1200">
        <a:solidFill>
          <a:schemeClr val="tx1"/>
        </a:solidFill>
        <a:latin typeface="Calibri Ligh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1</a:t>
            </a:fld>
            <a:endParaRPr lang="en-US" dirty="0"/>
          </a:p>
        </p:txBody>
      </p:sp>
    </p:spTree>
    <p:extLst>
      <p:ext uri="{BB962C8B-B14F-4D97-AF65-F5344CB8AC3E}">
        <p14:creationId xmlns:p14="http://schemas.microsoft.com/office/powerpoint/2010/main" val="4030144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10</a:t>
            </a:fld>
            <a:endParaRPr lang="en-US" dirty="0"/>
          </a:p>
        </p:txBody>
      </p:sp>
    </p:spTree>
    <p:extLst>
      <p:ext uri="{BB962C8B-B14F-4D97-AF65-F5344CB8AC3E}">
        <p14:creationId xmlns:p14="http://schemas.microsoft.com/office/powerpoint/2010/main" val="1760763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11</a:t>
            </a:fld>
            <a:endParaRPr lang="en-US" dirty="0"/>
          </a:p>
        </p:txBody>
      </p:sp>
    </p:spTree>
    <p:extLst>
      <p:ext uri="{BB962C8B-B14F-4D97-AF65-F5344CB8AC3E}">
        <p14:creationId xmlns:p14="http://schemas.microsoft.com/office/powerpoint/2010/main" val="2661118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12</a:t>
            </a:fld>
            <a:endParaRPr lang="en-US" dirty="0"/>
          </a:p>
        </p:txBody>
      </p:sp>
    </p:spTree>
    <p:extLst>
      <p:ext uri="{BB962C8B-B14F-4D97-AF65-F5344CB8AC3E}">
        <p14:creationId xmlns:p14="http://schemas.microsoft.com/office/powerpoint/2010/main" val="3675238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13</a:t>
            </a:fld>
            <a:endParaRPr lang="en-US" dirty="0"/>
          </a:p>
        </p:txBody>
      </p:sp>
    </p:spTree>
    <p:extLst>
      <p:ext uri="{BB962C8B-B14F-4D97-AF65-F5344CB8AC3E}">
        <p14:creationId xmlns:p14="http://schemas.microsoft.com/office/powerpoint/2010/main" val="4020044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14</a:t>
            </a:fld>
            <a:endParaRPr lang="en-US" dirty="0"/>
          </a:p>
        </p:txBody>
      </p:sp>
    </p:spTree>
    <p:extLst>
      <p:ext uri="{BB962C8B-B14F-4D97-AF65-F5344CB8AC3E}">
        <p14:creationId xmlns:p14="http://schemas.microsoft.com/office/powerpoint/2010/main" val="2026549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15</a:t>
            </a:fld>
            <a:endParaRPr lang="en-US" dirty="0"/>
          </a:p>
        </p:txBody>
      </p:sp>
    </p:spTree>
    <p:extLst>
      <p:ext uri="{BB962C8B-B14F-4D97-AF65-F5344CB8AC3E}">
        <p14:creationId xmlns:p14="http://schemas.microsoft.com/office/powerpoint/2010/main" val="3612804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16</a:t>
            </a:fld>
            <a:endParaRPr lang="en-US" dirty="0"/>
          </a:p>
        </p:txBody>
      </p:sp>
    </p:spTree>
    <p:extLst>
      <p:ext uri="{BB962C8B-B14F-4D97-AF65-F5344CB8AC3E}">
        <p14:creationId xmlns:p14="http://schemas.microsoft.com/office/powerpoint/2010/main" val="65165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17</a:t>
            </a:fld>
            <a:endParaRPr lang="en-US" dirty="0"/>
          </a:p>
        </p:txBody>
      </p:sp>
    </p:spTree>
    <p:extLst>
      <p:ext uri="{BB962C8B-B14F-4D97-AF65-F5344CB8AC3E}">
        <p14:creationId xmlns:p14="http://schemas.microsoft.com/office/powerpoint/2010/main" val="2654044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18</a:t>
            </a:fld>
            <a:endParaRPr lang="en-US" dirty="0"/>
          </a:p>
        </p:txBody>
      </p:sp>
    </p:spTree>
    <p:extLst>
      <p:ext uri="{BB962C8B-B14F-4D97-AF65-F5344CB8AC3E}">
        <p14:creationId xmlns:p14="http://schemas.microsoft.com/office/powerpoint/2010/main" val="3419380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19</a:t>
            </a:fld>
            <a:endParaRPr lang="en-US" dirty="0"/>
          </a:p>
        </p:txBody>
      </p:sp>
    </p:spTree>
    <p:extLst>
      <p:ext uri="{BB962C8B-B14F-4D97-AF65-F5344CB8AC3E}">
        <p14:creationId xmlns:p14="http://schemas.microsoft.com/office/powerpoint/2010/main" val="314263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2</a:t>
            </a:fld>
            <a:endParaRPr lang="en-US" dirty="0"/>
          </a:p>
        </p:txBody>
      </p:sp>
    </p:spTree>
    <p:extLst>
      <p:ext uri="{BB962C8B-B14F-4D97-AF65-F5344CB8AC3E}">
        <p14:creationId xmlns:p14="http://schemas.microsoft.com/office/powerpoint/2010/main" val="264955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20</a:t>
            </a:fld>
            <a:endParaRPr lang="en-US" dirty="0"/>
          </a:p>
        </p:txBody>
      </p:sp>
    </p:spTree>
    <p:extLst>
      <p:ext uri="{BB962C8B-B14F-4D97-AF65-F5344CB8AC3E}">
        <p14:creationId xmlns:p14="http://schemas.microsoft.com/office/powerpoint/2010/main" val="699659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3</a:t>
            </a:fld>
            <a:endParaRPr lang="en-US" dirty="0"/>
          </a:p>
        </p:txBody>
      </p:sp>
    </p:spTree>
    <p:extLst>
      <p:ext uri="{BB962C8B-B14F-4D97-AF65-F5344CB8AC3E}">
        <p14:creationId xmlns:p14="http://schemas.microsoft.com/office/powerpoint/2010/main" val="2649557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4</a:t>
            </a:fld>
            <a:endParaRPr lang="en-US" dirty="0"/>
          </a:p>
        </p:txBody>
      </p:sp>
    </p:spTree>
    <p:extLst>
      <p:ext uri="{BB962C8B-B14F-4D97-AF65-F5344CB8AC3E}">
        <p14:creationId xmlns:p14="http://schemas.microsoft.com/office/powerpoint/2010/main" val="2649557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5</a:t>
            </a:fld>
            <a:endParaRPr lang="en-US" dirty="0"/>
          </a:p>
        </p:txBody>
      </p:sp>
    </p:spTree>
    <p:extLst>
      <p:ext uri="{BB962C8B-B14F-4D97-AF65-F5344CB8AC3E}">
        <p14:creationId xmlns:p14="http://schemas.microsoft.com/office/powerpoint/2010/main" val="2649557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6</a:t>
            </a:fld>
            <a:endParaRPr lang="en-US" dirty="0"/>
          </a:p>
        </p:txBody>
      </p:sp>
    </p:spTree>
    <p:extLst>
      <p:ext uri="{BB962C8B-B14F-4D97-AF65-F5344CB8AC3E}">
        <p14:creationId xmlns:p14="http://schemas.microsoft.com/office/powerpoint/2010/main" val="2522316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7</a:t>
            </a:fld>
            <a:endParaRPr lang="en-US" dirty="0"/>
          </a:p>
        </p:txBody>
      </p:sp>
    </p:spTree>
    <p:extLst>
      <p:ext uri="{BB962C8B-B14F-4D97-AF65-F5344CB8AC3E}">
        <p14:creationId xmlns:p14="http://schemas.microsoft.com/office/powerpoint/2010/main" val="20513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8</a:t>
            </a:fld>
            <a:endParaRPr lang="en-US" dirty="0"/>
          </a:p>
        </p:txBody>
      </p:sp>
    </p:spTree>
    <p:extLst>
      <p:ext uri="{BB962C8B-B14F-4D97-AF65-F5344CB8AC3E}">
        <p14:creationId xmlns:p14="http://schemas.microsoft.com/office/powerpoint/2010/main" val="1605810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9</a:t>
            </a:fld>
            <a:endParaRPr lang="en-US" dirty="0"/>
          </a:p>
        </p:txBody>
      </p:sp>
    </p:spTree>
    <p:extLst>
      <p:ext uri="{BB962C8B-B14F-4D97-AF65-F5344CB8AC3E}">
        <p14:creationId xmlns:p14="http://schemas.microsoft.com/office/powerpoint/2010/main" val="1422458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Calibri Light" pitchFamily="34" charset="0"/>
              </a:defRPr>
            </a:lvl1p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Calibri Light" pitchFamily="34" charset="0"/>
              </a:defRPr>
            </a:lvl1pPr>
          </a:lstStyle>
          <a:p>
            <a:endParaRPr lang="en-US" dirty="0"/>
          </a:p>
        </p:txBody>
      </p:sp>
      <p:sp>
        <p:nvSpPr>
          <p:cNvPr id="6" name="Slide Number Placeholder 5"/>
          <p:cNvSpPr>
            <a:spLocks noGrp="1"/>
          </p:cNvSpPr>
          <p:nvPr>
            <p:ph type="sldNum" sz="quarter" idx="12"/>
          </p:nvPr>
        </p:nvSpPr>
        <p:spPr>
          <a:xfrm>
            <a:off x="0" y="6473541"/>
            <a:ext cx="2133600" cy="365125"/>
          </a:xfrm>
        </p:spPr>
        <p:txBody>
          <a:bodyPr/>
          <a:lstStyle/>
          <a:p>
            <a:fld id="{50D1D5B6-AB6D-4B79-B385-599EA3BC4B2D}" type="slidenum">
              <a:rPr lang="en-US" smtClean="0"/>
              <a:t>‹#›</a:t>
            </a:fld>
            <a:endParaRPr lang="en-US"/>
          </a:p>
        </p:txBody>
      </p:sp>
    </p:spTree>
    <p:extLst>
      <p:ext uri="{BB962C8B-B14F-4D97-AF65-F5344CB8AC3E}">
        <p14:creationId xmlns:p14="http://schemas.microsoft.com/office/powerpoint/2010/main" val="260873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atin typeface="Calibri Light" pitchFamily="34" charset="0"/>
              </a:defRPr>
            </a:lvl1p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atin typeface="Calibri Light" pitchFamily="34" charset="0"/>
              </a:defRPr>
            </a:lvl1pPr>
          </a:lstStyle>
          <a:p>
            <a:endParaRPr lang="en-US" dirty="0"/>
          </a:p>
        </p:txBody>
      </p:sp>
      <p:sp>
        <p:nvSpPr>
          <p:cNvPr id="5" name="Slide Number Placeholder 4"/>
          <p:cNvSpPr>
            <a:spLocks noGrp="1"/>
          </p:cNvSpPr>
          <p:nvPr>
            <p:ph type="sldNum" sz="quarter" idx="12"/>
          </p:nvPr>
        </p:nvSpPr>
        <p:spPr/>
        <p:txBody>
          <a:bodyPr/>
          <a:lstStyle/>
          <a:p>
            <a:fld id="{50D1D5B6-AB6D-4B79-B385-599EA3BC4B2D}" type="slidenum">
              <a:rPr lang="en-US" smtClean="0"/>
              <a:t>‹#›</a:t>
            </a:fld>
            <a:endParaRPr lang="en-US"/>
          </a:p>
        </p:txBody>
      </p:sp>
    </p:spTree>
    <p:extLst>
      <p:ext uri="{BB962C8B-B14F-4D97-AF65-F5344CB8AC3E}">
        <p14:creationId xmlns:p14="http://schemas.microsoft.com/office/powerpoint/2010/main" val="374700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title Slide">
    <p:spTree>
      <p:nvGrpSpPr>
        <p:cNvPr id="1" name=""/>
        <p:cNvGrpSpPr/>
        <p:nvPr/>
      </p:nvGrpSpPr>
      <p:grpSpPr>
        <a:xfrm>
          <a:off x="0" y="0"/>
          <a:ext cx="0" cy="0"/>
          <a:chOff x="0" y="0"/>
          <a:chExt cx="0" cy="0"/>
        </a:xfrm>
      </p:grpSpPr>
      <p:sp>
        <p:nvSpPr>
          <p:cNvPr id="5" name="Text Box 3"/>
          <p:cNvSpPr txBox="1">
            <a:spLocks noChangeArrowheads="1"/>
          </p:cNvSpPr>
          <p:nvPr userDrawn="1"/>
        </p:nvSpPr>
        <p:spPr bwMode="auto">
          <a:xfrm>
            <a:off x="527050" y="5715000"/>
            <a:ext cx="1987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1" u="none" strike="noStrike" cap="none" normalizeH="0" baseline="0" dirty="0">
                <a:ln>
                  <a:noFill/>
                </a:ln>
                <a:solidFill>
                  <a:schemeClr val="tx1">
                    <a:lumMod val="75000"/>
                    <a:lumOff val="25000"/>
                  </a:schemeClr>
                </a:solidFill>
                <a:effectLst/>
                <a:latin typeface="Calibri Light" pitchFamily="34" charset="0"/>
                <a:cs typeface="Arial" pitchFamily="34" charset="0"/>
              </a:rPr>
              <a:t>September 2016</a:t>
            </a:r>
          </a:p>
        </p:txBody>
      </p:sp>
    </p:spTree>
    <p:extLst>
      <p:ext uri="{BB962C8B-B14F-4D97-AF65-F5344CB8AC3E}">
        <p14:creationId xmlns:p14="http://schemas.microsoft.com/office/powerpoint/2010/main" val="18664409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961" y="647700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Light" pitchFamily="34" charset="0"/>
              </a:defRPr>
            </a:lvl1pPr>
          </a:lstStyle>
          <a:p>
            <a:fld id="{50D1D5B6-AB6D-4B79-B385-599EA3BC4B2D}" type="slidenum">
              <a:rPr lang="en-US" smtClean="0"/>
              <a:pPr/>
              <a:t>‹#›</a:t>
            </a:fld>
            <a:endParaRPr lang="en-US" dirty="0"/>
          </a:p>
        </p:txBody>
      </p:sp>
      <p:sp>
        <p:nvSpPr>
          <p:cNvPr id="4" name="TextBox 3"/>
          <p:cNvSpPr txBox="1"/>
          <p:nvPr userDrawn="1"/>
        </p:nvSpPr>
        <p:spPr>
          <a:xfrm>
            <a:off x="3566160" y="6611779"/>
            <a:ext cx="2011680" cy="230832"/>
          </a:xfrm>
          <a:prstGeom prst="rect">
            <a:avLst/>
          </a:prstGeom>
          <a:noFill/>
        </p:spPr>
        <p:txBody>
          <a:bodyPr wrap="square" rtlCol="0" anchor="b">
            <a:spAutoFit/>
          </a:bodyPr>
          <a:lstStyle/>
          <a:p>
            <a:pPr algn="ctr"/>
            <a:r>
              <a:rPr lang="en-US" sz="900" dirty="0">
                <a:solidFill>
                  <a:schemeClr val="bg1"/>
                </a:solidFill>
              </a:rPr>
              <a:t>PROPRIETARY &amp; CONFIDENTIAL</a:t>
            </a:r>
          </a:p>
        </p:txBody>
      </p:sp>
    </p:spTree>
    <p:extLst>
      <p:ext uri="{BB962C8B-B14F-4D97-AF65-F5344CB8AC3E}">
        <p14:creationId xmlns:p14="http://schemas.microsoft.com/office/powerpoint/2010/main" val="1600132279"/>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60" r:id="rId3"/>
  </p:sldLayoutIdLst>
  <p:hf hdr="0" ftr="0" dt="0"/>
  <p:txStyles>
    <p:titleStyle>
      <a:lvl1pPr algn="ctr" defTabSz="914400" rtl="0" eaLnBrk="1" latinLnBrk="0" hangingPunct="1">
        <a:spcBef>
          <a:spcPct val="0"/>
        </a:spcBef>
        <a:buNone/>
        <a:defRPr sz="4400" kern="1200">
          <a:solidFill>
            <a:schemeClr val="tx1"/>
          </a:solidFill>
          <a:latin typeface="Calibr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3010"/>
            <a:ext cx="9144000" cy="731520"/>
          </a:xfrm>
        </p:spPr>
        <p:txBody>
          <a:bodyPr lIns="274320">
            <a:noAutofit/>
          </a:bodyPr>
          <a:lstStyle/>
          <a:p>
            <a:r>
              <a:rPr lang="en-US" altLang="en-US" sz="4800" b="1" dirty="0" smtClean="0">
                <a:solidFill>
                  <a:srgbClr val="E64815"/>
                </a:solidFill>
              </a:rPr>
              <a:t>Modelling Transient Data Streams </a:t>
            </a:r>
            <a:endParaRPr lang="en-US" sz="4800" b="1" dirty="0">
              <a:solidFill>
                <a:srgbClr val="E64815"/>
              </a:solidFill>
            </a:endParaRPr>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1</a:t>
            </a:fld>
            <a:endParaRPr lang="en-US"/>
          </a:p>
        </p:txBody>
      </p:sp>
      <p:sp>
        <p:nvSpPr>
          <p:cNvPr id="6" name="Title 1"/>
          <p:cNvSpPr txBox="1">
            <a:spLocks/>
          </p:cNvSpPr>
          <p:nvPr/>
        </p:nvSpPr>
        <p:spPr>
          <a:xfrm>
            <a:off x="4343400" y="5029200"/>
            <a:ext cx="4800600" cy="731520"/>
          </a:xfrm>
          <a:prstGeom prst="rect">
            <a:avLst/>
          </a:prstGeom>
        </p:spPr>
        <p:txBody>
          <a:bodyPr vert="horz" lIns="274320" tIns="45720" rIns="91440" bIns="45720" rtlCol="0" anchor="ctr">
            <a:noAutofit/>
          </a:bodyPr>
          <a:lstStyle>
            <a:lvl1pPr algn="ctr" defTabSz="914400" rtl="0" eaLnBrk="1" latinLnBrk="0" hangingPunct="1">
              <a:spcBef>
                <a:spcPct val="0"/>
              </a:spcBef>
              <a:buNone/>
              <a:defRPr sz="4400" kern="1200">
                <a:solidFill>
                  <a:schemeClr val="tx1"/>
                </a:solidFill>
                <a:latin typeface="Calibri Light" pitchFamily="34" charset="0"/>
                <a:ea typeface="+mj-ea"/>
                <a:cs typeface="+mj-cs"/>
              </a:defRPr>
            </a:lvl1pPr>
          </a:lstStyle>
          <a:p>
            <a:r>
              <a:rPr lang="en-US" sz="4800" b="1" dirty="0" smtClean="0">
                <a:solidFill>
                  <a:srgbClr val="E64815"/>
                </a:solidFill>
              </a:rPr>
              <a:t>FASI Team</a:t>
            </a:r>
            <a:endParaRPr lang="en-US" sz="4800" b="1" dirty="0">
              <a:solidFill>
                <a:srgbClr val="E64815"/>
              </a:solidFill>
            </a:endParaRPr>
          </a:p>
        </p:txBody>
      </p:sp>
    </p:spTree>
    <p:extLst>
      <p:ext uri="{BB962C8B-B14F-4D97-AF65-F5344CB8AC3E}">
        <p14:creationId xmlns:p14="http://schemas.microsoft.com/office/powerpoint/2010/main" val="374755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10</a:t>
            </a:fld>
            <a:endParaRPr lang="en-US"/>
          </a:p>
        </p:txBody>
      </p:sp>
      <p:sp>
        <p:nvSpPr>
          <p:cNvPr id="4" name="Title 3"/>
          <p:cNvSpPr>
            <a:spLocks noGrp="1"/>
          </p:cNvSpPr>
          <p:nvPr>
            <p:ph type="title"/>
          </p:nvPr>
        </p:nvSpPr>
        <p:spPr/>
        <p:txBody>
          <a:bodyPr>
            <a:normAutofit fontScale="90000"/>
          </a:bodyPr>
          <a:lstStyle/>
          <a:p>
            <a:r>
              <a:rPr lang="en-IN" b="1" dirty="0">
                <a:solidFill>
                  <a:srgbClr val="E64815"/>
                </a:solidFill>
              </a:rPr>
              <a:t>Multiple Pattern Detections (</a:t>
            </a:r>
            <a:r>
              <a:rPr lang="en-IN" b="1" dirty="0" smtClean="0">
                <a:solidFill>
                  <a:srgbClr val="E64815"/>
                </a:solidFill>
              </a:rPr>
              <a:t>MPD)</a:t>
            </a:r>
            <a:br>
              <a:rPr lang="en-IN" b="1" dirty="0" smtClean="0">
                <a:solidFill>
                  <a:srgbClr val="E64815"/>
                </a:solidFill>
              </a:rPr>
            </a:br>
            <a:r>
              <a:rPr lang="en-IN" b="1" dirty="0" smtClean="0">
                <a:solidFill>
                  <a:srgbClr val="E64815"/>
                </a:solidFill>
              </a:rPr>
              <a:t>&amp; Ruleset Engines Algorithms Results</a:t>
            </a:r>
            <a:endParaRPr lang="en-IN" b="1" dirty="0">
              <a:solidFill>
                <a:srgbClr val="E64815"/>
              </a:solidFill>
            </a:endParaRPr>
          </a:p>
        </p:txBody>
      </p:sp>
      <p:cxnSp>
        <p:nvCxnSpPr>
          <p:cNvPr id="7" name="Straight Connector 6"/>
          <p:cNvCxnSpPr/>
          <p:nvPr/>
        </p:nvCxnSpPr>
        <p:spPr>
          <a:xfrm>
            <a:off x="381000" y="1371600"/>
            <a:ext cx="8001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416417" y="1608547"/>
            <a:ext cx="7965583" cy="4106453"/>
          </a:xfrm>
          <a:prstGeom prst="rect">
            <a:avLst/>
          </a:prstGeom>
        </p:spPr>
      </p:pic>
    </p:spTree>
    <p:extLst>
      <p:ext uri="{BB962C8B-B14F-4D97-AF65-F5344CB8AC3E}">
        <p14:creationId xmlns:p14="http://schemas.microsoft.com/office/powerpoint/2010/main" val="2347456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11</a:t>
            </a:fld>
            <a:endParaRPr lang="en-US"/>
          </a:p>
        </p:txBody>
      </p:sp>
      <p:sp>
        <p:nvSpPr>
          <p:cNvPr id="4" name="Title 3"/>
          <p:cNvSpPr>
            <a:spLocks noGrp="1"/>
          </p:cNvSpPr>
          <p:nvPr>
            <p:ph type="title"/>
          </p:nvPr>
        </p:nvSpPr>
        <p:spPr/>
        <p:txBody>
          <a:bodyPr>
            <a:normAutofit fontScale="90000"/>
          </a:bodyPr>
          <a:lstStyle/>
          <a:p>
            <a:r>
              <a:rPr lang="en-IN" b="1" dirty="0">
                <a:solidFill>
                  <a:srgbClr val="E64815"/>
                </a:solidFill>
              </a:rPr>
              <a:t>Multiple Pattern Detections (</a:t>
            </a:r>
            <a:r>
              <a:rPr lang="en-IN" b="1" dirty="0" smtClean="0">
                <a:solidFill>
                  <a:srgbClr val="E64815"/>
                </a:solidFill>
              </a:rPr>
              <a:t>MPD)</a:t>
            </a:r>
            <a:br>
              <a:rPr lang="en-IN" b="1" dirty="0" smtClean="0">
                <a:solidFill>
                  <a:srgbClr val="E64815"/>
                </a:solidFill>
              </a:rPr>
            </a:br>
            <a:r>
              <a:rPr lang="en-IN" b="1" dirty="0" smtClean="0">
                <a:solidFill>
                  <a:srgbClr val="E64815"/>
                </a:solidFill>
              </a:rPr>
              <a:t>&amp; Ruleset Engines Algorithms Results</a:t>
            </a:r>
            <a:endParaRPr lang="en-IN" b="1" dirty="0">
              <a:solidFill>
                <a:srgbClr val="E64815"/>
              </a:solidFill>
            </a:endParaRPr>
          </a:p>
        </p:txBody>
      </p:sp>
      <p:cxnSp>
        <p:nvCxnSpPr>
          <p:cNvPr id="7" name="Straight Connector 6"/>
          <p:cNvCxnSpPr/>
          <p:nvPr/>
        </p:nvCxnSpPr>
        <p:spPr>
          <a:xfrm>
            <a:off x="381000" y="1371600"/>
            <a:ext cx="8001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381000" y="1547812"/>
            <a:ext cx="8001000" cy="3862388"/>
          </a:xfrm>
          <a:prstGeom prst="rect">
            <a:avLst/>
          </a:prstGeom>
        </p:spPr>
      </p:pic>
      <p:sp>
        <p:nvSpPr>
          <p:cNvPr id="6" name="Rectangle 5"/>
          <p:cNvSpPr/>
          <p:nvPr/>
        </p:nvSpPr>
        <p:spPr>
          <a:xfrm>
            <a:off x="381000" y="5477470"/>
            <a:ext cx="8001000" cy="923330"/>
          </a:xfrm>
          <a:prstGeom prst="rect">
            <a:avLst/>
          </a:prstGeom>
        </p:spPr>
        <p:txBody>
          <a:bodyPr wrap="square">
            <a:spAutoFit/>
          </a:bodyPr>
          <a:lstStyle/>
          <a:p>
            <a:r>
              <a:rPr lang="en-IN" b="1" i="1" dirty="0" smtClean="0">
                <a:solidFill>
                  <a:srgbClr val="FF0000"/>
                </a:solidFill>
              </a:rPr>
              <a:t>*</a:t>
            </a:r>
            <a:r>
              <a:rPr lang="en-IN" b="1" i="1" dirty="0" smtClean="0"/>
              <a:t> Measurements </a:t>
            </a:r>
            <a:r>
              <a:rPr lang="en-IN" b="1" i="1" dirty="0"/>
              <a:t>leads to customer dissatisfaction if suppose alert notification rate is false even in terms of legal transaction, but suspected as fraud. </a:t>
            </a:r>
            <a:endParaRPr lang="en-IN" b="1" i="1" dirty="0" smtClean="0"/>
          </a:p>
          <a:p>
            <a:r>
              <a:rPr lang="en-IN" b="1" i="1" dirty="0" smtClean="0"/>
              <a:t>MPD </a:t>
            </a:r>
            <a:r>
              <a:rPr lang="en-IN" b="1" i="1" dirty="0"/>
              <a:t>&amp; Ruleset </a:t>
            </a:r>
            <a:r>
              <a:rPr lang="en-IN" b="1" i="1" dirty="0" smtClean="0"/>
              <a:t>Engines prompt </a:t>
            </a:r>
            <a:r>
              <a:rPr lang="en-IN" b="1" i="1" dirty="0"/>
              <a:t>very less false alert notification rate in this case.</a:t>
            </a:r>
          </a:p>
        </p:txBody>
      </p:sp>
    </p:spTree>
    <p:extLst>
      <p:ext uri="{BB962C8B-B14F-4D97-AF65-F5344CB8AC3E}">
        <p14:creationId xmlns:p14="http://schemas.microsoft.com/office/powerpoint/2010/main" val="4220472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12</a:t>
            </a:fld>
            <a:endParaRPr lang="en-US"/>
          </a:p>
        </p:txBody>
      </p:sp>
      <p:sp>
        <p:nvSpPr>
          <p:cNvPr id="4" name="Title 3"/>
          <p:cNvSpPr>
            <a:spLocks noGrp="1"/>
          </p:cNvSpPr>
          <p:nvPr>
            <p:ph type="title"/>
          </p:nvPr>
        </p:nvSpPr>
        <p:spPr/>
        <p:txBody>
          <a:bodyPr>
            <a:normAutofit fontScale="90000"/>
          </a:bodyPr>
          <a:lstStyle/>
          <a:p>
            <a:r>
              <a:rPr lang="en-IN" b="1" dirty="0">
                <a:solidFill>
                  <a:srgbClr val="E64815"/>
                </a:solidFill>
              </a:rPr>
              <a:t>Random </a:t>
            </a:r>
            <a:r>
              <a:rPr lang="en-IN" b="1" dirty="0" smtClean="0">
                <a:solidFill>
                  <a:srgbClr val="E64815"/>
                </a:solidFill>
              </a:rPr>
              <a:t>Sampling – Test Case Analysis</a:t>
            </a:r>
            <a:endParaRPr lang="en-IN" b="1" dirty="0">
              <a:solidFill>
                <a:srgbClr val="E64815"/>
              </a:solidFill>
            </a:endParaRPr>
          </a:p>
        </p:txBody>
      </p:sp>
      <p:cxnSp>
        <p:nvCxnSpPr>
          <p:cNvPr id="7" name="Straight Connector 6"/>
          <p:cNvCxnSpPr/>
          <p:nvPr/>
        </p:nvCxnSpPr>
        <p:spPr>
          <a:xfrm>
            <a:off x="381000" y="1143000"/>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01514" y="1371600"/>
            <a:ext cx="8590085" cy="3886200"/>
          </a:xfrm>
          <a:prstGeom prst="rect">
            <a:avLst/>
          </a:prstGeom>
        </p:spPr>
        <p:txBody>
          <a:bodyPr vert="horz" lIns="91440" tIns="45720" rIns="91440" bIns="45720" rtlCol="0" anchor="ctr">
            <a:normAutofit fontScale="85000" lnSpcReduction="20000"/>
          </a:bodyPr>
          <a:lstStyle/>
          <a:p>
            <a:pPr>
              <a:spcBef>
                <a:spcPct val="0"/>
              </a:spcBef>
            </a:pPr>
            <a:endParaRPr lang="en-US" altLang="en-US" sz="2400" b="1" dirty="0" smtClean="0">
              <a:solidFill>
                <a:srgbClr val="004B81"/>
              </a:solidFill>
              <a:latin typeface="Calibri Light" pitchFamily="34" charset="0"/>
            </a:endParaRPr>
          </a:p>
          <a:p>
            <a:pPr marL="342900" indent="-342900">
              <a:spcBef>
                <a:spcPct val="0"/>
              </a:spcBef>
              <a:buFont typeface="Arial" pitchFamily="34" charset="0"/>
              <a:buChar char="•"/>
            </a:pPr>
            <a:r>
              <a:rPr lang="en-US" altLang="en-US" sz="2400" b="1" dirty="0">
                <a:solidFill>
                  <a:srgbClr val="004B81"/>
                </a:solidFill>
                <a:latin typeface="Calibri Light" pitchFamily="34" charset="0"/>
              </a:rPr>
              <a:t>SAMPLE VALID CREDIT CARD </a:t>
            </a:r>
            <a:r>
              <a:rPr lang="en-US" altLang="en-US" sz="2400" b="1" dirty="0" smtClean="0">
                <a:solidFill>
                  <a:srgbClr val="004B81"/>
                </a:solidFill>
                <a:latin typeface="Calibri Light" pitchFamily="34" charset="0"/>
              </a:rPr>
              <a:t>NUMBERS</a:t>
            </a:r>
          </a:p>
          <a:p>
            <a:pPr>
              <a:spcBef>
                <a:spcPct val="0"/>
              </a:spcBef>
            </a:pPr>
            <a:endParaRPr lang="en-US" altLang="en-US" sz="2400" b="1" dirty="0">
              <a:solidFill>
                <a:srgbClr val="004B81"/>
              </a:solidFill>
              <a:latin typeface="Calibri Light" pitchFamily="34" charset="0"/>
            </a:endParaRPr>
          </a:p>
          <a:p>
            <a:pPr marL="342900" indent="-342900">
              <a:spcBef>
                <a:spcPct val="0"/>
              </a:spcBef>
              <a:buFont typeface="Arial" pitchFamily="34" charset="0"/>
              <a:buChar char="•"/>
            </a:pPr>
            <a:r>
              <a:rPr lang="en-US" altLang="en-US" sz="2400" b="1" dirty="0">
                <a:solidFill>
                  <a:srgbClr val="004B81"/>
                </a:solidFill>
                <a:latin typeface="Calibri Light" pitchFamily="34" charset="0"/>
              </a:rPr>
              <a:t>Credit card numbers are not random. They can be checked by a mathematical formula for validity. Each kind of credit card uses a slightly different rule. </a:t>
            </a:r>
          </a:p>
          <a:p>
            <a:pPr marL="342900" indent="-342900">
              <a:spcBef>
                <a:spcPct val="0"/>
              </a:spcBef>
              <a:buFont typeface="Arial" pitchFamily="34" charset="0"/>
              <a:buChar char="•"/>
            </a:pPr>
            <a:endParaRPr lang="en-US" altLang="en-US" sz="2400" b="1" dirty="0">
              <a:solidFill>
                <a:srgbClr val="004B81"/>
              </a:solidFill>
              <a:latin typeface="Calibri Light" pitchFamily="34" charset="0"/>
            </a:endParaRPr>
          </a:p>
          <a:p>
            <a:pPr marL="342900" indent="-342900">
              <a:spcBef>
                <a:spcPct val="0"/>
              </a:spcBef>
              <a:buFont typeface="Arial" pitchFamily="34" charset="0"/>
              <a:buChar char="•"/>
            </a:pPr>
            <a:r>
              <a:rPr lang="en-US" altLang="en-US" sz="2400" b="1" dirty="0">
                <a:solidFill>
                  <a:srgbClr val="004B81"/>
                </a:solidFill>
                <a:latin typeface="Calibri Light" pitchFamily="34" charset="0"/>
              </a:rPr>
              <a:t>This sample form checks credit cards for validity, so you must enter a valid credit card number. Use one of the sample numbers from this list: </a:t>
            </a:r>
          </a:p>
          <a:p>
            <a:pPr marL="342900" indent="-342900">
              <a:spcBef>
                <a:spcPct val="0"/>
              </a:spcBef>
              <a:buFont typeface="Arial" pitchFamily="34" charset="0"/>
              <a:buChar char="•"/>
            </a:pPr>
            <a:endParaRPr lang="en-US" altLang="en-US" sz="2400" b="1" dirty="0">
              <a:solidFill>
                <a:srgbClr val="004B81"/>
              </a:solidFill>
              <a:latin typeface="Calibri Light" pitchFamily="34" charset="0"/>
            </a:endParaRPr>
          </a:p>
          <a:p>
            <a:pPr>
              <a:spcBef>
                <a:spcPct val="0"/>
              </a:spcBef>
            </a:pPr>
            <a:r>
              <a:rPr lang="en-US" altLang="en-US" sz="2400" b="1" u="sng" dirty="0" smtClean="0">
                <a:solidFill>
                  <a:srgbClr val="004B81"/>
                </a:solidFill>
                <a:latin typeface="Calibri Light" pitchFamily="34" charset="0"/>
              </a:rPr>
              <a:t>Credit </a:t>
            </a:r>
            <a:r>
              <a:rPr lang="en-US" altLang="en-US" sz="2400" b="1" u="sng" dirty="0">
                <a:solidFill>
                  <a:srgbClr val="004B81"/>
                </a:solidFill>
                <a:latin typeface="Calibri Light" pitchFamily="34" charset="0"/>
              </a:rPr>
              <a:t>Card</a:t>
            </a:r>
            <a:r>
              <a:rPr lang="en-US" altLang="en-US" sz="2400" b="1" dirty="0">
                <a:solidFill>
                  <a:srgbClr val="004B81"/>
                </a:solidFill>
                <a:latin typeface="Calibri Light" pitchFamily="34" charset="0"/>
              </a:rPr>
              <a:t> 	</a:t>
            </a:r>
            <a:r>
              <a:rPr lang="en-US" altLang="en-US" sz="2400" b="1" dirty="0" smtClean="0">
                <a:solidFill>
                  <a:srgbClr val="004B81"/>
                </a:solidFill>
                <a:latin typeface="Calibri Light" pitchFamily="34" charset="0"/>
              </a:rPr>
              <a:t>	</a:t>
            </a:r>
            <a:r>
              <a:rPr lang="en-US" altLang="en-US" sz="2400" b="1" u="sng" dirty="0" smtClean="0">
                <a:solidFill>
                  <a:srgbClr val="004B81"/>
                </a:solidFill>
                <a:latin typeface="Calibri Light" pitchFamily="34" charset="0"/>
              </a:rPr>
              <a:t>Sample </a:t>
            </a:r>
            <a:r>
              <a:rPr lang="en-US" altLang="en-US" sz="2400" b="1" u="sng" dirty="0">
                <a:solidFill>
                  <a:srgbClr val="004B81"/>
                </a:solidFill>
                <a:latin typeface="Calibri Light" pitchFamily="34" charset="0"/>
              </a:rPr>
              <a:t>Number</a:t>
            </a:r>
            <a:r>
              <a:rPr lang="en-US" altLang="en-US" sz="2400" b="1" dirty="0">
                <a:solidFill>
                  <a:srgbClr val="004B81"/>
                </a:solidFill>
                <a:latin typeface="Calibri Light" pitchFamily="34" charset="0"/>
              </a:rPr>
              <a:t> </a:t>
            </a:r>
          </a:p>
          <a:p>
            <a:pPr marL="342900" indent="-342900">
              <a:spcBef>
                <a:spcPct val="0"/>
              </a:spcBef>
              <a:buFont typeface="Arial" pitchFamily="34" charset="0"/>
              <a:buChar char="•"/>
            </a:pPr>
            <a:r>
              <a:rPr lang="en-US" altLang="en-US" sz="2400" b="1" dirty="0">
                <a:solidFill>
                  <a:srgbClr val="004B81"/>
                </a:solidFill>
                <a:latin typeface="Calibri Light" pitchFamily="34" charset="0"/>
              </a:rPr>
              <a:t>Visa 	                 </a:t>
            </a:r>
            <a:r>
              <a:rPr lang="en-US" altLang="en-US" sz="2400" b="1" dirty="0" smtClean="0">
                <a:solidFill>
                  <a:srgbClr val="004B81"/>
                </a:solidFill>
                <a:latin typeface="Calibri Light" pitchFamily="34" charset="0"/>
              </a:rPr>
              <a:t>	4111 </a:t>
            </a:r>
            <a:r>
              <a:rPr lang="en-US" altLang="en-US" sz="2400" b="1" dirty="0">
                <a:solidFill>
                  <a:srgbClr val="004B81"/>
                </a:solidFill>
                <a:latin typeface="Calibri Light" pitchFamily="34" charset="0"/>
              </a:rPr>
              <a:t>1111 1111 XXXX </a:t>
            </a:r>
          </a:p>
          <a:p>
            <a:pPr marL="342900" indent="-342900">
              <a:spcBef>
                <a:spcPct val="0"/>
              </a:spcBef>
              <a:buFont typeface="Arial" pitchFamily="34" charset="0"/>
              <a:buChar char="•"/>
            </a:pPr>
            <a:r>
              <a:rPr lang="en-US" altLang="en-US" sz="2400" b="1" dirty="0">
                <a:solidFill>
                  <a:srgbClr val="004B81"/>
                </a:solidFill>
                <a:latin typeface="Calibri Light" pitchFamily="34" charset="0"/>
              </a:rPr>
              <a:t>MasterCard 	</a:t>
            </a:r>
            <a:r>
              <a:rPr lang="en-US" altLang="en-US" sz="2400" b="1" dirty="0" smtClean="0">
                <a:solidFill>
                  <a:srgbClr val="004B81"/>
                </a:solidFill>
                <a:latin typeface="Calibri Light" pitchFamily="34" charset="0"/>
              </a:rPr>
              <a:t>	5500 </a:t>
            </a:r>
            <a:r>
              <a:rPr lang="en-US" altLang="en-US" sz="2400" b="1" dirty="0">
                <a:solidFill>
                  <a:srgbClr val="004B81"/>
                </a:solidFill>
                <a:latin typeface="Calibri Light" pitchFamily="34" charset="0"/>
              </a:rPr>
              <a:t>0000 0000 XXXX </a:t>
            </a:r>
          </a:p>
          <a:p>
            <a:pPr marL="342900" indent="-342900">
              <a:spcBef>
                <a:spcPct val="0"/>
              </a:spcBef>
              <a:buFont typeface="Arial" pitchFamily="34" charset="0"/>
              <a:buChar char="•"/>
            </a:pPr>
            <a:r>
              <a:rPr lang="en-US" altLang="en-US" sz="2400" b="1" dirty="0">
                <a:solidFill>
                  <a:srgbClr val="004B81"/>
                </a:solidFill>
                <a:latin typeface="Calibri Light" pitchFamily="34" charset="0"/>
              </a:rPr>
              <a:t>American Express 	3400 0000 0000 XXX</a:t>
            </a:r>
          </a:p>
          <a:p>
            <a:pPr marL="342900" indent="-342900">
              <a:spcBef>
                <a:spcPct val="0"/>
              </a:spcBef>
              <a:buFont typeface="Arial" pitchFamily="34" charset="0"/>
              <a:buChar char="•"/>
            </a:pPr>
            <a:r>
              <a:rPr lang="en-US" altLang="en-US" sz="2400" b="1" dirty="0">
                <a:solidFill>
                  <a:srgbClr val="004B81"/>
                </a:solidFill>
                <a:latin typeface="Calibri Light" pitchFamily="34" charset="0"/>
              </a:rPr>
              <a:t>Diner's Club 	</a:t>
            </a:r>
            <a:r>
              <a:rPr lang="en-US" altLang="en-US" sz="2400" b="1" dirty="0" smtClean="0">
                <a:solidFill>
                  <a:srgbClr val="004B81"/>
                </a:solidFill>
                <a:latin typeface="Calibri Light" pitchFamily="34" charset="0"/>
              </a:rPr>
              <a:t>	3000 </a:t>
            </a:r>
            <a:r>
              <a:rPr lang="en-US" altLang="en-US" sz="2400" b="1" dirty="0">
                <a:solidFill>
                  <a:srgbClr val="004B81"/>
                </a:solidFill>
                <a:latin typeface="Calibri Light" pitchFamily="34" charset="0"/>
              </a:rPr>
              <a:t>0000 0000 XX </a:t>
            </a:r>
          </a:p>
          <a:p>
            <a:pPr marL="342900" indent="-342900">
              <a:spcBef>
                <a:spcPct val="0"/>
              </a:spcBef>
              <a:buFont typeface="Arial" pitchFamily="34" charset="0"/>
              <a:buChar char="•"/>
            </a:pPr>
            <a:r>
              <a:rPr lang="en-US" altLang="en-US" sz="2400" b="1" dirty="0">
                <a:solidFill>
                  <a:srgbClr val="004B81"/>
                </a:solidFill>
                <a:latin typeface="Calibri Light" pitchFamily="34" charset="0"/>
              </a:rPr>
              <a:t>Discover 	                 6011 0000 0000 XXXX</a:t>
            </a:r>
            <a:endParaRPr lang="en-US" sz="2400" b="1" dirty="0" smtClean="0">
              <a:solidFill>
                <a:srgbClr val="004B81"/>
              </a:solidFill>
              <a:latin typeface="Calibri Light" pitchFamily="34" charset="0"/>
            </a:endParaRPr>
          </a:p>
        </p:txBody>
      </p:sp>
    </p:spTree>
    <p:extLst>
      <p:ext uri="{BB962C8B-B14F-4D97-AF65-F5344CB8AC3E}">
        <p14:creationId xmlns:p14="http://schemas.microsoft.com/office/powerpoint/2010/main" val="2668068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13</a:t>
            </a:fld>
            <a:endParaRPr lang="en-US"/>
          </a:p>
        </p:txBody>
      </p:sp>
      <p:sp>
        <p:nvSpPr>
          <p:cNvPr id="4" name="Title 3"/>
          <p:cNvSpPr>
            <a:spLocks noGrp="1"/>
          </p:cNvSpPr>
          <p:nvPr>
            <p:ph type="title"/>
          </p:nvPr>
        </p:nvSpPr>
        <p:spPr>
          <a:xfrm>
            <a:off x="304800" y="152400"/>
            <a:ext cx="8229600" cy="1524000"/>
          </a:xfrm>
        </p:spPr>
        <p:txBody>
          <a:bodyPr>
            <a:normAutofit/>
          </a:bodyPr>
          <a:lstStyle/>
          <a:p>
            <a:r>
              <a:rPr lang="en-IN" b="1" dirty="0">
                <a:solidFill>
                  <a:srgbClr val="E64815"/>
                </a:solidFill>
              </a:rPr>
              <a:t>Data Stream </a:t>
            </a:r>
            <a:r>
              <a:rPr lang="en-IN" b="1" dirty="0" smtClean="0">
                <a:solidFill>
                  <a:srgbClr val="E64815"/>
                </a:solidFill>
              </a:rPr>
              <a:t>Processing</a:t>
            </a:r>
            <a:br>
              <a:rPr lang="en-IN" b="1" dirty="0" smtClean="0">
                <a:solidFill>
                  <a:srgbClr val="E64815"/>
                </a:solidFill>
              </a:rPr>
            </a:br>
            <a:r>
              <a:rPr lang="en-IN" b="1" dirty="0" smtClean="0">
                <a:solidFill>
                  <a:srgbClr val="E64815"/>
                </a:solidFill>
              </a:rPr>
              <a:t>(Open Source Tools)             </a:t>
            </a:r>
            <a:endParaRPr lang="en-IN" b="1" dirty="0">
              <a:solidFill>
                <a:srgbClr val="E64815"/>
              </a:solidFill>
            </a:endParaRPr>
          </a:p>
        </p:txBody>
      </p:sp>
      <p:cxnSp>
        <p:nvCxnSpPr>
          <p:cNvPr id="7" name="Straight Connector 6"/>
          <p:cNvCxnSpPr/>
          <p:nvPr/>
        </p:nvCxnSpPr>
        <p:spPr>
          <a:xfrm>
            <a:off x="381000" y="1752600"/>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01514" y="1828800"/>
            <a:ext cx="8590085" cy="1524000"/>
          </a:xfrm>
          <a:prstGeom prst="rect">
            <a:avLst/>
          </a:prstGeom>
        </p:spPr>
        <p:txBody>
          <a:bodyPr vert="horz" lIns="91440" tIns="45720" rIns="91440" bIns="45720" rtlCol="0" anchor="ctr">
            <a:normAutofit/>
          </a:bodyPr>
          <a:lstStyle/>
          <a:p>
            <a:pPr>
              <a:spcBef>
                <a:spcPct val="0"/>
              </a:spcBef>
            </a:pPr>
            <a:endParaRPr lang="en-US" sz="2400" b="1" dirty="0" smtClean="0">
              <a:solidFill>
                <a:srgbClr val="004B81"/>
              </a:solidFill>
              <a:latin typeface="Calibri Light" pitchFamily="34" charset="0"/>
              <a:ea typeface="+mj-ea"/>
              <a:cs typeface="+mj-cs"/>
            </a:endParaRPr>
          </a:p>
          <a:p>
            <a:pPr marL="342900" indent="-342900">
              <a:spcBef>
                <a:spcPct val="0"/>
              </a:spcBef>
              <a:buFont typeface="Arial" pitchFamily="34" charset="0"/>
              <a:buChar char="•"/>
            </a:pPr>
            <a:r>
              <a:rPr lang="en-US" sz="2400" b="1" dirty="0" smtClean="0">
                <a:solidFill>
                  <a:srgbClr val="004B81"/>
                </a:solidFill>
                <a:latin typeface="Calibri Light" pitchFamily="34" charset="0"/>
              </a:rPr>
              <a:t>Apache Flink / Spark / Storm / Samza / Kafka </a:t>
            </a:r>
          </a:p>
          <a:p>
            <a:pPr marL="342900" indent="-342900">
              <a:spcBef>
                <a:spcPct val="0"/>
              </a:spcBef>
              <a:buFont typeface="Arial" pitchFamily="34" charset="0"/>
              <a:buChar char="•"/>
            </a:pPr>
            <a:r>
              <a:rPr lang="en-US" altLang="en-US" sz="2400" b="1" dirty="0" smtClean="0">
                <a:solidFill>
                  <a:srgbClr val="004B81"/>
                </a:solidFill>
                <a:latin typeface="Calibri Light" pitchFamily="34" charset="0"/>
              </a:rPr>
              <a:t>Amazo</a:t>
            </a:r>
            <a:r>
              <a:rPr lang="en-US" sz="2400" b="1" dirty="0" smtClean="0">
                <a:solidFill>
                  <a:srgbClr val="004B81"/>
                </a:solidFill>
                <a:latin typeface="Calibri Light" pitchFamily="34" charset="0"/>
              </a:rPr>
              <a:t>n Kinesis</a:t>
            </a:r>
          </a:p>
          <a:p>
            <a:pPr>
              <a:spcBef>
                <a:spcPct val="0"/>
              </a:spcBef>
            </a:pPr>
            <a:endParaRPr lang="en-US" altLang="en-US" sz="2400" b="1" dirty="0" smtClean="0">
              <a:solidFill>
                <a:srgbClr val="004B81"/>
              </a:solidFill>
              <a:latin typeface="Calibri Light" pitchFamily="34" charset="0"/>
            </a:endParaRPr>
          </a:p>
          <a:p>
            <a:pPr marL="342900" indent="-342900">
              <a:spcBef>
                <a:spcPct val="0"/>
              </a:spcBef>
              <a:buFont typeface="Arial" pitchFamily="34" charset="0"/>
              <a:buChar char="•"/>
            </a:pPr>
            <a:endParaRPr lang="en-US" sz="2400" b="1" dirty="0" smtClean="0">
              <a:solidFill>
                <a:srgbClr val="004B81"/>
              </a:solidFill>
              <a:latin typeface="Calibri Light" pitchFamily="34" charset="0"/>
            </a:endParaRPr>
          </a:p>
        </p:txBody>
      </p:sp>
    </p:spTree>
    <p:extLst>
      <p:ext uri="{BB962C8B-B14F-4D97-AF65-F5344CB8AC3E}">
        <p14:creationId xmlns:p14="http://schemas.microsoft.com/office/powerpoint/2010/main" val="2458034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14</a:t>
            </a:fld>
            <a:endParaRPr lang="en-US"/>
          </a:p>
        </p:txBody>
      </p:sp>
      <p:sp>
        <p:nvSpPr>
          <p:cNvPr id="4" name="Title 3"/>
          <p:cNvSpPr>
            <a:spLocks noGrp="1"/>
          </p:cNvSpPr>
          <p:nvPr>
            <p:ph type="title"/>
          </p:nvPr>
        </p:nvSpPr>
        <p:spPr>
          <a:xfrm>
            <a:off x="304800" y="10731"/>
            <a:ext cx="8229600" cy="1143000"/>
          </a:xfrm>
        </p:spPr>
        <p:txBody>
          <a:bodyPr/>
          <a:lstStyle/>
          <a:p>
            <a:pPr algn="l"/>
            <a:r>
              <a:rPr lang="en-IN" b="1" dirty="0" smtClean="0">
                <a:solidFill>
                  <a:srgbClr val="E64815"/>
                </a:solidFill>
              </a:rPr>
              <a:t>Chosen Data Stream Application</a:t>
            </a:r>
            <a:endParaRPr lang="en-IN" b="1" dirty="0">
              <a:solidFill>
                <a:srgbClr val="E64815"/>
              </a:solidFill>
            </a:endParaRPr>
          </a:p>
        </p:txBody>
      </p:sp>
      <p:sp>
        <p:nvSpPr>
          <p:cNvPr id="5" name="Rectangle 4"/>
          <p:cNvSpPr/>
          <p:nvPr/>
        </p:nvSpPr>
        <p:spPr>
          <a:xfrm>
            <a:off x="739461" y="1012062"/>
            <a:ext cx="8305800" cy="498760"/>
          </a:xfrm>
          <a:prstGeom prst="rect">
            <a:avLst/>
          </a:prstGeom>
        </p:spPr>
        <p:txBody>
          <a:bodyPr vert="horz" lIns="91440" tIns="45720" rIns="91440" bIns="45720" rtlCol="0" anchor="ctr">
            <a:noAutofit/>
          </a:bodyPr>
          <a:lstStyle/>
          <a:p>
            <a:pPr>
              <a:lnSpc>
                <a:spcPct val="110000"/>
              </a:lnSpc>
            </a:pPr>
            <a:r>
              <a:rPr lang="en-US" altLang="en-US" sz="2000" b="1" dirty="0" smtClean="0">
                <a:solidFill>
                  <a:srgbClr val="004B81"/>
                </a:solidFill>
                <a:latin typeface="Calibri Light" pitchFamily="34" charset="0"/>
                <a:ea typeface="+mj-ea"/>
                <a:cs typeface="+mj-cs"/>
              </a:rPr>
              <a:t>Business</a:t>
            </a:r>
            <a:r>
              <a:rPr lang="en-US" altLang="en-US" sz="2000" b="1" dirty="0">
                <a:solidFill>
                  <a:srgbClr val="004B81"/>
                </a:solidFill>
                <a:latin typeface="Calibri Light" pitchFamily="34" charset="0"/>
                <a:ea typeface="+mj-ea"/>
                <a:cs typeface="+mj-cs"/>
              </a:rPr>
              <a:t>: credit card transaction </a:t>
            </a:r>
            <a:r>
              <a:rPr lang="en-US" altLang="en-US" sz="2000" b="1" dirty="0" smtClean="0">
                <a:solidFill>
                  <a:srgbClr val="004B81"/>
                </a:solidFill>
                <a:latin typeface="Calibri Light" pitchFamily="34" charset="0"/>
                <a:ea typeface="+mj-ea"/>
                <a:cs typeface="+mj-cs"/>
              </a:rPr>
              <a:t>flows</a:t>
            </a:r>
          </a:p>
          <a:p>
            <a:pPr>
              <a:lnSpc>
                <a:spcPct val="110000"/>
              </a:lnSpc>
            </a:pPr>
            <a:endParaRPr lang="en-US" altLang="en-US" sz="2000" b="1" dirty="0">
              <a:solidFill>
                <a:srgbClr val="004B81"/>
              </a:solidFill>
              <a:latin typeface="Calibri Light" pitchFamily="34" charset="0"/>
              <a:ea typeface="+mj-ea"/>
              <a:cs typeface="+mj-cs"/>
            </a:endParaRPr>
          </a:p>
        </p:txBody>
      </p:sp>
      <p:sp>
        <p:nvSpPr>
          <p:cNvPr id="6" name="Rectangle 5"/>
          <p:cNvSpPr/>
          <p:nvPr/>
        </p:nvSpPr>
        <p:spPr>
          <a:xfrm>
            <a:off x="320899" y="1523701"/>
            <a:ext cx="8305800" cy="498760"/>
          </a:xfrm>
          <a:prstGeom prst="rect">
            <a:avLst/>
          </a:prstGeom>
        </p:spPr>
        <p:txBody>
          <a:bodyPr vert="horz" lIns="91440" tIns="45720" rIns="91440" bIns="45720" rtlCol="0" anchor="ctr">
            <a:noAutofit/>
          </a:bodyPr>
          <a:lstStyle/>
          <a:p>
            <a:pPr>
              <a:lnSpc>
                <a:spcPct val="110000"/>
              </a:lnSpc>
            </a:pPr>
            <a:r>
              <a:rPr lang="en-US" altLang="en-US" sz="4400" b="1" dirty="0" smtClean="0">
                <a:solidFill>
                  <a:srgbClr val="EF4815"/>
                </a:solidFill>
                <a:latin typeface="Calibri Light" pitchFamily="34" charset="0"/>
                <a:ea typeface="+mj-ea"/>
                <a:cs typeface="+mj-cs"/>
              </a:rPr>
              <a:t>Present </a:t>
            </a:r>
            <a:r>
              <a:rPr lang="en-US" altLang="en-US" sz="4400" b="1" dirty="0">
                <a:solidFill>
                  <a:srgbClr val="EF4815"/>
                </a:solidFill>
                <a:latin typeface="Calibri Light" pitchFamily="34" charset="0"/>
                <a:ea typeface="+mj-ea"/>
                <a:cs typeface="+mj-cs"/>
              </a:rPr>
              <a:t>Scenario</a:t>
            </a:r>
            <a:r>
              <a:rPr lang="en-US" altLang="en-US" sz="4400" b="1" dirty="0" smtClean="0">
                <a:solidFill>
                  <a:srgbClr val="EF4815"/>
                </a:solidFill>
                <a:latin typeface="Calibri Light" pitchFamily="34" charset="0"/>
                <a:ea typeface="+mj-ea"/>
                <a:cs typeface="+mj-cs"/>
              </a:rPr>
              <a:t> of the </a:t>
            </a:r>
            <a:r>
              <a:rPr lang="en-US" altLang="en-US" sz="4400" b="1" dirty="0">
                <a:solidFill>
                  <a:srgbClr val="EF4815"/>
                </a:solidFill>
                <a:latin typeface="Calibri Light" pitchFamily="34" charset="0"/>
                <a:ea typeface="+mj-ea"/>
                <a:cs typeface="+mj-cs"/>
              </a:rPr>
              <a:t>Application</a:t>
            </a:r>
          </a:p>
          <a:p>
            <a:pPr>
              <a:lnSpc>
                <a:spcPct val="110000"/>
              </a:lnSpc>
            </a:pPr>
            <a:endParaRPr lang="en-US" altLang="en-US" sz="2000" b="1" dirty="0">
              <a:solidFill>
                <a:srgbClr val="004B81"/>
              </a:solidFill>
              <a:latin typeface="Calibri Light" pitchFamily="34" charset="0"/>
              <a:ea typeface="+mj-ea"/>
              <a:cs typeface="+mj-cs"/>
            </a:endParaRPr>
          </a:p>
        </p:txBody>
      </p:sp>
      <p:sp>
        <p:nvSpPr>
          <p:cNvPr id="7" name="Rectangle 6"/>
          <p:cNvSpPr/>
          <p:nvPr/>
        </p:nvSpPr>
        <p:spPr>
          <a:xfrm>
            <a:off x="685800" y="4206590"/>
            <a:ext cx="8305800" cy="498760"/>
          </a:xfrm>
          <a:prstGeom prst="rect">
            <a:avLst/>
          </a:prstGeom>
        </p:spPr>
        <p:txBody>
          <a:bodyPr vert="horz" lIns="91440" tIns="45720" rIns="91440" bIns="45720" rtlCol="0" anchor="ctr">
            <a:noAutofit/>
          </a:bodyPr>
          <a:lstStyle/>
          <a:p>
            <a:pPr>
              <a:lnSpc>
                <a:spcPct val="110000"/>
              </a:lnSpc>
            </a:pPr>
            <a:r>
              <a:rPr lang="en-US" sz="2000" b="1" dirty="0" smtClean="0">
                <a:solidFill>
                  <a:srgbClr val="004B81"/>
                </a:solidFill>
                <a:latin typeface="Calibri Light" pitchFamily="34" charset="0"/>
                <a:ea typeface="+mj-ea"/>
                <a:cs typeface="+mj-cs"/>
              </a:rPr>
              <a:t>Source Definition:-</a:t>
            </a:r>
            <a:endParaRPr lang="en-US" sz="2000" b="1" dirty="0">
              <a:solidFill>
                <a:srgbClr val="004B81"/>
              </a:solidFill>
              <a:latin typeface="Calibri Light" pitchFamily="34" charset="0"/>
              <a:ea typeface="+mj-ea"/>
              <a:cs typeface="+mj-cs"/>
            </a:endParaRPr>
          </a:p>
          <a:p>
            <a:pPr>
              <a:lnSpc>
                <a:spcPct val="110000"/>
              </a:lnSpc>
            </a:pPr>
            <a:r>
              <a:rPr lang="en-US" sz="2000" b="1" dirty="0">
                <a:solidFill>
                  <a:srgbClr val="004B81"/>
                </a:solidFill>
                <a:latin typeface="Calibri Light" pitchFamily="34" charset="0"/>
                <a:ea typeface="+mj-ea"/>
                <a:cs typeface="+mj-cs"/>
              </a:rPr>
              <a:t>The first step in </a:t>
            </a:r>
            <a:r>
              <a:rPr lang="en-US" sz="2000" b="1" dirty="0" smtClean="0">
                <a:solidFill>
                  <a:srgbClr val="004B81"/>
                </a:solidFill>
                <a:latin typeface="Calibri Light" pitchFamily="34" charset="0"/>
                <a:ea typeface="+mj-ea"/>
                <a:cs typeface="+mj-cs"/>
              </a:rPr>
              <a:t>Streams </a:t>
            </a:r>
            <a:r>
              <a:rPr lang="en-US" sz="2000" b="1" dirty="0">
                <a:solidFill>
                  <a:srgbClr val="004B81"/>
                </a:solidFill>
                <a:latin typeface="Calibri Light" pitchFamily="34" charset="0"/>
                <a:ea typeface="+mj-ea"/>
                <a:cs typeface="+mj-cs"/>
              </a:rPr>
              <a:t>program is to establish a source for the stream. The source could be any of the following:</a:t>
            </a:r>
          </a:p>
          <a:p>
            <a:pPr>
              <a:lnSpc>
                <a:spcPct val="110000"/>
              </a:lnSpc>
            </a:pPr>
            <a:r>
              <a:rPr lang="en-US" sz="2000" b="1" dirty="0">
                <a:solidFill>
                  <a:srgbClr val="004B81"/>
                </a:solidFill>
                <a:latin typeface="Calibri Light" pitchFamily="34" charset="0"/>
                <a:ea typeface="+mj-ea"/>
                <a:cs typeface="+mj-cs"/>
              </a:rPr>
              <a:t>A single topic.</a:t>
            </a:r>
          </a:p>
          <a:p>
            <a:pPr>
              <a:lnSpc>
                <a:spcPct val="110000"/>
              </a:lnSpc>
            </a:pPr>
            <a:r>
              <a:rPr lang="en-US" sz="2000" b="1" dirty="0">
                <a:solidFill>
                  <a:srgbClr val="004B81"/>
                </a:solidFill>
                <a:latin typeface="Calibri Light" pitchFamily="34" charset="0"/>
                <a:ea typeface="+mj-ea"/>
                <a:cs typeface="+mj-cs"/>
              </a:rPr>
              <a:t>Multiple topics in a comma-separated list.</a:t>
            </a:r>
          </a:p>
          <a:p>
            <a:pPr>
              <a:lnSpc>
                <a:spcPct val="110000"/>
              </a:lnSpc>
            </a:pPr>
            <a:r>
              <a:rPr lang="en-US" sz="2000" b="1" dirty="0">
                <a:solidFill>
                  <a:srgbClr val="004B81"/>
                </a:solidFill>
                <a:latin typeface="Calibri Light" pitchFamily="34" charset="0"/>
                <a:ea typeface="+mj-ea"/>
                <a:cs typeface="+mj-cs"/>
              </a:rPr>
              <a:t>A regex that can match one or more topics.</a:t>
            </a:r>
          </a:p>
          <a:p>
            <a:pPr>
              <a:lnSpc>
                <a:spcPct val="110000"/>
              </a:lnSpc>
            </a:pPr>
            <a:r>
              <a:rPr lang="en-US" sz="2000" b="1" dirty="0">
                <a:solidFill>
                  <a:srgbClr val="004B81"/>
                </a:solidFill>
                <a:latin typeface="Calibri Light" pitchFamily="34" charset="0"/>
                <a:ea typeface="+mj-ea"/>
                <a:cs typeface="+mj-cs"/>
              </a:rPr>
              <a:t>In this case, we will use the “transaction” single topic. A </a:t>
            </a:r>
            <a:r>
              <a:rPr lang="en-US" sz="2000" b="1" dirty="0" smtClean="0">
                <a:solidFill>
                  <a:srgbClr val="004B81"/>
                </a:solidFill>
                <a:latin typeface="Calibri Light" pitchFamily="34" charset="0"/>
                <a:ea typeface="+mj-ea"/>
                <a:cs typeface="+mj-cs"/>
              </a:rPr>
              <a:t>Streams </a:t>
            </a:r>
            <a:r>
              <a:rPr lang="en-US" sz="2000" b="1" dirty="0">
                <a:solidFill>
                  <a:srgbClr val="004B81"/>
                </a:solidFill>
                <a:latin typeface="Calibri Light" pitchFamily="34" charset="0"/>
                <a:ea typeface="+mj-ea"/>
                <a:cs typeface="+mj-cs"/>
              </a:rPr>
              <a:t>program runs one or more </a:t>
            </a:r>
            <a:r>
              <a:rPr lang="en-US" sz="2000" b="1" dirty="0" err="1">
                <a:solidFill>
                  <a:srgbClr val="004B81"/>
                </a:solidFill>
                <a:latin typeface="Calibri Light" pitchFamily="34" charset="0"/>
                <a:ea typeface="+mj-ea"/>
                <a:cs typeface="+mj-cs"/>
              </a:rPr>
              <a:t>StreamThread</a:t>
            </a:r>
            <a:r>
              <a:rPr lang="en-US" sz="2000" b="1" dirty="0">
                <a:solidFill>
                  <a:srgbClr val="004B81"/>
                </a:solidFill>
                <a:latin typeface="Calibri Light" pitchFamily="34" charset="0"/>
                <a:ea typeface="+mj-ea"/>
                <a:cs typeface="+mj-cs"/>
              </a:rPr>
              <a:t> (the number of Stream threads is user-defined) instances. Each </a:t>
            </a:r>
            <a:r>
              <a:rPr lang="en-US" sz="2000" b="1" dirty="0" err="1">
                <a:solidFill>
                  <a:srgbClr val="004B81"/>
                </a:solidFill>
                <a:latin typeface="Calibri Light" pitchFamily="34" charset="0"/>
                <a:ea typeface="+mj-ea"/>
                <a:cs typeface="+mj-cs"/>
              </a:rPr>
              <a:t>StreamThread</a:t>
            </a:r>
            <a:r>
              <a:rPr lang="en-US" sz="2000" b="1" dirty="0">
                <a:solidFill>
                  <a:srgbClr val="004B81"/>
                </a:solidFill>
                <a:latin typeface="Calibri Light" pitchFamily="34" charset="0"/>
                <a:ea typeface="+mj-ea"/>
                <a:cs typeface="+mj-cs"/>
              </a:rPr>
              <a:t> has an embedded Consumer and Producer that handles reading from and writing to Kafka. In addition to specifying source topic(s), you also provide </a:t>
            </a:r>
            <a:r>
              <a:rPr lang="en-US" sz="2000" b="1" dirty="0" err="1">
                <a:solidFill>
                  <a:srgbClr val="004B81"/>
                </a:solidFill>
                <a:latin typeface="Calibri Light" pitchFamily="34" charset="0"/>
                <a:ea typeface="+mj-ea"/>
                <a:cs typeface="+mj-cs"/>
              </a:rPr>
              <a:t>Serdes</a:t>
            </a:r>
            <a:r>
              <a:rPr lang="en-US" sz="2000" b="1" dirty="0">
                <a:solidFill>
                  <a:srgbClr val="004B81"/>
                </a:solidFill>
                <a:latin typeface="Calibri Light" pitchFamily="34" charset="0"/>
                <a:ea typeface="+mj-ea"/>
                <a:cs typeface="+mj-cs"/>
              </a:rPr>
              <a:t> for the keys and values. A </a:t>
            </a:r>
            <a:r>
              <a:rPr lang="en-US" sz="2000" b="1" dirty="0" err="1">
                <a:solidFill>
                  <a:srgbClr val="004B81"/>
                </a:solidFill>
                <a:latin typeface="Calibri Light" pitchFamily="34" charset="0"/>
                <a:ea typeface="+mj-ea"/>
                <a:cs typeface="+mj-cs"/>
              </a:rPr>
              <a:t>Serdes</a:t>
            </a:r>
            <a:r>
              <a:rPr lang="en-US" sz="2000" b="1" dirty="0">
                <a:solidFill>
                  <a:srgbClr val="004B81"/>
                </a:solidFill>
                <a:latin typeface="Calibri Light" pitchFamily="34" charset="0"/>
                <a:ea typeface="+mj-ea"/>
                <a:cs typeface="+mj-cs"/>
              </a:rPr>
              <a:t> instance contains the </a:t>
            </a:r>
            <a:r>
              <a:rPr lang="en-US" sz="2000" b="1" dirty="0" err="1">
                <a:solidFill>
                  <a:srgbClr val="004B81"/>
                </a:solidFill>
                <a:latin typeface="Calibri Light" pitchFamily="34" charset="0"/>
                <a:ea typeface="+mj-ea"/>
                <a:cs typeface="+mj-cs"/>
              </a:rPr>
              <a:t>serializer</a:t>
            </a:r>
            <a:r>
              <a:rPr lang="en-US" sz="2000" b="1" dirty="0">
                <a:solidFill>
                  <a:srgbClr val="004B81"/>
                </a:solidFill>
                <a:latin typeface="Calibri Light" pitchFamily="34" charset="0"/>
                <a:ea typeface="+mj-ea"/>
                <a:cs typeface="+mj-cs"/>
              </a:rPr>
              <a:t> and </a:t>
            </a:r>
            <a:r>
              <a:rPr lang="en-US" sz="2000" b="1" dirty="0" err="1">
                <a:solidFill>
                  <a:srgbClr val="004B81"/>
                </a:solidFill>
                <a:latin typeface="Calibri Light" pitchFamily="34" charset="0"/>
                <a:ea typeface="+mj-ea"/>
                <a:cs typeface="+mj-cs"/>
              </a:rPr>
              <a:t>deserializer</a:t>
            </a:r>
            <a:r>
              <a:rPr lang="en-US" sz="2000" b="1" dirty="0">
                <a:solidFill>
                  <a:srgbClr val="004B81"/>
                </a:solidFill>
                <a:latin typeface="Calibri Light" pitchFamily="34" charset="0"/>
                <a:ea typeface="+mj-ea"/>
                <a:cs typeface="+mj-cs"/>
              </a:rPr>
              <a:t> needed to convert objects to byte arrays/byte arrays to objects, respectively.</a:t>
            </a:r>
          </a:p>
          <a:p>
            <a:pPr>
              <a:lnSpc>
                <a:spcPct val="110000"/>
              </a:lnSpc>
            </a:pPr>
            <a:endParaRPr lang="en-US" altLang="en-US" sz="2000" b="1" dirty="0">
              <a:solidFill>
                <a:srgbClr val="004B81"/>
              </a:solidFill>
              <a:latin typeface="Calibri Light" pitchFamily="34" charset="0"/>
              <a:ea typeface="+mj-ea"/>
              <a:cs typeface="+mj-cs"/>
            </a:endParaRPr>
          </a:p>
        </p:txBody>
      </p:sp>
    </p:spTree>
    <p:extLst>
      <p:ext uri="{BB962C8B-B14F-4D97-AF65-F5344CB8AC3E}">
        <p14:creationId xmlns:p14="http://schemas.microsoft.com/office/powerpoint/2010/main" val="141240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15</a:t>
            </a:fld>
            <a:endParaRPr lang="en-US"/>
          </a:p>
        </p:txBody>
      </p:sp>
      <p:sp>
        <p:nvSpPr>
          <p:cNvPr id="5" name="Rectangle 4"/>
          <p:cNvSpPr/>
          <p:nvPr/>
        </p:nvSpPr>
        <p:spPr>
          <a:xfrm>
            <a:off x="457200" y="3276600"/>
            <a:ext cx="8305800" cy="498760"/>
          </a:xfrm>
          <a:prstGeom prst="rect">
            <a:avLst/>
          </a:prstGeom>
        </p:spPr>
        <p:txBody>
          <a:bodyPr vert="horz" lIns="91440" tIns="45720" rIns="91440" bIns="45720" rtlCol="0" anchor="ctr">
            <a:noAutofit/>
          </a:bodyPr>
          <a:lstStyle/>
          <a:p>
            <a:r>
              <a:rPr lang="en-US" sz="2000" b="1" dirty="0">
                <a:solidFill>
                  <a:srgbClr val="004B81"/>
                </a:solidFill>
                <a:latin typeface="Calibri Light" pitchFamily="34" charset="0"/>
                <a:ea typeface="+mj-ea"/>
                <a:cs typeface="+mj-cs"/>
              </a:rPr>
              <a:t>Step 1 : Masking Credit Card Numbers</a:t>
            </a:r>
          </a:p>
          <a:p>
            <a:r>
              <a:rPr lang="en-US" sz="2000" b="1" dirty="0">
                <a:solidFill>
                  <a:srgbClr val="004B81"/>
                </a:solidFill>
                <a:latin typeface="Calibri Light" pitchFamily="34" charset="0"/>
                <a:ea typeface="+mj-ea"/>
                <a:cs typeface="+mj-cs"/>
              </a:rPr>
              <a:t>The first goal is to mask the credit card numbers recorded in the incoming purchase records. The first processor is used to convert credit card numbers from 1234-5678-9123-2233 to xxxx-xxxx-xxxx-2233. The </a:t>
            </a:r>
            <a:r>
              <a:rPr lang="en-US" sz="2000" b="1" dirty="0" err="1">
                <a:solidFill>
                  <a:srgbClr val="004B81"/>
                </a:solidFill>
                <a:latin typeface="Calibri Light" pitchFamily="34" charset="0"/>
                <a:ea typeface="+mj-ea"/>
                <a:cs typeface="+mj-cs"/>
              </a:rPr>
              <a:t>Stream.mapValues</a:t>
            </a:r>
            <a:r>
              <a:rPr lang="en-US" sz="2000" b="1" dirty="0">
                <a:solidFill>
                  <a:srgbClr val="004B81"/>
                </a:solidFill>
                <a:latin typeface="Calibri Light" pitchFamily="34" charset="0"/>
                <a:ea typeface="+mj-ea"/>
                <a:cs typeface="+mj-cs"/>
              </a:rPr>
              <a:t> method performs the masking. The </a:t>
            </a:r>
            <a:r>
              <a:rPr lang="en-US" sz="2000" b="1" dirty="0" err="1">
                <a:solidFill>
                  <a:srgbClr val="004B81"/>
                </a:solidFill>
                <a:latin typeface="Calibri Light" pitchFamily="34" charset="0"/>
                <a:ea typeface="+mj-ea"/>
                <a:cs typeface="+mj-cs"/>
              </a:rPr>
              <a:t>KStream.mapValues</a:t>
            </a:r>
            <a:r>
              <a:rPr lang="en-US" sz="2000" b="1" dirty="0">
                <a:solidFill>
                  <a:srgbClr val="004B81"/>
                </a:solidFill>
                <a:latin typeface="Calibri Light" pitchFamily="34" charset="0"/>
                <a:ea typeface="+mj-ea"/>
                <a:cs typeface="+mj-cs"/>
              </a:rPr>
              <a:t> method returns a new </a:t>
            </a:r>
            <a:r>
              <a:rPr lang="en-US" sz="2000" b="1" dirty="0" err="1">
                <a:solidFill>
                  <a:srgbClr val="004B81"/>
                </a:solidFill>
                <a:latin typeface="Calibri Light" pitchFamily="34" charset="0"/>
                <a:ea typeface="+mj-ea"/>
                <a:cs typeface="+mj-cs"/>
              </a:rPr>
              <a:t>KStream</a:t>
            </a:r>
            <a:r>
              <a:rPr lang="en-US" sz="2000" b="1" dirty="0">
                <a:solidFill>
                  <a:srgbClr val="004B81"/>
                </a:solidFill>
                <a:latin typeface="Calibri Light" pitchFamily="34" charset="0"/>
                <a:ea typeface="+mj-ea"/>
                <a:cs typeface="+mj-cs"/>
              </a:rPr>
              <a:t> instance that changes the values, as specified by the given </a:t>
            </a:r>
            <a:r>
              <a:rPr lang="en-US" sz="2000" b="1" dirty="0" err="1">
                <a:solidFill>
                  <a:srgbClr val="004B81"/>
                </a:solidFill>
                <a:latin typeface="Calibri Light" pitchFamily="34" charset="0"/>
                <a:ea typeface="+mj-ea"/>
                <a:cs typeface="+mj-cs"/>
              </a:rPr>
              <a:t>ValueMapper</a:t>
            </a:r>
            <a:r>
              <a:rPr lang="en-US" sz="2000" b="1" dirty="0">
                <a:solidFill>
                  <a:srgbClr val="004B81"/>
                </a:solidFill>
                <a:latin typeface="Calibri Light" pitchFamily="34" charset="0"/>
                <a:ea typeface="+mj-ea"/>
                <a:cs typeface="+mj-cs"/>
              </a:rPr>
              <a:t>, as records flow through the stream. This particular </a:t>
            </a:r>
            <a:r>
              <a:rPr lang="en-US" sz="2000" b="1" dirty="0" err="1">
                <a:solidFill>
                  <a:srgbClr val="004B81"/>
                </a:solidFill>
                <a:latin typeface="Calibri Light" pitchFamily="34" charset="0"/>
                <a:ea typeface="+mj-ea"/>
                <a:cs typeface="+mj-cs"/>
              </a:rPr>
              <a:t>KStream</a:t>
            </a:r>
            <a:r>
              <a:rPr lang="en-US" sz="2000" b="1" dirty="0">
                <a:solidFill>
                  <a:srgbClr val="004B81"/>
                </a:solidFill>
                <a:latin typeface="Calibri Light" pitchFamily="34" charset="0"/>
                <a:ea typeface="+mj-ea"/>
                <a:cs typeface="+mj-cs"/>
              </a:rPr>
              <a:t> instance is the parent processor for any other processors you define. Our new parent processor provides the masked credit card numbers to any downstream processors with Purchase objects.</a:t>
            </a:r>
          </a:p>
          <a:p>
            <a:pPr>
              <a:lnSpc>
                <a:spcPct val="110000"/>
              </a:lnSpc>
            </a:pPr>
            <a:endParaRPr lang="en-US" altLang="en-US" sz="2000" b="1" dirty="0">
              <a:solidFill>
                <a:srgbClr val="004B81"/>
              </a:solidFill>
              <a:latin typeface="Calibri Light" pitchFamily="34" charset="0"/>
              <a:ea typeface="+mj-ea"/>
              <a:cs typeface="+mj-cs"/>
            </a:endParaRPr>
          </a:p>
        </p:txBody>
      </p:sp>
      <p:sp>
        <p:nvSpPr>
          <p:cNvPr id="9" name="Rectangle 8"/>
          <p:cNvSpPr/>
          <p:nvPr/>
        </p:nvSpPr>
        <p:spPr>
          <a:xfrm>
            <a:off x="228600" y="304800"/>
            <a:ext cx="8305800" cy="498760"/>
          </a:xfrm>
          <a:prstGeom prst="rect">
            <a:avLst/>
          </a:prstGeom>
        </p:spPr>
        <p:txBody>
          <a:bodyPr vert="horz" lIns="91440" tIns="45720" rIns="91440" bIns="45720" rtlCol="0" anchor="ctr">
            <a:noAutofit/>
          </a:bodyPr>
          <a:lstStyle/>
          <a:p>
            <a:pPr>
              <a:lnSpc>
                <a:spcPct val="110000"/>
              </a:lnSpc>
            </a:pPr>
            <a:r>
              <a:rPr lang="en-US" altLang="en-US" sz="4400" b="1" dirty="0" smtClean="0">
                <a:solidFill>
                  <a:srgbClr val="EF4815"/>
                </a:solidFill>
                <a:latin typeface="Calibri Light" pitchFamily="34" charset="0"/>
                <a:ea typeface="+mj-ea"/>
                <a:cs typeface="+mj-cs"/>
              </a:rPr>
              <a:t>Present </a:t>
            </a:r>
            <a:r>
              <a:rPr lang="en-US" altLang="en-US" sz="4400" b="1" dirty="0">
                <a:solidFill>
                  <a:srgbClr val="EF4815"/>
                </a:solidFill>
                <a:latin typeface="Calibri Light" pitchFamily="34" charset="0"/>
                <a:ea typeface="+mj-ea"/>
                <a:cs typeface="+mj-cs"/>
              </a:rPr>
              <a:t>Scenario</a:t>
            </a:r>
            <a:r>
              <a:rPr lang="en-US" altLang="en-US" sz="4400" b="1" dirty="0" smtClean="0">
                <a:solidFill>
                  <a:srgbClr val="EF4815"/>
                </a:solidFill>
                <a:latin typeface="Calibri Light" pitchFamily="34" charset="0"/>
                <a:ea typeface="+mj-ea"/>
                <a:cs typeface="+mj-cs"/>
              </a:rPr>
              <a:t> of the </a:t>
            </a:r>
            <a:r>
              <a:rPr lang="en-US" altLang="en-US" sz="4400" b="1" dirty="0">
                <a:solidFill>
                  <a:srgbClr val="EF4815"/>
                </a:solidFill>
                <a:latin typeface="Calibri Light" pitchFamily="34" charset="0"/>
                <a:ea typeface="+mj-ea"/>
                <a:cs typeface="+mj-cs"/>
              </a:rPr>
              <a:t>Application</a:t>
            </a:r>
          </a:p>
          <a:p>
            <a:pPr>
              <a:lnSpc>
                <a:spcPct val="110000"/>
              </a:lnSpc>
            </a:pPr>
            <a:endParaRPr lang="en-US" altLang="en-US" sz="2000" b="1" dirty="0">
              <a:solidFill>
                <a:srgbClr val="004B81"/>
              </a:solidFill>
              <a:latin typeface="Calibri Light" pitchFamily="34" charset="0"/>
              <a:ea typeface="+mj-ea"/>
              <a:cs typeface="+mj-cs"/>
            </a:endParaRPr>
          </a:p>
        </p:txBody>
      </p:sp>
      <p:sp>
        <p:nvSpPr>
          <p:cNvPr id="10" name="Rectangle 9"/>
          <p:cNvSpPr/>
          <p:nvPr/>
        </p:nvSpPr>
        <p:spPr>
          <a:xfrm>
            <a:off x="228600" y="847266"/>
            <a:ext cx="8305800" cy="498760"/>
          </a:xfrm>
          <a:prstGeom prst="rect">
            <a:avLst/>
          </a:prstGeom>
        </p:spPr>
        <p:txBody>
          <a:bodyPr vert="horz" lIns="91440" tIns="45720" rIns="91440" bIns="45720" rtlCol="0" anchor="ctr">
            <a:noAutofit/>
          </a:bodyPr>
          <a:lstStyle/>
          <a:p>
            <a:pPr>
              <a:lnSpc>
                <a:spcPct val="110000"/>
              </a:lnSpc>
            </a:pPr>
            <a:r>
              <a:rPr lang="en-US" altLang="en-US" sz="2800" b="1" dirty="0" smtClean="0">
                <a:solidFill>
                  <a:srgbClr val="EF4815"/>
                </a:solidFill>
                <a:latin typeface="Calibri Light" pitchFamily="34" charset="0"/>
                <a:ea typeface="+mj-ea"/>
                <a:cs typeface="+mj-cs"/>
              </a:rPr>
              <a:t>Continued…</a:t>
            </a:r>
            <a:endParaRPr lang="en-US" altLang="en-US" sz="2800" b="1" dirty="0">
              <a:solidFill>
                <a:srgbClr val="EF4815"/>
              </a:solidFill>
              <a:latin typeface="Calibri Light" pitchFamily="34" charset="0"/>
              <a:ea typeface="+mj-ea"/>
              <a:cs typeface="+mj-cs"/>
            </a:endParaRPr>
          </a:p>
          <a:p>
            <a:pPr>
              <a:lnSpc>
                <a:spcPct val="110000"/>
              </a:lnSpc>
            </a:pPr>
            <a:endParaRPr lang="en-US" altLang="en-US" sz="2800" b="1" dirty="0">
              <a:solidFill>
                <a:srgbClr val="004B81"/>
              </a:solidFill>
              <a:latin typeface="Calibri Light" pitchFamily="34" charset="0"/>
              <a:ea typeface="+mj-ea"/>
              <a:cs typeface="+mj-cs"/>
            </a:endParaRPr>
          </a:p>
        </p:txBody>
      </p:sp>
    </p:spTree>
    <p:extLst>
      <p:ext uri="{BB962C8B-B14F-4D97-AF65-F5344CB8AC3E}">
        <p14:creationId xmlns:p14="http://schemas.microsoft.com/office/powerpoint/2010/main" val="1551855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16</a:t>
            </a:fld>
            <a:endParaRPr lang="en-US"/>
          </a:p>
        </p:txBody>
      </p:sp>
      <p:sp>
        <p:nvSpPr>
          <p:cNvPr id="5" name="Rectangle 4"/>
          <p:cNvSpPr/>
          <p:nvPr/>
        </p:nvSpPr>
        <p:spPr>
          <a:xfrm>
            <a:off x="457200" y="2690365"/>
            <a:ext cx="8305800" cy="498760"/>
          </a:xfrm>
          <a:prstGeom prst="rect">
            <a:avLst/>
          </a:prstGeom>
        </p:spPr>
        <p:txBody>
          <a:bodyPr vert="horz" lIns="91440" tIns="45720" rIns="91440" bIns="45720" rtlCol="0" anchor="ctr">
            <a:noAutofit/>
          </a:bodyPr>
          <a:lstStyle/>
          <a:p>
            <a:r>
              <a:rPr lang="en-US" sz="2000" b="1" dirty="0">
                <a:solidFill>
                  <a:srgbClr val="004B81"/>
                </a:solidFill>
                <a:latin typeface="Calibri Light" pitchFamily="34" charset="0"/>
                <a:ea typeface="+mj-ea"/>
                <a:cs typeface="+mj-cs"/>
              </a:rPr>
              <a:t>Step </a:t>
            </a:r>
            <a:r>
              <a:rPr lang="en-US" sz="2000" b="1" dirty="0" smtClean="0">
                <a:solidFill>
                  <a:srgbClr val="004B81"/>
                </a:solidFill>
                <a:latin typeface="Calibri Light" pitchFamily="34" charset="0"/>
                <a:ea typeface="+mj-ea"/>
                <a:cs typeface="+mj-cs"/>
              </a:rPr>
              <a:t>2 </a:t>
            </a:r>
            <a:r>
              <a:rPr lang="en-US" sz="2000" b="1" dirty="0">
                <a:solidFill>
                  <a:srgbClr val="004B81"/>
                </a:solidFill>
                <a:latin typeface="Calibri Light" pitchFamily="34" charset="0"/>
                <a:ea typeface="+mj-ea"/>
                <a:cs typeface="+mj-cs"/>
              </a:rPr>
              <a:t>: </a:t>
            </a:r>
            <a:r>
              <a:rPr lang="en-IN" sz="2000" b="1" dirty="0">
                <a:solidFill>
                  <a:srgbClr val="004B81"/>
                </a:solidFill>
                <a:latin typeface="Calibri Light" pitchFamily="34" charset="0"/>
                <a:ea typeface="+mj-ea"/>
                <a:cs typeface="+mj-cs"/>
              </a:rPr>
              <a:t>Purchase Patterns</a:t>
            </a:r>
          </a:p>
          <a:p>
            <a:r>
              <a:rPr lang="en-US" sz="2000" dirty="0">
                <a:solidFill>
                  <a:srgbClr val="004B81"/>
                </a:solidFill>
              </a:rPr>
              <a:t>Here’s the purchase patterns processor. It’s responsible for taking Purchase objects and converting them into Purchase Pattern objects, containing the item purchases and the zip code where the transaction took place. We’ve added a new processor that takes records from the patterns processor and writes </a:t>
            </a:r>
            <a:r>
              <a:rPr lang="en-US" sz="2000" dirty="0" smtClean="0">
                <a:solidFill>
                  <a:srgbClr val="004B81"/>
                </a:solidFill>
              </a:rPr>
              <a:t>them. </a:t>
            </a:r>
            <a:r>
              <a:rPr lang="en-US" sz="2000" dirty="0">
                <a:solidFill>
                  <a:srgbClr val="004B81"/>
                </a:solidFill>
              </a:rPr>
              <a:t>Other applications can consume this information and use it to determine inventory levels, as well as purchasing trends in </a:t>
            </a:r>
            <a:r>
              <a:rPr lang="en-US" sz="2000" dirty="0" smtClean="0">
                <a:solidFill>
                  <a:srgbClr val="004B81"/>
                </a:solidFill>
              </a:rPr>
              <a:t>an area</a:t>
            </a:r>
            <a:r>
              <a:rPr lang="en-US" sz="2000" dirty="0">
                <a:solidFill>
                  <a:srgbClr val="004B81"/>
                </a:solidFill>
              </a:rPr>
              <a:t>.</a:t>
            </a:r>
            <a:endParaRPr lang="en-US" altLang="en-US" sz="2000" b="1" dirty="0">
              <a:solidFill>
                <a:srgbClr val="004B81"/>
              </a:solidFill>
              <a:latin typeface="Calibri Light" pitchFamily="34" charset="0"/>
              <a:ea typeface="+mj-ea"/>
              <a:cs typeface="+mj-cs"/>
            </a:endParaRPr>
          </a:p>
        </p:txBody>
      </p:sp>
      <p:sp>
        <p:nvSpPr>
          <p:cNvPr id="9" name="Rectangle 8"/>
          <p:cNvSpPr/>
          <p:nvPr/>
        </p:nvSpPr>
        <p:spPr>
          <a:xfrm>
            <a:off x="228600" y="304800"/>
            <a:ext cx="8305800" cy="498760"/>
          </a:xfrm>
          <a:prstGeom prst="rect">
            <a:avLst/>
          </a:prstGeom>
        </p:spPr>
        <p:txBody>
          <a:bodyPr vert="horz" lIns="91440" tIns="45720" rIns="91440" bIns="45720" rtlCol="0" anchor="ctr">
            <a:noAutofit/>
          </a:bodyPr>
          <a:lstStyle/>
          <a:p>
            <a:pPr>
              <a:lnSpc>
                <a:spcPct val="110000"/>
              </a:lnSpc>
            </a:pPr>
            <a:r>
              <a:rPr lang="en-US" altLang="en-US" sz="4400" b="1" dirty="0" smtClean="0">
                <a:solidFill>
                  <a:srgbClr val="EF4815"/>
                </a:solidFill>
                <a:latin typeface="Calibri Light" pitchFamily="34" charset="0"/>
                <a:ea typeface="+mj-ea"/>
                <a:cs typeface="+mj-cs"/>
              </a:rPr>
              <a:t>Present </a:t>
            </a:r>
            <a:r>
              <a:rPr lang="en-US" altLang="en-US" sz="4400" b="1" dirty="0">
                <a:solidFill>
                  <a:srgbClr val="EF4815"/>
                </a:solidFill>
                <a:latin typeface="Calibri Light" pitchFamily="34" charset="0"/>
                <a:ea typeface="+mj-ea"/>
                <a:cs typeface="+mj-cs"/>
              </a:rPr>
              <a:t>Scenario</a:t>
            </a:r>
            <a:r>
              <a:rPr lang="en-US" altLang="en-US" sz="4400" b="1" dirty="0" smtClean="0">
                <a:solidFill>
                  <a:srgbClr val="EF4815"/>
                </a:solidFill>
                <a:latin typeface="Calibri Light" pitchFamily="34" charset="0"/>
                <a:ea typeface="+mj-ea"/>
                <a:cs typeface="+mj-cs"/>
              </a:rPr>
              <a:t> of the </a:t>
            </a:r>
            <a:r>
              <a:rPr lang="en-US" altLang="en-US" sz="4400" b="1" dirty="0">
                <a:solidFill>
                  <a:srgbClr val="EF4815"/>
                </a:solidFill>
                <a:latin typeface="Calibri Light" pitchFamily="34" charset="0"/>
                <a:ea typeface="+mj-ea"/>
                <a:cs typeface="+mj-cs"/>
              </a:rPr>
              <a:t>Application</a:t>
            </a:r>
          </a:p>
          <a:p>
            <a:pPr>
              <a:lnSpc>
                <a:spcPct val="110000"/>
              </a:lnSpc>
            </a:pPr>
            <a:endParaRPr lang="en-US" altLang="en-US" sz="2000" b="1" dirty="0">
              <a:solidFill>
                <a:srgbClr val="004B81"/>
              </a:solidFill>
              <a:latin typeface="Calibri Light" pitchFamily="34" charset="0"/>
              <a:ea typeface="+mj-ea"/>
              <a:cs typeface="+mj-cs"/>
            </a:endParaRPr>
          </a:p>
        </p:txBody>
      </p:sp>
      <p:sp>
        <p:nvSpPr>
          <p:cNvPr id="10" name="Rectangle 9"/>
          <p:cNvSpPr/>
          <p:nvPr/>
        </p:nvSpPr>
        <p:spPr>
          <a:xfrm>
            <a:off x="228600" y="847266"/>
            <a:ext cx="8305800" cy="498760"/>
          </a:xfrm>
          <a:prstGeom prst="rect">
            <a:avLst/>
          </a:prstGeom>
        </p:spPr>
        <p:txBody>
          <a:bodyPr vert="horz" lIns="91440" tIns="45720" rIns="91440" bIns="45720" rtlCol="0" anchor="ctr">
            <a:noAutofit/>
          </a:bodyPr>
          <a:lstStyle/>
          <a:p>
            <a:pPr>
              <a:lnSpc>
                <a:spcPct val="110000"/>
              </a:lnSpc>
            </a:pPr>
            <a:r>
              <a:rPr lang="en-US" altLang="en-US" sz="2800" b="1" dirty="0" smtClean="0">
                <a:solidFill>
                  <a:srgbClr val="EF4815"/>
                </a:solidFill>
                <a:latin typeface="Calibri Light" pitchFamily="34" charset="0"/>
                <a:ea typeface="+mj-ea"/>
                <a:cs typeface="+mj-cs"/>
              </a:rPr>
              <a:t>Continued…</a:t>
            </a:r>
            <a:endParaRPr lang="en-US" altLang="en-US" sz="2800" b="1" dirty="0">
              <a:solidFill>
                <a:srgbClr val="EF4815"/>
              </a:solidFill>
              <a:latin typeface="Calibri Light" pitchFamily="34" charset="0"/>
              <a:ea typeface="+mj-ea"/>
              <a:cs typeface="+mj-cs"/>
            </a:endParaRPr>
          </a:p>
          <a:p>
            <a:pPr>
              <a:lnSpc>
                <a:spcPct val="110000"/>
              </a:lnSpc>
            </a:pPr>
            <a:endParaRPr lang="en-US" altLang="en-US" sz="2800" b="1" dirty="0">
              <a:solidFill>
                <a:srgbClr val="004B81"/>
              </a:solidFill>
              <a:latin typeface="Calibri Light" pitchFamily="34" charset="0"/>
              <a:ea typeface="+mj-ea"/>
              <a:cs typeface="+mj-cs"/>
            </a:endParaRPr>
          </a:p>
        </p:txBody>
      </p:sp>
    </p:spTree>
    <p:extLst>
      <p:ext uri="{BB962C8B-B14F-4D97-AF65-F5344CB8AC3E}">
        <p14:creationId xmlns:p14="http://schemas.microsoft.com/office/powerpoint/2010/main" val="2884504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17</a:t>
            </a:fld>
            <a:endParaRPr lang="en-US"/>
          </a:p>
        </p:txBody>
      </p:sp>
      <p:sp>
        <p:nvSpPr>
          <p:cNvPr id="5" name="Rectangle 4"/>
          <p:cNvSpPr/>
          <p:nvPr/>
        </p:nvSpPr>
        <p:spPr>
          <a:xfrm>
            <a:off x="457200" y="2690365"/>
            <a:ext cx="8305800" cy="498760"/>
          </a:xfrm>
          <a:prstGeom prst="rect">
            <a:avLst/>
          </a:prstGeom>
        </p:spPr>
        <p:txBody>
          <a:bodyPr vert="horz" lIns="91440" tIns="45720" rIns="91440" bIns="45720" rtlCol="0" anchor="ctr">
            <a:noAutofit/>
          </a:bodyPr>
          <a:lstStyle/>
          <a:p>
            <a:r>
              <a:rPr lang="en-US" sz="2000" b="1" dirty="0">
                <a:solidFill>
                  <a:srgbClr val="004B81"/>
                </a:solidFill>
                <a:latin typeface="Calibri Light" pitchFamily="34" charset="0"/>
                <a:ea typeface="+mj-ea"/>
                <a:cs typeface="+mj-cs"/>
              </a:rPr>
              <a:t>Step </a:t>
            </a:r>
            <a:r>
              <a:rPr lang="en-US" sz="2000" b="1" dirty="0" smtClean="0">
                <a:solidFill>
                  <a:srgbClr val="004B81"/>
                </a:solidFill>
                <a:latin typeface="Calibri Light" pitchFamily="34" charset="0"/>
                <a:ea typeface="+mj-ea"/>
                <a:cs typeface="+mj-cs"/>
              </a:rPr>
              <a:t>3 </a:t>
            </a:r>
            <a:r>
              <a:rPr lang="en-US" sz="2000" b="1" dirty="0">
                <a:solidFill>
                  <a:srgbClr val="004B81"/>
                </a:solidFill>
                <a:latin typeface="Calibri Light" pitchFamily="34" charset="0"/>
                <a:ea typeface="+mj-ea"/>
                <a:cs typeface="+mj-cs"/>
              </a:rPr>
              <a:t>: </a:t>
            </a:r>
            <a:r>
              <a:rPr lang="en-IN" sz="2000" b="1" dirty="0" smtClean="0">
                <a:solidFill>
                  <a:srgbClr val="004B81"/>
                </a:solidFill>
                <a:latin typeface="Calibri Light" pitchFamily="34" charset="0"/>
                <a:ea typeface="+mj-ea"/>
                <a:cs typeface="+mj-cs"/>
              </a:rPr>
              <a:t>Rewards</a:t>
            </a:r>
          </a:p>
          <a:p>
            <a:r>
              <a:rPr lang="en-US" sz="2000" dirty="0"/>
              <a:t>the customer rewards processor responsible for transforming Purchase objects into a </a:t>
            </a:r>
            <a:r>
              <a:rPr lang="en-US" sz="2000" dirty="0" err="1"/>
              <a:t>RewardAccumulator</a:t>
            </a:r>
            <a:r>
              <a:rPr lang="en-US" sz="2000" dirty="0"/>
              <a:t> object containing the customer id, date, and total dollar amount of the transaction</a:t>
            </a:r>
            <a:r>
              <a:rPr lang="en-US" sz="2000" dirty="0" smtClean="0"/>
              <a:t>.</a:t>
            </a:r>
            <a:r>
              <a:rPr lang="en-US" sz="2000" dirty="0"/>
              <a:t> I</a:t>
            </a:r>
            <a:r>
              <a:rPr lang="en-US" sz="2000" dirty="0" smtClean="0"/>
              <a:t>nformation </a:t>
            </a:r>
            <a:r>
              <a:rPr lang="en-US" sz="2000" dirty="0"/>
              <a:t>for the customer rewards </a:t>
            </a:r>
            <a:r>
              <a:rPr lang="en-US" sz="2000" dirty="0" smtClean="0"/>
              <a:t>program.</a:t>
            </a:r>
            <a:endParaRPr lang="en-IN" sz="2000" b="1" dirty="0">
              <a:solidFill>
                <a:srgbClr val="004B81"/>
              </a:solidFill>
              <a:latin typeface="Calibri Light" pitchFamily="34" charset="0"/>
              <a:ea typeface="+mj-ea"/>
              <a:cs typeface="+mj-cs"/>
            </a:endParaRPr>
          </a:p>
        </p:txBody>
      </p:sp>
      <p:sp>
        <p:nvSpPr>
          <p:cNvPr id="9" name="Rectangle 8"/>
          <p:cNvSpPr/>
          <p:nvPr/>
        </p:nvSpPr>
        <p:spPr>
          <a:xfrm>
            <a:off x="228600" y="304800"/>
            <a:ext cx="8305800" cy="498760"/>
          </a:xfrm>
          <a:prstGeom prst="rect">
            <a:avLst/>
          </a:prstGeom>
        </p:spPr>
        <p:txBody>
          <a:bodyPr vert="horz" lIns="91440" tIns="45720" rIns="91440" bIns="45720" rtlCol="0" anchor="ctr">
            <a:noAutofit/>
          </a:bodyPr>
          <a:lstStyle/>
          <a:p>
            <a:pPr>
              <a:lnSpc>
                <a:spcPct val="110000"/>
              </a:lnSpc>
            </a:pPr>
            <a:r>
              <a:rPr lang="en-US" altLang="en-US" sz="4400" b="1" dirty="0" smtClean="0">
                <a:solidFill>
                  <a:srgbClr val="EF4815"/>
                </a:solidFill>
                <a:latin typeface="Calibri Light" pitchFamily="34" charset="0"/>
                <a:ea typeface="+mj-ea"/>
                <a:cs typeface="+mj-cs"/>
              </a:rPr>
              <a:t>Present </a:t>
            </a:r>
            <a:r>
              <a:rPr lang="en-US" altLang="en-US" sz="4400" b="1" dirty="0">
                <a:solidFill>
                  <a:srgbClr val="EF4815"/>
                </a:solidFill>
                <a:latin typeface="Calibri Light" pitchFamily="34" charset="0"/>
                <a:ea typeface="+mj-ea"/>
                <a:cs typeface="+mj-cs"/>
              </a:rPr>
              <a:t>Scenario</a:t>
            </a:r>
            <a:r>
              <a:rPr lang="en-US" altLang="en-US" sz="4400" b="1" dirty="0" smtClean="0">
                <a:solidFill>
                  <a:srgbClr val="EF4815"/>
                </a:solidFill>
                <a:latin typeface="Calibri Light" pitchFamily="34" charset="0"/>
                <a:ea typeface="+mj-ea"/>
                <a:cs typeface="+mj-cs"/>
              </a:rPr>
              <a:t> of the </a:t>
            </a:r>
            <a:r>
              <a:rPr lang="en-US" altLang="en-US" sz="4400" b="1" dirty="0">
                <a:solidFill>
                  <a:srgbClr val="EF4815"/>
                </a:solidFill>
                <a:latin typeface="Calibri Light" pitchFamily="34" charset="0"/>
                <a:ea typeface="+mj-ea"/>
                <a:cs typeface="+mj-cs"/>
              </a:rPr>
              <a:t>Application</a:t>
            </a:r>
          </a:p>
          <a:p>
            <a:pPr>
              <a:lnSpc>
                <a:spcPct val="110000"/>
              </a:lnSpc>
            </a:pPr>
            <a:endParaRPr lang="en-US" altLang="en-US" sz="2000" b="1" dirty="0">
              <a:solidFill>
                <a:srgbClr val="004B81"/>
              </a:solidFill>
              <a:latin typeface="Calibri Light" pitchFamily="34" charset="0"/>
              <a:ea typeface="+mj-ea"/>
              <a:cs typeface="+mj-cs"/>
            </a:endParaRPr>
          </a:p>
        </p:txBody>
      </p:sp>
      <p:sp>
        <p:nvSpPr>
          <p:cNvPr id="10" name="Rectangle 9"/>
          <p:cNvSpPr/>
          <p:nvPr/>
        </p:nvSpPr>
        <p:spPr>
          <a:xfrm>
            <a:off x="228600" y="847266"/>
            <a:ext cx="8305800" cy="498760"/>
          </a:xfrm>
          <a:prstGeom prst="rect">
            <a:avLst/>
          </a:prstGeom>
        </p:spPr>
        <p:txBody>
          <a:bodyPr vert="horz" lIns="91440" tIns="45720" rIns="91440" bIns="45720" rtlCol="0" anchor="ctr">
            <a:noAutofit/>
          </a:bodyPr>
          <a:lstStyle/>
          <a:p>
            <a:pPr>
              <a:lnSpc>
                <a:spcPct val="110000"/>
              </a:lnSpc>
            </a:pPr>
            <a:r>
              <a:rPr lang="en-US" altLang="en-US" sz="2800" b="1" dirty="0" smtClean="0">
                <a:solidFill>
                  <a:srgbClr val="EF4815"/>
                </a:solidFill>
                <a:latin typeface="Calibri Light" pitchFamily="34" charset="0"/>
                <a:ea typeface="+mj-ea"/>
                <a:cs typeface="+mj-cs"/>
              </a:rPr>
              <a:t>Continued…</a:t>
            </a:r>
            <a:endParaRPr lang="en-US" altLang="en-US" sz="2800" b="1" dirty="0">
              <a:solidFill>
                <a:srgbClr val="EF4815"/>
              </a:solidFill>
              <a:latin typeface="Calibri Light" pitchFamily="34" charset="0"/>
              <a:ea typeface="+mj-ea"/>
              <a:cs typeface="+mj-cs"/>
            </a:endParaRPr>
          </a:p>
          <a:p>
            <a:pPr>
              <a:lnSpc>
                <a:spcPct val="110000"/>
              </a:lnSpc>
            </a:pPr>
            <a:endParaRPr lang="en-US" altLang="en-US" sz="2800" b="1" dirty="0">
              <a:solidFill>
                <a:srgbClr val="004B81"/>
              </a:solidFill>
              <a:latin typeface="Calibri Light" pitchFamily="34" charset="0"/>
              <a:ea typeface="+mj-ea"/>
              <a:cs typeface="+mj-cs"/>
            </a:endParaRPr>
          </a:p>
        </p:txBody>
      </p:sp>
    </p:spTree>
    <p:extLst>
      <p:ext uri="{BB962C8B-B14F-4D97-AF65-F5344CB8AC3E}">
        <p14:creationId xmlns:p14="http://schemas.microsoft.com/office/powerpoint/2010/main" val="1101645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18</a:t>
            </a:fld>
            <a:endParaRPr lang="en-US"/>
          </a:p>
        </p:txBody>
      </p:sp>
      <p:sp>
        <p:nvSpPr>
          <p:cNvPr id="5" name="Rectangle 4"/>
          <p:cNvSpPr/>
          <p:nvPr/>
        </p:nvSpPr>
        <p:spPr>
          <a:xfrm>
            <a:off x="457200" y="2690365"/>
            <a:ext cx="8305800" cy="498760"/>
          </a:xfrm>
          <a:prstGeom prst="rect">
            <a:avLst/>
          </a:prstGeom>
        </p:spPr>
        <p:txBody>
          <a:bodyPr vert="horz" lIns="91440" tIns="45720" rIns="91440" bIns="45720" rtlCol="0" anchor="ctr">
            <a:noAutofit/>
          </a:bodyPr>
          <a:lstStyle/>
          <a:p>
            <a:r>
              <a:rPr lang="en-US" sz="2000" b="1" dirty="0">
                <a:solidFill>
                  <a:srgbClr val="004B81"/>
                </a:solidFill>
                <a:latin typeface="Calibri Light" pitchFamily="34" charset="0"/>
                <a:ea typeface="+mj-ea"/>
                <a:cs typeface="+mj-cs"/>
              </a:rPr>
              <a:t>Step 4</a:t>
            </a:r>
            <a:r>
              <a:rPr lang="en-US" sz="2000" b="1" dirty="0" smtClean="0">
                <a:solidFill>
                  <a:srgbClr val="004B81"/>
                </a:solidFill>
                <a:latin typeface="Calibri Light" pitchFamily="34" charset="0"/>
                <a:ea typeface="+mj-ea"/>
                <a:cs typeface="+mj-cs"/>
              </a:rPr>
              <a:t> </a:t>
            </a:r>
            <a:r>
              <a:rPr lang="en-US" sz="2000" b="1" dirty="0">
                <a:solidFill>
                  <a:srgbClr val="004B81"/>
                </a:solidFill>
                <a:latin typeface="Calibri Light" pitchFamily="34" charset="0"/>
                <a:ea typeface="+mj-ea"/>
                <a:cs typeface="+mj-cs"/>
              </a:rPr>
              <a:t>: </a:t>
            </a:r>
            <a:r>
              <a:rPr lang="en-IN" sz="2000" b="1" dirty="0" smtClean="0">
                <a:solidFill>
                  <a:srgbClr val="004B81"/>
                </a:solidFill>
                <a:latin typeface="Calibri Light" pitchFamily="34" charset="0"/>
                <a:ea typeface="+mj-ea"/>
                <a:cs typeface="+mj-cs"/>
              </a:rPr>
              <a:t>Writing Data </a:t>
            </a:r>
          </a:p>
          <a:p>
            <a:r>
              <a:rPr lang="en-US" sz="2000" b="1" dirty="0">
                <a:solidFill>
                  <a:srgbClr val="004B81"/>
                </a:solidFill>
                <a:latin typeface="Calibri Light" pitchFamily="34" charset="0"/>
                <a:ea typeface="+mj-ea"/>
                <a:cs typeface="+mj-cs"/>
              </a:rPr>
              <a:t>This processor is responsible for writing out the entire Purchase object to another object. The consumer for this stores the results in a </a:t>
            </a:r>
            <a:r>
              <a:rPr lang="en-US" sz="2000" b="1" dirty="0" err="1">
                <a:solidFill>
                  <a:srgbClr val="004B81"/>
                </a:solidFill>
                <a:latin typeface="Calibri Light" pitchFamily="34" charset="0"/>
                <a:ea typeface="+mj-ea"/>
                <a:cs typeface="+mj-cs"/>
              </a:rPr>
              <a:t>NoSQL</a:t>
            </a:r>
            <a:r>
              <a:rPr lang="en-US" sz="2000" b="1" dirty="0">
                <a:solidFill>
                  <a:srgbClr val="004B81"/>
                </a:solidFill>
                <a:latin typeface="Calibri Light" pitchFamily="34" charset="0"/>
                <a:ea typeface="+mj-ea"/>
                <a:cs typeface="+mj-cs"/>
              </a:rPr>
              <a:t> store, such as </a:t>
            </a:r>
            <a:r>
              <a:rPr lang="en-US" sz="2000" b="1" dirty="0" err="1">
                <a:solidFill>
                  <a:srgbClr val="004B81"/>
                </a:solidFill>
                <a:latin typeface="Calibri Light" pitchFamily="34" charset="0"/>
                <a:ea typeface="+mj-ea"/>
                <a:cs typeface="+mj-cs"/>
              </a:rPr>
              <a:t>MongoDB</a:t>
            </a:r>
            <a:r>
              <a:rPr lang="en-US" sz="2000" b="1" dirty="0">
                <a:solidFill>
                  <a:srgbClr val="004B81"/>
                </a:solidFill>
                <a:latin typeface="Calibri Light" pitchFamily="34" charset="0"/>
                <a:ea typeface="+mj-ea"/>
                <a:cs typeface="+mj-cs"/>
              </a:rPr>
              <a:t>. The purchases topic is used to feed a </a:t>
            </a:r>
            <a:r>
              <a:rPr lang="en-US" sz="2000" b="1" dirty="0" err="1">
                <a:solidFill>
                  <a:srgbClr val="004B81"/>
                </a:solidFill>
                <a:latin typeface="Calibri Light" pitchFamily="34" charset="0"/>
                <a:ea typeface="+mj-ea"/>
                <a:cs typeface="+mj-cs"/>
              </a:rPr>
              <a:t>NoSQL</a:t>
            </a:r>
            <a:r>
              <a:rPr lang="en-US" sz="2000" b="1" dirty="0">
                <a:solidFill>
                  <a:srgbClr val="004B81"/>
                </a:solidFill>
                <a:latin typeface="Calibri Light" pitchFamily="34" charset="0"/>
                <a:ea typeface="+mj-ea"/>
                <a:cs typeface="+mj-cs"/>
              </a:rPr>
              <a:t> storage application that consumes the records as they come in.</a:t>
            </a:r>
            <a:endParaRPr lang="en-IN" sz="2000" b="1" dirty="0">
              <a:solidFill>
                <a:srgbClr val="004B81"/>
              </a:solidFill>
              <a:latin typeface="Calibri Light" pitchFamily="34" charset="0"/>
              <a:ea typeface="+mj-ea"/>
              <a:cs typeface="+mj-cs"/>
            </a:endParaRPr>
          </a:p>
        </p:txBody>
      </p:sp>
      <p:sp>
        <p:nvSpPr>
          <p:cNvPr id="9" name="Rectangle 8"/>
          <p:cNvSpPr/>
          <p:nvPr/>
        </p:nvSpPr>
        <p:spPr>
          <a:xfrm>
            <a:off x="228600" y="304800"/>
            <a:ext cx="8305800" cy="498760"/>
          </a:xfrm>
          <a:prstGeom prst="rect">
            <a:avLst/>
          </a:prstGeom>
        </p:spPr>
        <p:txBody>
          <a:bodyPr vert="horz" lIns="91440" tIns="45720" rIns="91440" bIns="45720" rtlCol="0" anchor="ctr">
            <a:noAutofit/>
          </a:bodyPr>
          <a:lstStyle/>
          <a:p>
            <a:pPr>
              <a:lnSpc>
                <a:spcPct val="110000"/>
              </a:lnSpc>
            </a:pPr>
            <a:r>
              <a:rPr lang="en-US" altLang="en-US" sz="4400" b="1" dirty="0" smtClean="0">
                <a:solidFill>
                  <a:srgbClr val="EF4815"/>
                </a:solidFill>
                <a:latin typeface="Calibri Light" pitchFamily="34" charset="0"/>
                <a:ea typeface="+mj-ea"/>
                <a:cs typeface="+mj-cs"/>
              </a:rPr>
              <a:t>Present </a:t>
            </a:r>
            <a:r>
              <a:rPr lang="en-US" altLang="en-US" sz="4400" b="1" dirty="0">
                <a:solidFill>
                  <a:srgbClr val="EF4815"/>
                </a:solidFill>
                <a:latin typeface="Calibri Light" pitchFamily="34" charset="0"/>
                <a:ea typeface="+mj-ea"/>
                <a:cs typeface="+mj-cs"/>
              </a:rPr>
              <a:t>Scenario</a:t>
            </a:r>
            <a:r>
              <a:rPr lang="en-US" altLang="en-US" sz="4400" b="1" dirty="0" smtClean="0">
                <a:solidFill>
                  <a:srgbClr val="EF4815"/>
                </a:solidFill>
                <a:latin typeface="Calibri Light" pitchFamily="34" charset="0"/>
                <a:ea typeface="+mj-ea"/>
                <a:cs typeface="+mj-cs"/>
              </a:rPr>
              <a:t> of the </a:t>
            </a:r>
            <a:r>
              <a:rPr lang="en-US" altLang="en-US" sz="4400" b="1" dirty="0">
                <a:solidFill>
                  <a:srgbClr val="EF4815"/>
                </a:solidFill>
                <a:latin typeface="Calibri Light" pitchFamily="34" charset="0"/>
                <a:ea typeface="+mj-ea"/>
                <a:cs typeface="+mj-cs"/>
              </a:rPr>
              <a:t>Application</a:t>
            </a:r>
          </a:p>
          <a:p>
            <a:pPr>
              <a:lnSpc>
                <a:spcPct val="110000"/>
              </a:lnSpc>
            </a:pPr>
            <a:endParaRPr lang="en-US" altLang="en-US" sz="2000" b="1" dirty="0">
              <a:solidFill>
                <a:srgbClr val="004B81"/>
              </a:solidFill>
              <a:latin typeface="Calibri Light" pitchFamily="34" charset="0"/>
              <a:ea typeface="+mj-ea"/>
              <a:cs typeface="+mj-cs"/>
            </a:endParaRPr>
          </a:p>
        </p:txBody>
      </p:sp>
      <p:sp>
        <p:nvSpPr>
          <p:cNvPr id="10" name="Rectangle 9"/>
          <p:cNvSpPr/>
          <p:nvPr/>
        </p:nvSpPr>
        <p:spPr>
          <a:xfrm>
            <a:off x="228600" y="847266"/>
            <a:ext cx="8305800" cy="498760"/>
          </a:xfrm>
          <a:prstGeom prst="rect">
            <a:avLst/>
          </a:prstGeom>
        </p:spPr>
        <p:txBody>
          <a:bodyPr vert="horz" lIns="91440" tIns="45720" rIns="91440" bIns="45720" rtlCol="0" anchor="ctr">
            <a:noAutofit/>
          </a:bodyPr>
          <a:lstStyle/>
          <a:p>
            <a:pPr>
              <a:lnSpc>
                <a:spcPct val="110000"/>
              </a:lnSpc>
            </a:pPr>
            <a:r>
              <a:rPr lang="en-US" altLang="en-US" sz="2800" b="1" dirty="0" smtClean="0">
                <a:solidFill>
                  <a:srgbClr val="EF4815"/>
                </a:solidFill>
                <a:latin typeface="Calibri Light" pitchFamily="34" charset="0"/>
                <a:ea typeface="+mj-ea"/>
                <a:cs typeface="+mj-cs"/>
              </a:rPr>
              <a:t>Continued…</a:t>
            </a:r>
            <a:endParaRPr lang="en-US" altLang="en-US" sz="2800" b="1" dirty="0">
              <a:solidFill>
                <a:srgbClr val="EF4815"/>
              </a:solidFill>
              <a:latin typeface="Calibri Light" pitchFamily="34" charset="0"/>
              <a:ea typeface="+mj-ea"/>
              <a:cs typeface="+mj-cs"/>
            </a:endParaRPr>
          </a:p>
          <a:p>
            <a:pPr>
              <a:lnSpc>
                <a:spcPct val="110000"/>
              </a:lnSpc>
            </a:pPr>
            <a:endParaRPr lang="en-US" altLang="en-US" sz="2800" b="1" dirty="0">
              <a:solidFill>
                <a:srgbClr val="004B81"/>
              </a:solidFill>
              <a:latin typeface="Calibri Light" pitchFamily="34" charset="0"/>
              <a:ea typeface="+mj-ea"/>
              <a:cs typeface="+mj-cs"/>
            </a:endParaRPr>
          </a:p>
        </p:txBody>
      </p:sp>
    </p:spTree>
    <p:extLst>
      <p:ext uri="{BB962C8B-B14F-4D97-AF65-F5344CB8AC3E}">
        <p14:creationId xmlns:p14="http://schemas.microsoft.com/office/powerpoint/2010/main" val="2374789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19</a:t>
            </a:fld>
            <a:endParaRPr lang="en-US"/>
          </a:p>
        </p:txBody>
      </p:sp>
      <p:sp>
        <p:nvSpPr>
          <p:cNvPr id="9" name="Rectangle 8"/>
          <p:cNvSpPr/>
          <p:nvPr/>
        </p:nvSpPr>
        <p:spPr>
          <a:xfrm>
            <a:off x="228600" y="304800"/>
            <a:ext cx="8305800" cy="498760"/>
          </a:xfrm>
          <a:prstGeom prst="rect">
            <a:avLst/>
          </a:prstGeom>
        </p:spPr>
        <p:txBody>
          <a:bodyPr vert="horz" lIns="91440" tIns="45720" rIns="91440" bIns="45720" rtlCol="0" anchor="ctr">
            <a:noAutofit/>
          </a:bodyPr>
          <a:lstStyle/>
          <a:p>
            <a:pPr>
              <a:lnSpc>
                <a:spcPct val="110000"/>
              </a:lnSpc>
            </a:pPr>
            <a:r>
              <a:rPr lang="en-US" altLang="en-US" sz="4400" b="1" dirty="0" smtClean="0">
                <a:solidFill>
                  <a:srgbClr val="EF4815"/>
                </a:solidFill>
                <a:latin typeface="Calibri Light" pitchFamily="34" charset="0"/>
                <a:ea typeface="+mj-ea"/>
                <a:cs typeface="+mj-cs"/>
              </a:rPr>
              <a:t>Present </a:t>
            </a:r>
            <a:r>
              <a:rPr lang="en-US" altLang="en-US" sz="4400" b="1" dirty="0">
                <a:solidFill>
                  <a:srgbClr val="EF4815"/>
                </a:solidFill>
                <a:latin typeface="Calibri Light" pitchFamily="34" charset="0"/>
                <a:ea typeface="+mj-ea"/>
                <a:cs typeface="+mj-cs"/>
              </a:rPr>
              <a:t>Scenario</a:t>
            </a:r>
            <a:r>
              <a:rPr lang="en-US" altLang="en-US" sz="4400" b="1" dirty="0" smtClean="0">
                <a:solidFill>
                  <a:srgbClr val="EF4815"/>
                </a:solidFill>
                <a:latin typeface="Calibri Light" pitchFamily="34" charset="0"/>
                <a:ea typeface="+mj-ea"/>
                <a:cs typeface="+mj-cs"/>
              </a:rPr>
              <a:t> of the </a:t>
            </a:r>
            <a:r>
              <a:rPr lang="en-US" altLang="en-US" sz="4400" b="1" dirty="0">
                <a:solidFill>
                  <a:srgbClr val="EF4815"/>
                </a:solidFill>
                <a:latin typeface="Calibri Light" pitchFamily="34" charset="0"/>
                <a:ea typeface="+mj-ea"/>
                <a:cs typeface="+mj-cs"/>
              </a:rPr>
              <a:t>Application</a:t>
            </a:r>
          </a:p>
          <a:p>
            <a:pPr>
              <a:lnSpc>
                <a:spcPct val="110000"/>
              </a:lnSpc>
            </a:pPr>
            <a:endParaRPr lang="en-US" altLang="en-US" sz="2000" b="1" dirty="0">
              <a:solidFill>
                <a:srgbClr val="004B81"/>
              </a:solidFill>
              <a:latin typeface="Calibri Light" pitchFamily="34" charset="0"/>
              <a:ea typeface="+mj-ea"/>
              <a:cs typeface="+mj-cs"/>
            </a:endParaRPr>
          </a:p>
        </p:txBody>
      </p:sp>
      <p:sp>
        <p:nvSpPr>
          <p:cNvPr id="10" name="Rectangle 9"/>
          <p:cNvSpPr/>
          <p:nvPr/>
        </p:nvSpPr>
        <p:spPr>
          <a:xfrm>
            <a:off x="228600" y="847266"/>
            <a:ext cx="8305800" cy="498760"/>
          </a:xfrm>
          <a:prstGeom prst="rect">
            <a:avLst/>
          </a:prstGeom>
        </p:spPr>
        <p:txBody>
          <a:bodyPr vert="horz" lIns="91440" tIns="45720" rIns="91440" bIns="45720" rtlCol="0" anchor="ctr">
            <a:noAutofit/>
          </a:bodyPr>
          <a:lstStyle/>
          <a:p>
            <a:pPr>
              <a:lnSpc>
                <a:spcPct val="110000"/>
              </a:lnSpc>
            </a:pPr>
            <a:r>
              <a:rPr lang="en-US" altLang="en-US" sz="2800" b="1" dirty="0" smtClean="0">
                <a:solidFill>
                  <a:srgbClr val="EF4815"/>
                </a:solidFill>
                <a:latin typeface="Calibri Light" pitchFamily="34" charset="0"/>
                <a:ea typeface="+mj-ea"/>
                <a:cs typeface="+mj-cs"/>
              </a:rPr>
              <a:t>Continued…</a:t>
            </a:r>
            <a:endParaRPr lang="en-US" altLang="en-US" sz="2800" b="1" dirty="0">
              <a:solidFill>
                <a:srgbClr val="EF4815"/>
              </a:solidFill>
              <a:latin typeface="Calibri Light" pitchFamily="34" charset="0"/>
              <a:ea typeface="+mj-ea"/>
              <a:cs typeface="+mj-cs"/>
            </a:endParaRPr>
          </a:p>
          <a:p>
            <a:pPr>
              <a:lnSpc>
                <a:spcPct val="110000"/>
              </a:lnSpc>
            </a:pPr>
            <a:endParaRPr lang="en-US" altLang="en-US" sz="2800" b="1" dirty="0">
              <a:solidFill>
                <a:srgbClr val="004B81"/>
              </a:solidFill>
              <a:latin typeface="Calibri Light" pitchFamily="34" charset="0"/>
              <a:ea typeface="+mj-ea"/>
              <a:cs typeface="+mj-cs"/>
            </a:endParaRPr>
          </a:p>
        </p:txBody>
      </p:sp>
      <p:sp>
        <p:nvSpPr>
          <p:cNvPr id="2" name="Oval 1"/>
          <p:cNvSpPr/>
          <p:nvPr/>
        </p:nvSpPr>
        <p:spPr>
          <a:xfrm>
            <a:off x="3693018" y="761739"/>
            <a:ext cx="1524000" cy="1168574"/>
          </a:xfrm>
          <a:prstGeom prst="ellipse">
            <a:avLst/>
          </a:prstGeom>
          <a:noFill/>
          <a:ln w="127">
            <a:solidFill>
              <a:schemeClr val="tx2"/>
            </a:solidFill>
          </a:ln>
        </p:spPr>
        <p:txBody>
          <a:bodyPr wrap="square" lIns="91440" rtlCol="0" anchor="ctr">
            <a:noAutofit/>
          </a:bodyPr>
          <a:lstStyle/>
          <a:p>
            <a:pPr algn="ctr"/>
            <a:r>
              <a:rPr lang="en-IN" sz="1600" dirty="0" smtClean="0">
                <a:latin typeface="Calibri Light" panose="020F0302020204030204" pitchFamily="34" charset="0"/>
              </a:rPr>
              <a:t>Source</a:t>
            </a:r>
            <a:endParaRPr lang="en-IN" sz="1600" dirty="0">
              <a:latin typeface="Calibri Light" panose="020F0302020204030204" pitchFamily="34" charset="0"/>
            </a:endParaRPr>
          </a:p>
        </p:txBody>
      </p:sp>
      <p:sp>
        <p:nvSpPr>
          <p:cNvPr id="8" name="Oval 7"/>
          <p:cNvSpPr/>
          <p:nvPr/>
        </p:nvSpPr>
        <p:spPr>
          <a:xfrm>
            <a:off x="3695164" y="5059427"/>
            <a:ext cx="1524000" cy="1168574"/>
          </a:xfrm>
          <a:prstGeom prst="ellipse">
            <a:avLst/>
          </a:prstGeom>
          <a:noFill/>
          <a:ln w="127">
            <a:solidFill>
              <a:schemeClr val="tx2"/>
            </a:solidFill>
          </a:ln>
        </p:spPr>
        <p:txBody>
          <a:bodyPr wrap="square" lIns="91440" rtlCol="0" anchor="ctr">
            <a:noAutofit/>
          </a:bodyPr>
          <a:lstStyle/>
          <a:p>
            <a:pPr algn="ctr"/>
            <a:r>
              <a:rPr lang="en-IN" sz="1600" dirty="0" smtClean="0">
                <a:latin typeface="Calibri Light" panose="020F0302020204030204" pitchFamily="34" charset="0"/>
              </a:rPr>
              <a:t>Source</a:t>
            </a:r>
            <a:endParaRPr lang="en-IN" sz="1600" dirty="0">
              <a:latin typeface="Calibri Light" panose="020F0302020204030204" pitchFamily="34" charset="0"/>
            </a:endParaRPr>
          </a:p>
        </p:txBody>
      </p:sp>
      <p:sp>
        <p:nvSpPr>
          <p:cNvPr id="11" name="Oval 10"/>
          <p:cNvSpPr/>
          <p:nvPr/>
        </p:nvSpPr>
        <p:spPr>
          <a:xfrm>
            <a:off x="3695164" y="2198743"/>
            <a:ext cx="1524000" cy="1168574"/>
          </a:xfrm>
          <a:prstGeom prst="ellipse">
            <a:avLst/>
          </a:prstGeom>
          <a:noFill/>
          <a:ln w="127">
            <a:solidFill>
              <a:schemeClr val="tx2"/>
            </a:solidFill>
          </a:ln>
        </p:spPr>
        <p:txBody>
          <a:bodyPr wrap="square" lIns="91440" rtlCol="0" anchor="ctr">
            <a:noAutofit/>
          </a:bodyPr>
          <a:lstStyle/>
          <a:p>
            <a:pPr algn="ctr"/>
            <a:r>
              <a:rPr lang="en-IN" sz="1600" dirty="0" smtClean="0">
                <a:latin typeface="Calibri Light" panose="020F0302020204030204" pitchFamily="34" charset="0"/>
              </a:rPr>
              <a:t>Masking</a:t>
            </a:r>
            <a:endParaRPr lang="en-IN" sz="1600" dirty="0">
              <a:latin typeface="Calibri Light" panose="020F0302020204030204" pitchFamily="34" charset="0"/>
            </a:endParaRPr>
          </a:p>
        </p:txBody>
      </p:sp>
      <p:sp>
        <p:nvSpPr>
          <p:cNvPr id="12" name="Oval 11"/>
          <p:cNvSpPr/>
          <p:nvPr/>
        </p:nvSpPr>
        <p:spPr>
          <a:xfrm>
            <a:off x="1029238" y="5072751"/>
            <a:ext cx="1524000" cy="1168574"/>
          </a:xfrm>
          <a:prstGeom prst="ellipse">
            <a:avLst/>
          </a:prstGeom>
          <a:noFill/>
          <a:ln w="127">
            <a:solidFill>
              <a:schemeClr val="tx2"/>
            </a:solidFill>
          </a:ln>
        </p:spPr>
        <p:txBody>
          <a:bodyPr wrap="square" lIns="91440" rtlCol="0" anchor="ctr">
            <a:noAutofit/>
          </a:bodyPr>
          <a:lstStyle/>
          <a:p>
            <a:pPr algn="ctr"/>
            <a:r>
              <a:rPr lang="en-IN" sz="1600" dirty="0" smtClean="0">
                <a:latin typeface="Calibri Light" panose="020F0302020204030204" pitchFamily="34" charset="0"/>
              </a:rPr>
              <a:t>Purchases</a:t>
            </a:r>
            <a:endParaRPr lang="en-IN" sz="1600" dirty="0">
              <a:latin typeface="Calibri Light" panose="020F0302020204030204" pitchFamily="34" charset="0"/>
            </a:endParaRPr>
          </a:p>
        </p:txBody>
      </p:sp>
      <p:sp>
        <p:nvSpPr>
          <p:cNvPr id="13" name="Oval 12"/>
          <p:cNvSpPr/>
          <p:nvPr/>
        </p:nvSpPr>
        <p:spPr>
          <a:xfrm>
            <a:off x="6018727" y="3635747"/>
            <a:ext cx="1524000" cy="1168574"/>
          </a:xfrm>
          <a:prstGeom prst="ellipse">
            <a:avLst/>
          </a:prstGeom>
          <a:noFill/>
          <a:ln w="127">
            <a:solidFill>
              <a:schemeClr val="tx2"/>
            </a:solidFill>
          </a:ln>
        </p:spPr>
        <p:txBody>
          <a:bodyPr wrap="square" lIns="91440" rtlCol="0" anchor="ctr">
            <a:noAutofit/>
          </a:bodyPr>
          <a:lstStyle/>
          <a:p>
            <a:pPr algn="ctr"/>
            <a:r>
              <a:rPr lang="en-IN" sz="1600" dirty="0" smtClean="0">
                <a:latin typeface="Calibri Light" panose="020F0302020204030204" pitchFamily="34" charset="0"/>
              </a:rPr>
              <a:t>Patterns</a:t>
            </a:r>
            <a:endParaRPr lang="en-IN" sz="1600" dirty="0">
              <a:latin typeface="Calibri Light" panose="020F0302020204030204" pitchFamily="34" charset="0"/>
            </a:endParaRPr>
          </a:p>
        </p:txBody>
      </p:sp>
      <p:sp>
        <p:nvSpPr>
          <p:cNvPr id="14" name="Oval 13"/>
          <p:cNvSpPr/>
          <p:nvPr/>
        </p:nvSpPr>
        <p:spPr>
          <a:xfrm>
            <a:off x="3732727" y="3635747"/>
            <a:ext cx="1524000" cy="1168574"/>
          </a:xfrm>
          <a:prstGeom prst="ellipse">
            <a:avLst/>
          </a:prstGeom>
          <a:noFill/>
          <a:ln w="127">
            <a:solidFill>
              <a:schemeClr val="tx2"/>
            </a:solidFill>
          </a:ln>
        </p:spPr>
        <p:txBody>
          <a:bodyPr wrap="square" lIns="91440" rtlCol="0" anchor="ctr">
            <a:noAutofit/>
          </a:bodyPr>
          <a:lstStyle/>
          <a:p>
            <a:pPr algn="ctr"/>
            <a:r>
              <a:rPr lang="en-IN" sz="1600" dirty="0" smtClean="0">
                <a:latin typeface="Calibri Light" panose="020F0302020204030204" pitchFamily="34" charset="0"/>
              </a:rPr>
              <a:t>Rewards</a:t>
            </a:r>
            <a:endParaRPr lang="en-IN" sz="1600" dirty="0">
              <a:latin typeface="Calibri Light" panose="020F0302020204030204" pitchFamily="34" charset="0"/>
            </a:endParaRPr>
          </a:p>
        </p:txBody>
      </p:sp>
      <p:sp>
        <p:nvSpPr>
          <p:cNvPr id="15" name="Oval 14"/>
          <p:cNvSpPr/>
          <p:nvPr/>
        </p:nvSpPr>
        <p:spPr>
          <a:xfrm>
            <a:off x="7620000" y="5059427"/>
            <a:ext cx="1524000" cy="1168574"/>
          </a:xfrm>
          <a:prstGeom prst="ellipse">
            <a:avLst/>
          </a:prstGeom>
          <a:noFill/>
          <a:ln w="127">
            <a:solidFill>
              <a:schemeClr val="tx2"/>
            </a:solidFill>
          </a:ln>
        </p:spPr>
        <p:txBody>
          <a:bodyPr wrap="square" lIns="91440" rtlCol="0" anchor="ctr">
            <a:noAutofit/>
          </a:bodyPr>
          <a:lstStyle/>
          <a:p>
            <a:pPr algn="ctr"/>
            <a:r>
              <a:rPr lang="en-IN" sz="1600" dirty="0" smtClean="0">
                <a:latin typeface="Calibri Light" panose="020F0302020204030204" pitchFamily="34" charset="0"/>
              </a:rPr>
              <a:t>Patterns topic</a:t>
            </a:r>
            <a:endParaRPr lang="en-IN" sz="1600" dirty="0">
              <a:latin typeface="Calibri Light" panose="020F0302020204030204" pitchFamily="34" charset="0"/>
            </a:endParaRPr>
          </a:p>
        </p:txBody>
      </p:sp>
      <p:cxnSp>
        <p:nvCxnSpPr>
          <p:cNvPr id="6" name="Straight Arrow Connector 5"/>
          <p:cNvCxnSpPr>
            <a:stCxn id="2" idx="4"/>
          </p:cNvCxnSpPr>
          <p:nvPr/>
        </p:nvCxnSpPr>
        <p:spPr>
          <a:xfrm>
            <a:off x="4455018" y="1930313"/>
            <a:ext cx="0" cy="26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457164" y="3367317"/>
            <a:ext cx="0" cy="26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457164" y="4804321"/>
            <a:ext cx="0" cy="26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 idx="5"/>
          </p:cNvCxnSpPr>
          <p:nvPr/>
        </p:nvCxnSpPr>
        <p:spPr>
          <a:xfrm>
            <a:off x="4993833" y="1759179"/>
            <a:ext cx="1559367" cy="1876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5"/>
            <a:endCxn id="15" idx="1"/>
          </p:cNvCxnSpPr>
          <p:nvPr/>
        </p:nvCxnSpPr>
        <p:spPr>
          <a:xfrm>
            <a:off x="7319542" y="4633187"/>
            <a:ext cx="523643" cy="59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1" idx="2"/>
            <a:endCxn id="12" idx="0"/>
          </p:cNvCxnSpPr>
          <p:nvPr/>
        </p:nvCxnSpPr>
        <p:spPr>
          <a:xfrm flipH="1">
            <a:off x="1791238" y="2783030"/>
            <a:ext cx="1903926" cy="228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345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2</a:t>
            </a:fld>
            <a:endParaRPr lang="en-US"/>
          </a:p>
        </p:txBody>
      </p:sp>
      <p:sp>
        <p:nvSpPr>
          <p:cNvPr id="4" name="Title 3"/>
          <p:cNvSpPr>
            <a:spLocks noGrp="1"/>
          </p:cNvSpPr>
          <p:nvPr>
            <p:ph type="title"/>
          </p:nvPr>
        </p:nvSpPr>
        <p:spPr/>
        <p:txBody>
          <a:bodyPr/>
          <a:lstStyle/>
          <a:p>
            <a:r>
              <a:rPr lang="en-IN" b="1" dirty="0" smtClean="0">
                <a:solidFill>
                  <a:srgbClr val="E64815"/>
                </a:solidFill>
              </a:rPr>
              <a:t>Data Stream</a:t>
            </a:r>
            <a:endParaRPr lang="en-IN" b="1" dirty="0">
              <a:solidFill>
                <a:srgbClr val="E64815"/>
              </a:solidFill>
            </a:endParaRPr>
          </a:p>
        </p:txBody>
      </p:sp>
      <p:sp>
        <p:nvSpPr>
          <p:cNvPr id="5" name="Rectangle 4"/>
          <p:cNvSpPr/>
          <p:nvPr/>
        </p:nvSpPr>
        <p:spPr>
          <a:xfrm>
            <a:off x="401515" y="1143000"/>
            <a:ext cx="8153400" cy="3505200"/>
          </a:xfrm>
          <a:prstGeom prst="rect">
            <a:avLst/>
          </a:prstGeom>
        </p:spPr>
        <p:txBody>
          <a:bodyPr vert="horz" lIns="91440" tIns="45720" rIns="91440" bIns="45720" rtlCol="0" anchor="ctr">
            <a:normAutofit/>
          </a:bodyPr>
          <a:lstStyle/>
          <a:p>
            <a:pPr>
              <a:spcBef>
                <a:spcPct val="0"/>
              </a:spcBef>
            </a:pPr>
            <a:r>
              <a:rPr lang="en-US" sz="2400" b="1" dirty="0" smtClean="0">
                <a:solidFill>
                  <a:srgbClr val="004B81"/>
                </a:solidFill>
                <a:latin typeface="Calibri Light" pitchFamily="34" charset="0"/>
                <a:ea typeface="+mj-ea"/>
                <a:cs typeface="+mj-cs"/>
              </a:rPr>
              <a:t>Data </a:t>
            </a:r>
            <a:r>
              <a:rPr lang="en-US" sz="2400" b="1" dirty="0">
                <a:solidFill>
                  <a:srgbClr val="004B81"/>
                </a:solidFill>
                <a:latin typeface="Calibri Light" pitchFamily="34" charset="0"/>
                <a:ea typeface="+mj-ea"/>
                <a:cs typeface="+mj-cs"/>
              </a:rPr>
              <a:t>Flow </a:t>
            </a:r>
            <a:r>
              <a:rPr lang="en-US" sz="2400" b="1" dirty="0" smtClean="0">
                <a:solidFill>
                  <a:srgbClr val="004B81"/>
                </a:solidFill>
                <a:latin typeface="Calibri Light" pitchFamily="34" charset="0"/>
              </a:rPr>
              <a:t>in the </a:t>
            </a:r>
            <a:r>
              <a:rPr lang="en-US" sz="2400" b="1" dirty="0">
                <a:solidFill>
                  <a:srgbClr val="004B81"/>
                </a:solidFill>
                <a:latin typeface="Calibri Light" pitchFamily="34" charset="0"/>
              </a:rPr>
              <a:t>system </a:t>
            </a:r>
            <a:r>
              <a:rPr lang="en-US" sz="2400" b="1" dirty="0" smtClean="0">
                <a:solidFill>
                  <a:srgbClr val="004B81"/>
                </a:solidFill>
                <a:latin typeface="Calibri Light" pitchFamily="34" charset="0"/>
              </a:rPr>
              <a:t>can be,</a:t>
            </a:r>
          </a:p>
          <a:p>
            <a:pPr>
              <a:spcBef>
                <a:spcPct val="0"/>
              </a:spcBef>
            </a:pPr>
            <a:endParaRPr lang="en-US" sz="2400" b="1" dirty="0" smtClean="0">
              <a:solidFill>
                <a:srgbClr val="004B81"/>
              </a:solidFill>
              <a:latin typeface="Calibri Light" pitchFamily="34" charset="0"/>
              <a:ea typeface="+mj-ea"/>
              <a:cs typeface="+mj-cs"/>
            </a:endParaRPr>
          </a:p>
          <a:p>
            <a:pPr marL="342900" indent="-342900">
              <a:spcBef>
                <a:spcPct val="0"/>
              </a:spcBef>
              <a:buFont typeface="Arial" pitchFamily="34" charset="0"/>
              <a:buChar char="•"/>
            </a:pPr>
            <a:r>
              <a:rPr lang="en-US" sz="2400" b="1" dirty="0" smtClean="0">
                <a:solidFill>
                  <a:srgbClr val="004B81"/>
                </a:solidFill>
                <a:latin typeface="Calibri Light" pitchFamily="34" charset="0"/>
              </a:rPr>
              <a:t>Continuous</a:t>
            </a:r>
          </a:p>
          <a:p>
            <a:pPr marL="342900" indent="-342900">
              <a:spcBef>
                <a:spcPct val="0"/>
              </a:spcBef>
              <a:buFont typeface="Arial" pitchFamily="34" charset="0"/>
              <a:buChar char="•"/>
            </a:pPr>
            <a:r>
              <a:rPr lang="en-US" sz="2400" b="1" dirty="0" smtClean="0">
                <a:solidFill>
                  <a:srgbClr val="004B81"/>
                </a:solidFill>
                <a:latin typeface="Calibri Light" pitchFamily="34" charset="0"/>
              </a:rPr>
              <a:t>Ordered, Unordered, Randomized</a:t>
            </a:r>
          </a:p>
          <a:p>
            <a:pPr marL="342900" indent="-342900">
              <a:spcBef>
                <a:spcPct val="0"/>
              </a:spcBef>
              <a:buFont typeface="Arial" pitchFamily="34" charset="0"/>
              <a:buChar char="•"/>
            </a:pPr>
            <a:r>
              <a:rPr lang="en-US" sz="2400" b="1" dirty="0" smtClean="0">
                <a:solidFill>
                  <a:srgbClr val="004B81"/>
                </a:solidFill>
                <a:latin typeface="Calibri Light" pitchFamily="34" charset="0"/>
              </a:rPr>
              <a:t>Changing</a:t>
            </a:r>
          </a:p>
          <a:p>
            <a:pPr marL="342900" indent="-342900">
              <a:spcBef>
                <a:spcPct val="0"/>
              </a:spcBef>
              <a:buFont typeface="Arial" pitchFamily="34" charset="0"/>
              <a:buChar char="•"/>
            </a:pPr>
            <a:r>
              <a:rPr lang="en-US" sz="2400" b="1" dirty="0" smtClean="0">
                <a:solidFill>
                  <a:srgbClr val="004B81"/>
                </a:solidFill>
                <a:latin typeface="Calibri Light" pitchFamily="34" charset="0"/>
              </a:rPr>
              <a:t>Rapid</a:t>
            </a:r>
          </a:p>
          <a:p>
            <a:pPr marL="342900" indent="-342900">
              <a:spcBef>
                <a:spcPct val="0"/>
              </a:spcBef>
              <a:buFont typeface="Arial" pitchFamily="34" charset="0"/>
              <a:buChar char="•"/>
            </a:pPr>
            <a:r>
              <a:rPr lang="en-US" sz="2400" b="1" dirty="0" smtClean="0">
                <a:solidFill>
                  <a:srgbClr val="004B81"/>
                </a:solidFill>
                <a:latin typeface="Calibri Light" pitchFamily="34" charset="0"/>
              </a:rPr>
              <a:t>Huge amount</a:t>
            </a:r>
          </a:p>
          <a:p>
            <a:pPr marL="342900" indent="-342900">
              <a:spcBef>
                <a:spcPct val="0"/>
              </a:spcBef>
              <a:buFont typeface="Arial" pitchFamily="34" charset="0"/>
              <a:buChar char="•"/>
            </a:pPr>
            <a:r>
              <a:rPr lang="en-US" sz="2400" b="1" dirty="0" smtClean="0">
                <a:solidFill>
                  <a:srgbClr val="004B81"/>
                </a:solidFill>
                <a:latin typeface="Calibri Light" pitchFamily="34" charset="0"/>
              </a:rPr>
              <a:t>Accumulated from multiple sources</a:t>
            </a:r>
          </a:p>
        </p:txBody>
      </p:sp>
      <p:cxnSp>
        <p:nvCxnSpPr>
          <p:cNvPr id="7" name="Straight Connector 6"/>
          <p:cNvCxnSpPr/>
          <p:nvPr/>
        </p:nvCxnSpPr>
        <p:spPr>
          <a:xfrm>
            <a:off x="381000" y="11430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625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20</a:t>
            </a:fld>
            <a:endParaRPr lang="en-US"/>
          </a:p>
        </p:txBody>
      </p:sp>
      <p:sp>
        <p:nvSpPr>
          <p:cNvPr id="9" name="Rectangle 8"/>
          <p:cNvSpPr/>
          <p:nvPr/>
        </p:nvSpPr>
        <p:spPr>
          <a:xfrm>
            <a:off x="228600" y="304800"/>
            <a:ext cx="8305800" cy="498760"/>
          </a:xfrm>
          <a:prstGeom prst="rect">
            <a:avLst/>
          </a:prstGeom>
        </p:spPr>
        <p:txBody>
          <a:bodyPr vert="horz" lIns="91440" tIns="45720" rIns="91440" bIns="45720" rtlCol="0" anchor="ctr">
            <a:noAutofit/>
          </a:bodyPr>
          <a:lstStyle/>
          <a:p>
            <a:pPr>
              <a:lnSpc>
                <a:spcPct val="110000"/>
              </a:lnSpc>
            </a:pPr>
            <a:r>
              <a:rPr lang="en-US" altLang="en-US" sz="4400" b="1" dirty="0" smtClean="0">
                <a:solidFill>
                  <a:srgbClr val="EF4815"/>
                </a:solidFill>
                <a:latin typeface="Calibri Light" pitchFamily="34" charset="0"/>
                <a:ea typeface="+mj-ea"/>
                <a:cs typeface="+mj-cs"/>
              </a:rPr>
              <a:t>Present </a:t>
            </a:r>
            <a:r>
              <a:rPr lang="en-US" altLang="en-US" sz="4400" b="1" dirty="0">
                <a:solidFill>
                  <a:srgbClr val="EF4815"/>
                </a:solidFill>
                <a:latin typeface="Calibri Light" pitchFamily="34" charset="0"/>
                <a:ea typeface="+mj-ea"/>
                <a:cs typeface="+mj-cs"/>
              </a:rPr>
              <a:t>Scenario</a:t>
            </a:r>
            <a:r>
              <a:rPr lang="en-US" altLang="en-US" sz="4400" b="1" dirty="0" smtClean="0">
                <a:solidFill>
                  <a:srgbClr val="EF4815"/>
                </a:solidFill>
                <a:latin typeface="Calibri Light" pitchFamily="34" charset="0"/>
                <a:ea typeface="+mj-ea"/>
                <a:cs typeface="+mj-cs"/>
              </a:rPr>
              <a:t> of the </a:t>
            </a:r>
            <a:r>
              <a:rPr lang="en-US" altLang="en-US" sz="4400" b="1" dirty="0">
                <a:solidFill>
                  <a:srgbClr val="EF4815"/>
                </a:solidFill>
                <a:latin typeface="Calibri Light" pitchFamily="34" charset="0"/>
                <a:ea typeface="+mj-ea"/>
                <a:cs typeface="+mj-cs"/>
              </a:rPr>
              <a:t>Application</a:t>
            </a:r>
          </a:p>
          <a:p>
            <a:pPr>
              <a:lnSpc>
                <a:spcPct val="110000"/>
              </a:lnSpc>
            </a:pPr>
            <a:endParaRPr lang="en-US" altLang="en-US" sz="2000" b="1" dirty="0">
              <a:solidFill>
                <a:srgbClr val="004B81"/>
              </a:solidFill>
              <a:latin typeface="Calibri Light" pitchFamily="34" charset="0"/>
              <a:ea typeface="+mj-ea"/>
              <a:cs typeface="+mj-cs"/>
            </a:endParaRPr>
          </a:p>
        </p:txBody>
      </p:sp>
      <p:sp>
        <p:nvSpPr>
          <p:cNvPr id="10" name="Rectangle 9"/>
          <p:cNvSpPr/>
          <p:nvPr/>
        </p:nvSpPr>
        <p:spPr>
          <a:xfrm>
            <a:off x="228600" y="847266"/>
            <a:ext cx="8305800" cy="498760"/>
          </a:xfrm>
          <a:prstGeom prst="rect">
            <a:avLst/>
          </a:prstGeom>
        </p:spPr>
        <p:txBody>
          <a:bodyPr vert="horz" lIns="91440" tIns="45720" rIns="91440" bIns="45720" rtlCol="0" anchor="ctr">
            <a:noAutofit/>
          </a:bodyPr>
          <a:lstStyle/>
          <a:p>
            <a:pPr>
              <a:lnSpc>
                <a:spcPct val="110000"/>
              </a:lnSpc>
            </a:pPr>
            <a:r>
              <a:rPr lang="en-US" altLang="en-US" sz="2800" b="1" dirty="0" smtClean="0">
                <a:solidFill>
                  <a:srgbClr val="EF4815"/>
                </a:solidFill>
                <a:latin typeface="Calibri Light" pitchFamily="34" charset="0"/>
                <a:ea typeface="+mj-ea"/>
                <a:cs typeface="+mj-cs"/>
              </a:rPr>
              <a:t>Continued…</a:t>
            </a:r>
            <a:endParaRPr lang="en-US" altLang="en-US" sz="2800" b="1" dirty="0">
              <a:solidFill>
                <a:srgbClr val="EF4815"/>
              </a:solidFill>
              <a:latin typeface="Calibri Light" pitchFamily="34" charset="0"/>
              <a:ea typeface="+mj-ea"/>
              <a:cs typeface="+mj-cs"/>
            </a:endParaRPr>
          </a:p>
          <a:p>
            <a:pPr>
              <a:lnSpc>
                <a:spcPct val="110000"/>
              </a:lnSpc>
            </a:pPr>
            <a:endParaRPr lang="en-US" altLang="en-US" sz="2800" b="1" dirty="0">
              <a:solidFill>
                <a:srgbClr val="004B81"/>
              </a:solidFill>
              <a:latin typeface="Calibri Light" pitchFamily="34" charset="0"/>
              <a:ea typeface="+mj-ea"/>
              <a:cs typeface="+mj-cs"/>
            </a:endParaRPr>
          </a:p>
        </p:txBody>
      </p:sp>
    </p:spTree>
    <p:extLst>
      <p:ext uri="{BB962C8B-B14F-4D97-AF65-F5344CB8AC3E}">
        <p14:creationId xmlns:p14="http://schemas.microsoft.com/office/powerpoint/2010/main" val="176067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3</a:t>
            </a:fld>
            <a:endParaRPr lang="en-US"/>
          </a:p>
        </p:txBody>
      </p:sp>
      <p:sp>
        <p:nvSpPr>
          <p:cNvPr id="4" name="Title 3"/>
          <p:cNvSpPr>
            <a:spLocks noGrp="1"/>
          </p:cNvSpPr>
          <p:nvPr>
            <p:ph type="title"/>
          </p:nvPr>
        </p:nvSpPr>
        <p:spPr/>
        <p:txBody>
          <a:bodyPr/>
          <a:lstStyle/>
          <a:p>
            <a:r>
              <a:rPr lang="en-IN" b="1" dirty="0">
                <a:solidFill>
                  <a:srgbClr val="E64815"/>
                </a:solidFill>
              </a:rPr>
              <a:t>Data Stream - </a:t>
            </a:r>
            <a:r>
              <a:rPr lang="en-IN" b="1" dirty="0" smtClean="0">
                <a:solidFill>
                  <a:srgbClr val="E64815"/>
                </a:solidFill>
              </a:rPr>
              <a:t>Benefits</a:t>
            </a:r>
            <a:endParaRPr lang="en-IN" b="1" dirty="0">
              <a:solidFill>
                <a:srgbClr val="E64815"/>
              </a:solidFill>
            </a:endParaRPr>
          </a:p>
        </p:txBody>
      </p:sp>
      <p:sp>
        <p:nvSpPr>
          <p:cNvPr id="5" name="Rectangle 4"/>
          <p:cNvSpPr/>
          <p:nvPr/>
        </p:nvSpPr>
        <p:spPr>
          <a:xfrm>
            <a:off x="401515" y="685800"/>
            <a:ext cx="8153400" cy="3886200"/>
          </a:xfrm>
          <a:prstGeom prst="rect">
            <a:avLst/>
          </a:prstGeom>
        </p:spPr>
        <p:txBody>
          <a:bodyPr vert="horz" lIns="91440" tIns="45720" rIns="91440" bIns="45720" rtlCol="0" anchor="ctr">
            <a:normAutofit/>
          </a:bodyPr>
          <a:lstStyle/>
          <a:p>
            <a:pPr>
              <a:spcBef>
                <a:spcPct val="0"/>
              </a:spcBef>
            </a:pPr>
            <a:endParaRPr lang="en-US" sz="2400" b="1" dirty="0" smtClean="0">
              <a:solidFill>
                <a:srgbClr val="004B81"/>
              </a:solidFill>
              <a:latin typeface="Calibri Light" pitchFamily="34" charset="0"/>
              <a:ea typeface="+mj-ea"/>
              <a:cs typeface="+mj-cs"/>
            </a:endParaRPr>
          </a:p>
          <a:p>
            <a:pPr marL="342900" indent="-342900">
              <a:spcBef>
                <a:spcPct val="0"/>
              </a:spcBef>
              <a:buFont typeface="Arial" pitchFamily="34" charset="0"/>
              <a:buChar char="•"/>
            </a:pPr>
            <a:r>
              <a:rPr lang="en-US" sz="2400" b="1" dirty="0" smtClean="0">
                <a:solidFill>
                  <a:srgbClr val="004B81"/>
                </a:solidFill>
                <a:latin typeface="Calibri Light" pitchFamily="34" charset="0"/>
              </a:rPr>
              <a:t>Supports Predictive Modeling</a:t>
            </a:r>
          </a:p>
          <a:p>
            <a:pPr marL="342900" indent="-342900">
              <a:spcBef>
                <a:spcPct val="0"/>
              </a:spcBef>
              <a:buFont typeface="Arial" pitchFamily="34" charset="0"/>
              <a:buChar char="•"/>
            </a:pPr>
            <a:r>
              <a:rPr lang="en-US" sz="2400" b="1" dirty="0" smtClean="0">
                <a:solidFill>
                  <a:srgbClr val="004B81"/>
                </a:solidFill>
                <a:latin typeface="Calibri Light" pitchFamily="34" charset="0"/>
              </a:rPr>
              <a:t>Anomaly Detectio</a:t>
            </a:r>
            <a:r>
              <a:rPr lang="en-US" sz="2400" b="1" dirty="0">
                <a:solidFill>
                  <a:srgbClr val="004B81"/>
                </a:solidFill>
                <a:latin typeface="Calibri Light" pitchFamily="34" charset="0"/>
              </a:rPr>
              <a:t>n</a:t>
            </a:r>
            <a:endParaRPr lang="en-US" sz="2400" b="1" dirty="0" smtClean="0">
              <a:solidFill>
                <a:srgbClr val="004B81"/>
              </a:solidFill>
              <a:latin typeface="Calibri Light" pitchFamily="34" charset="0"/>
            </a:endParaRPr>
          </a:p>
          <a:p>
            <a:pPr marL="342900" indent="-342900">
              <a:spcBef>
                <a:spcPct val="0"/>
              </a:spcBef>
              <a:buFont typeface="Arial" pitchFamily="34" charset="0"/>
              <a:buChar char="•"/>
            </a:pPr>
            <a:r>
              <a:rPr lang="en-US" sz="2400" b="1" dirty="0" smtClean="0">
                <a:solidFill>
                  <a:srgbClr val="004B81"/>
                </a:solidFill>
                <a:latin typeface="Calibri Light" pitchFamily="34" charset="0"/>
              </a:rPr>
              <a:t>Faster Decision Making</a:t>
            </a:r>
          </a:p>
          <a:p>
            <a:pPr marL="342900" indent="-342900">
              <a:spcBef>
                <a:spcPct val="0"/>
              </a:spcBef>
              <a:buFont typeface="Arial" pitchFamily="34" charset="0"/>
              <a:buChar char="•"/>
            </a:pPr>
            <a:r>
              <a:rPr lang="en-US" sz="2400" b="1" dirty="0" smtClean="0">
                <a:solidFill>
                  <a:srgbClr val="004B81"/>
                </a:solidFill>
                <a:latin typeface="Calibri Light" pitchFamily="34" charset="0"/>
              </a:rPr>
              <a:t>Improve Business Operations</a:t>
            </a:r>
          </a:p>
          <a:p>
            <a:pPr marL="342900" indent="-342900">
              <a:spcBef>
                <a:spcPct val="0"/>
              </a:spcBef>
              <a:buFont typeface="Arial" pitchFamily="34" charset="0"/>
              <a:buChar char="•"/>
            </a:pPr>
            <a:r>
              <a:rPr lang="en-US" sz="2400" b="1" dirty="0" smtClean="0">
                <a:solidFill>
                  <a:srgbClr val="004B81"/>
                </a:solidFill>
                <a:latin typeface="Calibri Light" pitchFamily="34" charset="0"/>
              </a:rPr>
              <a:t>Enhance Customer Interactions</a:t>
            </a:r>
          </a:p>
          <a:p>
            <a:pPr marL="342900" indent="-342900">
              <a:spcBef>
                <a:spcPct val="0"/>
              </a:spcBef>
              <a:buFont typeface="Arial" pitchFamily="34" charset="0"/>
              <a:buChar char="•"/>
            </a:pPr>
            <a:r>
              <a:rPr lang="en-US" sz="2400" b="1" dirty="0" smtClean="0">
                <a:solidFill>
                  <a:srgbClr val="004B81"/>
                </a:solidFill>
                <a:latin typeface="Calibri Light" pitchFamily="34" charset="0"/>
              </a:rPr>
              <a:t>Manage KPI’s Daily</a:t>
            </a:r>
          </a:p>
          <a:p>
            <a:pPr marL="342900" indent="-342900">
              <a:spcBef>
                <a:spcPct val="0"/>
              </a:spcBef>
              <a:buFont typeface="Arial" pitchFamily="34" charset="0"/>
              <a:buChar char="•"/>
            </a:pPr>
            <a:r>
              <a:rPr lang="en-US" sz="2400" b="1" dirty="0" smtClean="0">
                <a:solidFill>
                  <a:srgbClr val="004B81"/>
                </a:solidFill>
                <a:latin typeface="Calibri Light" pitchFamily="34" charset="0"/>
              </a:rPr>
              <a:t>Reduce Investment Cost</a:t>
            </a:r>
          </a:p>
        </p:txBody>
      </p:sp>
      <p:cxnSp>
        <p:nvCxnSpPr>
          <p:cNvPr id="7" name="Straight Connector 6"/>
          <p:cNvCxnSpPr/>
          <p:nvPr/>
        </p:nvCxnSpPr>
        <p:spPr>
          <a:xfrm>
            <a:off x="381000" y="11430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763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4</a:t>
            </a:fld>
            <a:endParaRPr lang="en-US"/>
          </a:p>
        </p:txBody>
      </p:sp>
      <p:sp>
        <p:nvSpPr>
          <p:cNvPr id="4" name="Title 3"/>
          <p:cNvSpPr>
            <a:spLocks noGrp="1"/>
          </p:cNvSpPr>
          <p:nvPr>
            <p:ph type="title"/>
          </p:nvPr>
        </p:nvSpPr>
        <p:spPr/>
        <p:txBody>
          <a:bodyPr/>
          <a:lstStyle/>
          <a:p>
            <a:r>
              <a:rPr lang="en-IN" b="1" dirty="0">
                <a:solidFill>
                  <a:srgbClr val="E64815"/>
                </a:solidFill>
              </a:rPr>
              <a:t>Data Stream </a:t>
            </a:r>
            <a:r>
              <a:rPr lang="en-IN" b="1" dirty="0" smtClean="0">
                <a:solidFill>
                  <a:srgbClr val="E64815"/>
                </a:solidFill>
              </a:rPr>
              <a:t>– Ideal Characteristics</a:t>
            </a:r>
            <a:endParaRPr lang="en-IN" b="1" dirty="0">
              <a:solidFill>
                <a:srgbClr val="E64815"/>
              </a:solidFill>
            </a:endParaRPr>
          </a:p>
        </p:txBody>
      </p:sp>
      <p:sp>
        <p:nvSpPr>
          <p:cNvPr id="5" name="Rectangle 4"/>
          <p:cNvSpPr/>
          <p:nvPr/>
        </p:nvSpPr>
        <p:spPr>
          <a:xfrm>
            <a:off x="401515" y="1066800"/>
            <a:ext cx="8153400" cy="3962400"/>
          </a:xfrm>
          <a:prstGeom prst="rect">
            <a:avLst/>
          </a:prstGeom>
        </p:spPr>
        <p:txBody>
          <a:bodyPr vert="horz" lIns="91440" tIns="45720" rIns="91440" bIns="45720" rtlCol="0" anchor="ctr">
            <a:normAutofit lnSpcReduction="10000"/>
          </a:bodyPr>
          <a:lstStyle/>
          <a:p>
            <a:pPr>
              <a:spcBef>
                <a:spcPct val="0"/>
              </a:spcBef>
            </a:pPr>
            <a:endParaRPr lang="en-US" sz="2400" b="1" dirty="0" smtClean="0">
              <a:solidFill>
                <a:srgbClr val="004B81"/>
              </a:solidFill>
              <a:latin typeface="Calibri Light" pitchFamily="34" charset="0"/>
              <a:ea typeface="+mj-ea"/>
              <a:cs typeface="+mj-cs"/>
            </a:endParaRPr>
          </a:p>
          <a:p>
            <a:pPr marL="342900" indent="-342900">
              <a:spcBef>
                <a:spcPct val="0"/>
              </a:spcBef>
              <a:buFont typeface="Arial" pitchFamily="34" charset="0"/>
              <a:buChar char="•"/>
            </a:pPr>
            <a:r>
              <a:rPr lang="en-US" sz="2400" b="1" dirty="0" smtClean="0">
                <a:solidFill>
                  <a:srgbClr val="004B81"/>
                </a:solidFill>
                <a:latin typeface="Calibri Light" pitchFamily="34" charset="0"/>
              </a:rPr>
              <a:t>Low Latency</a:t>
            </a:r>
          </a:p>
          <a:p>
            <a:pPr marL="342900" indent="-342900">
              <a:spcBef>
                <a:spcPct val="0"/>
              </a:spcBef>
              <a:buFont typeface="Arial" pitchFamily="34" charset="0"/>
              <a:buChar char="•"/>
            </a:pPr>
            <a:r>
              <a:rPr lang="en-US" sz="2400" b="1" dirty="0" smtClean="0">
                <a:solidFill>
                  <a:srgbClr val="004B81"/>
                </a:solidFill>
                <a:latin typeface="Calibri Light" pitchFamily="34" charset="0"/>
              </a:rPr>
              <a:t>High Throughput</a:t>
            </a:r>
          </a:p>
          <a:p>
            <a:pPr marL="342900" indent="-342900">
              <a:spcBef>
                <a:spcPct val="0"/>
              </a:spcBef>
              <a:buFont typeface="Arial" pitchFamily="34" charset="0"/>
              <a:buChar char="•"/>
            </a:pPr>
            <a:r>
              <a:rPr lang="en-US" sz="2400" b="1" dirty="0" smtClean="0">
                <a:solidFill>
                  <a:srgbClr val="004B81"/>
                </a:solidFill>
                <a:latin typeface="Calibri Light" pitchFamily="34" charset="0"/>
              </a:rPr>
              <a:t>Persisted for Reuse</a:t>
            </a:r>
          </a:p>
          <a:p>
            <a:pPr marL="342900" indent="-342900">
              <a:spcBef>
                <a:spcPct val="0"/>
              </a:spcBef>
              <a:buFont typeface="Arial" pitchFamily="34" charset="0"/>
              <a:buChar char="•"/>
            </a:pPr>
            <a:r>
              <a:rPr lang="en-US" sz="2400" b="1" dirty="0" smtClean="0">
                <a:solidFill>
                  <a:srgbClr val="004B81"/>
                </a:solidFill>
                <a:latin typeface="Calibri Light" pitchFamily="34" charset="0"/>
              </a:rPr>
              <a:t>Fault Tolerant</a:t>
            </a:r>
          </a:p>
          <a:p>
            <a:pPr marL="342900" indent="-342900">
              <a:spcBef>
                <a:spcPct val="0"/>
              </a:spcBef>
              <a:buFont typeface="Arial" pitchFamily="34" charset="0"/>
              <a:buChar char="•"/>
            </a:pPr>
            <a:r>
              <a:rPr lang="en-US" sz="2400" b="1" dirty="0" smtClean="0">
                <a:solidFill>
                  <a:srgbClr val="004B81"/>
                </a:solidFill>
                <a:latin typeface="Calibri Light" pitchFamily="34" charset="0"/>
              </a:rPr>
              <a:t>Highly Scalable</a:t>
            </a:r>
          </a:p>
          <a:p>
            <a:pPr marL="342900" indent="-342900">
              <a:spcBef>
                <a:spcPct val="0"/>
              </a:spcBef>
              <a:buFont typeface="Arial" pitchFamily="34" charset="0"/>
              <a:buChar char="•"/>
            </a:pPr>
            <a:r>
              <a:rPr lang="en-US" sz="2400" b="1" dirty="0" smtClean="0">
                <a:solidFill>
                  <a:srgbClr val="004B81"/>
                </a:solidFill>
                <a:latin typeface="Calibri Light" pitchFamily="34" charset="0"/>
              </a:rPr>
              <a:t>Availability</a:t>
            </a:r>
          </a:p>
          <a:p>
            <a:pPr marL="342900" indent="-342900">
              <a:spcBef>
                <a:spcPct val="0"/>
              </a:spcBef>
              <a:buFont typeface="Arial" pitchFamily="34" charset="0"/>
              <a:buChar char="•"/>
            </a:pPr>
            <a:r>
              <a:rPr lang="en-US" sz="2400" b="1" dirty="0" smtClean="0">
                <a:solidFill>
                  <a:srgbClr val="004B81"/>
                </a:solidFill>
                <a:latin typeface="Calibri Light" pitchFamily="34" charset="0"/>
              </a:rPr>
              <a:t>Data Security</a:t>
            </a:r>
          </a:p>
          <a:p>
            <a:pPr marL="342900" indent="-342900">
              <a:spcBef>
                <a:spcPct val="0"/>
              </a:spcBef>
              <a:buFont typeface="Arial" pitchFamily="34" charset="0"/>
              <a:buChar char="•"/>
            </a:pPr>
            <a:r>
              <a:rPr lang="en-US" sz="2400" b="1" dirty="0" smtClean="0">
                <a:solidFill>
                  <a:srgbClr val="004B81"/>
                </a:solidFill>
                <a:latin typeface="Calibri Light" pitchFamily="34" charset="0"/>
              </a:rPr>
              <a:t>Off-line Support</a:t>
            </a:r>
          </a:p>
          <a:p>
            <a:pPr marL="342900" indent="-342900">
              <a:spcBef>
                <a:spcPct val="0"/>
              </a:spcBef>
              <a:buFont typeface="Arial" pitchFamily="34" charset="0"/>
              <a:buChar char="•"/>
            </a:pPr>
            <a:r>
              <a:rPr lang="en-US" sz="2400" b="1" dirty="0" smtClean="0">
                <a:solidFill>
                  <a:srgbClr val="004B81"/>
                </a:solidFill>
                <a:latin typeface="Calibri Light" pitchFamily="34" charset="0"/>
              </a:rPr>
              <a:t>Multi-Level / Multi-Dimensional Data Stream Support</a:t>
            </a:r>
          </a:p>
          <a:p>
            <a:pPr marL="342900" indent="-342900">
              <a:spcBef>
                <a:spcPct val="0"/>
              </a:spcBef>
              <a:buFont typeface="Arial" pitchFamily="34" charset="0"/>
              <a:buChar char="•"/>
            </a:pPr>
            <a:r>
              <a:rPr lang="en-US" sz="2400" b="1" dirty="0" smtClean="0">
                <a:solidFill>
                  <a:srgbClr val="004B81"/>
                </a:solidFill>
                <a:latin typeface="Calibri Light" pitchFamily="34" charset="0"/>
              </a:rPr>
              <a:t>Data Visualization Support</a:t>
            </a:r>
          </a:p>
        </p:txBody>
      </p:sp>
      <p:cxnSp>
        <p:nvCxnSpPr>
          <p:cNvPr id="7" name="Straight Connector 6"/>
          <p:cNvCxnSpPr/>
          <p:nvPr/>
        </p:nvCxnSpPr>
        <p:spPr>
          <a:xfrm>
            <a:off x="381000" y="11430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751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5</a:t>
            </a:fld>
            <a:endParaRPr lang="en-US"/>
          </a:p>
        </p:txBody>
      </p:sp>
      <p:sp>
        <p:nvSpPr>
          <p:cNvPr id="4" name="Title 3"/>
          <p:cNvSpPr>
            <a:spLocks noGrp="1"/>
          </p:cNvSpPr>
          <p:nvPr>
            <p:ph type="title"/>
          </p:nvPr>
        </p:nvSpPr>
        <p:spPr/>
        <p:txBody>
          <a:bodyPr/>
          <a:lstStyle/>
          <a:p>
            <a:r>
              <a:rPr lang="en-IN" b="1" dirty="0">
                <a:solidFill>
                  <a:srgbClr val="E64815"/>
                </a:solidFill>
              </a:rPr>
              <a:t>Data Stream </a:t>
            </a:r>
            <a:r>
              <a:rPr lang="en-IN" b="1" dirty="0" smtClean="0">
                <a:solidFill>
                  <a:srgbClr val="E64815"/>
                </a:solidFill>
              </a:rPr>
              <a:t>– Real Time Industries</a:t>
            </a:r>
            <a:endParaRPr lang="en-IN" b="1" dirty="0">
              <a:solidFill>
                <a:srgbClr val="E64815"/>
              </a:solidFill>
            </a:endParaRPr>
          </a:p>
        </p:txBody>
      </p:sp>
      <p:cxnSp>
        <p:nvCxnSpPr>
          <p:cNvPr id="7" name="Straight Connector 6"/>
          <p:cNvCxnSpPr/>
          <p:nvPr/>
        </p:nvCxnSpPr>
        <p:spPr>
          <a:xfrm>
            <a:off x="381000" y="1143000"/>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01514" y="1371600"/>
            <a:ext cx="8590085" cy="3505200"/>
          </a:xfrm>
          <a:prstGeom prst="rect">
            <a:avLst/>
          </a:prstGeom>
        </p:spPr>
        <p:txBody>
          <a:bodyPr vert="horz" lIns="91440" tIns="45720" rIns="91440" bIns="45720" rtlCol="0" anchor="ctr">
            <a:normAutofit/>
          </a:bodyPr>
          <a:lstStyle/>
          <a:p>
            <a:pPr>
              <a:spcBef>
                <a:spcPct val="0"/>
              </a:spcBef>
            </a:pPr>
            <a:endParaRPr lang="en-US" sz="2400" b="1" dirty="0" smtClean="0">
              <a:solidFill>
                <a:srgbClr val="004B81"/>
              </a:solidFill>
              <a:latin typeface="Calibri Light" pitchFamily="34" charset="0"/>
              <a:ea typeface="+mj-ea"/>
              <a:cs typeface="+mj-cs"/>
            </a:endParaRPr>
          </a:p>
          <a:p>
            <a:pPr marL="342900" indent="-342900">
              <a:spcBef>
                <a:spcPct val="0"/>
              </a:spcBef>
              <a:buFont typeface="Arial" pitchFamily="34" charset="0"/>
              <a:buChar char="•"/>
            </a:pPr>
            <a:r>
              <a:rPr lang="en-US" sz="2400" b="1" dirty="0" smtClean="0">
                <a:solidFill>
                  <a:srgbClr val="004B81"/>
                </a:solidFill>
                <a:latin typeface="Calibri Light" pitchFamily="34" charset="0"/>
              </a:rPr>
              <a:t>Telecommunication : Calling Records</a:t>
            </a:r>
          </a:p>
          <a:p>
            <a:pPr marL="342900" indent="-342900">
              <a:spcBef>
                <a:spcPct val="0"/>
              </a:spcBef>
              <a:buFont typeface="Arial" pitchFamily="34" charset="0"/>
              <a:buChar char="•"/>
            </a:pPr>
            <a:r>
              <a:rPr lang="en-US" sz="2400" b="1" dirty="0" smtClean="0">
                <a:solidFill>
                  <a:srgbClr val="004B81"/>
                </a:solidFill>
                <a:latin typeface="Calibri Light" pitchFamily="34" charset="0"/>
              </a:rPr>
              <a:t>Banking </a:t>
            </a:r>
            <a:r>
              <a:rPr lang="en-US" sz="2400" b="1" dirty="0">
                <a:solidFill>
                  <a:srgbClr val="004B81"/>
                </a:solidFill>
                <a:latin typeface="Calibri Light" pitchFamily="34" charset="0"/>
              </a:rPr>
              <a:t>: </a:t>
            </a:r>
            <a:r>
              <a:rPr lang="en-US" sz="2400" b="1" dirty="0" smtClean="0">
                <a:solidFill>
                  <a:srgbClr val="004B81"/>
                </a:solidFill>
                <a:latin typeface="Calibri Light" pitchFamily="34" charset="0"/>
              </a:rPr>
              <a:t>Credit / Debit Card Transactions</a:t>
            </a:r>
          </a:p>
          <a:p>
            <a:pPr marL="342900" indent="-342900">
              <a:spcBef>
                <a:spcPct val="0"/>
              </a:spcBef>
              <a:buFont typeface="Arial" pitchFamily="34" charset="0"/>
              <a:buChar char="•"/>
            </a:pPr>
            <a:r>
              <a:rPr lang="en-US" sz="2400" b="1" dirty="0" smtClean="0">
                <a:solidFill>
                  <a:srgbClr val="004B81"/>
                </a:solidFill>
                <a:latin typeface="Calibri Light" pitchFamily="34" charset="0"/>
              </a:rPr>
              <a:t>Financial Markets </a:t>
            </a:r>
            <a:r>
              <a:rPr lang="en-US" sz="2400" b="1" dirty="0">
                <a:solidFill>
                  <a:srgbClr val="004B81"/>
                </a:solidFill>
                <a:latin typeface="Calibri Light" pitchFamily="34" charset="0"/>
              </a:rPr>
              <a:t>: </a:t>
            </a:r>
            <a:r>
              <a:rPr lang="en-US" sz="2400" b="1" dirty="0" smtClean="0">
                <a:solidFill>
                  <a:srgbClr val="004B81"/>
                </a:solidFill>
                <a:latin typeface="Calibri Light" pitchFamily="34" charset="0"/>
              </a:rPr>
              <a:t>Stock Exchange</a:t>
            </a:r>
            <a:endParaRPr lang="en-US" sz="2400" b="1" dirty="0">
              <a:solidFill>
                <a:srgbClr val="004B81"/>
              </a:solidFill>
              <a:latin typeface="Calibri Light" pitchFamily="34" charset="0"/>
            </a:endParaRPr>
          </a:p>
          <a:p>
            <a:pPr marL="342900" indent="-342900">
              <a:spcBef>
                <a:spcPct val="0"/>
              </a:spcBef>
              <a:buFont typeface="Arial" pitchFamily="34" charset="0"/>
              <a:buChar char="•"/>
            </a:pPr>
            <a:r>
              <a:rPr lang="en-US" altLang="en-US" sz="2400" b="1" dirty="0" smtClean="0">
                <a:solidFill>
                  <a:srgbClr val="004B81"/>
                </a:solidFill>
                <a:latin typeface="Calibri Light" pitchFamily="34" charset="0"/>
              </a:rPr>
              <a:t>Smart Energy : </a:t>
            </a:r>
            <a:r>
              <a:rPr lang="en-US" altLang="en-US" sz="2400" b="1" dirty="0">
                <a:solidFill>
                  <a:srgbClr val="004B81"/>
                </a:solidFill>
                <a:latin typeface="Calibri Light" pitchFamily="34" charset="0"/>
              </a:rPr>
              <a:t>P</a:t>
            </a:r>
            <a:r>
              <a:rPr lang="en-US" altLang="en-US" sz="2400" b="1" dirty="0" smtClean="0">
                <a:solidFill>
                  <a:srgbClr val="004B81"/>
                </a:solidFill>
                <a:latin typeface="Calibri Light" pitchFamily="34" charset="0"/>
              </a:rPr>
              <a:t>ower Supply &amp; Manufacturing</a:t>
            </a:r>
            <a:endParaRPr lang="en-US" sz="2400" b="1" dirty="0" smtClean="0">
              <a:solidFill>
                <a:srgbClr val="004B81"/>
              </a:solidFill>
              <a:latin typeface="Calibri Light" pitchFamily="34" charset="0"/>
            </a:endParaRPr>
          </a:p>
          <a:p>
            <a:pPr marL="342900" indent="-342900">
              <a:spcBef>
                <a:spcPct val="0"/>
              </a:spcBef>
              <a:buFont typeface="Arial" pitchFamily="34" charset="0"/>
              <a:buChar char="•"/>
            </a:pPr>
            <a:r>
              <a:rPr lang="en-US" altLang="en-US" sz="2400" b="1" dirty="0">
                <a:solidFill>
                  <a:srgbClr val="004B81"/>
                </a:solidFill>
                <a:latin typeface="Calibri Light" pitchFamily="34" charset="0"/>
              </a:rPr>
              <a:t>Sensor, </a:t>
            </a:r>
            <a:r>
              <a:rPr lang="en-US" altLang="en-US" sz="2400" b="1" dirty="0" smtClean="0">
                <a:solidFill>
                  <a:srgbClr val="004B81"/>
                </a:solidFill>
                <a:latin typeface="Calibri Light" pitchFamily="34" charset="0"/>
              </a:rPr>
              <a:t>Monitoring </a:t>
            </a:r>
            <a:r>
              <a:rPr lang="en-US" altLang="en-US" sz="2400" b="1" dirty="0">
                <a:solidFill>
                  <a:srgbClr val="004B81"/>
                </a:solidFill>
                <a:latin typeface="Calibri Light" pitchFamily="34" charset="0"/>
              </a:rPr>
              <a:t>&amp; </a:t>
            </a:r>
            <a:r>
              <a:rPr lang="en-US" altLang="en-US" sz="2400" b="1" dirty="0" smtClean="0">
                <a:solidFill>
                  <a:srgbClr val="004B81"/>
                </a:solidFill>
                <a:latin typeface="Calibri Light" pitchFamily="34" charset="0"/>
              </a:rPr>
              <a:t>Surveillance : Video </a:t>
            </a:r>
            <a:r>
              <a:rPr lang="en-US" altLang="en-US" sz="2400" b="1" dirty="0">
                <a:solidFill>
                  <a:srgbClr val="004B81"/>
                </a:solidFill>
                <a:latin typeface="Calibri Light" pitchFamily="34" charset="0"/>
              </a:rPr>
              <a:t>S</a:t>
            </a:r>
            <a:r>
              <a:rPr lang="en-US" altLang="en-US" sz="2400" b="1" dirty="0" smtClean="0">
                <a:solidFill>
                  <a:srgbClr val="004B81"/>
                </a:solidFill>
                <a:latin typeface="Calibri Light" pitchFamily="34" charset="0"/>
              </a:rPr>
              <a:t>treams</a:t>
            </a:r>
            <a:r>
              <a:rPr lang="en-US" altLang="en-US" sz="2400" b="1" dirty="0">
                <a:solidFill>
                  <a:srgbClr val="004B81"/>
                </a:solidFill>
                <a:latin typeface="Calibri Light" pitchFamily="34" charset="0"/>
              </a:rPr>
              <a:t>, </a:t>
            </a:r>
            <a:r>
              <a:rPr lang="en-US" altLang="en-US" sz="2400" b="1" dirty="0" smtClean="0">
                <a:solidFill>
                  <a:srgbClr val="004B81"/>
                </a:solidFill>
                <a:latin typeface="Calibri Light" pitchFamily="34" charset="0"/>
              </a:rPr>
              <a:t>RFIDs</a:t>
            </a:r>
          </a:p>
          <a:p>
            <a:pPr marL="342900" indent="-342900">
              <a:spcBef>
                <a:spcPct val="0"/>
              </a:spcBef>
              <a:buFont typeface="Arial" pitchFamily="34" charset="0"/>
              <a:buChar char="•"/>
            </a:pPr>
            <a:r>
              <a:rPr lang="en-US" altLang="en-US" sz="2400" b="1" dirty="0" smtClean="0">
                <a:solidFill>
                  <a:srgbClr val="004B81"/>
                </a:solidFill>
                <a:latin typeface="Calibri Light" pitchFamily="34" charset="0"/>
              </a:rPr>
              <a:t>Network Monitoring and Traffic Engineering</a:t>
            </a:r>
          </a:p>
          <a:p>
            <a:pPr marL="342900" indent="-342900">
              <a:spcBef>
                <a:spcPct val="0"/>
              </a:spcBef>
              <a:buFont typeface="Arial" pitchFamily="34" charset="0"/>
              <a:buChar char="•"/>
            </a:pPr>
            <a:r>
              <a:rPr lang="en-US" altLang="en-US" sz="2400" b="1" dirty="0">
                <a:solidFill>
                  <a:srgbClr val="004B81"/>
                </a:solidFill>
                <a:latin typeface="Calibri Light" pitchFamily="34" charset="0"/>
              </a:rPr>
              <a:t>Web L</a:t>
            </a:r>
            <a:r>
              <a:rPr lang="en-US" altLang="en-US" sz="2400" b="1" dirty="0" smtClean="0">
                <a:solidFill>
                  <a:srgbClr val="004B81"/>
                </a:solidFill>
                <a:latin typeface="Calibri Light" pitchFamily="34" charset="0"/>
              </a:rPr>
              <a:t>ogs </a:t>
            </a:r>
            <a:r>
              <a:rPr lang="en-US" altLang="en-US" sz="2400" b="1" dirty="0">
                <a:solidFill>
                  <a:srgbClr val="004B81"/>
                </a:solidFill>
                <a:latin typeface="Calibri Light" pitchFamily="34" charset="0"/>
              </a:rPr>
              <a:t>and Web </a:t>
            </a:r>
            <a:r>
              <a:rPr lang="en-US" altLang="en-US" sz="2400" b="1" dirty="0" smtClean="0">
                <a:solidFill>
                  <a:srgbClr val="004B81"/>
                </a:solidFill>
                <a:latin typeface="Calibri Light" pitchFamily="34" charset="0"/>
              </a:rPr>
              <a:t>Page Click Streams</a:t>
            </a:r>
          </a:p>
          <a:p>
            <a:pPr marL="342900" indent="-342900">
              <a:spcBef>
                <a:spcPct val="0"/>
              </a:spcBef>
              <a:buFont typeface="Arial" pitchFamily="34" charset="0"/>
              <a:buChar char="•"/>
            </a:pPr>
            <a:r>
              <a:rPr lang="en-US" altLang="en-US" sz="2400" b="1" dirty="0" smtClean="0">
                <a:solidFill>
                  <a:srgbClr val="004B81"/>
                </a:solidFill>
                <a:latin typeface="Calibri Light" pitchFamily="34" charset="0"/>
              </a:rPr>
              <a:t>Security Monitoring</a:t>
            </a:r>
          </a:p>
          <a:p>
            <a:pPr marL="342900" indent="-342900">
              <a:spcBef>
                <a:spcPct val="0"/>
              </a:spcBef>
              <a:buFont typeface="Arial" pitchFamily="34" charset="0"/>
              <a:buChar char="•"/>
            </a:pPr>
            <a:endParaRPr lang="en-US" altLang="en-US" sz="2400" b="1" dirty="0" smtClean="0">
              <a:solidFill>
                <a:srgbClr val="004B81"/>
              </a:solidFill>
              <a:latin typeface="Calibri Light" pitchFamily="34" charset="0"/>
            </a:endParaRPr>
          </a:p>
          <a:p>
            <a:pPr marL="342900" indent="-342900">
              <a:spcBef>
                <a:spcPct val="0"/>
              </a:spcBef>
              <a:buFont typeface="Arial" pitchFamily="34" charset="0"/>
              <a:buChar char="•"/>
            </a:pPr>
            <a:endParaRPr lang="en-US" sz="2400" b="1" dirty="0" smtClean="0">
              <a:solidFill>
                <a:srgbClr val="004B81"/>
              </a:solidFill>
              <a:latin typeface="Calibri Light" pitchFamily="34" charset="0"/>
            </a:endParaRPr>
          </a:p>
        </p:txBody>
      </p:sp>
    </p:spTree>
    <p:extLst>
      <p:ext uri="{BB962C8B-B14F-4D97-AF65-F5344CB8AC3E}">
        <p14:creationId xmlns:p14="http://schemas.microsoft.com/office/powerpoint/2010/main" val="992285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6</a:t>
            </a:fld>
            <a:endParaRPr lang="en-US"/>
          </a:p>
        </p:txBody>
      </p:sp>
      <p:sp>
        <p:nvSpPr>
          <p:cNvPr id="4" name="Title 3"/>
          <p:cNvSpPr>
            <a:spLocks noGrp="1"/>
          </p:cNvSpPr>
          <p:nvPr>
            <p:ph type="title"/>
          </p:nvPr>
        </p:nvSpPr>
        <p:spPr/>
        <p:txBody>
          <a:bodyPr>
            <a:normAutofit/>
          </a:bodyPr>
          <a:lstStyle/>
          <a:p>
            <a:r>
              <a:rPr lang="en-IN" b="1" dirty="0" smtClean="0">
                <a:solidFill>
                  <a:srgbClr val="E64815"/>
                </a:solidFill>
              </a:rPr>
              <a:t>Abstract</a:t>
            </a:r>
            <a:endParaRPr lang="en-IN" b="1" dirty="0">
              <a:solidFill>
                <a:srgbClr val="E64815"/>
              </a:solidFill>
            </a:endParaRPr>
          </a:p>
        </p:txBody>
      </p:sp>
      <p:cxnSp>
        <p:nvCxnSpPr>
          <p:cNvPr id="7" name="Straight Connector 6"/>
          <p:cNvCxnSpPr/>
          <p:nvPr/>
        </p:nvCxnSpPr>
        <p:spPr>
          <a:xfrm>
            <a:off x="381000" y="1143000"/>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01514" y="1371599"/>
            <a:ext cx="8590085" cy="5101941"/>
          </a:xfrm>
          <a:prstGeom prst="rect">
            <a:avLst/>
          </a:prstGeom>
        </p:spPr>
        <p:txBody>
          <a:bodyPr vert="horz" lIns="91440" tIns="45720" rIns="91440" bIns="45720" rtlCol="0" anchor="ctr">
            <a:noAutofit/>
          </a:bodyPr>
          <a:lstStyle/>
          <a:p>
            <a:pPr>
              <a:spcBef>
                <a:spcPct val="0"/>
              </a:spcBef>
            </a:pPr>
            <a:endParaRPr lang="en-US" altLang="en-US" sz="1400" b="1" dirty="0" smtClean="0">
              <a:solidFill>
                <a:srgbClr val="004B81"/>
              </a:solidFill>
              <a:latin typeface="Calibri Light" pitchFamily="34" charset="0"/>
            </a:endParaRPr>
          </a:p>
          <a:p>
            <a:pPr marL="342900" indent="-342900">
              <a:spcBef>
                <a:spcPct val="0"/>
              </a:spcBef>
              <a:buFont typeface="Arial" pitchFamily="34" charset="0"/>
              <a:buChar char="•"/>
            </a:pPr>
            <a:r>
              <a:rPr lang="en-US" altLang="en-US" sz="1500" b="1" dirty="0">
                <a:solidFill>
                  <a:srgbClr val="004B81"/>
                </a:solidFill>
                <a:latin typeface="Calibri Light" pitchFamily="34" charset="0"/>
              </a:rPr>
              <a:t>Very large databases are required to store massive amounts of data that are continuously inserted and queried. Analyzing huge data sets and extracting valuable pattern in many applications are </a:t>
            </a:r>
            <a:r>
              <a:rPr lang="en-US" altLang="en-US" sz="1500" b="1" dirty="0" smtClean="0">
                <a:solidFill>
                  <a:srgbClr val="004B81"/>
                </a:solidFill>
                <a:latin typeface="Calibri Light" pitchFamily="34" charset="0"/>
              </a:rPr>
              <a:t>complex to evaluate.</a:t>
            </a:r>
          </a:p>
          <a:p>
            <a:pPr marL="342900" indent="-342900">
              <a:spcBef>
                <a:spcPct val="0"/>
              </a:spcBef>
              <a:buFont typeface="Arial" pitchFamily="34" charset="0"/>
              <a:buChar char="•"/>
            </a:pPr>
            <a:endParaRPr lang="en-US" altLang="en-US" sz="1500" b="1" dirty="0" smtClean="0">
              <a:solidFill>
                <a:srgbClr val="004B81"/>
              </a:solidFill>
              <a:latin typeface="Calibri Light" pitchFamily="34" charset="0"/>
            </a:endParaRPr>
          </a:p>
          <a:p>
            <a:pPr marL="342900" indent="-342900">
              <a:spcBef>
                <a:spcPct val="0"/>
              </a:spcBef>
              <a:buFont typeface="Arial" pitchFamily="34" charset="0"/>
              <a:buChar char="•"/>
            </a:pPr>
            <a:r>
              <a:rPr lang="en-US" altLang="en-US" sz="1500" b="1" dirty="0">
                <a:solidFill>
                  <a:srgbClr val="004B81"/>
                </a:solidFill>
                <a:latin typeface="Calibri Light" pitchFamily="34" charset="0"/>
              </a:rPr>
              <a:t>Data </a:t>
            </a:r>
            <a:r>
              <a:rPr lang="en-US" altLang="en-US" sz="1500" b="1" dirty="0" smtClean="0">
                <a:solidFill>
                  <a:srgbClr val="004B81"/>
                </a:solidFill>
                <a:latin typeface="Calibri Light" pitchFamily="34" charset="0"/>
              </a:rPr>
              <a:t>Stream Applications </a:t>
            </a:r>
            <a:r>
              <a:rPr lang="en-US" altLang="en-US" sz="1500" b="1" dirty="0">
                <a:solidFill>
                  <a:srgbClr val="004B81"/>
                </a:solidFill>
                <a:latin typeface="Calibri Light" pitchFamily="34" charset="0"/>
              </a:rPr>
              <a:t>have made use of statistical summaries to reason about the data using </a:t>
            </a:r>
            <a:r>
              <a:rPr lang="en-US" altLang="en-US" sz="1500" b="1" dirty="0" smtClean="0">
                <a:solidFill>
                  <a:srgbClr val="004B81"/>
                </a:solidFill>
                <a:latin typeface="Calibri Light" pitchFamily="34" charset="0"/>
              </a:rPr>
              <a:t>non-parametric techniques such </a:t>
            </a:r>
            <a:r>
              <a:rPr lang="en-US" altLang="en-US" sz="1500" b="1" dirty="0">
                <a:solidFill>
                  <a:srgbClr val="004B81"/>
                </a:solidFill>
                <a:latin typeface="Calibri Light" pitchFamily="34" charset="0"/>
              </a:rPr>
              <a:t>as </a:t>
            </a:r>
            <a:r>
              <a:rPr lang="en-US" altLang="en-US" sz="1500" b="1" dirty="0" smtClean="0">
                <a:solidFill>
                  <a:srgbClr val="004B81"/>
                </a:solidFill>
                <a:latin typeface="Calibri Light" pitchFamily="34" charset="0"/>
              </a:rPr>
              <a:t>random sampling, histograms</a:t>
            </a:r>
            <a:r>
              <a:rPr lang="en-US" altLang="en-US" sz="1500" b="1" dirty="0">
                <a:solidFill>
                  <a:srgbClr val="004B81"/>
                </a:solidFill>
                <a:latin typeface="Calibri Light" pitchFamily="34" charset="0"/>
              </a:rPr>
              <a:t>, </a:t>
            </a:r>
            <a:r>
              <a:rPr lang="en-US" altLang="en-US" sz="1500" b="1" dirty="0" smtClean="0">
                <a:solidFill>
                  <a:srgbClr val="004B81"/>
                </a:solidFill>
                <a:latin typeface="Calibri Light" pitchFamily="34" charset="0"/>
              </a:rPr>
              <a:t>sliding windows, heavy </a:t>
            </a:r>
            <a:r>
              <a:rPr lang="en-US" altLang="en-US" sz="1500" b="1" dirty="0">
                <a:solidFill>
                  <a:srgbClr val="004B81"/>
                </a:solidFill>
                <a:latin typeface="Calibri Light" pitchFamily="34" charset="0"/>
              </a:rPr>
              <a:t>hitters, and join sizes. </a:t>
            </a:r>
            <a:r>
              <a:rPr lang="en-US" altLang="en-US" sz="1500" b="1" dirty="0" smtClean="0">
                <a:solidFill>
                  <a:srgbClr val="004B81"/>
                </a:solidFill>
                <a:latin typeface="Calibri Light" pitchFamily="34" charset="0"/>
              </a:rPr>
              <a:t>But with less attention </a:t>
            </a:r>
            <a:r>
              <a:rPr lang="en-US" altLang="en-US" sz="1500" b="1" dirty="0">
                <a:solidFill>
                  <a:srgbClr val="004B81"/>
                </a:solidFill>
                <a:latin typeface="Calibri Light" pitchFamily="34" charset="0"/>
              </a:rPr>
              <a:t>has been paid to modeling stream data parametrically, despite the potential this approach has for mining the data. The challenges to do model fitting at streaming speeds are </a:t>
            </a:r>
            <a:r>
              <a:rPr lang="en-US" altLang="en-US" sz="1500" b="1" dirty="0" smtClean="0">
                <a:solidFill>
                  <a:srgbClr val="004B81"/>
                </a:solidFill>
                <a:latin typeface="Calibri Light" pitchFamily="34" charset="0"/>
              </a:rPr>
              <a:t>both technical likes how </a:t>
            </a:r>
            <a:r>
              <a:rPr lang="en-US" altLang="en-US" sz="1500" b="1" dirty="0">
                <a:solidFill>
                  <a:srgbClr val="004B81"/>
                </a:solidFill>
                <a:latin typeface="Calibri Light" pitchFamily="34" charset="0"/>
              </a:rPr>
              <a:t>to continually find fast and reliable parameter estimates on high speed streams of skewed data using small </a:t>
            </a:r>
            <a:r>
              <a:rPr lang="en-US" altLang="en-US" sz="1500" b="1" dirty="0" smtClean="0">
                <a:solidFill>
                  <a:srgbClr val="004B81"/>
                </a:solidFill>
                <a:latin typeface="Calibri Light" pitchFamily="34" charset="0"/>
              </a:rPr>
              <a:t>space and conceptual &amp; how </a:t>
            </a:r>
            <a:r>
              <a:rPr lang="en-US" altLang="en-US" sz="1500" b="1" dirty="0">
                <a:solidFill>
                  <a:srgbClr val="004B81"/>
                </a:solidFill>
                <a:latin typeface="Calibri Light" pitchFamily="34" charset="0"/>
              </a:rPr>
              <a:t>to validate the goodness-of-fit and stability of the </a:t>
            </a:r>
            <a:r>
              <a:rPr lang="en-US" altLang="en-US" sz="1500" b="1" dirty="0" smtClean="0">
                <a:solidFill>
                  <a:srgbClr val="004B81"/>
                </a:solidFill>
                <a:latin typeface="Calibri Light" pitchFamily="34" charset="0"/>
              </a:rPr>
              <a:t>online model. </a:t>
            </a:r>
            <a:endParaRPr lang="en-US" altLang="en-US" sz="1500" b="1" dirty="0">
              <a:solidFill>
                <a:srgbClr val="004B81"/>
              </a:solidFill>
              <a:latin typeface="Calibri Light" pitchFamily="34" charset="0"/>
            </a:endParaRPr>
          </a:p>
          <a:p>
            <a:pPr marL="342900" indent="-342900">
              <a:spcBef>
                <a:spcPct val="0"/>
              </a:spcBef>
              <a:buFont typeface="Arial" pitchFamily="34" charset="0"/>
              <a:buChar char="•"/>
            </a:pPr>
            <a:endParaRPr lang="en-US" altLang="en-US" sz="1500" b="1" dirty="0">
              <a:solidFill>
                <a:srgbClr val="004B81"/>
              </a:solidFill>
              <a:latin typeface="Calibri Light" pitchFamily="34" charset="0"/>
            </a:endParaRPr>
          </a:p>
          <a:p>
            <a:pPr marL="342900" indent="-342900">
              <a:spcBef>
                <a:spcPct val="0"/>
              </a:spcBef>
              <a:buFont typeface="Arial" pitchFamily="34" charset="0"/>
              <a:buChar char="•"/>
            </a:pPr>
            <a:r>
              <a:rPr lang="en-US" altLang="en-US" sz="1500" b="1" dirty="0">
                <a:solidFill>
                  <a:srgbClr val="004B81"/>
                </a:solidFill>
                <a:latin typeface="Calibri Light" pitchFamily="34" charset="0"/>
              </a:rPr>
              <a:t>We can identify two main groups of techniques for huge data bases </a:t>
            </a:r>
            <a:r>
              <a:rPr lang="en-US" altLang="en-US" sz="1500" b="1" dirty="0" smtClean="0">
                <a:solidFill>
                  <a:srgbClr val="004B81"/>
                </a:solidFill>
                <a:latin typeface="Calibri Light" pitchFamily="34" charset="0"/>
              </a:rPr>
              <a:t>processing. </a:t>
            </a:r>
            <a:r>
              <a:rPr lang="en-US" altLang="en-US" sz="1500" b="1" dirty="0">
                <a:solidFill>
                  <a:srgbClr val="004B81"/>
                </a:solidFill>
                <a:latin typeface="Calibri Light" pitchFamily="34" charset="0"/>
              </a:rPr>
              <a:t>One group refers to streaming data and applies mining techniques whereas second group attempts to solve this </a:t>
            </a:r>
            <a:r>
              <a:rPr lang="en-US" altLang="en-US" sz="1500" b="1" dirty="0" smtClean="0">
                <a:solidFill>
                  <a:srgbClr val="004B81"/>
                </a:solidFill>
                <a:latin typeface="Calibri Light" pitchFamily="34" charset="0"/>
              </a:rPr>
              <a:t>problem directly </a:t>
            </a:r>
            <a:r>
              <a:rPr lang="en-US" altLang="en-US" sz="1500" b="1" dirty="0">
                <a:solidFill>
                  <a:srgbClr val="004B81"/>
                </a:solidFill>
                <a:latin typeface="Calibri Light" pitchFamily="34" charset="0"/>
              </a:rPr>
              <a:t>with efficient algorithms.</a:t>
            </a:r>
          </a:p>
          <a:p>
            <a:pPr>
              <a:spcBef>
                <a:spcPct val="0"/>
              </a:spcBef>
            </a:pPr>
            <a:endParaRPr lang="en-US" altLang="en-US" sz="1500" b="1" dirty="0">
              <a:solidFill>
                <a:srgbClr val="004B81"/>
              </a:solidFill>
              <a:latin typeface="Calibri Light" pitchFamily="34" charset="0"/>
            </a:endParaRPr>
          </a:p>
          <a:p>
            <a:pPr marL="342900" indent="-342900">
              <a:spcBef>
                <a:spcPct val="0"/>
              </a:spcBef>
              <a:buFont typeface="Arial" pitchFamily="34" charset="0"/>
              <a:buChar char="•"/>
            </a:pPr>
            <a:r>
              <a:rPr lang="en-US" altLang="en-US" sz="1500" b="1" dirty="0">
                <a:solidFill>
                  <a:srgbClr val="004B81"/>
                </a:solidFill>
                <a:latin typeface="Calibri Light" pitchFamily="34" charset="0"/>
              </a:rPr>
              <a:t>We have focused on data stream as an efficient strategy against huge data base mining instead of mining on entire data base.</a:t>
            </a:r>
          </a:p>
          <a:p>
            <a:pPr marL="342900" indent="-342900">
              <a:spcBef>
                <a:spcPct val="0"/>
              </a:spcBef>
              <a:buFont typeface="Arial" pitchFamily="34" charset="0"/>
              <a:buChar char="•"/>
            </a:pPr>
            <a:endParaRPr lang="en-US" altLang="en-US" sz="1500" b="1" dirty="0">
              <a:solidFill>
                <a:srgbClr val="004B81"/>
              </a:solidFill>
              <a:latin typeface="Calibri Light" pitchFamily="34" charset="0"/>
            </a:endParaRPr>
          </a:p>
          <a:p>
            <a:pPr marL="342900" indent="-342900">
              <a:spcBef>
                <a:spcPct val="0"/>
              </a:spcBef>
              <a:buFont typeface="Arial" pitchFamily="34" charset="0"/>
              <a:buChar char="•"/>
            </a:pPr>
            <a:r>
              <a:rPr lang="en-US" altLang="en-US" sz="1500" b="1" dirty="0">
                <a:solidFill>
                  <a:srgbClr val="004B81"/>
                </a:solidFill>
                <a:latin typeface="Calibri Light" pitchFamily="34" charset="0"/>
              </a:rPr>
              <a:t>The main problem in data stream processing means evolving data is more difficult to detect.</a:t>
            </a:r>
          </a:p>
          <a:p>
            <a:pPr marL="342900" indent="-342900">
              <a:spcBef>
                <a:spcPct val="0"/>
              </a:spcBef>
              <a:buFont typeface="Arial" pitchFamily="34" charset="0"/>
              <a:buChar char="•"/>
            </a:pPr>
            <a:endParaRPr lang="en-US" altLang="en-US" sz="1500" b="1" dirty="0">
              <a:solidFill>
                <a:srgbClr val="004B81"/>
              </a:solidFill>
              <a:latin typeface="Calibri Light" pitchFamily="34" charset="0"/>
            </a:endParaRPr>
          </a:p>
          <a:p>
            <a:pPr marL="342900" indent="-342900">
              <a:spcBef>
                <a:spcPct val="0"/>
              </a:spcBef>
              <a:buFont typeface="Arial" pitchFamily="34" charset="0"/>
              <a:buChar char="•"/>
            </a:pPr>
            <a:r>
              <a:rPr lang="en-US" altLang="en-US" sz="1500" b="1" dirty="0" smtClean="0">
                <a:solidFill>
                  <a:srgbClr val="004B81"/>
                </a:solidFill>
                <a:latin typeface="Calibri Light" pitchFamily="34" charset="0"/>
              </a:rPr>
              <a:t>Clustering </a:t>
            </a:r>
            <a:r>
              <a:rPr lang="en-US" altLang="en-US" sz="1500" b="1" dirty="0">
                <a:solidFill>
                  <a:srgbClr val="004B81"/>
                </a:solidFill>
                <a:latin typeface="Calibri Light" pitchFamily="34" charset="0"/>
              </a:rPr>
              <a:t>techniques can lead us to discover hidden information</a:t>
            </a:r>
            <a:r>
              <a:rPr lang="en-US" altLang="en-US" sz="1500" b="1" dirty="0" smtClean="0">
                <a:solidFill>
                  <a:srgbClr val="004B81"/>
                </a:solidFill>
                <a:latin typeface="Calibri Light" pitchFamily="34" charset="0"/>
              </a:rPr>
              <a:t>.</a:t>
            </a:r>
          </a:p>
          <a:p>
            <a:pPr marL="342900" indent="-342900">
              <a:spcBef>
                <a:spcPct val="0"/>
              </a:spcBef>
              <a:buFont typeface="Arial" pitchFamily="34" charset="0"/>
              <a:buChar char="•"/>
            </a:pPr>
            <a:endParaRPr lang="en-US" sz="1400" b="1" dirty="0" smtClean="0">
              <a:solidFill>
                <a:srgbClr val="004B81"/>
              </a:solidFill>
              <a:latin typeface="Calibri Light" pitchFamily="34" charset="0"/>
            </a:endParaRPr>
          </a:p>
        </p:txBody>
      </p:sp>
    </p:spTree>
    <p:extLst>
      <p:ext uri="{BB962C8B-B14F-4D97-AF65-F5344CB8AC3E}">
        <p14:creationId xmlns:p14="http://schemas.microsoft.com/office/powerpoint/2010/main" val="3513323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7</a:t>
            </a:fld>
            <a:endParaRPr lang="en-US"/>
          </a:p>
        </p:txBody>
      </p:sp>
      <p:sp>
        <p:nvSpPr>
          <p:cNvPr id="4" name="Title 3"/>
          <p:cNvSpPr>
            <a:spLocks noGrp="1"/>
          </p:cNvSpPr>
          <p:nvPr>
            <p:ph type="title"/>
          </p:nvPr>
        </p:nvSpPr>
        <p:spPr/>
        <p:txBody>
          <a:bodyPr>
            <a:normAutofit/>
          </a:bodyPr>
          <a:lstStyle/>
          <a:p>
            <a:r>
              <a:rPr lang="en-IN" b="1" dirty="0" smtClean="0">
                <a:solidFill>
                  <a:srgbClr val="E64815"/>
                </a:solidFill>
              </a:rPr>
              <a:t>Case Study Model </a:t>
            </a:r>
            <a:r>
              <a:rPr lang="en-IN" b="1" dirty="0" smtClean="0">
                <a:solidFill>
                  <a:srgbClr val="E64815"/>
                </a:solidFill>
              </a:rPr>
              <a:t>&amp; it’s Challenges</a:t>
            </a:r>
            <a:endParaRPr lang="en-IN" b="1" dirty="0">
              <a:solidFill>
                <a:srgbClr val="E64815"/>
              </a:solidFill>
            </a:endParaRPr>
          </a:p>
        </p:txBody>
      </p:sp>
      <p:cxnSp>
        <p:nvCxnSpPr>
          <p:cNvPr id="7" name="Straight Connector 6"/>
          <p:cNvCxnSpPr/>
          <p:nvPr/>
        </p:nvCxnSpPr>
        <p:spPr>
          <a:xfrm>
            <a:off x="381000" y="1143000"/>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01514" y="1600200"/>
            <a:ext cx="8590085" cy="3356260"/>
          </a:xfrm>
          <a:prstGeom prst="rect">
            <a:avLst/>
          </a:prstGeom>
          <a:noFill/>
        </p:spPr>
        <p:txBody>
          <a:bodyPr vert="horz" lIns="91440" tIns="45720" rIns="91440" bIns="45720" rtlCol="0" anchor="ctr">
            <a:normAutofit fontScale="92500" lnSpcReduction="20000"/>
          </a:bodyPr>
          <a:lstStyle/>
          <a:p>
            <a:pPr>
              <a:spcBef>
                <a:spcPct val="0"/>
              </a:spcBef>
            </a:pPr>
            <a:endParaRPr lang="en-US" sz="2400" b="1" dirty="0" smtClean="0">
              <a:solidFill>
                <a:srgbClr val="004B81"/>
              </a:solidFill>
              <a:latin typeface="Calibri Light" pitchFamily="34" charset="0"/>
              <a:ea typeface="+mj-ea"/>
              <a:cs typeface="+mj-cs"/>
            </a:endParaRPr>
          </a:p>
          <a:p>
            <a:pPr>
              <a:spcBef>
                <a:spcPct val="0"/>
              </a:spcBef>
            </a:pPr>
            <a:endParaRPr lang="en-US" altLang="en-US" sz="2400" b="1" dirty="0">
              <a:solidFill>
                <a:srgbClr val="004B81"/>
              </a:solidFill>
              <a:latin typeface="Calibri Light" pitchFamily="34" charset="0"/>
            </a:endParaRPr>
          </a:p>
          <a:p>
            <a:pPr>
              <a:spcBef>
                <a:spcPct val="0"/>
              </a:spcBef>
            </a:pPr>
            <a:r>
              <a:rPr lang="en-US" altLang="en-US" sz="2400" b="1" dirty="0" smtClean="0">
                <a:solidFill>
                  <a:srgbClr val="004B81"/>
                </a:solidFill>
                <a:latin typeface="Calibri Light" pitchFamily="34" charset="0"/>
              </a:rPr>
              <a:t>Real Time Challenges:</a:t>
            </a:r>
          </a:p>
          <a:p>
            <a:pPr>
              <a:spcBef>
                <a:spcPct val="0"/>
              </a:spcBef>
            </a:pPr>
            <a:endParaRPr lang="en-US" altLang="en-US" sz="2400" b="1" dirty="0" smtClean="0">
              <a:solidFill>
                <a:srgbClr val="004B81"/>
              </a:solidFill>
              <a:latin typeface="Calibri Light" pitchFamily="34" charset="0"/>
            </a:endParaRPr>
          </a:p>
          <a:p>
            <a:pPr marL="342900" indent="-342900">
              <a:spcBef>
                <a:spcPct val="0"/>
              </a:spcBef>
              <a:buFont typeface="Arial" pitchFamily="34" charset="0"/>
              <a:buChar char="•"/>
            </a:pPr>
            <a:r>
              <a:rPr lang="en-US" altLang="en-US" sz="2400" b="1" dirty="0" smtClean="0">
                <a:solidFill>
                  <a:srgbClr val="004B81"/>
                </a:solidFill>
                <a:latin typeface="Calibri Light" pitchFamily="34" charset="0"/>
              </a:rPr>
              <a:t>Fraud detections, Alert notifications.</a:t>
            </a:r>
          </a:p>
          <a:p>
            <a:pPr marL="342900" indent="-342900">
              <a:spcBef>
                <a:spcPct val="0"/>
              </a:spcBef>
              <a:buFont typeface="Arial" pitchFamily="34" charset="0"/>
              <a:buChar char="•"/>
            </a:pPr>
            <a:r>
              <a:rPr lang="en-US" altLang="en-US" sz="2400" b="1" dirty="0" smtClean="0">
                <a:solidFill>
                  <a:srgbClr val="004B81"/>
                </a:solidFill>
                <a:latin typeface="Calibri Light" pitchFamily="34" charset="0"/>
              </a:rPr>
              <a:t>Exploding Volumes of Data required to ensure validating all transactions, accuracy &amp; maintains historical data.  </a:t>
            </a:r>
          </a:p>
          <a:p>
            <a:pPr marL="342900" indent="-342900">
              <a:spcBef>
                <a:spcPct val="0"/>
              </a:spcBef>
              <a:buFont typeface="Arial" pitchFamily="34" charset="0"/>
              <a:buChar char="•"/>
            </a:pPr>
            <a:r>
              <a:rPr lang="en-US" altLang="en-US" sz="2400" b="1" dirty="0" smtClean="0">
                <a:solidFill>
                  <a:srgbClr val="004B81"/>
                </a:solidFill>
                <a:latin typeface="Calibri Light" pitchFamily="34" charset="0"/>
              </a:rPr>
              <a:t>Enhancing </a:t>
            </a:r>
            <a:r>
              <a:rPr lang="en-US" altLang="en-US" sz="2400" b="1" dirty="0">
                <a:solidFill>
                  <a:srgbClr val="004B81"/>
                </a:solidFill>
                <a:latin typeface="Calibri Light" pitchFamily="34" charset="0"/>
              </a:rPr>
              <a:t>the strategy &amp; predictions of consumer shopping habits, and in turn allow retailers to better engage with consumers with rewards</a:t>
            </a:r>
            <a:r>
              <a:rPr lang="en-US" altLang="en-US" sz="2400" b="1" dirty="0" smtClean="0">
                <a:solidFill>
                  <a:srgbClr val="004B81"/>
                </a:solidFill>
                <a:latin typeface="Calibri Light" pitchFamily="34" charset="0"/>
              </a:rPr>
              <a:t>.</a:t>
            </a:r>
          </a:p>
          <a:p>
            <a:pPr marL="342900" indent="-342900">
              <a:spcBef>
                <a:spcPct val="0"/>
              </a:spcBef>
              <a:buFont typeface="Arial" pitchFamily="34" charset="0"/>
              <a:buChar char="•"/>
            </a:pPr>
            <a:r>
              <a:rPr lang="en-US" altLang="en-US" sz="2400" b="1" dirty="0" smtClean="0">
                <a:solidFill>
                  <a:srgbClr val="004B81"/>
                </a:solidFill>
                <a:latin typeface="Calibri Light" pitchFamily="34" charset="0"/>
              </a:rPr>
              <a:t>Required auto decision making model to leverage compliance verification during transactions.</a:t>
            </a:r>
          </a:p>
          <a:p>
            <a:pPr marL="342900" indent="-342900">
              <a:spcBef>
                <a:spcPct val="0"/>
              </a:spcBef>
              <a:buFont typeface="Arial" pitchFamily="34" charset="0"/>
              <a:buChar char="•"/>
            </a:pPr>
            <a:endParaRPr lang="en-US" sz="2400" b="1" dirty="0" smtClean="0">
              <a:solidFill>
                <a:srgbClr val="004B81"/>
              </a:solidFill>
              <a:latin typeface="Calibri Light" pitchFamily="34" charset="0"/>
            </a:endParaRPr>
          </a:p>
        </p:txBody>
      </p:sp>
      <p:sp>
        <p:nvSpPr>
          <p:cNvPr id="9" name="Rectangle 8"/>
          <p:cNvSpPr/>
          <p:nvPr/>
        </p:nvSpPr>
        <p:spPr>
          <a:xfrm>
            <a:off x="685801" y="1291940"/>
            <a:ext cx="7467600" cy="613060"/>
          </a:xfrm>
          <a:prstGeom prst="rect">
            <a:avLst/>
          </a:prstGeom>
          <a:solidFill>
            <a:srgbClr val="FFFF00"/>
          </a:solidFill>
        </p:spPr>
        <p:txBody>
          <a:bodyPr vert="horz" lIns="91440" tIns="45720" rIns="91440" bIns="45720" rtlCol="0" anchor="ctr">
            <a:normAutofit/>
          </a:bodyPr>
          <a:lstStyle/>
          <a:p>
            <a:pPr>
              <a:spcBef>
                <a:spcPct val="0"/>
              </a:spcBef>
            </a:pPr>
            <a:r>
              <a:rPr lang="en-US" altLang="en-US" sz="2400" b="1" dirty="0" smtClean="0">
                <a:solidFill>
                  <a:srgbClr val="004B81"/>
                </a:solidFill>
                <a:latin typeface="Calibri Light" pitchFamily="34" charset="0"/>
              </a:rPr>
              <a:t>Data Stream Model – Credit / Debit Card Transactions Flows</a:t>
            </a:r>
          </a:p>
        </p:txBody>
      </p:sp>
    </p:spTree>
    <p:extLst>
      <p:ext uri="{BB962C8B-B14F-4D97-AF65-F5344CB8AC3E}">
        <p14:creationId xmlns:p14="http://schemas.microsoft.com/office/powerpoint/2010/main" val="420989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8</a:t>
            </a:fld>
            <a:endParaRPr lang="en-US"/>
          </a:p>
        </p:txBody>
      </p:sp>
      <p:sp>
        <p:nvSpPr>
          <p:cNvPr id="4" name="Title 3"/>
          <p:cNvSpPr>
            <a:spLocks noGrp="1"/>
          </p:cNvSpPr>
          <p:nvPr>
            <p:ph type="title"/>
          </p:nvPr>
        </p:nvSpPr>
        <p:spPr/>
        <p:txBody>
          <a:bodyPr>
            <a:normAutofit/>
          </a:bodyPr>
          <a:lstStyle/>
          <a:p>
            <a:r>
              <a:rPr lang="en-IN" b="1" dirty="0" smtClean="0">
                <a:solidFill>
                  <a:srgbClr val="E64815"/>
                </a:solidFill>
              </a:rPr>
              <a:t>Use Case - Solution </a:t>
            </a:r>
            <a:r>
              <a:rPr lang="en-IN" b="1" dirty="0" smtClean="0">
                <a:solidFill>
                  <a:srgbClr val="E64815"/>
                </a:solidFill>
              </a:rPr>
              <a:t>Proposals</a:t>
            </a:r>
            <a:endParaRPr lang="en-IN" b="1" dirty="0">
              <a:solidFill>
                <a:srgbClr val="E64815"/>
              </a:solidFill>
            </a:endParaRPr>
          </a:p>
        </p:txBody>
      </p:sp>
      <p:cxnSp>
        <p:nvCxnSpPr>
          <p:cNvPr id="7" name="Straight Connector 6"/>
          <p:cNvCxnSpPr/>
          <p:nvPr/>
        </p:nvCxnSpPr>
        <p:spPr>
          <a:xfrm>
            <a:off x="381000" y="1143000"/>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01514" y="1371600"/>
            <a:ext cx="8590085" cy="1828800"/>
          </a:xfrm>
          <a:prstGeom prst="rect">
            <a:avLst/>
          </a:prstGeom>
        </p:spPr>
        <p:txBody>
          <a:bodyPr vert="horz" lIns="91440" tIns="45720" rIns="91440" bIns="45720" rtlCol="0" anchor="ctr">
            <a:normAutofit lnSpcReduction="10000"/>
          </a:bodyPr>
          <a:lstStyle/>
          <a:p>
            <a:pPr>
              <a:spcBef>
                <a:spcPct val="0"/>
              </a:spcBef>
            </a:pPr>
            <a:endParaRPr lang="en-US" altLang="en-US" sz="2400" b="1" dirty="0" smtClean="0">
              <a:solidFill>
                <a:srgbClr val="004B81"/>
              </a:solidFill>
              <a:latin typeface="Calibri Light" pitchFamily="34" charset="0"/>
            </a:endParaRPr>
          </a:p>
          <a:p>
            <a:pPr marL="342900" indent="-342900">
              <a:spcBef>
                <a:spcPct val="0"/>
              </a:spcBef>
              <a:buFont typeface="Arial" pitchFamily="34" charset="0"/>
              <a:buChar char="•"/>
            </a:pPr>
            <a:r>
              <a:rPr lang="en-US" altLang="en-US" sz="2400" b="1" dirty="0" smtClean="0">
                <a:solidFill>
                  <a:srgbClr val="004B81"/>
                </a:solidFill>
                <a:latin typeface="Calibri Light" pitchFamily="34" charset="0"/>
              </a:rPr>
              <a:t>Multiple Pattern Detections (</a:t>
            </a:r>
            <a:r>
              <a:rPr lang="en-US" altLang="en-US" sz="2400" b="1" dirty="0" smtClean="0">
                <a:solidFill>
                  <a:srgbClr val="004B81"/>
                </a:solidFill>
                <a:latin typeface="Calibri Light" pitchFamily="34" charset="0"/>
              </a:rPr>
              <a:t>MPD</a:t>
            </a:r>
            <a:r>
              <a:rPr lang="en-US" altLang="en-US" sz="2400" b="1" dirty="0" smtClean="0">
                <a:solidFill>
                  <a:srgbClr val="004B81"/>
                </a:solidFill>
                <a:latin typeface="Calibri Light" pitchFamily="34" charset="0"/>
              </a:rPr>
              <a:t>) &amp; Ruleset Engines for </a:t>
            </a:r>
            <a:r>
              <a:rPr lang="en-US" altLang="en-US" sz="2400" b="1" dirty="0">
                <a:solidFill>
                  <a:srgbClr val="004B81"/>
                </a:solidFill>
                <a:latin typeface="Calibri Light" pitchFamily="34" charset="0"/>
              </a:rPr>
              <a:t>fraud </a:t>
            </a:r>
            <a:r>
              <a:rPr lang="en-US" altLang="en-US" sz="2400" b="1" dirty="0" smtClean="0">
                <a:solidFill>
                  <a:srgbClr val="004B81"/>
                </a:solidFill>
                <a:latin typeface="Calibri Light" pitchFamily="34" charset="0"/>
              </a:rPr>
              <a:t>detection, alert notifications </a:t>
            </a:r>
            <a:r>
              <a:rPr lang="en-US" altLang="en-US" sz="2400" b="1" dirty="0">
                <a:solidFill>
                  <a:srgbClr val="004B81"/>
                </a:solidFill>
                <a:latin typeface="Calibri Light" pitchFamily="34" charset="0"/>
              </a:rPr>
              <a:t>in credit card transactions.</a:t>
            </a:r>
            <a:endParaRPr lang="en-US" altLang="en-US" sz="2400" b="1" dirty="0" smtClean="0">
              <a:solidFill>
                <a:srgbClr val="004B81"/>
              </a:solidFill>
              <a:latin typeface="Calibri Light" pitchFamily="34" charset="0"/>
            </a:endParaRPr>
          </a:p>
          <a:p>
            <a:pPr marL="342900" indent="-342900">
              <a:spcBef>
                <a:spcPct val="0"/>
              </a:spcBef>
              <a:buFont typeface="Arial" pitchFamily="34" charset="0"/>
              <a:buChar char="•"/>
            </a:pPr>
            <a:r>
              <a:rPr lang="en-US" altLang="en-US" sz="2400" b="1" dirty="0" smtClean="0">
                <a:solidFill>
                  <a:srgbClr val="004B81"/>
                </a:solidFill>
                <a:latin typeface="Calibri Light" pitchFamily="34" charset="0"/>
              </a:rPr>
              <a:t>Micro &amp; Macro Clustering Techniques.</a:t>
            </a:r>
          </a:p>
          <a:p>
            <a:pPr marL="342900" indent="-342900">
              <a:spcBef>
                <a:spcPct val="0"/>
              </a:spcBef>
              <a:buFont typeface="Arial" pitchFamily="34" charset="0"/>
              <a:buChar char="•"/>
            </a:pPr>
            <a:r>
              <a:rPr lang="en-US" sz="2400" b="1" dirty="0" smtClean="0">
                <a:solidFill>
                  <a:srgbClr val="004B81"/>
                </a:solidFill>
                <a:latin typeface="Calibri Light" pitchFamily="34" charset="0"/>
              </a:rPr>
              <a:t>Random Sampling – Test Case Analysis</a:t>
            </a:r>
            <a:endParaRPr lang="en-US" sz="2400" b="1" dirty="0" smtClean="0">
              <a:solidFill>
                <a:srgbClr val="004B81"/>
              </a:solidFill>
              <a:latin typeface="Calibri Light" pitchFamily="34" charset="0"/>
            </a:endParaRPr>
          </a:p>
        </p:txBody>
      </p:sp>
    </p:spTree>
    <p:extLst>
      <p:ext uri="{BB962C8B-B14F-4D97-AF65-F5344CB8AC3E}">
        <p14:creationId xmlns:p14="http://schemas.microsoft.com/office/powerpoint/2010/main" val="3870174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9</a:t>
            </a:fld>
            <a:endParaRPr lang="en-US"/>
          </a:p>
        </p:txBody>
      </p:sp>
      <p:sp>
        <p:nvSpPr>
          <p:cNvPr id="4" name="Title 3"/>
          <p:cNvSpPr>
            <a:spLocks noGrp="1"/>
          </p:cNvSpPr>
          <p:nvPr>
            <p:ph type="title"/>
          </p:nvPr>
        </p:nvSpPr>
        <p:spPr/>
        <p:txBody>
          <a:bodyPr>
            <a:normAutofit fontScale="90000"/>
          </a:bodyPr>
          <a:lstStyle/>
          <a:p>
            <a:r>
              <a:rPr lang="en-IN" b="1" dirty="0" smtClean="0">
                <a:solidFill>
                  <a:srgbClr val="E64815"/>
                </a:solidFill>
              </a:rPr>
              <a:t>Fraud Detection – Architectural View</a:t>
            </a:r>
            <a:endParaRPr lang="en-IN" b="1" dirty="0">
              <a:solidFill>
                <a:srgbClr val="E64815"/>
              </a:solidFill>
            </a:endParaRPr>
          </a:p>
        </p:txBody>
      </p:sp>
      <p:cxnSp>
        <p:nvCxnSpPr>
          <p:cNvPr id="7" name="Straight Connector 6"/>
          <p:cNvCxnSpPr/>
          <p:nvPr/>
        </p:nvCxnSpPr>
        <p:spPr>
          <a:xfrm>
            <a:off x="381000" y="1143000"/>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01514" y="1371600"/>
            <a:ext cx="8590085" cy="762001"/>
          </a:xfrm>
          <a:prstGeom prst="rect">
            <a:avLst/>
          </a:prstGeom>
        </p:spPr>
        <p:txBody>
          <a:bodyPr vert="horz" lIns="91440" tIns="45720" rIns="91440" bIns="45720" rtlCol="0" anchor="ctr">
            <a:normAutofit fontScale="70000" lnSpcReduction="20000"/>
          </a:bodyPr>
          <a:lstStyle/>
          <a:p>
            <a:pPr>
              <a:spcBef>
                <a:spcPct val="0"/>
              </a:spcBef>
            </a:pPr>
            <a:endParaRPr lang="en-US" altLang="en-US" sz="2400" b="1" dirty="0" smtClean="0">
              <a:solidFill>
                <a:srgbClr val="004B81"/>
              </a:solidFill>
              <a:latin typeface="Calibri Light" pitchFamily="34" charset="0"/>
            </a:endParaRPr>
          </a:p>
          <a:p>
            <a:pPr marL="342900" indent="-342900">
              <a:spcBef>
                <a:spcPct val="0"/>
              </a:spcBef>
              <a:buFont typeface="Arial" pitchFamily="34" charset="0"/>
              <a:buChar char="•"/>
            </a:pPr>
            <a:r>
              <a:rPr lang="en-US" altLang="en-US" sz="2400" b="1" dirty="0" smtClean="0">
                <a:solidFill>
                  <a:srgbClr val="004B81"/>
                </a:solidFill>
                <a:latin typeface="Calibri Light" pitchFamily="34" charset="0"/>
              </a:rPr>
              <a:t>Types – Card Not Present (CNP), Lost, Counterfeit, Interception via communication devices, Card Not Received etc.,</a:t>
            </a:r>
          </a:p>
          <a:p>
            <a:pPr marL="342900" indent="-342900">
              <a:spcBef>
                <a:spcPct val="0"/>
              </a:spcBef>
              <a:buFont typeface="Arial" pitchFamily="34" charset="0"/>
              <a:buChar char="•"/>
            </a:pPr>
            <a:endParaRPr lang="en-US" sz="2400" b="1" dirty="0" smtClean="0">
              <a:solidFill>
                <a:srgbClr val="004B81"/>
              </a:solidFill>
              <a:latin typeface="Calibri Light" pitchFamily="34" charset="0"/>
            </a:endParaRPr>
          </a:p>
        </p:txBody>
      </p:sp>
      <p:pic>
        <p:nvPicPr>
          <p:cNvPr id="54" name="Picture 53"/>
          <p:cNvPicPr>
            <a:picLocks noChangeAspect="1"/>
          </p:cNvPicPr>
          <p:nvPr/>
        </p:nvPicPr>
        <p:blipFill>
          <a:blip r:embed="rId3"/>
          <a:stretch>
            <a:fillRect/>
          </a:stretch>
        </p:blipFill>
        <p:spPr>
          <a:xfrm>
            <a:off x="876300" y="2133600"/>
            <a:ext cx="7658100" cy="4187541"/>
          </a:xfrm>
          <a:prstGeom prst="rect">
            <a:avLst/>
          </a:prstGeom>
        </p:spPr>
      </p:pic>
    </p:spTree>
    <p:extLst>
      <p:ext uri="{BB962C8B-B14F-4D97-AF65-F5344CB8AC3E}">
        <p14:creationId xmlns:p14="http://schemas.microsoft.com/office/powerpoint/2010/main" val="548410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
          <a:solidFill>
            <a:schemeClr val="tx2"/>
          </a:solidFill>
        </a:ln>
      </a:spPr>
      <a:bodyPr wrap="square" lIns="91440" anchor="ctr">
        <a:noAutofit/>
      </a:bodyPr>
      <a:lstStyle>
        <a:defPPr algn="ctr">
          <a:defRPr sz="1600" dirty="0">
            <a:latin typeface="Calibri Light" panose="020F0302020204030204" pitchFamily="34"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97273</TotalTime>
  <Words>1120</Words>
  <Application>Microsoft Office PowerPoint</Application>
  <PresentationFormat>On-screen Show (4:3)</PresentationFormat>
  <Paragraphs>171</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Modelling Transient Data Streams </vt:lpstr>
      <vt:lpstr>Data Stream</vt:lpstr>
      <vt:lpstr>Data Stream - Benefits</vt:lpstr>
      <vt:lpstr>Data Stream – Ideal Characteristics</vt:lpstr>
      <vt:lpstr>Data Stream – Real Time Industries</vt:lpstr>
      <vt:lpstr>Abstract</vt:lpstr>
      <vt:lpstr>Case Study Model &amp; it’s Challenges</vt:lpstr>
      <vt:lpstr>Use Case - Solution Proposals</vt:lpstr>
      <vt:lpstr>Fraud Detection – Architectural View</vt:lpstr>
      <vt:lpstr>Multiple Pattern Detections (MPD) &amp; Ruleset Engines Algorithms Results</vt:lpstr>
      <vt:lpstr>Multiple Pattern Detections (MPD) &amp; Ruleset Engines Algorithms Results</vt:lpstr>
      <vt:lpstr>Random Sampling – Test Case Analysis</vt:lpstr>
      <vt:lpstr>Data Stream Processing (Open Source Tools)             </vt:lpstr>
      <vt:lpstr>Chosen Data Stream Application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Incedo Proposal</dc:title>
  <dc:subject>Incedo Proposal to USBank</dc:subject>
  <dc:creator>Vivek Jasuja</dc:creator>
  <cp:keywords>USBank</cp:keywords>
  <cp:lastModifiedBy>admin</cp:lastModifiedBy>
  <cp:revision>2712</cp:revision>
  <cp:lastPrinted>2017-11-27T21:01:59Z</cp:lastPrinted>
  <dcterms:created xsi:type="dcterms:W3CDTF">2015-05-25T06:36:19Z</dcterms:created>
  <dcterms:modified xsi:type="dcterms:W3CDTF">2018-02-01T13:58:19Z</dcterms:modified>
</cp:coreProperties>
</file>