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7" r:id="rId4"/>
    <p:sldId id="259" r:id="rId5"/>
    <p:sldId id="261" r:id="rId6"/>
    <p:sldId id="263"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7AB09-77A6-4B0B-BAE2-75D5162E4E58}" type="datetimeFigureOut">
              <a:rPr lang="en-US" smtClean="0"/>
              <a:t>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EA4B8-6D07-4DE1-A5CB-E81237FF68B5}" type="slidenum">
              <a:rPr lang="en-US" smtClean="0"/>
              <a:t>‹#›</a:t>
            </a:fld>
            <a:endParaRPr lang="en-US"/>
          </a:p>
        </p:txBody>
      </p:sp>
    </p:spTree>
    <p:extLst>
      <p:ext uri="{BB962C8B-B14F-4D97-AF65-F5344CB8AC3E}">
        <p14:creationId xmlns:p14="http://schemas.microsoft.com/office/powerpoint/2010/main" val="163730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more or less interdependent subfields consist of drug manufacturers, drug marketers, and biotechnology companies.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pharmaceutical industry has made a great deal of progress over the last decade due to a research-oriented approach that has improved technologies, developed infrastructures, and increased research in the field of bioscience. Thanks to biotechnology, various formulations have been developed to cure or stop the growth of several major infections, including HIV and certain types of cancer.</a:t>
            </a:r>
            <a:endParaRPr lang="en-US" dirty="0" smtClean="0"/>
          </a:p>
          <a:p>
            <a:endParaRPr lang="en-US" dirty="0"/>
          </a:p>
        </p:txBody>
      </p:sp>
      <p:sp>
        <p:nvSpPr>
          <p:cNvPr id="4" name="Slide Number Placeholder 3"/>
          <p:cNvSpPr>
            <a:spLocks noGrp="1"/>
          </p:cNvSpPr>
          <p:nvPr>
            <p:ph type="sldNum" sz="quarter" idx="10"/>
          </p:nvPr>
        </p:nvSpPr>
        <p:spPr/>
        <p:txBody>
          <a:bodyPr/>
          <a:lstStyle/>
          <a:p>
            <a:fld id="{426BD5DE-21B6-4751-8242-7AFAA66CFD64}"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70203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BD5DE-21B6-4751-8242-7AFAA66CFD6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6503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BD5DE-21B6-4751-8242-7AFAA66CFD6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91290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BD5DE-21B6-4751-8242-7AFAA66CFD6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75235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BD5DE-21B6-4751-8242-7AFAA66CFD6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78882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BD5DE-21B6-4751-8242-7AFAA66CFD6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799575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BD5DE-21B6-4751-8242-7AFAA66CFD6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87840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110388-997B-4070-817C-BF179F9D173E}"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152678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110388-997B-4070-817C-BF179F9D173E}"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371808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110388-997B-4070-817C-BF179F9D173E}"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195252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CBAF53-6D03-4FF2-BD7F-CDF56ECC3AC1}" type="datetime1">
              <a:rPr lang="en-US" smtClean="0">
                <a:solidFill>
                  <a:prstClr val="black">
                    <a:tint val="75000"/>
                  </a:prstClr>
                </a:solidFill>
              </a:rPr>
              <a:pPr/>
              <a:t>2/2/2018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817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E354C9-3E30-444A-A328-98F7C822BCF2}" type="datetime1">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113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37F951-053B-49AA-9183-5E2408CC0CD1}" type="datetime1">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2486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646522-813A-4C40-A067-41F0DA5E77B0}" type="datetime1">
              <a:rPr lang="en-US" smtClean="0">
                <a:solidFill>
                  <a:prstClr val="black">
                    <a:tint val="75000"/>
                  </a:prstClr>
                </a:solidFill>
              </a:rPr>
              <a:pPr/>
              <a:t>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617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7"/>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5"/>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7"/>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35635-0B3D-435B-A934-02884CF794E4}" type="datetime1">
              <a:rPr lang="en-US" smtClean="0">
                <a:solidFill>
                  <a:prstClr val="black">
                    <a:tint val="75000"/>
                  </a:prstClr>
                </a:solidFill>
              </a:rPr>
              <a:pPr/>
              <a:t>2/2/2018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6872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02FC2-50A8-4233-ADE4-37D90E2791A6}" type="datetime1">
              <a:rPr lang="en-US" smtClean="0">
                <a:solidFill>
                  <a:prstClr val="black">
                    <a:tint val="75000"/>
                  </a:prstClr>
                </a:solidFill>
              </a:rPr>
              <a:pPr/>
              <a:t>2/2/2018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243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E7990-BB24-4F88-A4F1-853B3DC9C668}" type="datetime1">
              <a:rPr lang="en-US" smtClean="0">
                <a:solidFill>
                  <a:prstClr val="black">
                    <a:tint val="75000"/>
                  </a:prstClr>
                </a:solidFill>
              </a:rPr>
              <a:pPr/>
              <a:t>2/2/2018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7742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00F254-B932-4A05-958C-4FB8F0F906B8}" type="datetimeFigureOut">
              <a:rPr lang="en-US" smtClean="0">
                <a:solidFill>
                  <a:prstClr val="black">
                    <a:tint val="75000"/>
                  </a:prstClr>
                </a:solidFill>
              </a:rPr>
              <a:pPr/>
              <a:t>2/2/2018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9089053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110388-997B-4070-817C-BF179F9D173E}"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857826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BC81A7-1A06-4AA5-8647-3705AC8203DE}" type="datetime1">
              <a:rPr lang="en-US" smtClean="0">
                <a:solidFill>
                  <a:prstClr val="black">
                    <a:tint val="75000"/>
                  </a:prstClr>
                </a:solidFill>
              </a:rPr>
              <a:pPr/>
              <a:t>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492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40"/>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BC989-6010-4FE4-9C57-94DC5BABB80A}" type="datetime1">
              <a:rPr lang="en-US" smtClean="0">
                <a:solidFill>
                  <a:prstClr val="black">
                    <a:tint val="75000"/>
                  </a:prstClr>
                </a:solidFill>
              </a:rPr>
              <a:pPr/>
              <a:t>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8549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31AE9A-6138-4254-86AA-FF4CF82EC1F4}" type="datetime1">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0813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629F0-F410-442D-89AB-7A3EAF290FFB}" type="datetime1">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0D1D5B6-AB6D-4B79-B385-599EA3BC4B2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61174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0736"/>
            <a:ext cx="8078688" cy="576064"/>
          </a:xfrm>
          <a:prstGeom prst="rect">
            <a:avLst/>
          </a:prstGeom>
        </p:spPr>
        <p:txBody>
          <a:bodyPr>
            <a:noAutofit/>
          </a:bodyPr>
          <a:lstStyle>
            <a:lvl1pPr algn="l">
              <a:defRPr sz="2800" b="1"/>
            </a:lvl1pPr>
          </a:lstStyle>
          <a:p>
            <a:r>
              <a:rPr lang="en-US"/>
              <a:t>Click to edit Master title style</a:t>
            </a:r>
            <a:endParaRPr lang="en-IN" dirty="0"/>
          </a:p>
        </p:txBody>
      </p:sp>
      <p:sp>
        <p:nvSpPr>
          <p:cNvPr id="3" name="Content Placeholder 2"/>
          <p:cNvSpPr>
            <a:spLocks noGrp="1"/>
          </p:cNvSpPr>
          <p:nvPr>
            <p:ph idx="1"/>
          </p:nvPr>
        </p:nvSpPr>
        <p:spPr>
          <a:xfrm>
            <a:off x="609600" y="1265243"/>
            <a:ext cx="8366720" cy="4525963"/>
          </a:xfrm>
          <a:prstGeom prst="rect">
            <a:avLst/>
          </a:prstGeo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3" name="Picture Placeholder 12"/>
          <p:cNvSpPr>
            <a:spLocks noGrp="1"/>
          </p:cNvSpPr>
          <p:nvPr>
            <p:ph type="pic" sz="quarter" idx="13"/>
          </p:nvPr>
        </p:nvSpPr>
        <p:spPr>
          <a:xfrm>
            <a:off x="9144000" y="1295400"/>
            <a:ext cx="2844800" cy="4495800"/>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189429045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Box 3"/>
          <p:cNvSpPr txBox="1">
            <a:spLocks noChangeArrowheads="1"/>
          </p:cNvSpPr>
          <p:nvPr userDrawn="1"/>
        </p:nvSpPr>
        <p:spPr bwMode="auto">
          <a:xfrm>
            <a:off x="702733" y="5715000"/>
            <a:ext cx="26500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ts val="1000"/>
              </a:spcAft>
            </a:pPr>
            <a:fld id="{3F1E2CE7-1931-4C26-8746-C6B151FECB67}" type="datetimeMMMM d, yyyy">
              <a:rPr lang="en-US" sz="1400" b="1" i="1">
                <a:solidFill>
                  <a:prstClr val="black">
                    <a:lumMod val="75000"/>
                    <a:lumOff val="25000"/>
                  </a:prstClr>
                </a:solidFill>
                <a:cs typeface="Arial" pitchFamily="34" charset="0"/>
              </a:rPr>
              <a:pPr fontAlgn="base">
                <a:spcBef>
                  <a:spcPct val="0"/>
                </a:spcBef>
                <a:spcAft>
                  <a:spcPts val="1000"/>
                </a:spcAft>
              </a:pPr>
              <a:t>February 2, 2018</a:t>
            </a:fld>
            <a:endParaRPr lang="en-US" sz="1400" b="1" i="1" dirty="0">
              <a:solidFill>
                <a:prstClr val="black">
                  <a:lumMod val="75000"/>
                  <a:lumOff val="25000"/>
                </a:prstClr>
              </a:solidFill>
              <a:cs typeface="Arial" pitchFamily="34" charset="0"/>
            </a:endParaRPr>
          </a:p>
        </p:txBody>
      </p:sp>
    </p:spTree>
    <p:extLst>
      <p:ext uri="{BB962C8B-B14F-4D97-AF65-F5344CB8AC3E}">
        <p14:creationId xmlns:p14="http://schemas.microsoft.com/office/powerpoint/2010/main" val="1755078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16996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41458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13252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se study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6726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110388-997B-4070-817C-BF179F9D173E}"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382300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110388-997B-4070-817C-BF179F9D173E}"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29689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110388-997B-4070-817C-BF179F9D173E}"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106857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110388-997B-4070-817C-BF179F9D173E}"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367253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10388-997B-4070-817C-BF179F9D173E}"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202920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110388-997B-4070-817C-BF179F9D173E}"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306103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110388-997B-4070-817C-BF179F9D173E}"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9FC95-BB6B-4F6A-9716-121348AAFBB1}" type="slidenum">
              <a:rPr lang="en-US" smtClean="0"/>
              <a:t>‹#›</a:t>
            </a:fld>
            <a:endParaRPr lang="en-US"/>
          </a:p>
        </p:txBody>
      </p:sp>
    </p:spTree>
    <p:extLst>
      <p:ext uri="{BB962C8B-B14F-4D97-AF65-F5344CB8AC3E}">
        <p14:creationId xmlns:p14="http://schemas.microsoft.com/office/powerpoint/2010/main" val="44639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10388-997B-4070-817C-BF179F9D173E}"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9FC95-BB6B-4F6A-9716-121348AAFBB1}" type="slidenum">
              <a:rPr lang="en-US" smtClean="0"/>
              <a:t>‹#›</a:t>
            </a:fld>
            <a:endParaRPr lang="en-US"/>
          </a:p>
        </p:txBody>
      </p:sp>
    </p:spTree>
    <p:extLst>
      <p:ext uri="{BB962C8B-B14F-4D97-AF65-F5344CB8AC3E}">
        <p14:creationId xmlns:p14="http://schemas.microsoft.com/office/powerpoint/2010/main" val="264801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0F254-B932-4A05-958C-4FB8F0F906B8}" type="datetimeFigureOut">
              <a:rPr lang="en-US" smtClean="0">
                <a:solidFill>
                  <a:prstClr val="black">
                    <a:tint val="75000"/>
                  </a:prstClr>
                </a:solidFill>
              </a:rPr>
              <a:pPr/>
              <a:t>2/2/2018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1D5B6-AB6D-4B79-B385-599EA3BC4B2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552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mailto:jayant.singh@incedoinc.com" TargetMode="External"/><Relationship Id="rId7" Type="http://schemas.openxmlformats.org/officeDocument/2006/relationships/hyperlink" Target="mailto:harish.rawat@incedoinc.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mailto:rajesh.awasthi@incedoinc.com" TargetMode="External"/><Relationship Id="rId5" Type="http://schemas.openxmlformats.org/officeDocument/2006/relationships/hyperlink" Target="mailto:nagpal.vikas@incedoinc.com" TargetMode="External"/><Relationship Id="rId4" Type="http://schemas.openxmlformats.org/officeDocument/2006/relationships/hyperlink" Target="mailto:amit.k50@incedoinc.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575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flipH="1">
            <a:off x="1600198" y="4347121"/>
            <a:ext cx="9067802" cy="116955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90500" dir="10800000" algn="ctr" rotWithShape="0">
                    <a:srgbClr val="F79646">
                      <a:alpha val="50000"/>
                    </a:srgbClr>
                  </a:outerShdw>
                </a:effectLst>
              </a14:hiddenEffects>
            </a:ext>
          </a:extLst>
        </p:spPr>
        <p:txBody>
          <a:bodyPr vert="horz" wrap="square" lIns="274320" tIns="274320" rIns="274320" bIns="274320" numCol="1" anchor="ctr" anchorCtr="0" compatLnSpc="1">
            <a:prstTxWarp prst="textNoShape">
              <a:avLst/>
            </a:prstTxWarp>
            <a:spAutoFit/>
          </a:bodyPr>
          <a:lstStyle/>
          <a:p>
            <a:pPr fontAlgn="base">
              <a:spcBef>
                <a:spcPct val="0"/>
              </a:spcBef>
              <a:spcAft>
                <a:spcPct val="0"/>
              </a:spcAft>
            </a:pPr>
            <a:r>
              <a:rPr lang="en-IN" sz="4000" b="1" dirty="0" smtClean="0">
                <a:solidFill>
                  <a:prstClr val="black">
                    <a:lumMod val="65000"/>
                    <a:lumOff val="35000"/>
                  </a:prstClr>
                </a:solidFill>
                <a:cs typeface="Arial" pitchFamily="34" charset="0"/>
              </a:rPr>
              <a:t>INCEDO HACKATHON </a:t>
            </a:r>
            <a:endParaRPr lang="en-IN" sz="4000" b="1" dirty="0">
              <a:solidFill>
                <a:prstClr val="black">
                  <a:lumMod val="65000"/>
                  <a:lumOff val="35000"/>
                </a:prstClr>
              </a:solidFill>
              <a:cs typeface="Arial" pitchFamily="34" charset="0"/>
            </a:endParaRPr>
          </a:p>
        </p:txBody>
      </p:sp>
      <p:sp>
        <p:nvSpPr>
          <p:cNvPr id="5" name="Text Box 3"/>
          <p:cNvSpPr txBox="1">
            <a:spLocks noChangeArrowheads="1"/>
          </p:cNvSpPr>
          <p:nvPr/>
        </p:nvSpPr>
        <p:spPr bwMode="auto">
          <a:xfrm>
            <a:off x="2051050" y="5715000"/>
            <a:ext cx="1987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ts val="1000"/>
              </a:spcAft>
            </a:pPr>
            <a:fld id="{3F1E2CE7-1931-4C26-8746-C6B151FECB67}" type="datetimeMMMM d, yyyy">
              <a:rPr lang="en-US" sz="1400" b="1" i="1">
                <a:solidFill>
                  <a:prstClr val="black">
                    <a:lumMod val="75000"/>
                    <a:lumOff val="25000"/>
                  </a:prstClr>
                </a:solidFill>
                <a:cs typeface="Arial" pitchFamily="34" charset="0"/>
              </a:rPr>
              <a:pPr fontAlgn="base">
                <a:spcBef>
                  <a:spcPct val="0"/>
                </a:spcBef>
                <a:spcAft>
                  <a:spcPts val="1000"/>
                </a:spcAft>
              </a:pPr>
              <a:t>February 2, 2018</a:t>
            </a:fld>
            <a:endParaRPr lang="en-US" sz="1400" b="1" i="1" dirty="0">
              <a:solidFill>
                <a:prstClr val="black">
                  <a:lumMod val="75000"/>
                  <a:lumOff val="25000"/>
                </a:prstClr>
              </a:solidFill>
              <a:cs typeface="Arial" pitchFamily="34" charset="0"/>
            </a:endParaRPr>
          </a:p>
        </p:txBody>
      </p:sp>
      <p:sp>
        <p:nvSpPr>
          <p:cNvPr id="7" name="Text Box 3"/>
          <p:cNvSpPr txBox="1">
            <a:spLocks noChangeArrowheads="1"/>
          </p:cNvSpPr>
          <p:nvPr/>
        </p:nvSpPr>
        <p:spPr bwMode="auto">
          <a:xfrm>
            <a:off x="8528050" y="6477000"/>
            <a:ext cx="1987550" cy="34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fontAlgn="base">
              <a:spcBef>
                <a:spcPct val="0"/>
              </a:spcBef>
            </a:pPr>
            <a:r>
              <a:rPr lang="en-US" sz="1000" b="1" dirty="0">
                <a:solidFill>
                  <a:prstClr val="white"/>
                </a:solidFill>
                <a:cs typeface="Arial" pitchFamily="34" charset="0"/>
              </a:rPr>
              <a:t>Proprietary &amp; Confidential</a:t>
            </a:r>
          </a:p>
        </p:txBody>
      </p:sp>
    </p:spTree>
    <p:extLst>
      <p:ext uri="{BB962C8B-B14F-4D97-AF65-F5344CB8AC3E}">
        <p14:creationId xmlns:p14="http://schemas.microsoft.com/office/powerpoint/2010/main" val="1081176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0D1D5B6-AB6D-4B79-B385-599EA3BC4B2D}" type="slidenum">
              <a:rPr lang="en-US" smtClean="0">
                <a:solidFill>
                  <a:prstClr val="black">
                    <a:tint val="75000"/>
                  </a:prstClr>
                </a:solidFill>
              </a:rPr>
              <a:pPr/>
              <a:t>3</a:t>
            </a:fld>
            <a:endParaRPr lang="en-US">
              <a:solidFill>
                <a:prstClr val="black">
                  <a:tint val="75000"/>
                </a:prstClr>
              </a:solidFill>
            </a:endParaRPr>
          </a:p>
        </p:txBody>
      </p:sp>
      <p:sp>
        <p:nvSpPr>
          <p:cNvPr id="3" name="TextBox 2"/>
          <p:cNvSpPr txBox="1"/>
          <p:nvPr/>
        </p:nvSpPr>
        <p:spPr>
          <a:xfrm>
            <a:off x="17176" y="0"/>
            <a:ext cx="8783560" cy="523220"/>
          </a:xfrm>
          <a:prstGeom prst="rect">
            <a:avLst/>
          </a:prstGeom>
          <a:noFill/>
        </p:spPr>
        <p:txBody>
          <a:bodyPr wrap="square" rtlCol="0">
            <a:spAutoFit/>
          </a:bodyPr>
          <a:lstStyle>
            <a:defPPr>
              <a:defRPr lang="en-US"/>
            </a:defPPr>
            <a:lvl1pPr>
              <a:defRPr sz="2800" b="1">
                <a:solidFill>
                  <a:schemeClr val="tx1">
                    <a:lumMod val="65000"/>
                    <a:lumOff val="35000"/>
                  </a:schemeClr>
                </a:solidFill>
                <a:cs typeface="Calibri"/>
              </a:defRPr>
            </a:lvl1pPr>
          </a:lstStyle>
          <a:p>
            <a:r>
              <a:rPr lang="en-US" dirty="0" smtClean="0">
                <a:solidFill>
                  <a:prstClr val="black">
                    <a:lumMod val="65000"/>
                    <a:lumOff val="35000"/>
                  </a:prstClr>
                </a:solidFill>
              </a:rPr>
              <a:t>Team</a:t>
            </a:r>
            <a:endParaRPr lang="en-US" dirty="0">
              <a:solidFill>
                <a:prstClr val="black">
                  <a:lumMod val="65000"/>
                  <a:lumOff val="35000"/>
                </a:prst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87936046"/>
              </p:ext>
            </p:extLst>
          </p:nvPr>
        </p:nvGraphicFramePr>
        <p:xfrm>
          <a:off x="1831662" y="1571223"/>
          <a:ext cx="8528676" cy="3433356"/>
        </p:xfrm>
        <a:graphic>
          <a:graphicData uri="http://schemas.openxmlformats.org/drawingml/2006/table">
            <a:tbl>
              <a:tblPr firstRow="1" bandRow="1">
                <a:tableStyleId>{93296810-A885-4BE3-A3E7-6D5BEEA58F35}</a:tableStyleId>
              </a:tblPr>
              <a:tblGrid>
                <a:gridCol w="1297904"/>
                <a:gridCol w="2253208"/>
                <a:gridCol w="1689219"/>
                <a:gridCol w="3288345"/>
              </a:tblGrid>
              <a:tr h="695458">
                <a:tc>
                  <a:txBody>
                    <a:bodyPr/>
                    <a:lstStyle/>
                    <a:p>
                      <a:pPr marL="0" marR="0" algn="ctr">
                        <a:lnSpc>
                          <a:spcPct val="115000"/>
                        </a:lnSpc>
                        <a:spcBef>
                          <a:spcPts val="0"/>
                        </a:spcBef>
                        <a:spcAft>
                          <a:spcPts val="0"/>
                        </a:spcAft>
                      </a:pPr>
                      <a:r>
                        <a:rPr lang="en-US" sz="2000" dirty="0" err="1">
                          <a:effectLst/>
                        </a:rPr>
                        <a:t>Sr.No</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000" dirty="0">
                          <a:effectLst/>
                        </a:rPr>
                        <a:t>Team Member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000" dirty="0">
                          <a:effectLst/>
                        </a:rPr>
                        <a:t>SAP 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000" dirty="0">
                          <a:effectLst/>
                        </a:rPr>
                        <a:t>Email-id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4860">
                <a:tc>
                  <a:txBody>
                    <a:bodyPr/>
                    <a:lstStyle/>
                    <a:p>
                      <a:pPr marL="0" marR="0" algn="ctr">
                        <a:lnSpc>
                          <a:spcPct val="115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Jayant </a:t>
                      </a:r>
                      <a:r>
                        <a:rPr lang="en-US" sz="1600" dirty="0" smtClean="0">
                          <a:effectLst/>
                        </a:rPr>
                        <a:t>Singh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600522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u="sng" dirty="0">
                          <a:effectLst/>
                          <a:hlinkClick r:id="rId3"/>
                        </a:rPr>
                        <a:t>jayant.singh@incedoinc.com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98458">
                <a:tc>
                  <a:txBody>
                    <a:bodyPr/>
                    <a:lstStyle/>
                    <a:p>
                      <a:pPr marL="0" marR="0" algn="ctr">
                        <a:lnSpc>
                          <a:spcPct val="115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Amit Bhatt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186491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u="sng" dirty="0">
                          <a:effectLst/>
                          <a:hlinkClick r:id="rId4"/>
                        </a:rPr>
                        <a:t>amit.k50@incedoinc.com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84860">
                <a:tc>
                  <a:txBody>
                    <a:bodyPr/>
                    <a:lstStyle/>
                    <a:p>
                      <a:pPr marL="0" marR="0" algn="ctr">
                        <a:lnSpc>
                          <a:spcPct val="115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Vikas Nagpal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192091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u="sng" dirty="0">
                          <a:effectLst/>
                          <a:hlinkClick r:id="rId5"/>
                        </a:rPr>
                        <a:t>nagpal.vikas@incedoinc.com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84860">
                <a:tc>
                  <a:txBody>
                    <a:bodyPr/>
                    <a:lstStyle/>
                    <a:p>
                      <a:pPr marL="0" marR="0" algn="ctr">
                        <a:lnSpc>
                          <a:spcPct val="115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Rajesh Awasthi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600718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u="sng" dirty="0">
                          <a:effectLst/>
                          <a:hlinkClick r:id="rId6"/>
                        </a:rPr>
                        <a:t>rajesh.awasthi@incedoinc.com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84860">
                <a:tc>
                  <a:txBody>
                    <a:bodyPr/>
                    <a:lstStyle/>
                    <a:p>
                      <a:pPr marL="0" marR="0" algn="ctr">
                        <a:lnSpc>
                          <a:spcPct val="115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Harish Rawat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602319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u="sng" dirty="0">
                          <a:effectLst/>
                          <a:hlinkClick r:id="rId7"/>
                        </a:rPr>
                        <a:t>harish.rawat@incedoinc.com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pic>
        <p:nvPicPr>
          <p:cNvPr id="8"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35589" y="73402"/>
            <a:ext cx="146304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35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172" y="0"/>
            <a:ext cx="8878622" cy="582612"/>
          </a:xfrm>
          <a:prstGeom prst="rect">
            <a:avLst/>
          </a:prstGeom>
        </p:spPr>
        <p:txBody>
          <a:bodyPr lIns="76668" tIns="38321" rIns="76668" bIns="38321">
            <a:noAutofit/>
          </a:bodyPr>
          <a:lstStyle>
            <a:defPPr>
              <a:defRPr lang="en-US"/>
            </a:defPPr>
            <a:lvl1pPr eaLnBrk="0" hangingPunct="0">
              <a:defRPr sz="2800" b="1">
                <a:latin typeface="+mj-lt"/>
                <a:ea typeface="+mj-ea"/>
                <a:cs typeface="+mj-cs"/>
              </a:defRPr>
            </a:lvl1pPr>
            <a:lvl2pPr algn="ctr" eaLnBrk="0" hangingPunct="0">
              <a:defRPr sz="4400">
                <a:latin typeface="Calibri" pitchFamily="34" charset="0"/>
              </a:defRPr>
            </a:lvl2pPr>
            <a:lvl3pPr algn="ctr" eaLnBrk="0" hangingPunct="0">
              <a:defRPr sz="4400">
                <a:latin typeface="Calibri" pitchFamily="34" charset="0"/>
              </a:defRPr>
            </a:lvl3pPr>
            <a:lvl4pPr algn="ctr" eaLnBrk="0" hangingPunct="0">
              <a:defRPr sz="4400">
                <a:latin typeface="Calibri" pitchFamily="34" charset="0"/>
              </a:defRPr>
            </a:lvl4pPr>
            <a:lvl5pPr algn="ctr" eaLnBrk="0" hangingPunct="0">
              <a:defRPr sz="4400">
                <a:latin typeface="Calibri" pitchFamily="34" charset="0"/>
              </a:defRPr>
            </a:lvl5pPr>
            <a:lvl6pPr marL="456254" algn="ctr" fontAlgn="base">
              <a:spcBef>
                <a:spcPct val="0"/>
              </a:spcBef>
              <a:spcAft>
                <a:spcPct val="0"/>
              </a:spcAft>
              <a:defRPr sz="4400">
                <a:latin typeface="Calibri" pitchFamily="34" charset="0"/>
              </a:defRPr>
            </a:lvl6pPr>
            <a:lvl7pPr marL="912469" algn="ctr" fontAlgn="base">
              <a:spcBef>
                <a:spcPct val="0"/>
              </a:spcBef>
              <a:spcAft>
                <a:spcPct val="0"/>
              </a:spcAft>
              <a:defRPr sz="4400">
                <a:latin typeface="Calibri" pitchFamily="34" charset="0"/>
              </a:defRPr>
            </a:lvl7pPr>
            <a:lvl8pPr marL="1368723" algn="ctr" fontAlgn="base">
              <a:spcBef>
                <a:spcPct val="0"/>
              </a:spcBef>
              <a:spcAft>
                <a:spcPct val="0"/>
              </a:spcAft>
              <a:defRPr sz="4400">
                <a:latin typeface="Calibri" pitchFamily="34" charset="0"/>
              </a:defRPr>
            </a:lvl8pPr>
            <a:lvl9pPr marL="1824969" algn="ctr" fontAlgn="base">
              <a:spcBef>
                <a:spcPct val="0"/>
              </a:spcBef>
              <a:spcAft>
                <a:spcPct val="0"/>
              </a:spcAft>
              <a:defRPr sz="4400">
                <a:latin typeface="Calibri" pitchFamily="34" charset="0"/>
              </a:defRPr>
            </a:lvl9pPr>
          </a:lstStyle>
          <a:p>
            <a:r>
              <a:rPr lang="en-US" dirty="0" smtClean="0">
                <a:solidFill>
                  <a:prstClr val="black">
                    <a:lumMod val="65000"/>
                    <a:lumOff val="35000"/>
                  </a:prstClr>
                </a:solidFill>
                <a:ea typeface="+mn-ea"/>
                <a:cs typeface="Calibri"/>
              </a:rPr>
              <a:t>Business Need</a:t>
            </a:r>
            <a:endParaRPr lang="en-US" dirty="0">
              <a:solidFill>
                <a:prstClr val="black">
                  <a:lumMod val="65000"/>
                  <a:lumOff val="35000"/>
                </a:prstClr>
              </a:solidFill>
              <a:ea typeface="+mn-ea"/>
              <a:cs typeface="Calibri"/>
            </a:endParaRPr>
          </a:p>
        </p:txBody>
      </p:sp>
      <p:sp>
        <p:nvSpPr>
          <p:cNvPr id="8" name="TextBox 7"/>
          <p:cNvSpPr txBox="1"/>
          <p:nvPr/>
        </p:nvSpPr>
        <p:spPr>
          <a:xfrm>
            <a:off x="7615654" y="6522612"/>
            <a:ext cx="2057400" cy="230832"/>
          </a:xfrm>
          <a:prstGeom prst="rect">
            <a:avLst/>
          </a:prstGeom>
          <a:noFill/>
        </p:spPr>
        <p:txBody>
          <a:bodyPr wrap="square" rtlCol="0">
            <a:spAutoFit/>
          </a:bodyPr>
          <a:lstStyle/>
          <a:p>
            <a:r>
              <a:rPr lang="en-US" sz="900" dirty="0">
                <a:solidFill>
                  <a:prstClr val="black">
                    <a:lumMod val="65000"/>
                    <a:lumOff val="35000"/>
                  </a:prstClr>
                </a:solidFill>
              </a:rPr>
              <a:t>INC-2, Ver. 1.0</a:t>
            </a:r>
            <a:endParaRPr lang="en-US" sz="900" dirty="0">
              <a:solidFill>
                <a:prstClr val="black">
                  <a:lumMod val="65000"/>
                  <a:lumOff val="35000"/>
                </a:prstClr>
              </a:solidFill>
            </a:endParaRPr>
          </a:p>
        </p:txBody>
      </p:sp>
      <p:sp>
        <p:nvSpPr>
          <p:cNvPr id="2" name="Rectangle 1"/>
          <p:cNvSpPr/>
          <p:nvPr/>
        </p:nvSpPr>
        <p:spPr>
          <a:xfrm>
            <a:off x="243896" y="759202"/>
            <a:ext cx="9429158" cy="4708981"/>
          </a:xfrm>
          <a:prstGeom prst="rect">
            <a:avLst/>
          </a:prstGeom>
        </p:spPr>
        <p:txBody>
          <a:bodyPr wrap="square">
            <a:spAutoFit/>
          </a:bodyPr>
          <a:lstStyle/>
          <a:p>
            <a:pPr marL="342900" indent="-342900" algn="just">
              <a:buFont typeface="Arial" panose="020B0604020202020204" pitchFamily="34" charset="0"/>
              <a:buChar char="•"/>
            </a:pPr>
            <a:r>
              <a:rPr lang="en-US" sz="2000" dirty="0"/>
              <a:t>The use for the Solution is derived from the challenges faced by the delivery team in meeting the expectations of the business users. </a:t>
            </a:r>
            <a:endParaRPr lang="en-US" sz="2000" dirty="0" smtClean="0"/>
          </a:p>
          <a:p>
            <a:pPr marL="342900" indent="-342900" algn="just">
              <a:buFont typeface="Arial" panose="020B0604020202020204" pitchFamily="34" charset="0"/>
              <a:buChar char="•"/>
            </a:pPr>
            <a:r>
              <a:rPr lang="en-US" sz="2000" dirty="0" err="1" smtClean="0"/>
              <a:t>Pharma</a:t>
            </a:r>
            <a:r>
              <a:rPr lang="en-US" sz="2000" dirty="0" smtClean="0"/>
              <a:t> </a:t>
            </a:r>
            <a:r>
              <a:rPr lang="en-US" sz="2000" dirty="0"/>
              <a:t>commercial is purely data driven and has lot of data analysis needs it requires lot of reports and dashboards to be prepared on need basis just for analyzing a particular problem</a:t>
            </a:r>
            <a:r>
              <a:rPr lang="en-US" sz="2000" dirty="0" smtClean="0"/>
              <a:t>. </a:t>
            </a:r>
            <a:endParaRPr lang="en-US" sz="2000" dirty="0"/>
          </a:p>
          <a:p>
            <a:pPr marL="342900" indent="-342900" algn="just">
              <a:buFont typeface="Arial" panose="020B0604020202020204" pitchFamily="34" charset="0"/>
              <a:buChar char="•"/>
            </a:pPr>
            <a:r>
              <a:rPr lang="en-US" sz="2000" dirty="0"/>
              <a:t>Business team has lot of </a:t>
            </a:r>
            <a:r>
              <a:rPr lang="en-US" sz="2000" dirty="0" smtClean="0"/>
              <a:t>ad-hoc </a:t>
            </a:r>
            <a:r>
              <a:rPr lang="en-US" sz="2000" dirty="0"/>
              <a:t>BI requirements for formulation of strategy/ operational improvements. </a:t>
            </a:r>
            <a:endParaRPr lang="en-US" sz="2000" dirty="0" smtClean="0"/>
          </a:p>
          <a:p>
            <a:pPr marL="342900" indent="-342900" algn="just">
              <a:buFont typeface="Arial" panose="020B0604020202020204" pitchFamily="34" charset="0"/>
              <a:buChar char="•"/>
            </a:pPr>
            <a:r>
              <a:rPr lang="en-US" sz="2000" dirty="0" smtClean="0"/>
              <a:t>Historically</a:t>
            </a:r>
            <a:r>
              <a:rPr lang="en-US" sz="2000" dirty="0"/>
              <a:t>, data analysis platforms were not very good at this. Data typically had to be aggregated as it came in, and to do that you had to have decided your business questions in advance.</a:t>
            </a:r>
          </a:p>
          <a:p>
            <a:pPr marL="342900" indent="-342900" algn="just">
              <a:buFont typeface="Arial" panose="020B0604020202020204" pitchFamily="34" charset="0"/>
              <a:buChar char="•"/>
            </a:pPr>
            <a:r>
              <a:rPr lang="en-US" sz="2000" dirty="0" smtClean="0"/>
              <a:t>Normally </a:t>
            </a:r>
            <a:r>
              <a:rPr lang="en-US" sz="2000" dirty="0"/>
              <a:t>20%-30% of the delivery team bandwidth choked in such requests. High time pressure also results in erroneous reports/ compromise on quality by the delivery team.</a:t>
            </a:r>
          </a:p>
          <a:p>
            <a:pPr marL="342900" indent="-342900" algn="just">
              <a:buFont typeface="Arial" panose="020B0604020202020204" pitchFamily="34" charset="0"/>
              <a:buChar char="•"/>
            </a:pPr>
            <a:r>
              <a:rPr lang="en-US" sz="2000" dirty="0"/>
              <a:t>The team has designed this solution to meet the ad-hoc analysis requirement on time with quality.</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589" y="73402"/>
            <a:ext cx="146304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56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172" y="0"/>
            <a:ext cx="8878622" cy="582612"/>
          </a:xfrm>
          <a:prstGeom prst="rect">
            <a:avLst/>
          </a:prstGeom>
        </p:spPr>
        <p:txBody>
          <a:bodyPr lIns="76668" tIns="38321" rIns="76668" bIns="38321">
            <a:noAutofit/>
          </a:bodyPr>
          <a:lstStyle>
            <a:defPPr>
              <a:defRPr lang="en-US"/>
            </a:defPPr>
            <a:lvl1pPr eaLnBrk="0" hangingPunct="0">
              <a:defRPr sz="2800" b="1">
                <a:latin typeface="+mj-lt"/>
                <a:ea typeface="+mj-ea"/>
                <a:cs typeface="+mj-cs"/>
              </a:defRPr>
            </a:lvl1pPr>
            <a:lvl2pPr algn="ctr" eaLnBrk="0" hangingPunct="0">
              <a:defRPr sz="4400">
                <a:latin typeface="Calibri" pitchFamily="34" charset="0"/>
              </a:defRPr>
            </a:lvl2pPr>
            <a:lvl3pPr algn="ctr" eaLnBrk="0" hangingPunct="0">
              <a:defRPr sz="4400">
                <a:latin typeface="Calibri" pitchFamily="34" charset="0"/>
              </a:defRPr>
            </a:lvl3pPr>
            <a:lvl4pPr algn="ctr" eaLnBrk="0" hangingPunct="0">
              <a:defRPr sz="4400">
                <a:latin typeface="Calibri" pitchFamily="34" charset="0"/>
              </a:defRPr>
            </a:lvl4pPr>
            <a:lvl5pPr algn="ctr" eaLnBrk="0" hangingPunct="0">
              <a:defRPr sz="4400">
                <a:latin typeface="Calibri" pitchFamily="34" charset="0"/>
              </a:defRPr>
            </a:lvl5pPr>
            <a:lvl6pPr marL="456254" algn="ctr" fontAlgn="base">
              <a:spcBef>
                <a:spcPct val="0"/>
              </a:spcBef>
              <a:spcAft>
                <a:spcPct val="0"/>
              </a:spcAft>
              <a:defRPr sz="4400">
                <a:latin typeface="Calibri" pitchFamily="34" charset="0"/>
              </a:defRPr>
            </a:lvl6pPr>
            <a:lvl7pPr marL="912469" algn="ctr" fontAlgn="base">
              <a:spcBef>
                <a:spcPct val="0"/>
              </a:spcBef>
              <a:spcAft>
                <a:spcPct val="0"/>
              </a:spcAft>
              <a:defRPr sz="4400">
                <a:latin typeface="Calibri" pitchFamily="34" charset="0"/>
              </a:defRPr>
            </a:lvl7pPr>
            <a:lvl8pPr marL="1368723" algn="ctr" fontAlgn="base">
              <a:spcBef>
                <a:spcPct val="0"/>
              </a:spcBef>
              <a:spcAft>
                <a:spcPct val="0"/>
              </a:spcAft>
              <a:defRPr sz="4400">
                <a:latin typeface="Calibri" pitchFamily="34" charset="0"/>
              </a:defRPr>
            </a:lvl8pPr>
            <a:lvl9pPr marL="1824969" algn="ctr" fontAlgn="base">
              <a:spcBef>
                <a:spcPct val="0"/>
              </a:spcBef>
              <a:spcAft>
                <a:spcPct val="0"/>
              </a:spcAft>
              <a:defRPr sz="4400">
                <a:latin typeface="Calibri" pitchFamily="34" charset="0"/>
              </a:defRPr>
            </a:lvl9pPr>
          </a:lstStyle>
          <a:p>
            <a:r>
              <a:rPr lang="en-US" dirty="0" smtClean="0">
                <a:solidFill>
                  <a:prstClr val="black">
                    <a:lumMod val="65000"/>
                    <a:lumOff val="35000"/>
                  </a:prstClr>
                </a:solidFill>
                <a:ea typeface="+mn-ea"/>
                <a:cs typeface="Calibri"/>
              </a:rPr>
              <a:t>Solution</a:t>
            </a:r>
            <a:endParaRPr lang="en-US" dirty="0">
              <a:solidFill>
                <a:prstClr val="black">
                  <a:lumMod val="65000"/>
                  <a:lumOff val="35000"/>
                </a:prstClr>
              </a:solidFill>
              <a:ea typeface="+mn-ea"/>
              <a:cs typeface="Calibri"/>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589" y="73402"/>
            <a:ext cx="146304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615654" y="6522612"/>
            <a:ext cx="2057400" cy="230832"/>
          </a:xfrm>
          <a:prstGeom prst="rect">
            <a:avLst/>
          </a:prstGeom>
          <a:noFill/>
        </p:spPr>
        <p:txBody>
          <a:bodyPr wrap="square" rtlCol="0">
            <a:spAutoFit/>
          </a:bodyPr>
          <a:lstStyle/>
          <a:p>
            <a:r>
              <a:rPr lang="en-US" sz="900" dirty="0">
                <a:solidFill>
                  <a:prstClr val="black">
                    <a:lumMod val="65000"/>
                    <a:lumOff val="35000"/>
                  </a:prstClr>
                </a:solidFill>
              </a:rPr>
              <a:t>INC-2, Ver. 1.0</a:t>
            </a:r>
            <a:endParaRPr lang="en-US" sz="900" dirty="0">
              <a:solidFill>
                <a:prstClr val="black">
                  <a:lumMod val="65000"/>
                  <a:lumOff val="35000"/>
                </a:prstClr>
              </a:solidFill>
            </a:endParaRPr>
          </a:p>
        </p:txBody>
      </p:sp>
      <p:sp>
        <p:nvSpPr>
          <p:cNvPr id="2" name="Rectangle 1"/>
          <p:cNvSpPr/>
          <p:nvPr/>
        </p:nvSpPr>
        <p:spPr>
          <a:xfrm>
            <a:off x="243896" y="759202"/>
            <a:ext cx="9429158" cy="5324535"/>
          </a:xfrm>
          <a:prstGeom prst="rect">
            <a:avLst/>
          </a:prstGeom>
        </p:spPr>
        <p:txBody>
          <a:bodyPr wrap="square">
            <a:spAutoFit/>
          </a:bodyPr>
          <a:lstStyle/>
          <a:p>
            <a:pPr marL="342900" indent="-342900" algn="just">
              <a:buFont typeface="Arial" panose="020B0604020202020204" pitchFamily="34" charset="0"/>
              <a:buChar char="•"/>
            </a:pPr>
            <a:r>
              <a:rPr lang="en-US" sz="2000" dirty="0" smtClean="0"/>
              <a:t>Analyzer dashboards is specifically designed to facilitate ad hoc analysis by providing quick, easy access to data from the original report. </a:t>
            </a:r>
          </a:p>
          <a:p>
            <a:pPr marL="342900" indent="-342900" algn="just">
              <a:buFont typeface="Arial" panose="020B0604020202020204" pitchFamily="34" charset="0"/>
              <a:buChar char="•"/>
            </a:pPr>
            <a:r>
              <a:rPr lang="en-US" sz="2000" dirty="0" smtClean="0"/>
              <a:t>Allowing the user (typically a business user) access to data through a point-and-click interface eliminates the need to request data and analysis from another group within the company. </a:t>
            </a:r>
          </a:p>
          <a:p>
            <a:pPr marL="342900" indent="-342900" algn="just">
              <a:buFont typeface="Arial" panose="020B0604020202020204" pitchFamily="34" charset="0"/>
              <a:buChar char="•"/>
            </a:pPr>
            <a:r>
              <a:rPr lang="en-US" sz="2000" dirty="0" smtClean="0"/>
              <a:t>This capability allows for quicker response times when a business question comes up, which in turn should help the user respond to issues and make business decisions faster.</a:t>
            </a:r>
          </a:p>
          <a:p>
            <a:pPr marL="342900" indent="-342900" algn="just">
              <a:buFont typeface="Arial" panose="020B0604020202020204" pitchFamily="34" charset="0"/>
              <a:buChar char="•"/>
            </a:pPr>
            <a:r>
              <a:rPr lang="en-US" sz="2000" dirty="0" smtClean="0"/>
              <a:t>Our </a:t>
            </a:r>
            <a:r>
              <a:rPr lang="en-US" sz="2000" dirty="0"/>
              <a:t>Ad hoc analyzer can be used to create a report that does not already exist, or drill deeper into a static report to get details about accounts, transactions, or records. </a:t>
            </a:r>
            <a:endParaRPr lang="en-US" sz="2000" dirty="0" smtClean="0"/>
          </a:p>
          <a:p>
            <a:pPr marL="342900" indent="-342900" algn="just">
              <a:buFont typeface="Arial" panose="020B0604020202020204" pitchFamily="34" charset="0"/>
              <a:buChar char="•"/>
            </a:pPr>
            <a:r>
              <a:rPr lang="en-US" sz="2000" b="1" dirty="0" smtClean="0"/>
              <a:t>The </a:t>
            </a:r>
            <a:r>
              <a:rPr lang="en-US" sz="2000" b="1" dirty="0"/>
              <a:t>key features:</a:t>
            </a:r>
          </a:p>
          <a:p>
            <a:pPr marL="800100" lvl="1" indent="-342900" algn="just">
              <a:buFont typeface="Arial" panose="020B0604020202020204" pitchFamily="34" charset="0"/>
              <a:buChar char="•"/>
            </a:pPr>
            <a:r>
              <a:rPr lang="en-US" sz="2000" dirty="0"/>
              <a:t>Data Analysis on the fly- No Technical skills required</a:t>
            </a:r>
          </a:p>
          <a:p>
            <a:pPr marL="800100" lvl="1" indent="-342900" algn="just">
              <a:buFont typeface="Arial" panose="020B0604020202020204" pitchFamily="34" charset="0"/>
              <a:buChar char="•"/>
            </a:pPr>
            <a:r>
              <a:rPr lang="en-US" sz="2000" dirty="0"/>
              <a:t>Drag and drop (Facts &amp; Dimension) feature to create new report</a:t>
            </a:r>
          </a:p>
          <a:p>
            <a:pPr marL="800100" lvl="1" indent="-342900" algn="just">
              <a:buFont typeface="Arial" panose="020B0604020202020204" pitchFamily="34" charset="0"/>
              <a:buChar char="•"/>
            </a:pPr>
            <a:r>
              <a:rPr lang="en-US" sz="2000" dirty="0"/>
              <a:t>Export report with Raw data ( in PPT, PDF and Excel format)</a:t>
            </a:r>
          </a:p>
          <a:p>
            <a:pPr marL="800100" lvl="1" indent="-342900" algn="just">
              <a:buFont typeface="Arial" panose="020B0604020202020204" pitchFamily="34" charset="0"/>
              <a:buChar char="•"/>
            </a:pPr>
            <a:r>
              <a:rPr lang="en-US" sz="2000" dirty="0"/>
              <a:t>As part of the Incedo </a:t>
            </a:r>
            <a:r>
              <a:rPr lang="en-US" sz="2000" dirty="0" err="1"/>
              <a:t>Hackathon</a:t>
            </a:r>
            <a:r>
              <a:rPr lang="en-US" sz="2000" dirty="0"/>
              <a:t> the team will develop a Data cube and provide a dashboard to create ad-hoc report. The dashboard will support drag and drop feature for easy ad-hoc analysis.</a:t>
            </a:r>
          </a:p>
        </p:txBody>
      </p:sp>
    </p:spTree>
    <p:extLst>
      <p:ext uri="{BB962C8B-B14F-4D97-AF65-F5344CB8AC3E}">
        <p14:creationId xmlns:p14="http://schemas.microsoft.com/office/powerpoint/2010/main" val="6560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172" y="0"/>
            <a:ext cx="8878622" cy="582612"/>
          </a:xfrm>
          <a:prstGeom prst="rect">
            <a:avLst/>
          </a:prstGeom>
        </p:spPr>
        <p:txBody>
          <a:bodyPr lIns="76668" tIns="38321" rIns="76668" bIns="38321">
            <a:noAutofit/>
          </a:bodyPr>
          <a:lstStyle>
            <a:defPPr>
              <a:defRPr lang="en-US"/>
            </a:defPPr>
            <a:lvl1pPr eaLnBrk="0" hangingPunct="0">
              <a:defRPr sz="2800" b="1">
                <a:latin typeface="+mj-lt"/>
                <a:ea typeface="+mj-ea"/>
                <a:cs typeface="+mj-cs"/>
              </a:defRPr>
            </a:lvl1pPr>
            <a:lvl2pPr algn="ctr" eaLnBrk="0" hangingPunct="0">
              <a:defRPr sz="4400">
                <a:latin typeface="Calibri" pitchFamily="34" charset="0"/>
              </a:defRPr>
            </a:lvl2pPr>
            <a:lvl3pPr algn="ctr" eaLnBrk="0" hangingPunct="0">
              <a:defRPr sz="4400">
                <a:latin typeface="Calibri" pitchFamily="34" charset="0"/>
              </a:defRPr>
            </a:lvl3pPr>
            <a:lvl4pPr algn="ctr" eaLnBrk="0" hangingPunct="0">
              <a:defRPr sz="4400">
                <a:latin typeface="Calibri" pitchFamily="34" charset="0"/>
              </a:defRPr>
            </a:lvl4pPr>
            <a:lvl5pPr algn="ctr" eaLnBrk="0" hangingPunct="0">
              <a:defRPr sz="4400">
                <a:latin typeface="Calibri" pitchFamily="34" charset="0"/>
              </a:defRPr>
            </a:lvl5pPr>
            <a:lvl6pPr marL="456254" algn="ctr" fontAlgn="base">
              <a:spcBef>
                <a:spcPct val="0"/>
              </a:spcBef>
              <a:spcAft>
                <a:spcPct val="0"/>
              </a:spcAft>
              <a:defRPr sz="4400">
                <a:latin typeface="Calibri" pitchFamily="34" charset="0"/>
              </a:defRPr>
            </a:lvl6pPr>
            <a:lvl7pPr marL="912469" algn="ctr" fontAlgn="base">
              <a:spcBef>
                <a:spcPct val="0"/>
              </a:spcBef>
              <a:spcAft>
                <a:spcPct val="0"/>
              </a:spcAft>
              <a:defRPr sz="4400">
                <a:latin typeface="Calibri" pitchFamily="34" charset="0"/>
              </a:defRPr>
            </a:lvl7pPr>
            <a:lvl8pPr marL="1368723" algn="ctr" fontAlgn="base">
              <a:spcBef>
                <a:spcPct val="0"/>
              </a:spcBef>
              <a:spcAft>
                <a:spcPct val="0"/>
              </a:spcAft>
              <a:defRPr sz="4400">
                <a:latin typeface="Calibri" pitchFamily="34" charset="0"/>
              </a:defRPr>
            </a:lvl8pPr>
            <a:lvl9pPr marL="1824969" algn="ctr" fontAlgn="base">
              <a:spcBef>
                <a:spcPct val="0"/>
              </a:spcBef>
              <a:spcAft>
                <a:spcPct val="0"/>
              </a:spcAft>
              <a:defRPr sz="4400">
                <a:latin typeface="Calibri" pitchFamily="34" charset="0"/>
              </a:defRPr>
            </a:lvl9pPr>
          </a:lstStyle>
          <a:p>
            <a:r>
              <a:rPr lang="en-US" dirty="0" smtClean="0">
                <a:solidFill>
                  <a:prstClr val="black">
                    <a:lumMod val="65000"/>
                    <a:lumOff val="35000"/>
                  </a:prstClr>
                </a:solidFill>
                <a:ea typeface="+mn-ea"/>
                <a:cs typeface="Calibri"/>
              </a:rPr>
              <a:t>High Level Process Flow</a:t>
            </a:r>
            <a:endParaRPr lang="en-US" dirty="0">
              <a:solidFill>
                <a:prstClr val="black">
                  <a:lumMod val="65000"/>
                  <a:lumOff val="35000"/>
                </a:prstClr>
              </a:solidFill>
              <a:ea typeface="+mn-ea"/>
              <a:cs typeface="Calibri"/>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589" y="73402"/>
            <a:ext cx="146304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615654" y="6522612"/>
            <a:ext cx="2057400" cy="230832"/>
          </a:xfrm>
          <a:prstGeom prst="rect">
            <a:avLst/>
          </a:prstGeom>
          <a:noFill/>
        </p:spPr>
        <p:txBody>
          <a:bodyPr wrap="square" rtlCol="0">
            <a:spAutoFit/>
          </a:bodyPr>
          <a:lstStyle/>
          <a:p>
            <a:r>
              <a:rPr lang="en-US" sz="900" dirty="0">
                <a:solidFill>
                  <a:prstClr val="black">
                    <a:lumMod val="65000"/>
                    <a:lumOff val="35000"/>
                  </a:prstClr>
                </a:solidFill>
              </a:rPr>
              <a:t>INC-2, Ver. 1.0</a:t>
            </a:r>
            <a:endParaRPr lang="en-US" sz="900" dirty="0">
              <a:solidFill>
                <a:prstClr val="black">
                  <a:lumMod val="65000"/>
                  <a:lumOff val="35000"/>
                </a:prstClr>
              </a:solidFill>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2006448" y="1065727"/>
            <a:ext cx="8179104" cy="4726547"/>
          </a:xfrm>
          <a:prstGeom prst="rect">
            <a:avLst/>
          </a:prstGeom>
          <a:noFill/>
        </p:spPr>
      </p:pic>
    </p:spTree>
    <p:extLst>
      <p:ext uri="{BB962C8B-B14F-4D97-AF65-F5344CB8AC3E}">
        <p14:creationId xmlns:p14="http://schemas.microsoft.com/office/powerpoint/2010/main" val="7878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172" y="0"/>
            <a:ext cx="8878622" cy="582612"/>
          </a:xfrm>
          <a:prstGeom prst="rect">
            <a:avLst/>
          </a:prstGeom>
        </p:spPr>
        <p:txBody>
          <a:bodyPr lIns="76668" tIns="38321" rIns="76668" bIns="38321">
            <a:noAutofit/>
          </a:bodyPr>
          <a:lstStyle>
            <a:defPPr>
              <a:defRPr lang="en-US"/>
            </a:defPPr>
            <a:lvl1pPr eaLnBrk="0" hangingPunct="0">
              <a:defRPr sz="2800" b="1">
                <a:latin typeface="+mj-lt"/>
                <a:ea typeface="+mj-ea"/>
                <a:cs typeface="+mj-cs"/>
              </a:defRPr>
            </a:lvl1pPr>
            <a:lvl2pPr algn="ctr" eaLnBrk="0" hangingPunct="0">
              <a:defRPr sz="4400">
                <a:latin typeface="Calibri" pitchFamily="34" charset="0"/>
              </a:defRPr>
            </a:lvl2pPr>
            <a:lvl3pPr algn="ctr" eaLnBrk="0" hangingPunct="0">
              <a:defRPr sz="4400">
                <a:latin typeface="Calibri" pitchFamily="34" charset="0"/>
              </a:defRPr>
            </a:lvl3pPr>
            <a:lvl4pPr algn="ctr" eaLnBrk="0" hangingPunct="0">
              <a:defRPr sz="4400">
                <a:latin typeface="Calibri" pitchFamily="34" charset="0"/>
              </a:defRPr>
            </a:lvl4pPr>
            <a:lvl5pPr algn="ctr" eaLnBrk="0" hangingPunct="0">
              <a:defRPr sz="4400">
                <a:latin typeface="Calibri" pitchFamily="34" charset="0"/>
              </a:defRPr>
            </a:lvl5pPr>
            <a:lvl6pPr marL="456254" algn="ctr" fontAlgn="base">
              <a:spcBef>
                <a:spcPct val="0"/>
              </a:spcBef>
              <a:spcAft>
                <a:spcPct val="0"/>
              </a:spcAft>
              <a:defRPr sz="4400">
                <a:latin typeface="Calibri" pitchFamily="34" charset="0"/>
              </a:defRPr>
            </a:lvl6pPr>
            <a:lvl7pPr marL="912469" algn="ctr" fontAlgn="base">
              <a:spcBef>
                <a:spcPct val="0"/>
              </a:spcBef>
              <a:spcAft>
                <a:spcPct val="0"/>
              </a:spcAft>
              <a:defRPr sz="4400">
                <a:latin typeface="Calibri" pitchFamily="34" charset="0"/>
              </a:defRPr>
            </a:lvl7pPr>
            <a:lvl8pPr marL="1368723" algn="ctr" fontAlgn="base">
              <a:spcBef>
                <a:spcPct val="0"/>
              </a:spcBef>
              <a:spcAft>
                <a:spcPct val="0"/>
              </a:spcAft>
              <a:defRPr sz="4400">
                <a:latin typeface="Calibri" pitchFamily="34" charset="0"/>
              </a:defRPr>
            </a:lvl8pPr>
            <a:lvl9pPr marL="1824969" algn="ctr" fontAlgn="base">
              <a:spcBef>
                <a:spcPct val="0"/>
              </a:spcBef>
              <a:spcAft>
                <a:spcPct val="0"/>
              </a:spcAft>
              <a:defRPr sz="4400">
                <a:latin typeface="Calibri" pitchFamily="34" charset="0"/>
              </a:defRPr>
            </a:lvl9pPr>
          </a:lstStyle>
          <a:p>
            <a:r>
              <a:rPr lang="en-US" dirty="0" smtClean="0">
                <a:solidFill>
                  <a:prstClr val="black">
                    <a:lumMod val="65000"/>
                    <a:lumOff val="35000"/>
                  </a:prstClr>
                </a:solidFill>
                <a:ea typeface="+mn-ea"/>
                <a:cs typeface="Calibri"/>
              </a:rPr>
              <a:t>Business Need</a:t>
            </a:r>
            <a:endParaRPr lang="en-US" dirty="0">
              <a:solidFill>
                <a:prstClr val="black">
                  <a:lumMod val="65000"/>
                  <a:lumOff val="35000"/>
                </a:prstClr>
              </a:solidFill>
              <a:ea typeface="+mn-ea"/>
              <a:cs typeface="Calibri"/>
            </a:endParaRPr>
          </a:p>
        </p:txBody>
      </p:sp>
      <p:sp>
        <p:nvSpPr>
          <p:cNvPr id="8" name="TextBox 7"/>
          <p:cNvSpPr txBox="1"/>
          <p:nvPr/>
        </p:nvSpPr>
        <p:spPr>
          <a:xfrm>
            <a:off x="7615654" y="6522612"/>
            <a:ext cx="2057400" cy="230832"/>
          </a:xfrm>
          <a:prstGeom prst="rect">
            <a:avLst/>
          </a:prstGeom>
          <a:noFill/>
        </p:spPr>
        <p:txBody>
          <a:bodyPr wrap="square" rtlCol="0">
            <a:spAutoFit/>
          </a:bodyPr>
          <a:lstStyle/>
          <a:p>
            <a:r>
              <a:rPr lang="en-US" sz="900" dirty="0">
                <a:solidFill>
                  <a:prstClr val="black">
                    <a:lumMod val="65000"/>
                    <a:lumOff val="35000"/>
                  </a:prstClr>
                </a:solidFill>
              </a:rPr>
              <a:t>INC-2, Ver. 1.0</a:t>
            </a:r>
            <a:endParaRPr lang="en-US" sz="900" dirty="0">
              <a:solidFill>
                <a:prstClr val="black">
                  <a:lumMod val="65000"/>
                  <a:lumOff val="35000"/>
                </a:prstClr>
              </a:solidFill>
            </a:endParaRPr>
          </a:p>
        </p:txBody>
      </p:sp>
      <p:sp>
        <p:nvSpPr>
          <p:cNvPr id="2" name="Rectangle 1"/>
          <p:cNvSpPr/>
          <p:nvPr/>
        </p:nvSpPr>
        <p:spPr>
          <a:xfrm>
            <a:off x="243896" y="759202"/>
            <a:ext cx="9429158" cy="4708981"/>
          </a:xfrm>
          <a:prstGeom prst="rect">
            <a:avLst/>
          </a:prstGeom>
        </p:spPr>
        <p:txBody>
          <a:bodyPr wrap="square">
            <a:spAutoFit/>
          </a:bodyPr>
          <a:lstStyle/>
          <a:p>
            <a:pPr marL="342900" indent="-342900" algn="just">
              <a:buFont typeface="Arial" panose="020B0604020202020204" pitchFamily="34" charset="0"/>
              <a:buChar char="•"/>
            </a:pPr>
            <a:r>
              <a:rPr lang="en-US" sz="2000" dirty="0"/>
              <a:t>The use for the Solution is derived from the challenges faced by the delivery team in meeting the expectations of the business users. </a:t>
            </a:r>
            <a:endParaRPr lang="en-US" sz="2000" dirty="0" smtClean="0"/>
          </a:p>
          <a:p>
            <a:pPr marL="342900" indent="-342900" algn="just">
              <a:buFont typeface="Arial" panose="020B0604020202020204" pitchFamily="34" charset="0"/>
              <a:buChar char="•"/>
            </a:pPr>
            <a:r>
              <a:rPr lang="en-US" sz="2000" dirty="0" err="1" smtClean="0"/>
              <a:t>Pharma</a:t>
            </a:r>
            <a:r>
              <a:rPr lang="en-US" sz="2000" dirty="0" smtClean="0"/>
              <a:t> </a:t>
            </a:r>
            <a:r>
              <a:rPr lang="en-US" sz="2000" dirty="0"/>
              <a:t>commercial is purely data driven and has lot of data analysis needs it requires lot of reports and dashboards to be prepared on need basis just for analyzing a particular problem</a:t>
            </a:r>
            <a:r>
              <a:rPr lang="en-US" sz="2000" dirty="0" smtClean="0"/>
              <a:t>. </a:t>
            </a:r>
            <a:endParaRPr lang="en-US" sz="2000" dirty="0"/>
          </a:p>
          <a:p>
            <a:pPr marL="342900" indent="-342900" algn="just">
              <a:buFont typeface="Arial" panose="020B0604020202020204" pitchFamily="34" charset="0"/>
              <a:buChar char="•"/>
            </a:pPr>
            <a:r>
              <a:rPr lang="en-US" sz="2000" dirty="0"/>
              <a:t>Business team has lot of </a:t>
            </a:r>
            <a:r>
              <a:rPr lang="en-US" sz="2000" dirty="0" smtClean="0"/>
              <a:t>ad-hoc </a:t>
            </a:r>
            <a:r>
              <a:rPr lang="en-US" sz="2000" dirty="0"/>
              <a:t>BI requirements for formulation of strategy/ operational improvements. </a:t>
            </a:r>
            <a:endParaRPr lang="en-US" sz="2000" dirty="0" smtClean="0"/>
          </a:p>
          <a:p>
            <a:pPr marL="342900" indent="-342900" algn="just">
              <a:buFont typeface="Arial" panose="020B0604020202020204" pitchFamily="34" charset="0"/>
              <a:buChar char="•"/>
            </a:pPr>
            <a:r>
              <a:rPr lang="en-US" sz="2000" dirty="0" smtClean="0"/>
              <a:t>Historically</a:t>
            </a:r>
            <a:r>
              <a:rPr lang="en-US" sz="2000" dirty="0"/>
              <a:t>, data analysis platforms were not very good at this. Data typically had to be aggregated as it came in, and to do that you had to have decided your business questions in advance.</a:t>
            </a:r>
          </a:p>
          <a:p>
            <a:pPr marL="342900" indent="-342900" algn="just">
              <a:buFont typeface="Arial" panose="020B0604020202020204" pitchFamily="34" charset="0"/>
              <a:buChar char="•"/>
            </a:pPr>
            <a:r>
              <a:rPr lang="en-US" sz="2000" dirty="0" smtClean="0"/>
              <a:t>Normally </a:t>
            </a:r>
            <a:r>
              <a:rPr lang="en-US" sz="2000" dirty="0"/>
              <a:t>20%-30% of the delivery team bandwidth choked in such requests. High time pressure also results in erroneous reports/ compromise on quality by the delivery team.</a:t>
            </a:r>
          </a:p>
          <a:p>
            <a:pPr marL="342900" indent="-342900" algn="just">
              <a:buFont typeface="Arial" panose="020B0604020202020204" pitchFamily="34" charset="0"/>
              <a:buChar char="•"/>
            </a:pPr>
            <a:r>
              <a:rPr lang="en-US" sz="2000" dirty="0"/>
              <a:t>The team has designed this solution to meet the ad-hoc analysis requirement on time with quality.</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589" y="73402"/>
            <a:ext cx="146304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59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172" y="0"/>
            <a:ext cx="8878622" cy="582612"/>
          </a:xfrm>
          <a:prstGeom prst="rect">
            <a:avLst/>
          </a:prstGeom>
        </p:spPr>
        <p:txBody>
          <a:bodyPr lIns="76668" tIns="38321" rIns="76668" bIns="38321">
            <a:noAutofit/>
          </a:bodyPr>
          <a:lstStyle>
            <a:defPPr>
              <a:defRPr lang="en-US"/>
            </a:defPPr>
            <a:lvl1pPr eaLnBrk="0" hangingPunct="0">
              <a:defRPr sz="2800" b="1">
                <a:latin typeface="+mj-lt"/>
                <a:ea typeface="+mj-ea"/>
                <a:cs typeface="+mj-cs"/>
              </a:defRPr>
            </a:lvl1pPr>
            <a:lvl2pPr algn="ctr" eaLnBrk="0" hangingPunct="0">
              <a:defRPr sz="4400">
                <a:latin typeface="Calibri" pitchFamily="34" charset="0"/>
              </a:defRPr>
            </a:lvl2pPr>
            <a:lvl3pPr algn="ctr" eaLnBrk="0" hangingPunct="0">
              <a:defRPr sz="4400">
                <a:latin typeface="Calibri" pitchFamily="34" charset="0"/>
              </a:defRPr>
            </a:lvl3pPr>
            <a:lvl4pPr algn="ctr" eaLnBrk="0" hangingPunct="0">
              <a:defRPr sz="4400">
                <a:latin typeface="Calibri" pitchFamily="34" charset="0"/>
              </a:defRPr>
            </a:lvl4pPr>
            <a:lvl5pPr algn="ctr" eaLnBrk="0" hangingPunct="0">
              <a:defRPr sz="4400">
                <a:latin typeface="Calibri" pitchFamily="34" charset="0"/>
              </a:defRPr>
            </a:lvl5pPr>
            <a:lvl6pPr marL="456254" algn="ctr" fontAlgn="base">
              <a:spcBef>
                <a:spcPct val="0"/>
              </a:spcBef>
              <a:spcAft>
                <a:spcPct val="0"/>
              </a:spcAft>
              <a:defRPr sz="4400">
                <a:latin typeface="Calibri" pitchFamily="34" charset="0"/>
              </a:defRPr>
            </a:lvl6pPr>
            <a:lvl7pPr marL="912469" algn="ctr" fontAlgn="base">
              <a:spcBef>
                <a:spcPct val="0"/>
              </a:spcBef>
              <a:spcAft>
                <a:spcPct val="0"/>
              </a:spcAft>
              <a:defRPr sz="4400">
                <a:latin typeface="Calibri" pitchFamily="34" charset="0"/>
              </a:defRPr>
            </a:lvl7pPr>
            <a:lvl8pPr marL="1368723" algn="ctr" fontAlgn="base">
              <a:spcBef>
                <a:spcPct val="0"/>
              </a:spcBef>
              <a:spcAft>
                <a:spcPct val="0"/>
              </a:spcAft>
              <a:defRPr sz="4400">
                <a:latin typeface="Calibri" pitchFamily="34" charset="0"/>
              </a:defRPr>
            </a:lvl8pPr>
            <a:lvl9pPr marL="1824969" algn="ctr" fontAlgn="base">
              <a:spcBef>
                <a:spcPct val="0"/>
              </a:spcBef>
              <a:spcAft>
                <a:spcPct val="0"/>
              </a:spcAft>
              <a:defRPr sz="4400">
                <a:latin typeface="Calibri" pitchFamily="34" charset="0"/>
              </a:defRPr>
            </a:lvl9pPr>
          </a:lstStyle>
          <a:p>
            <a:r>
              <a:rPr lang="en-US" dirty="0" smtClean="0">
                <a:solidFill>
                  <a:prstClr val="black">
                    <a:lumMod val="65000"/>
                    <a:lumOff val="35000"/>
                  </a:prstClr>
                </a:solidFill>
                <a:ea typeface="+mn-ea"/>
                <a:cs typeface="Calibri"/>
              </a:rPr>
              <a:t>Why Ad-hoc Analyzer</a:t>
            </a:r>
            <a:endParaRPr lang="en-US" dirty="0">
              <a:solidFill>
                <a:prstClr val="black">
                  <a:lumMod val="65000"/>
                  <a:lumOff val="35000"/>
                </a:prstClr>
              </a:solidFill>
              <a:ea typeface="+mn-ea"/>
              <a:cs typeface="Calibri"/>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589" y="73402"/>
            <a:ext cx="146304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615654" y="6522612"/>
            <a:ext cx="2057400" cy="230832"/>
          </a:xfrm>
          <a:prstGeom prst="rect">
            <a:avLst/>
          </a:prstGeom>
          <a:noFill/>
        </p:spPr>
        <p:txBody>
          <a:bodyPr wrap="square" rtlCol="0">
            <a:spAutoFit/>
          </a:bodyPr>
          <a:lstStyle/>
          <a:p>
            <a:r>
              <a:rPr lang="en-US" sz="900" dirty="0">
                <a:solidFill>
                  <a:prstClr val="black">
                    <a:lumMod val="65000"/>
                    <a:lumOff val="35000"/>
                  </a:prstClr>
                </a:solidFill>
              </a:rPr>
              <a:t>INC-2, Ver. 1.0</a:t>
            </a:r>
            <a:endParaRPr lang="en-US" sz="900" dirty="0">
              <a:solidFill>
                <a:prstClr val="black">
                  <a:lumMod val="65000"/>
                  <a:lumOff val="35000"/>
                </a:prstClr>
              </a:solidFill>
            </a:endParaRPr>
          </a:p>
        </p:txBody>
      </p:sp>
      <p:sp>
        <p:nvSpPr>
          <p:cNvPr id="11" name="Rectangle 10"/>
          <p:cNvSpPr/>
          <p:nvPr/>
        </p:nvSpPr>
        <p:spPr>
          <a:xfrm>
            <a:off x="243896" y="759202"/>
            <a:ext cx="9429158" cy="2246769"/>
          </a:xfrm>
          <a:prstGeom prst="rect">
            <a:avLst/>
          </a:prstGeom>
        </p:spPr>
        <p:txBody>
          <a:bodyPr wrap="square">
            <a:spAutoFit/>
          </a:bodyPr>
          <a:lstStyle/>
          <a:p>
            <a:pPr marL="342900" indent="-342900" algn="just">
              <a:buFont typeface="Arial" panose="020B0604020202020204" pitchFamily="34" charset="0"/>
              <a:buChar char="•"/>
            </a:pPr>
            <a:r>
              <a:rPr lang="en-US" sz="2000" dirty="0" smtClean="0"/>
              <a:t>A domain Agnostic solution</a:t>
            </a:r>
          </a:p>
          <a:p>
            <a:pPr marL="342900" indent="-342900" algn="just">
              <a:buFont typeface="Arial" panose="020B0604020202020204" pitchFamily="34" charset="0"/>
              <a:buChar char="•"/>
            </a:pPr>
            <a:r>
              <a:rPr lang="en-US" sz="2000" dirty="0" smtClean="0"/>
              <a:t>Technology Agnostic- Can be designed as a Big Data solution for industries having high data volume with real time data churn and with variety of data</a:t>
            </a:r>
          </a:p>
          <a:p>
            <a:pPr marL="342900" indent="-342900" algn="just">
              <a:buFont typeface="Arial" panose="020B0604020202020204" pitchFamily="34" charset="0"/>
              <a:buChar char="•"/>
            </a:pPr>
            <a:r>
              <a:rPr lang="en-US" sz="2000" dirty="0" smtClean="0"/>
              <a:t>Allowing the user (typically a business user) access to data through a point-and-click interface eliminates the need to request data and analysis from another group within the company. </a:t>
            </a:r>
          </a:p>
          <a:p>
            <a:pPr marL="342900" indent="-342900" algn="just">
              <a:buFont typeface="Arial" panose="020B0604020202020204" pitchFamily="34" charset="0"/>
              <a:buChar char="•"/>
            </a:pPr>
            <a:r>
              <a:rPr lang="en-US" sz="2000" dirty="0" smtClean="0"/>
              <a:t>Quicker response time for business user- make business decisions faster.</a:t>
            </a:r>
          </a:p>
        </p:txBody>
      </p:sp>
    </p:spTree>
    <p:extLst>
      <p:ext uri="{BB962C8B-B14F-4D97-AF65-F5344CB8AC3E}">
        <p14:creationId xmlns:p14="http://schemas.microsoft.com/office/powerpoint/2010/main" val="139813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15654" y="6522612"/>
            <a:ext cx="2057400" cy="230832"/>
          </a:xfrm>
          <a:prstGeom prst="rect">
            <a:avLst/>
          </a:prstGeom>
          <a:noFill/>
        </p:spPr>
        <p:txBody>
          <a:bodyPr wrap="square" rtlCol="0">
            <a:spAutoFit/>
          </a:bodyPr>
          <a:lstStyle/>
          <a:p>
            <a:r>
              <a:rPr lang="en-US" sz="900" dirty="0">
                <a:solidFill>
                  <a:prstClr val="black">
                    <a:lumMod val="65000"/>
                    <a:lumOff val="35000"/>
                  </a:prstClr>
                </a:solidFill>
              </a:rPr>
              <a:t>INC-2, Ver. 1.0</a:t>
            </a:r>
            <a:endParaRPr lang="en-US" sz="900" dirty="0">
              <a:solidFill>
                <a:prstClr val="black">
                  <a:lumMod val="65000"/>
                  <a:lumOff val="35000"/>
                </a:prstClr>
              </a:solidFill>
            </a:endParaRPr>
          </a:p>
        </p:txBody>
      </p:sp>
      <p:sp>
        <p:nvSpPr>
          <p:cNvPr id="2" name="Rectangle 1"/>
          <p:cNvSpPr/>
          <p:nvPr/>
        </p:nvSpPr>
        <p:spPr>
          <a:xfrm>
            <a:off x="2097111" y="2321005"/>
            <a:ext cx="7997779" cy="1323439"/>
          </a:xfrm>
          <a:prstGeom prst="rect">
            <a:avLst/>
          </a:prstGeom>
          <a:noFill/>
        </p:spPr>
        <p:txBody>
          <a:bodyPr wrap="square" lIns="91440" tIns="45720" rIns="91440" bIns="45720">
            <a:spAutoFit/>
          </a:bodyPr>
          <a:lstStyle/>
          <a:p>
            <a:pPr algn="ctr"/>
            <a:r>
              <a:rPr lang="en-US" sz="8000" b="1" dirty="0" smtClean="0">
                <a:ln w="6600">
                  <a:solidFill>
                    <a:schemeClr val="accent6">
                      <a:lumMod val="75000"/>
                    </a:schemeClr>
                  </a:solidFill>
                  <a:prstDash val="solid"/>
                </a:ln>
                <a:solidFill>
                  <a:schemeClr val="accent6">
                    <a:lumMod val="20000"/>
                    <a:lumOff val="80000"/>
                  </a:schemeClr>
                </a:solidFill>
                <a:effectLst>
                  <a:outerShdw dist="38100" dir="2700000" algn="tl" rotWithShape="0">
                    <a:schemeClr val="accent2"/>
                  </a:outerShdw>
                </a:effectLst>
              </a:rPr>
              <a:t>Thank You</a:t>
            </a:r>
            <a:endParaRPr lang="en-US" sz="8000" b="1" dirty="0">
              <a:ln w="6600">
                <a:solidFill>
                  <a:schemeClr val="accent6">
                    <a:lumMod val="75000"/>
                  </a:schemeClr>
                </a:solidFill>
                <a:prstDash val="solid"/>
              </a:ln>
              <a:solidFill>
                <a:schemeClr val="accent6">
                  <a:lumMod val="20000"/>
                  <a:lumOff val="8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1575396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759</Words>
  <Application>Microsoft Office PowerPoint</Application>
  <PresentationFormat>Widescreen</PresentationFormat>
  <Paragraphs>75</Paragraphs>
  <Slides>9</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Times New Roman</vt:lpstr>
      <vt:lpstr>Office Theme</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 Singh</dc:creator>
  <cp:lastModifiedBy>Jayant Singh</cp:lastModifiedBy>
  <cp:revision>3</cp:revision>
  <dcterms:created xsi:type="dcterms:W3CDTF">2018-02-02T09:18:51Z</dcterms:created>
  <dcterms:modified xsi:type="dcterms:W3CDTF">2018-02-02T09:37:16Z</dcterms:modified>
</cp:coreProperties>
</file>