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1041" r:id="rId2"/>
    <p:sldId id="1042" r:id="rId3"/>
    <p:sldId id="1048" r:id="rId4"/>
    <p:sldId id="1044" r:id="rId5"/>
    <p:sldId id="1045" r:id="rId6"/>
    <p:sldId id="1047" r:id="rId7"/>
    <p:sldId id="1046" r:id="rId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ena Nigam" initials="" lastIdx="1" clrIdx="0"/>
  <p:cmAuthor id="1" name="Rajesh Kamath" initials="RK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4815"/>
    <a:srgbClr val="E9EDF4"/>
    <a:srgbClr val="D0D8E8"/>
    <a:srgbClr val="FF3300"/>
    <a:srgbClr val="EF4815"/>
    <a:srgbClr val="FF6600"/>
    <a:srgbClr val="00B0F0"/>
    <a:srgbClr val="004B81"/>
    <a:srgbClr val="ABD2E5"/>
    <a:srgbClr val="0C3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03" autoAdjust="0"/>
    <p:restoredTop sz="94434" autoAdjust="0"/>
  </p:normalViewPr>
  <p:slideViewPr>
    <p:cSldViewPr>
      <p:cViewPr varScale="1">
        <p:scale>
          <a:sx n="92" d="100"/>
          <a:sy n="92" d="100"/>
        </p:scale>
        <p:origin x="132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2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Calibri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Calibri Light" pitchFamily="34" charset="0"/>
              </a:defRPr>
            </a:lvl1pPr>
          </a:lstStyle>
          <a:p>
            <a:fld id="{E4CA6A17-4DC0-48DB-85CC-C70151C80C8D}" type="datetimeFigureOut">
              <a:rPr lang="en-US" smtClean="0"/>
              <a:pPr/>
              <a:t>2/1/2018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Calibri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Calibri Light" pitchFamily="34" charset="0"/>
              </a:defRPr>
            </a:lvl1pPr>
          </a:lstStyle>
          <a:p>
            <a:fld id="{426BD5DE-21B6-4751-8242-7AFAA66CFD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28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BD5DE-21B6-4751-8242-7AFAA66CFD6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144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BD5DE-21B6-4751-8242-7AFAA66CFD6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108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BD5DE-21B6-4751-8242-7AFAA66CFD6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60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BD5DE-21B6-4751-8242-7AFAA66CFD6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108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BD5DE-21B6-4751-8242-7AFAA66CFD6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045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BD5DE-21B6-4751-8242-7AFAA66CFD6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7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BD5DE-21B6-4751-8242-7AFAA66CFD6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282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3541"/>
            <a:ext cx="2133600" cy="365125"/>
          </a:xfrm>
        </p:spPr>
        <p:txBody>
          <a:bodyPr/>
          <a:lstStyle/>
          <a:p>
            <a:fld id="{50D1D5B6-AB6D-4B79-B385-599EA3BC4B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3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D5B6-AB6D-4B79-B385-599EA3BC4B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 userDrawn="1"/>
        </p:nvSpPr>
        <p:spPr bwMode="auto">
          <a:xfrm>
            <a:off x="527050" y="5715000"/>
            <a:ext cx="19875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1" i="1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itchFamily="34" charset="0"/>
                <a:cs typeface="Arial" pitchFamily="34" charset="0"/>
              </a:rPr>
              <a:t>September 2016</a:t>
            </a:r>
          </a:p>
        </p:txBody>
      </p:sp>
    </p:spTree>
    <p:extLst>
      <p:ext uri="{BB962C8B-B14F-4D97-AF65-F5344CB8AC3E}">
        <p14:creationId xmlns:p14="http://schemas.microsoft.com/office/powerpoint/2010/main" val="1866440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7961" y="6477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 Light" pitchFamily="34" charset="0"/>
              </a:defRPr>
            </a:lvl1pPr>
          </a:lstStyle>
          <a:p>
            <a:fld id="{50D1D5B6-AB6D-4B79-B385-599EA3BC4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566160" y="6611779"/>
            <a:ext cx="2011680" cy="2308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PROPRIETARY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0013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60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 Ligh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 Light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 Ligh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 Ligh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 Ligh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 Ligh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1520"/>
          </a:xfrm>
        </p:spPr>
        <p:txBody>
          <a:bodyPr lIns="274320">
            <a:noAutofit/>
          </a:bodyPr>
          <a:lstStyle/>
          <a:p>
            <a:pPr algn="l"/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Title - Einstein Analytics  - Salesforce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0" y="6248400"/>
            <a:ext cx="914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D5B6-AB6D-4B79-B385-599EA3BC4B2D}" type="slidenum">
              <a:rPr lang="en-US" smtClean="0"/>
              <a:pPr/>
              <a:t>1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57200" y="914400"/>
            <a:ext cx="8458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sz="1600" b="1" dirty="0" smtClean="0"/>
              <a:t>Problem Statement</a:t>
            </a:r>
          </a:p>
          <a:p>
            <a:pPr marL="285750" indent="-285750"/>
            <a:endParaRPr lang="en-US" sz="1600" dirty="0" smtClean="0"/>
          </a:p>
          <a:p>
            <a:pPr marL="285750" indent="-285750"/>
            <a:r>
              <a:rPr lang="en-US" sz="1600" dirty="0" smtClean="0"/>
              <a:t>Targeting – Convert prospects into clients:</a:t>
            </a:r>
          </a:p>
          <a:p>
            <a:pPr marL="285750" indent="-285750"/>
            <a:endParaRPr lang="en-US" sz="1600" dirty="0" smtClean="0"/>
          </a:p>
          <a:p>
            <a:pPr marL="285750" indent="-285750"/>
            <a:r>
              <a:rPr lang="en-US" sz="1600" dirty="0" smtClean="0"/>
              <a:t>Convert ‘prospects’ into new clients. Segment the incoming funnel based on intent and leverage this </a:t>
            </a:r>
          </a:p>
          <a:p>
            <a:pPr marL="285750" indent="-285750"/>
            <a:r>
              <a:rPr lang="en-US" sz="1600" dirty="0" smtClean="0"/>
              <a:t>data to deliver relevant messages. Metric – Lead Conversion Ratio.</a:t>
            </a:r>
            <a:endParaRPr lang="en-US" sz="1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5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1520"/>
          </a:xfrm>
        </p:spPr>
        <p:txBody>
          <a:bodyPr lIns="274320">
            <a:no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Design Architecture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0" y="6248400"/>
            <a:ext cx="914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D5B6-AB6D-4B79-B385-599EA3BC4B2D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33400" y="731520"/>
            <a:ext cx="79248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2189c2f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27" y="1051775"/>
            <a:ext cx="8478982" cy="530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7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1520"/>
          </a:xfrm>
        </p:spPr>
        <p:txBody>
          <a:bodyPr lIns="274320">
            <a:no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Design Architecture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0" y="6248400"/>
            <a:ext cx="914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D5B6-AB6D-4B79-B385-599EA3BC4B2D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33400" y="731520"/>
            <a:ext cx="79248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762" y="1767095"/>
            <a:ext cx="6190476" cy="3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9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1520"/>
          </a:xfrm>
        </p:spPr>
        <p:txBody>
          <a:bodyPr lIns="274320">
            <a:no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Abstract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0" y="6248400"/>
            <a:ext cx="914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D5B6-AB6D-4B79-B385-599EA3BC4B2D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33400" y="731520"/>
            <a:ext cx="792480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r>
              <a:rPr lang="en-US" sz="1600" b="1" dirty="0"/>
              <a:t>Lead Conversion in </a:t>
            </a:r>
            <a:r>
              <a:rPr lang="en-US" sz="1600" b="1" dirty="0" smtClean="0"/>
              <a:t>Salesforce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When you qualify a lead, you can convert the lead record into an opportunity. You’ll then work your opportunity until you close the deal either by completing it or canceling it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Qualifying a lead indicates that you believe that the lead has a use for and interest in your products, and that a sale to the lead is a definite possibility.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Some </a:t>
            </a:r>
            <a:r>
              <a:rPr lang="en-US" dirty="0"/>
              <a:t>businesses choose to qualify leads more quickly than others. The exact criteria for qualifying and converting leads is part of your company’s unique business process.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1520"/>
          </a:xfrm>
        </p:spPr>
        <p:txBody>
          <a:bodyPr lIns="274320">
            <a:no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Solution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Approach &amp; Business Impact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0" y="6248400"/>
            <a:ext cx="914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D5B6-AB6D-4B79-B385-599EA3BC4B2D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33400" y="731520"/>
            <a:ext cx="7924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r>
              <a:rPr lang="en-US" sz="1400" b="1" dirty="0" smtClean="0"/>
              <a:t>Using Einstein Analytics and Discovery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Einstein Analytics is reliable, convenient, and gets up and running much more quickly than traditional solutions.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The platform simplifies the preparations, analyses and visualizations that turn complex raw data into intelligence, and investment into growth. </a:t>
            </a:r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Get data analysis directly from Salesforce — or any other data source — from across your business.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 Now you can instantly explore information, find insights, and take actions that help your whole team move forward.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Make sales analytics simple and intuitive — uncover new opportunities, see into pipeline, and track team performance using prebuilt dashboards that show crucial business metrics and KPIs.</a:t>
            </a:r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Build custom analytics applications to solve issues for any company, in any industry. Discover and implement partner apps built on the platform that are already saving businesses time and money.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9050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1520"/>
          </a:xfrm>
        </p:spPr>
        <p:txBody>
          <a:bodyPr lIns="274320">
            <a:no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Solution Approach &amp; Business Impact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0" y="6248400"/>
            <a:ext cx="914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D5B6-AB6D-4B79-B385-599EA3BC4B2D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33400" y="731520"/>
            <a:ext cx="7924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r>
              <a:rPr lang="en-US" sz="1400" b="1" dirty="0" smtClean="0"/>
              <a:t>Using Einstein Analytics and Discovery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Give your employees and partners a consistent view of data and access to new insights.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Embed dashboards across the Customer Success Platform with Einstein Analytics — from Sales Cloud to Service Cloud.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No more waiting for IT to install hardware and optimize software before you can ask questions or take action. With Salesforce as your CRM, analytics is built into your data.</a:t>
            </a:r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Find hidden insights faster with Einstein Analytics, the business analytics tool built for the way you work.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Find hidden insights and sales opportunities in your business and customer data that you can take action on, right from within Salesforce.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943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1520"/>
          </a:xfrm>
        </p:spPr>
        <p:txBody>
          <a:bodyPr lIns="274320">
            <a:no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Einstein Analytics Overview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0" y="6248400"/>
            <a:ext cx="914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D5B6-AB6D-4B79-B385-599EA3BC4B2D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33400" y="731520"/>
            <a:ext cx="7924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" y="910941"/>
            <a:ext cx="8519160" cy="515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0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">
          <a:solidFill>
            <a:schemeClr val="tx2"/>
          </a:solidFill>
        </a:ln>
      </a:spPr>
      <a:bodyPr wrap="square" lIns="91440" anchor="ctr">
        <a:noAutofit/>
      </a:bodyPr>
      <a:lstStyle>
        <a:defPPr algn="ctr">
          <a:defRPr sz="1600" dirty="0">
            <a:latin typeface="Calibri Light" panose="020F0302020204030204" pitchFamily="34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97049</TotalTime>
  <Words>439</Words>
  <Application>Microsoft Office PowerPoint</Application>
  <PresentationFormat>On-screen Show (4:3)</PresentationFormat>
  <Paragraphs>89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Title - Einstein Analytics  - Salesforce</vt:lpstr>
      <vt:lpstr>Design Architecture</vt:lpstr>
      <vt:lpstr>Design Architecture</vt:lpstr>
      <vt:lpstr>Abstract</vt:lpstr>
      <vt:lpstr>Solution Approach &amp; Business Impact</vt:lpstr>
      <vt:lpstr>Solution Approach &amp; Business Impact</vt:lpstr>
      <vt:lpstr>Einstein Analytics Overview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Incedo Proposal</dc:title>
  <dc:subject>Incedo Proposal to USBank</dc:subject>
  <dc:creator>Vivek Jasuja</dc:creator>
  <cp:keywords>USBank</cp:keywords>
  <cp:lastModifiedBy>Rama Ganesh Babu Guttula</cp:lastModifiedBy>
  <cp:revision>2511</cp:revision>
  <cp:lastPrinted>2017-11-27T21:01:59Z</cp:lastPrinted>
  <dcterms:created xsi:type="dcterms:W3CDTF">2015-05-25T06:36:19Z</dcterms:created>
  <dcterms:modified xsi:type="dcterms:W3CDTF">2018-02-01T09:30:29Z</dcterms:modified>
</cp:coreProperties>
</file>