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1041" r:id="rId2"/>
    <p:sldId id="1048" r:id="rId3"/>
    <p:sldId id="1050" r:id="rId4"/>
    <p:sldId id="1045" r:id="rId5"/>
    <p:sldId id="1047" r:id="rId6"/>
    <p:sldId id="1046" r:id="rId7"/>
    <p:sldId id="1051" r:id="rId8"/>
    <p:sldId id="1054" r:id="rId9"/>
    <p:sldId id="1053" r:id="rId10"/>
    <p:sldId id="1055" r:id="rId11"/>
    <p:sldId id="1056" r:id="rId1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ena Nigam" initials="" lastIdx="1" clrIdx="0"/>
  <p:cmAuthor id="1" name="Rajesh Kamath" initials="RK" lastIdx="1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395E"/>
    <a:srgbClr val="E64815"/>
    <a:srgbClr val="E9EDF4"/>
    <a:srgbClr val="D0D8E8"/>
    <a:srgbClr val="FF3300"/>
    <a:srgbClr val="EF4815"/>
    <a:srgbClr val="FF6600"/>
    <a:srgbClr val="00B0F0"/>
    <a:srgbClr val="004B81"/>
    <a:srgbClr val="ABD2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03" autoAdjust="0"/>
    <p:restoredTop sz="94434" autoAdjust="0"/>
  </p:normalViewPr>
  <p:slideViewPr>
    <p:cSldViewPr>
      <p:cViewPr varScale="1">
        <p:scale>
          <a:sx n="92" d="100"/>
          <a:sy n="92" d="100"/>
        </p:scale>
        <p:origin x="60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326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atin typeface="Calibri Light" pitchFamily="34" charset="0"/>
              </a:defRPr>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atin typeface="Calibri Light" pitchFamily="34" charset="0"/>
              </a:defRPr>
            </a:lvl1pPr>
          </a:lstStyle>
          <a:p>
            <a:fld id="{E4CA6A17-4DC0-48DB-85CC-C70151C80C8D}" type="datetimeFigureOut">
              <a:rPr lang="en-US" smtClean="0"/>
              <a:pPr/>
              <a:t>2/1/2018</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atin typeface="Calibri Light" pitchFamily="34" charset="0"/>
              </a:defRPr>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atin typeface="Calibri Light" pitchFamily="34" charset="0"/>
              </a:defRPr>
            </a:lvl1pPr>
          </a:lstStyle>
          <a:p>
            <a:fld id="{426BD5DE-21B6-4751-8242-7AFAA66CFD64}" type="slidenum">
              <a:rPr lang="en-US" smtClean="0"/>
              <a:pPr/>
              <a:t>‹#›</a:t>
            </a:fld>
            <a:endParaRPr lang="en-US" dirty="0"/>
          </a:p>
        </p:txBody>
      </p:sp>
    </p:spTree>
    <p:extLst>
      <p:ext uri="{BB962C8B-B14F-4D97-AF65-F5344CB8AC3E}">
        <p14:creationId xmlns:p14="http://schemas.microsoft.com/office/powerpoint/2010/main" val="2967428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libri Light" pitchFamily="34" charset="0"/>
        <a:ea typeface="+mn-ea"/>
        <a:cs typeface="+mn-cs"/>
      </a:defRPr>
    </a:lvl1pPr>
    <a:lvl2pPr marL="457200" algn="l" defTabSz="914400" rtl="0" eaLnBrk="1" latinLnBrk="0" hangingPunct="1">
      <a:defRPr sz="1200" kern="1200">
        <a:solidFill>
          <a:schemeClr val="tx1"/>
        </a:solidFill>
        <a:latin typeface="Calibri Light" pitchFamily="34" charset="0"/>
        <a:ea typeface="+mn-ea"/>
        <a:cs typeface="+mn-cs"/>
      </a:defRPr>
    </a:lvl2pPr>
    <a:lvl3pPr marL="914400" algn="l" defTabSz="914400" rtl="0" eaLnBrk="1" latinLnBrk="0" hangingPunct="1">
      <a:defRPr sz="1200" kern="1200">
        <a:solidFill>
          <a:schemeClr val="tx1"/>
        </a:solidFill>
        <a:latin typeface="Calibri Light" pitchFamily="34" charset="0"/>
        <a:ea typeface="+mn-ea"/>
        <a:cs typeface="+mn-cs"/>
      </a:defRPr>
    </a:lvl3pPr>
    <a:lvl4pPr marL="1371600" algn="l" defTabSz="914400" rtl="0" eaLnBrk="1" latinLnBrk="0" hangingPunct="1">
      <a:defRPr sz="1200" kern="1200">
        <a:solidFill>
          <a:schemeClr val="tx1"/>
        </a:solidFill>
        <a:latin typeface="Calibri Light" pitchFamily="34" charset="0"/>
        <a:ea typeface="+mn-ea"/>
        <a:cs typeface="+mn-cs"/>
      </a:defRPr>
    </a:lvl4pPr>
    <a:lvl5pPr marL="1828800" algn="l" defTabSz="914400" rtl="0" eaLnBrk="1" latinLnBrk="0" hangingPunct="1">
      <a:defRPr sz="1200" kern="1200">
        <a:solidFill>
          <a:schemeClr val="tx1"/>
        </a:solidFill>
        <a:latin typeface="Calibri Light"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26BD5DE-21B6-4751-8242-7AFAA66CFD64}" type="slidenum">
              <a:rPr lang="en-US" smtClean="0"/>
              <a:pPr/>
              <a:t>1</a:t>
            </a:fld>
            <a:endParaRPr lang="en-US" dirty="0"/>
          </a:p>
        </p:txBody>
      </p:sp>
    </p:spTree>
    <p:extLst>
      <p:ext uri="{BB962C8B-B14F-4D97-AF65-F5344CB8AC3E}">
        <p14:creationId xmlns:p14="http://schemas.microsoft.com/office/powerpoint/2010/main" val="40301443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26BD5DE-21B6-4751-8242-7AFAA66CFD64}" type="slidenum">
              <a:rPr lang="en-US" smtClean="0"/>
              <a:pPr/>
              <a:t>10</a:t>
            </a:fld>
            <a:endParaRPr lang="en-US" dirty="0"/>
          </a:p>
        </p:txBody>
      </p:sp>
    </p:spTree>
    <p:extLst>
      <p:ext uri="{BB962C8B-B14F-4D97-AF65-F5344CB8AC3E}">
        <p14:creationId xmlns:p14="http://schemas.microsoft.com/office/powerpoint/2010/main" val="1283199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26BD5DE-21B6-4751-8242-7AFAA66CFD64}" type="slidenum">
              <a:rPr lang="en-US" smtClean="0"/>
              <a:pPr/>
              <a:t>11</a:t>
            </a:fld>
            <a:endParaRPr lang="en-US" dirty="0"/>
          </a:p>
        </p:txBody>
      </p:sp>
    </p:spTree>
    <p:extLst>
      <p:ext uri="{BB962C8B-B14F-4D97-AF65-F5344CB8AC3E}">
        <p14:creationId xmlns:p14="http://schemas.microsoft.com/office/powerpoint/2010/main" val="2940769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26BD5DE-21B6-4751-8242-7AFAA66CFD64}" type="slidenum">
              <a:rPr lang="en-US" smtClean="0"/>
              <a:pPr/>
              <a:t>2</a:t>
            </a:fld>
            <a:endParaRPr lang="en-US" dirty="0"/>
          </a:p>
        </p:txBody>
      </p:sp>
    </p:spTree>
    <p:extLst>
      <p:ext uri="{BB962C8B-B14F-4D97-AF65-F5344CB8AC3E}">
        <p14:creationId xmlns:p14="http://schemas.microsoft.com/office/powerpoint/2010/main" val="3862360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26BD5DE-21B6-4751-8242-7AFAA66CFD64}" type="slidenum">
              <a:rPr lang="en-US" smtClean="0"/>
              <a:pPr/>
              <a:t>3</a:t>
            </a:fld>
            <a:endParaRPr lang="en-US" dirty="0"/>
          </a:p>
        </p:txBody>
      </p:sp>
    </p:spTree>
    <p:extLst>
      <p:ext uri="{BB962C8B-B14F-4D97-AF65-F5344CB8AC3E}">
        <p14:creationId xmlns:p14="http://schemas.microsoft.com/office/powerpoint/2010/main" val="550246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26BD5DE-21B6-4751-8242-7AFAA66CFD64}" type="slidenum">
              <a:rPr lang="en-US" smtClean="0"/>
              <a:pPr/>
              <a:t>4</a:t>
            </a:fld>
            <a:endParaRPr lang="en-US" dirty="0"/>
          </a:p>
        </p:txBody>
      </p:sp>
    </p:spTree>
    <p:extLst>
      <p:ext uri="{BB962C8B-B14F-4D97-AF65-F5344CB8AC3E}">
        <p14:creationId xmlns:p14="http://schemas.microsoft.com/office/powerpoint/2010/main" val="1759045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26BD5DE-21B6-4751-8242-7AFAA66CFD64}" type="slidenum">
              <a:rPr lang="en-US" smtClean="0"/>
              <a:pPr/>
              <a:t>5</a:t>
            </a:fld>
            <a:endParaRPr lang="en-US" dirty="0"/>
          </a:p>
        </p:txBody>
      </p:sp>
    </p:spTree>
    <p:extLst>
      <p:ext uri="{BB962C8B-B14F-4D97-AF65-F5344CB8AC3E}">
        <p14:creationId xmlns:p14="http://schemas.microsoft.com/office/powerpoint/2010/main" val="305937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26BD5DE-21B6-4751-8242-7AFAA66CFD64}" type="slidenum">
              <a:rPr lang="en-US" smtClean="0"/>
              <a:pPr/>
              <a:t>6</a:t>
            </a:fld>
            <a:endParaRPr lang="en-US" dirty="0"/>
          </a:p>
        </p:txBody>
      </p:sp>
    </p:spTree>
    <p:extLst>
      <p:ext uri="{BB962C8B-B14F-4D97-AF65-F5344CB8AC3E}">
        <p14:creationId xmlns:p14="http://schemas.microsoft.com/office/powerpoint/2010/main" val="4133282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26BD5DE-21B6-4751-8242-7AFAA66CFD64}" type="slidenum">
              <a:rPr lang="en-US" smtClean="0"/>
              <a:pPr/>
              <a:t>7</a:t>
            </a:fld>
            <a:endParaRPr lang="en-US" dirty="0"/>
          </a:p>
        </p:txBody>
      </p:sp>
    </p:spTree>
    <p:extLst>
      <p:ext uri="{BB962C8B-B14F-4D97-AF65-F5344CB8AC3E}">
        <p14:creationId xmlns:p14="http://schemas.microsoft.com/office/powerpoint/2010/main" val="169775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26BD5DE-21B6-4751-8242-7AFAA66CFD64}" type="slidenum">
              <a:rPr lang="en-US" smtClean="0"/>
              <a:pPr/>
              <a:t>8</a:t>
            </a:fld>
            <a:endParaRPr lang="en-US" dirty="0"/>
          </a:p>
        </p:txBody>
      </p:sp>
    </p:spTree>
    <p:extLst>
      <p:ext uri="{BB962C8B-B14F-4D97-AF65-F5344CB8AC3E}">
        <p14:creationId xmlns:p14="http://schemas.microsoft.com/office/powerpoint/2010/main" val="4031506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26BD5DE-21B6-4751-8242-7AFAA66CFD64}" type="slidenum">
              <a:rPr lang="en-US" smtClean="0"/>
              <a:pPr/>
              <a:t>9</a:t>
            </a:fld>
            <a:endParaRPr lang="en-US" dirty="0"/>
          </a:p>
        </p:txBody>
      </p:sp>
    </p:spTree>
    <p:extLst>
      <p:ext uri="{BB962C8B-B14F-4D97-AF65-F5344CB8AC3E}">
        <p14:creationId xmlns:p14="http://schemas.microsoft.com/office/powerpoint/2010/main" val="265634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14300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atin typeface="Calibri Light" pitchFamily="34" charset="0"/>
              </a:defRPr>
            </a:lvl1p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atin typeface="Calibri Light" pitchFamily="34" charset="0"/>
              </a:defRPr>
            </a:lvl1pPr>
          </a:lstStyle>
          <a:p>
            <a:endParaRPr lang="en-US" dirty="0"/>
          </a:p>
        </p:txBody>
      </p:sp>
      <p:sp>
        <p:nvSpPr>
          <p:cNvPr id="6" name="Slide Number Placeholder 5"/>
          <p:cNvSpPr>
            <a:spLocks noGrp="1"/>
          </p:cNvSpPr>
          <p:nvPr>
            <p:ph type="sldNum" sz="quarter" idx="12"/>
          </p:nvPr>
        </p:nvSpPr>
        <p:spPr>
          <a:xfrm>
            <a:off x="0" y="6473541"/>
            <a:ext cx="2133600" cy="365125"/>
          </a:xfrm>
        </p:spPr>
        <p:txBody>
          <a:bodyPr/>
          <a:lstStyle/>
          <a:p>
            <a:fld id="{50D1D5B6-AB6D-4B79-B385-599EA3BC4B2D}" type="slidenum">
              <a:rPr lang="en-US" smtClean="0"/>
              <a:pPr/>
              <a:t>‹#›</a:t>
            </a:fld>
            <a:endParaRPr lang="en-US"/>
          </a:p>
        </p:txBody>
      </p:sp>
    </p:spTree>
    <p:extLst>
      <p:ext uri="{BB962C8B-B14F-4D97-AF65-F5344CB8AC3E}">
        <p14:creationId xmlns:p14="http://schemas.microsoft.com/office/powerpoint/2010/main" val="2608738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a:defRPr>
                <a:latin typeface="Calibri Light" pitchFamily="34" charset="0"/>
              </a:defRPr>
            </a:lvl1pPr>
          </a:lstStyle>
          <a:p>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a:defRPr>
                <a:latin typeface="Calibri Light" pitchFamily="34" charset="0"/>
              </a:defRPr>
            </a:lvl1pPr>
          </a:lstStyle>
          <a:p>
            <a:endParaRPr lang="en-US" dirty="0"/>
          </a:p>
        </p:txBody>
      </p:sp>
      <p:sp>
        <p:nvSpPr>
          <p:cNvPr id="5" name="Slide Number Placeholder 4"/>
          <p:cNvSpPr>
            <a:spLocks noGrp="1"/>
          </p:cNvSpPr>
          <p:nvPr>
            <p:ph type="sldNum" sz="quarter" idx="12"/>
          </p:nvPr>
        </p:nvSpPr>
        <p:spPr/>
        <p:txBody>
          <a:bodyPr/>
          <a:lstStyle/>
          <a:p>
            <a:fld id="{50D1D5B6-AB6D-4B79-B385-599EA3BC4B2D}" type="slidenum">
              <a:rPr lang="en-US" smtClean="0"/>
              <a:pPr/>
              <a:t>‹#›</a:t>
            </a:fld>
            <a:endParaRPr lang="en-US"/>
          </a:p>
        </p:txBody>
      </p:sp>
    </p:spTree>
    <p:extLst>
      <p:ext uri="{BB962C8B-B14F-4D97-AF65-F5344CB8AC3E}">
        <p14:creationId xmlns:p14="http://schemas.microsoft.com/office/powerpoint/2010/main" val="374700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title Slide">
    <p:spTree>
      <p:nvGrpSpPr>
        <p:cNvPr id="1" name=""/>
        <p:cNvGrpSpPr/>
        <p:nvPr/>
      </p:nvGrpSpPr>
      <p:grpSpPr>
        <a:xfrm>
          <a:off x="0" y="0"/>
          <a:ext cx="0" cy="0"/>
          <a:chOff x="0" y="0"/>
          <a:chExt cx="0" cy="0"/>
        </a:xfrm>
      </p:grpSpPr>
      <p:sp>
        <p:nvSpPr>
          <p:cNvPr id="5" name="Text Box 3"/>
          <p:cNvSpPr txBox="1">
            <a:spLocks noChangeArrowheads="1"/>
          </p:cNvSpPr>
          <p:nvPr userDrawn="1"/>
        </p:nvSpPr>
        <p:spPr bwMode="auto">
          <a:xfrm>
            <a:off x="527050" y="5715000"/>
            <a:ext cx="19875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1" i="1" u="none" strike="noStrike" cap="none" normalizeH="0" baseline="0" dirty="0">
                <a:ln>
                  <a:noFill/>
                </a:ln>
                <a:solidFill>
                  <a:schemeClr val="tx1">
                    <a:lumMod val="75000"/>
                    <a:lumOff val="25000"/>
                  </a:schemeClr>
                </a:solidFill>
                <a:effectLst/>
                <a:latin typeface="Calibri Light" pitchFamily="34" charset="0"/>
                <a:cs typeface="Arial" pitchFamily="34" charset="0"/>
              </a:rPr>
              <a:t>September 2016</a:t>
            </a:r>
          </a:p>
        </p:txBody>
      </p:sp>
    </p:spTree>
    <p:extLst>
      <p:ext uri="{BB962C8B-B14F-4D97-AF65-F5344CB8AC3E}">
        <p14:creationId xmlns:p14="http://schemas.microsoft.com/office/powerpoint/2010/main" val="18664409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7961" y="6477000"/>
            <a:ext cx="2133600" cy="365125"/>
          </a:xfrm>
          <a:prstGeom prst="rect">
            <a:avLst/>
          </a:prstGeom>
        </p:spPr>
        <p:txBody>
          <a:bodyPr vert="horz" lIns="91440" tIns="45720" rIns="91440" bIns="45720" rtlCol="0" anchor="ctr"/>
          <a:lstStyle>
            <a:lvl1pPr algn="l">
              <a:defRPr sz="1200">
                <a:solidFill>
                  <a:schemeClr val="tx1">
                    <a:tint val="75000"/>
                  </a:schemeClr>
                </a:solidFill>
                <a:latin typeface="Calibri Light" pitchFamily="34" charset="0"/>
              </a:defRPr>
            </a:lvl1pPr>
          </a:lstStyle>
          <a:p>
            <a:fld id="{50D1D5B6-AB6D-4B79-B385-599EA3BC4B2D}" type="slidenum">
              <a:rPr lang="en-US" smtClean="0"/>
              <a:pPr/>
              <a:t>‹#›</a:t>
            </a:fld>
            <a:endParaRPr lang="en-US" dirty="0"/>
          </a:p>
        </p:txBody>
      </p:sp>
      <p:sp>
        <p:nvSpPr>
          <p:cNvPr id="4" name="TextBox 3"/>
          <p:cNvSpPr txBox="1"/>
          <p:nvPr userDrawn="1"/>
        </p:nvSpPr>
        <p:spPr>
          <a:xfrm>
            <a:off x="3566160" y="6611779"/>
            <a:ext cx="2011680" cy="230832"/>
          </a:xfrm>
          <a:prstGeom prst="rect">
            <a:avLst/>
          </a:prstGeom>
          <a:noFill/>
        </p:spPr>
        <p:txBody>
          <a:bodyPr wrap="square" rtlCol="0" anchor="b">
            <a:spAutoFit/>
          </a:bodyPr>
          <a:lstStyle/>
          <a:p>
            <a:pPr algn="ctr"/>
            <a:r>
              <a:rPr lang="en-US" sz="900" dirty="0">
                <a:solidFill>
                  <a:schemeClr val="bg1"/>
                </a:solidFill>
              </a:rPr>
              <a:t>PROPRIETARY &amp; CONFIDENTIAL</a:t>
            </a:r>
          </a:p>
        </p:txBody>
      </p:sp>
    </p:spTree>
    <p:extLst>
      <p:ext uri="{BB962C8B-B14F-4D97-AF65-F5344CB8AC3E}">
        <p14:creationId xmlns:p14="http://schemas.microsoft.com/office/powerpoint/2010/main" val="1600132279"/>
      </p:ext>
    </p:extLst>
  </p:cSld>
  <p:clrMap bg1="lt1" tx1="dk1" bg2="lt2" tx2="dk2" accent1="accent1" accent2="accent2" accent3="accent3" accent4="accent4" accent5="accent5" accent6="accent6" hlink="hlink" folHlink="folHlink"/>
  <p:sldLayoutIdLst>
    <p:sldLayoutId id="2147483650" r:id="rId1"/>
    <p:sldLayoutId id="2147483654" r:id="rId2"/>
    <p:sldLayoutId id="2147483660" r:id="rId3"/>
  </p:sldLayoutIdLst>
  <p:hf hdr="0" ftr="0" dt="0"/>
  <p:txStyles>
    <p:titleStyle>
      <a:lvl1pPr algn="ctr" defTabSz="914400" rtl="0" eaLnBrk="1" latinLnBrk="0" hangingPunct="1">
        <a:spcBef>
          <a:spcPct val="0"/>
        </a:spcBef>
        <a:buNone/>
        <a:defRPr sz="4400" kern="1200">
          <a:solidFill>
            <a:schemeClr val="tx1"/>
          </a:solidFill>
          <a:latin typeface="Calibr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Calibri Light"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libri Light"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alibri Light"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libri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31520"/>
          </a:xfrm>
        </p:spPr>
        <p:txBody>
          <a:bodyPr lIns="274320">
            <a:noAutofit/>
          </a:bodyPr>
          <a:lstStyle/>
          <a:p>
            <a:r>
              <a:rPr lang="en-US" sz="2800" b="1" dirty="0" smtClean="0">
                <a:solidFill>
                  <a:schemeClr val="accent6">
                    <a:lumMod val="75000"/>
                  </a:schemeClr>
                </a:solidFill>
              </a:rPr>
              <a:t>Salesforce Einstein </a:t>
            </a:r>
            <a:r>
              <a:rPr lang="en-US" sz="2800" b="1" dirty="0" smtClean="0">
                <a:solidFill>
                  <a:schemeClr val="accent6">
                    <a:lumMod val="75000"/>
                  </a:schemeClr>
                </a:solidFill>
              </a:rPr>
              <a:t>Analytics &amp; Discovery</a:t>
            </a:r>
            <a:endParaRPr lang="en-US" sz="2800" b="1" dirty="0">
              <a:solidFill>
                <a:schemeClr val="accent6">
                  <a:lumMod val="75000"/>
                </a:schemeClr>
              </a:solidFill>
            </a:endParaRPr>
          </a:p>
        </p:txBody>
      </p:sp>
      <p:cxnSp>
        <p:nvCxnSpPr>
          <p:cNvPr id="31" name="Straight Connector 30"/>
          <p:cNvCxnSpPr/>
          <p:nvPr/>
        </p:nvCxnSpPr>
        <p:spPr>
          <a:xfrm>
            <a:off x="0" y="6248400"/>
            <a:ext cx="914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50D1D5B6-AB6D-4B79-B385-599EA3BC4B2D}" type="slidenum">
              <a:rPr lang="en-US" smtClean="0"/>
              <a:pPr/>
              <a:t>1</a:t>
            </a:fld>
            <a:endParaRPr lang="en-US"/>
          </a:p>
        </p:txBody>
      </p:sp>
      <p:cxnSp>
        <p:nvCxnSpPr>
          <p:cNvPr id="9" name="Straight Connector 8"/>
          <p:cNvCxnSpPr/>
          <p:nvPr/>
        </p:nvCxnSpPr>
        <p:spPr>
          <a:xfrm>
            <a:off x="0" y="6858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57200" y="910941"/>
            <a:ext cx="8458200" cy="5386090"/>
          </a:xfrm>
          <a:prstGeom prst="rect">
            <a:avLst/>
          </a:prstGeom>
        </p:spPr>
        <p:txBody>
          <a:bodyPr wrap="square">
            <a:spAutoFit/>
          </a:bodyPr>
          <a:lstStyle/>
          <a:p>
            <a:pPr marL="285750" indent="-285750"/>
            <a:r>
              <a:rPr lang="en-US" sz="1600" b="1" dirty="0" smtClean="0">
                <a:solidFill>
                  <a:srgbClr val="0C395E"/>
                </a:solidFill>
              </a:rPr>
              <a:t>Problem Statement</a:t>
            </a:r>
          </a:p>
          <a:p>
            <a:pPr marL="285750" indent="-285750"/>
            <a:endParaRPr lang="en-US" sz="1600" dirty="0" smtClean="0"/>
          </a:p>
          <a:p>
            <a:pPr marL="285750" indent="-285750"/>
            <a:r>
              <a:rPr lang="en-US" sz="1600" dirty="0" smtClean="0"/>
              <a:t>Targeting – Convert prospects into clients:</a:t>
            </a:r>
          </a:p>
          <a:p>
            <a:pPr marL="285750" indent="-285750"/>
            <a:endParaRPr lang="en-US" sz="1600" dirty="0" smtClean="0"/>
          </a:p>
          <a:p>
            <a:pPr marL="285750" indent="-285750"/>
            <a:r>
              <a:rPr lang="en-US" sz="1600" dirty="0" smtClean="0"/>
              <a:t>Convert ‘prospects’ into new clients. Segment the incoming funnel based on intent and leverage this </a:t>
            </a:r>
          </a:p>
          <a:p>
            <a:pPr marL="285750" indent="-285750"/>
            <a:r>
              <a:rPr lang="en-US" sz="1600" dirty="0" smtClean="0"/>
              <a:t>data to deliver relevant messages. Metric – Lead Conversion Ratio</a:t>
            </a:r>
            <a:r>
              <a:rPr lang="en-US" sz="1600" dirty="0" smtClean="0"/>
              <a:t>.</a:t>
            </a:r>
          </a:p>
          <a:p>
            <a:pPr marL="285750" indent="-285750"/>
            <a:endParaRPr lang="en-US" sz="1600" dirty="0"/>
          </a:p>
          <a:p>
            <a:pPr marL="285750" indent="-285750"/>
            <a:endParaRPr lang="en-US" sz="1600" dirty="0" smtClean="0"/>
          </a:p>
          <a:p>
            <a:pPr marL="285750" indent="-285750"/>
            <a:endParaRPr lang="en-US" sz="1600" dirty="0"/>
          </a:p>
          <a:p>
            <a:pPr marL="285750" indent="-285750"/>
            <a:endParaRPr lang="en-US" sz="1600" dirty="0" smtClean="0"/>
          </a:p>
          <a:p>
            <a:pPr marL="285750" indent="-285750"/>
            <a:endParaRPr lang="en-US" sz="1600" dirty="0"/>
          </a:p>
          <a:p>
            <a:pPr marL="285750" indent="-285750"/>
            <a:endParaRPr lang="en-US" sz="1600" dirty="0" smtClean="0"/>
          </a:p>
          <a:p>
            <a:pPr marL="285750" indent="-285750"/>
            <a:endParaRPr lang="en-US" sz="1600" dirty="0"/>
          </a:p>
          <a:p>
            <a:pPr marL="285750" indent="-285750"/>
            <a:endParaRPr lang="en-US" sz="1600" dirty="0" smtClean="0"/>
          </a:p>
          <a:p>
            <a:pPr marL="285750" indent="-285750"/>
            <a:endParaRPr lang="en-US" sz="1600" dirty="0"/>
          </a:p>
          <a:p>
            <a:pPr marL="285750" indent="-285750"/>
            <a:endParaRPr lang="en-US" sz="1600" dirty="0" smtClean="0"/>
          </a:p>
          <a:p>
            <a:pPr marL="285750" indent="-285750"/>
            <a:endParaRPr lang="en-US" sz="1600" dirty="0"/>
          </a:p>
          <a:p>
            <a:endParaRPr lang="en-US" dirty="0"/>
          </a:p>
          <a:p>
            <a:endParaRPr lang="en-US" dirty="0"/>
          </a:p>
          <a:p>
            <a:endParaRPr lang="en-US" dirty="0"/>
          </a:p>
          <a:p>
            <a:endParaRPr lang="en-US" dirty="0"/>
          </a:p>
        </p:txBody>
      </p:sp>
      <p:pic>
        <p:nvPicPr>
          <p:cNvPr id="7" name="Picture 6"/>
          <p:cNvPicPr>
            <a:picLocks noChangeAspect="1"/>
          </p:cNvPicPr>
          <p:nvPr/>
        </p:nvPicPr>
        <p:blipFill>
          <a:blip r:embed="rId3"/>
          <a:stretch>
            <a:fillRect/>
          </a:stretch>
        </p:blipFill>
        <p:spPr>
          <a:xfrm>
            <a:off x="990600" y="3048000"/>
            <a:ext cx="6666667" cy="2857143"/>
          </a:xfrm>
          <a:prstGeom prst="rect">
            <a:avLst/>
          </a:prstGeom>
        </p:spPr>
      </p:pic>
    </p:spTree>
    <p:extLst>
      <p:ext uri="{BB962C8B-B14F-4D97-AF65-F5344CB8AC3E}">
        <p14:creationId xmlns:p14="http://schemas.microsoft.com/office/powerpoint/2010/main" val="3747556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31520"/>
          </a:xfrm>
        </p:spPr>
        <p:txBody>
          <a:bodyPr lIns="274320">
            <a:noAutofit/>
          </a:bodyPr>
          <a:lstStyle/>
          <a:p>
            <a:r>
              <a:rPr lang="en-US" sz="3200" b="1" dirty="0" smtClean="0">
                <a:solidFill>
                  <a:schemeClr val="accent6">
                    <a:lumMod val="75000"/>
                  </a:schemeClr>
                </a:solidFill>
              </a:rPr>
              <a:t>Einstein Discovery</a:t>
            </a:r>
            <a:endParaRPr lang="en-US" sz="3200" b="1" dirty="0">
              <a:solidFill>
                <a:schemeClr val="accent6">
                  <a:lumMod val="75000"/>
                </a:schemeClr>
              </a:solidFill>
            </a:endParaRPr>
          </a:p>
        </p:txBody>
      </p:sp>
      <p:cxnSp>
        <p:nvCxnSpPr>
          <p:cNvPr id="31" name="Straight Connector 30"/>
          <p:cNvCxnSpPr/>
          <p:nvPr/>
        </p:nvCxnSpPr>
        <p:spPr>
          <a:xfrm>
            <a:off x="0" y="6248400"/>
            <a:ext cx="914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50D1D5B6-AB6D-4B79-B385-599EA3BC4B2D}" type="slidenum">
              <a:rPr lang="en-US" smtClean="0"/>
              <a:pPr/>
              <a:t>10</a:t>
            </a:fld>
            <a:endParaRPr lang="en-US"/>
          </a:p>
        </p:txBody>
      </p:sp>
      <p:cxnSp>
        <p:nvCxnSpPr>
          <p:cNvPr id="9" name="Straight Connector 8"/>
          <p:cNvCxnSpPr/>
          <p:nvPr/>
        </p:nvCxnSpPr>
        <p:spPr>
          <a:xfrm>
            <a:off x="0" y="6858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533400" y="731520"/>
            <a:ext cx="7924800" cy="738664"/>
          </a:xfrm>
          <a:prstGeom prst="rect">
            <a:avLst/>
          </a:prstGeom>
        </p:spPr>
        <p:txBody>
          <a:bodyPr wrap="square">
            <a:spAutoFit/>
          </a:bodyPr>
          <a:lstStyle/>
          <a:p>
            <a:endParaRPr lang="en-US" sz="1400" dirty="0"/>
          </a:p>
          <a:p>
            <a:endParaRPr lang="en-US" sz="1400" dirty="0"/>
          </a:p>
          <a:p>
            <a:endParaRPr lang="en-US" sz="1400" dirty="0"/>
          </a:p>
        </p:txBody>
      </p:sp>
      <p:sp>
        <p:nvSpPr>
          <p:cNvPr id="7" name="Rectangle 6"/>
          <p:cNvSpPr/>
          <p:nvPr/>
        </p:nvSpPr>
        <p:spPr>
          <a:xfrm>
            <a:off x="533400" y="731520"/>
            <a:ext cx="7924800" cy="954107"/>
          </a:xfrm>
          <a:prstGeom prst="rect">
            <a:avLst/>
          </a:prstGeom>
        </p:spPr>
        <p:txBody>
          <a:bodyPr wrap="square">
            <a:spAutoFit/>
          </a:bodyPr>
          <a:lstStyle/>
          <a:p>
            <a:pPr marL="285750" indent="-285750">
              <a:buFont typeface="Wingdings" panose="05000000000000000000" pitchFamily="2" charset="2"/>
              <a:buChar char="v"/>
            </a:pPr>
            <a:endParaRPr lang="en-US" sz="1400" dirty="0"/>
          </a:p>
          <a:p>
            <a:endParaRPr lang="en-US" sz="1400" dirty="0"/>
          </a:p>
          <a:p>
            <a:endParaRPr lang="en-US" sz="1400" dirty="0"/>
          </a:p>
          <a:p>
            <a:endParaRPr lang="en-US" sz="1400" dirty="0"/>
          </a:p>
        </p:txBody>
      </p:sp>
      <p:sp>
        <p:nvSpPr>
          <p:cNvPr id="10" name="Rectangle 9"/>
          <p:cNvSpPr/>
          <p:nvPr/>
        </p:nvSpPr>
        <p:spPr>
          <a:xfrm>
            <a:off x="380999" y="718788"/>
            <a:ext cx="7953375" cy="2923877"/>
          </a:xfrm>
          <a:prstGeom prst="rect">
            <a:avLst/>
          </a:prstGeom>
        </p:spPr>
        <p:txBody>
          <a:bodyPr wrap="square">
            <a:spAutoFit/>
          </a:bodyPr>
          <a:lstStyle/>
          <a:p>
            <a:pPr marL="285750" indent="-285750">
              <a:buFont typeface="Wingdings" panose="05000000000000000000" pitchFamily="2" charset="2"/>
              <a:buChar char="v"/>
            </a:pPr>
            <a:endParaRPr lang="en-US" sz="1400" dirty="0"/>
          </a:p>
          <a:p>
            <a:r>
              <a:rPr lang="en-US" sz="1600" b="1" dirty="0" smtClean="0">
                <a:solidFill>
                  <a:srgbClr val="FF0000"/>
                </a:solidFill>
              </a:rPr>
              <a:t>Using Einstein </a:t>
            </a:r>
            <a:r>
              <a:rPr lang="en-US" sz="1600" b="1" dirty="0" smtClean="0">
                <a:solidFill>
                  <a:srgbClr val="FF0000"/>
                </a:solidFill>
              </a:rPr>
              <a:t>Discovery</a:t>
            </a:r>
            <a:endParaRPr lang="en-US" sz="1600" b="1" dirty="0" smtClean="0">
              <a:solidFill>
                <a:srgbClr val="FF0000"/>
              </a:solidFill>
            </a:endParaRPr>
          </a:p>
          <a:p>
            <a:endParaRPr lang="en-US" sz="1400" dirty="0"/>
          </a:p>
          <a:p>
            <a:endParaRPr lang="en-US" sz="1400" dirty="0" smtClean="0"/>
          </a:p>
          <a:p>
            <a:pPr marL="285750" indent="-285750">
              <a:buFont typeface="Wingdings" panose="05000000000000000000" pitchFamily="2" charset="2"/>
              <a:buChar char="v"/>
            </a:pPr>
            <a:r>
              <a:rPr lang="en-US" sz="1400" dirty="0" smtClean="0"/>
              <a:t>After your analysis you can export it to a word document or a PowerPoint or Einstein analytics to display the data to your sales rep or Mangers.</a:t>
            </a:r>
          </a:p>
          <a:p>
            <a:pPr marL="285750" indent="-285750">
              <a:buFont typeface="Wingdings" panose="05000000000000000000" pitchFamily="2" charset="2"/>
              <a:buChar char="v"/>
            </a:pPr>
            <a:r>
              <a:rPr lang="en-US" sz="1400" dirty="0" smtClean="0"/>
              <a:t>The insights that are provided can also be played in the form of a video  to get a better understanding of your performance for the next month or for your previous months.</a:t>
            </a:r>
          </a:p>
          <a:p>
            <a:endParaRPr lang="en-US" sz="1400" dirty="0"/>
          </a:p>
          <a:p>
            <a:endParaRPr lang="en-US" sz="1400" dirty="0"/>
          </a:p>
          <a:p>
            <a:endParaRPr lang="en-US" sz="1400" dirty="0"/>
          </a:p>
          <a:p>
            <a:endParaRPr lang="en-US" sz="1400" dirty="0"/>
          </a:p>
          <a:p>
            <a:endParaRPr lang="en-US" sz="1400" dirty="0"/>
          </a:p>
        </p:txBody>
      </p:sp>
      <p:pic>
        <p:nvPicPr>
          <p:cNvPr id="5" name="Picture 4"/>
          <p:cNvPicPr>
            <a:picLocks noChangeAspect="1"/>
          </p:cNvPicPr>
          <p:nvPr/>
        </p:nvPicPr>
        <p:blipFill>
          <a:blip r:embed="rId3"/>
          <a:stretch>
            <a:fillRect/>
          </a:stretch>
        </p:blipFill>
        <p:spPr>
          <a:xfrm>
            <a:off x="547255" y="2745149"/>
            <a:ext cx="7392265" cy="3542708"/>
          </a:xfrm>
          <a:prstGeom prst="rect">
            <a:avLst/>
          </a:prstGeom>
        </p:spPr>
      </p:pic>
    </p:spTree>
    <p:extLst>
      <p:ext uri="{BB962C8B-B14F-4D97-AF65-F5344CB8AC3E}">
        <p14:creationId xmlns:p14="http://schemas.microsoft.com/office/powerpoint/2010/main" val="36408355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31520"/>
          </a:xfrm>
        </p:spPr>
        <p:txBody>
          <a:bodyPr lIns="274320">
            <a:noAutofit/>
          </a:bodyPr>
          <a:lstStyle/>
          <a:p>
            <a:r>
              <a:rPr lang="en-US" sz="3200" b="1" dirty="0" smtClean="0">
                <a:solidFill>
                  <a:schemeClr val="accent6">
                    <a:lumMod val="75000"/>
                  </a:schemeClr>
                </a:solidFill>
              </a:rPr>
              <a:t>Thank You</a:t>
            </a:r>
            <a:endParaRPr lang="en-US" sz="3200" b="1" dirty="0">
              <a:solidFill>
                <a:schemeClr val="accent6">
                  <a:lumMod val="75000"/>
                </a:schemeClr>
              </a:solidFill>
            </a:endParaRPr>
          </a:p>
        </p:txBody>
      </p:sp>
      <p:cxnSp>
        <p:nvCxnSpPr>
          <p:cNvPr id="31" name="Straight Connector 30"/>
          <p:cNvCxnSpPr/>
          <p:nvPr/>
        </p:nvCxnSpPr>
        <p:spPr>
          <a:xfrm>
            <a:off x="0" y="6248400"/>
            <a:ext cx="914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50D1D5B6-AB6D-4B79-B385-599EA3BC4B2D}" type="slidenum">
              <a:rPr lang="en-US" smtClean="0"/>
              <a:pPr/>
              <a:t>11</a:t>
            </a:fld>
            <a:endParaRPr lang="en-US"/>
          </a:p>
        </p:txBody>
      </p:sp>
      <p:cxnSp>
        <p:nvCxnSpPr>
          <p:cNvPr id="9" name="Straight Connector 8"/>
          <p:cNvCxnSpPr/>
          <p:nvPr/>
        </p:nvCxnSpPr>
        <p:spPr>
          <a:xfrm>
            <a:off x="0" y="6858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533400" y="731520"/>
            <a:ext cx="7924800" cy="738664"/>
          </a:xfrm>
          <a:prstGeom prst="rect">
            <a:avLst/>
          </a:prstGeom>
        </p:spPr>
        <p:txBody>
          <a:bodyPr wrap="square">
            <a:spAutoFit/>
          </a:bodyPr>
          <a:lstStyle/>
          <a:p>
            <a:endParaRPr lang="en-US" sz="1400" dirty="0"/>
          </a:p>
          <a:p>
            <a:endParaRPr lang="en-US" sz="1400" dirty="0"/>
          </a:p>
          <a:p>
            <a:endParaRPr lang="en-US" sz="1400" dirty="0"/>
          </a:p>
        </p:txBody>
      </p:sp>
      <p:sp>
        <p:nvSpPr>
          <p:cNvPr id="7" name="Rectangle 6"/>
          <p:cNvSpPr/>
          <p:nvPr/>
        </p:nvSpPr>
        <p:spPr>
          <a:xfrm>
            <a:off x="533400" y="731520"/>
            <a:ext cx="7924800" cy="954107"/>
          </a:xfrm>
          <a:prstGeom prst="rect">
            <a:avLst/>
          </a:prstGeom>
        </p:spPr>
        <p:txBody>
          <a:bodyPr wrap="square">
            <a:spAutoFit/>
          </a:bodyPr>
          <a:lstStyle/>
          <a:p>
            <a:pPr marL="285750" indent="-285750">
              <a:buFont typeface="Wingdings" panose="05000000000000000000" pitchFamily="2" charset="2"/>
              <a:buChar char="v"/>
            </a:pPr>
            <a:endParaRPr lang="en-US" sz="1400" dirty="0"/>
          </a:p>
          <a:p>
            <a:endParaRPr lang="en-US" sz="1400" dirty="0"/>
          </a:p>
          <a:p>
            <a:endParaRPr lang="en-US" sz="1400" dirty="0"/>
          </a:p>
          <a:p>
            <a:endParaRPr lang="en-US" sz="1400" dirty="0"/>
          </a:p>
        </p:txBody>
      </p:sp>
      <p:pic>
        <p:nvPicPr>
          <p:cNvPr id="6" name="Picture 5"/>
          <p:cNvPicPr>
            <a:picLocks noChangeAspect="1"/>
          </p:cNvPicPr>
          <p:nvPr/>
        </p:nvPicPr>
        <p:blipFill>
          <a:blip r:embed="rId3"/>
          <a:stretch>
            <a:fillRect/>
          </a:stretch>
        </p:blipFill>
        <p:spPr>
          <a:xfrm>
            <a:off x="1619619" y="2000428"/>
            <a:ext cx="5904762" cy="2857143"/>
          </a:xfrm>
          <a:prstGeom prst="rect">
            <a:avLst/>
          </a:prstGeom>
        </p:spPr>
      </p:pic>
    </p:spTree>
    <p:extLst>
      <p:ext uri="{BB962C8B-B14F-4D97-AF65-F5344CB8AC3E}">
        <p14:creationId xmlns:p14="http://schemas.microsoft.com/office/powerpoint/2010/main" val="28799460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31520"/>
          </a:xfrm>
        </p:spPr>
        <p:txBody>
          <a:bodyPr lIns="274320">
            <a:noAutofit/>
          </a:bodyPr>
          <a:lstStyle/>
          <a:p>
            <a:r>
              <a:rPr lang="en-US" sz="2800" b="1" dirty="0">
                <a:solidFill>
                  <a:schemeClr val="accent6">
                    <a:lumMod val="75000"/>
                  </a:schemeClr>
                </a:solidFill>
              </a:rPr>
              <a:t>Design Architecture</a:t>
            </a:r>
          </a:p>
        </p:txBody>
      </p:sp>
      <p:cxnSp>
        <p:nvCxnSpPr>
          <p:cNvPr id="31" name="Straight Connector 30"/>
          <p:cNvCxnSpPr/>
          <p:nvPr/>
        </p:nvCxnSpPr>
        <p:spPr>
          <a:xfrm>
            <a:off x="0" y="6248400"/>
            <a:ext cx="914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50D1D5B6-AB6D-4B79-B385-599EA3BC4B2D}" type="slidenum">
              <a:rPr lang="en-US" smtClean="0"/>
              <a:pPr/>
              <a:t>2</a:t>
            </a:fld>
            <a:endParaRPr lang="en-US"/>
          </a:p>
        </p:txBody>
      </p:sp>
      <p:cxnSp>
        <p:nvCxnSpPr>
          <p:cNvPr id="9" name="Straight Connector 8"/>
          <p:cNvCxnSpPr/>
          <p:nvPr/>
        </p:nvCxnSpPr>
        <p:spPr>
          <a:xfrm>
            <a:off x="0" y="6858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533400" y="731520"/>
            <a:ext cx="7924800" cy="2185214"/>
          </a:xfrm>
          <a:prstGeom prst="rect">
            <a:avLst/>
          </a:prstGeom>
        </p:spPr>
        <p:txBody>
          <a:bodyPr wrap="square">
            <a:spAutoFit/>
          </a:bodyPr>
          <a:lstStyle/>
          <a:p>
            <a:pPr marL="285750" indent="-285750">
              <a:buFont typeface="Wingdings" panose="05000000000000000000" pitchFamily="2" charset="2"/>
              <a:buChar char="v"/>
            </a:pPr>
            <a:endParaRPr lang="en-US" sz="1600" dirty="0"/>
          </a:p>
          <a:p>
            <a:pPr marL="285750" indent="-285750">
              <a:buFont typeface="Wingdings" panose="05000000000000000000" pitchFamily="2" charset="2"/>
              <a:buChar char="v"/>
            </a:pPr>
            <a:endParaRPr lang="en-US" sz="1600" dirty="0"/>
          </a:p>
          <a:p>
            <a:pPr marL="285750" indent="-285750">
              <a:buFont typeface="Wingdings" panose="05000000000000000000" pitchFamily="2" charset="2"/>
              <a:buChar char="v"/>
            </a:pPr>
            <a:endParaRPr lang="en-US" sz="1600" dirty="0"/>
          </a:p>
          <a:p>
            <a:pPr marL="285750" indent="-285750">
              <a:buFont typeface="Wingdings" panose="05000000000000000000" pitchFamily="2" charset="2"/>
              <a:buChar char="v"/>
            </a:pPr>
            <a:endParaRPr lang="en-US" sz="1600" dirty="0"/>
          </a:p>
          <a:p>
            <a:endParaRPr lang="en-US" dirty="0"/>
          </a:p>
          <a:p>
            <a:endParaRPr lang="en-US" dirty="0"/>
          </a:p>
          <a:p>
            <a:endParaRPr lang="en-US" dirty="0"/>
          </a:p>
          <a:p>
            <a:endParaRPr lang="en-US" dirty="0"/>
          </a:p>
        </p:txBody>
      </p:sp>
      <p:pic>
        <p:nvPicPr>
          <p:cNvPr id="5" name="Picture 4"/>
          <p:cNvPicPr>
            <a:picLocks noChangeAspect="1"/>
          </p:cNvPicPr>
          <p:nvPr/>
        </p:nvPicPr>
        <p:blipFill>
          <a:blip r:embed="rId3"/>
          <a:stretch>
            <a:fillRect/>
          </a:stretch>
        </p:blipFill>
        <p:spPr>
          <a:xfrm>
            <a:off x="4820365" y="3762672"/>
            <a:ext cx="3962400" cy="2127504"/>
          </a:xfrm>
          <a:prstGeom prst="rect">
            <a:avLst/>
          </a:prstGeom>
        </p:spPr>
      </p:pic>
      <p:sp>
        <p:nvSpPr>
          <p:cNvPr id="8" name="Rectangle 7"/>
          <p:cNvSpPr/>
          <p:nvPr/>
        </p:nvSpPr>
        <p:spPr>
          <a:xfrm>
            <a:off x="533400" y="731520"/>
            <a:ext cx="7924800" cy="2985433"/>
          </a:xfrm>
          <a:prstGeom prst="rect">
            <a:avLst/>
          </a:prstGeom>
        </p:spPr>
        <p:txBody>
          <a:bodyPr wrap="square">
            <a:spAutoFit/>
          </a:bodyPr>
          <a:lstStyle/>
          <a:p>
            <a:pPr marL="285750" indent="-285750">
              <a:buFont typeface="Wingdings" panose="05000000000000000000" pitchFamily="2" charset="2"/>
              <a:buChar char="v"/>
            </a:pPr>
            <a:endParaRPr lang="en-US" sz="1600" dirty="0"/>
          </a:p>
          <a:p>
            <a:pPr marL="285750" indent="-285750">
              <a:buFont typeface="Wingdings" panose="05000000000000000000" pitchFamily="2" charset="2"/>
              <a:buChar char="v"/>
            </a:pPr>
            <a:endParaRPr lang="en-US" sz="1600" dirty="0"/>
          </a:p>
          <a:p>
            <a:r>
              <a:rPr lang="en-US" sz="1600" b="1" dirty="0"/>
              <a:t>Lead Conversion in </a:t>
            </a:r>
            <a:r>
              <a:rPr lang="en-US" sz="1600" b="1" dirty="0" smtClean="0"/>
              <a:t>Salesforce</a:t>
            </a:r>
          </a:p>
          <a:p>
            <a:endParaRPr lang="en-US" sz="1600"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endParaRPr lang="en-US" sz="1600" dirty="0"/>
          </a:p>
          <a:p>
            <a:endParaRPr lang="en-US" dirty="0"/>
          </a:p>
          <a:p>
            <a:endParaRPr lang="en-US" dirty="0"/>
          </a:p>
        </p:txBody>
      </p:sp>
      <p:pic>
        <p:nvPicPr>
          <p:cNvPr id="10" name="Picture 9" descr="2189c2f.jpg"/>
          <p:cNvPicPr>
            <a:picLocks noChangeAspect="1"/>
          </p:cNvPicPr>
          <p:nvPr/>
        </p:nvPicPr>
        <p:blipFill>
          <a:blip r:embed="rId4"/>
          <a:stretch>
            <a:fillRect/>
          </a:stretch>
        </p:blipFill>
        <p:spPr>
          <a:xfrm>
            <a:off x="4903307" y="866570"/>
            <a:ext cx="3796516" cy="2377225"/>
          </a:xfrm>
          <a:prstGeom prst="rect">
            <a:avLst/>
          </a:prstGeom>
        </p:spPr>
      </p:pic>
      <p:sp>
        <p:nvSpPr>
          <p:cNvPr id="11" name="Rectangle 10"/>
          <p:cNvSpPr/>
          <p:nvPr/>
        </p:nvSpPr>
        <p:spPr>
          <a:xfrm>
            <a:off x="173181" y="1069627"/>
            <a:ext cx="4558516" cy="5386090"/>
          </a:xfrm>
          <a:prstGeom prst="rect">
            <a:avLst/>
          </a:prstGeom>
        </p:spPr>
        <p:txBody>
          <a:bodyPr wrap="square">
            <a:spAutoFit/>
          </a:bodyPr>
          <a:lstStyle/>
          <a:p>
            <a:pPr marL="285750" indent="-285750">
              <a:buFont typeface="Wingdings" panose="05000000000000000000" pitchFamily="2" charset="2"/>
              <a:buChar char="v"/>
            </a:pPr>
            <a:endParaRPr lang="en-US" sz="1600" dirty="0"/>
          </a:p>
          <a:p>
            <a:endParaRPr lang="en-US" sz="1600" dirty="0"/>
          </a:p>
          <a:p>
            <a:pPr marL="285750" indent="-285750">
              <a:buFont typeface="Wingdings" panose="05000000000000000000" pitchFamily="2" charset="2"/>
              <a:buChar char="v"/>
            </a:pPr>
            <a:r>
              <a:rPr lang="en-US" sz="1600" dirty="0"/>
              <a:t>When you qualify a lead, you can </a:t>
            </a:r>
            <a:r>
              <a:rPr lang="en-US" sz="1600" dirty="0" smtClean="0"/>
              <a:t>convert the </a:t>
            </a:r>
            <a:r>
              <a:rPr lang="en-US" sz="1600" dirty="0"/>
              <a:t>lead record into an opportunity. You’ll then work your opportunity until you close the deal either by completing it or canceling it</a:t>
            </a:r>
            <a:r>
              <a:rPr lang="en-US" sz="1600" dirty="0" smtClean="0"/>
              <a:t>.</a:t>
            </a:r>
          </a:p>
          <a:p>
            <a:pPr marL="285750" indent="-285750">
              <a:buFont typeface="Wingdings" panose="05000000000000000000" pitchFamily="2" charset="2"/>
              <a:buChar char="v"/>
            </a:pPr>
            <a:endParaRPr lang="en-US" sz="1600" dirty="0"/>
          </a:p>
          <a:p>
            <a:pPr marL="285750" indent="-285750">
              <a:buFont typeface="Wingdings" panose="05000000000000000000" pitchFamily="2" charset="2"/>
              <a:buChar char="v"/>
            </a:pPr>
            <a:r>
              <a:rPr lang="en-US" sz="1600" dirty="0"/>
              <a:t>Qualifying a lead indicates </a:t>
            </a:r>
            <a:r>
              <a:rPr lang="en-US" sz="1600" dirty="0" smtClean="0"/>
              <a:t>that </a:t>
            </a:r>
            <a:r>
              <a:rPr lang="en-US" sz="1600" dirty="0"/>
              <a:t>you </a:t>
            </a:r>
            <a:r>
              <a:rPr lang="en-US" sz="1600" dirty="0" smtClean="0"/>
              <a:t>believe that </a:t>
            </a:r>
            <a:r>
              <a:rPr lang="en-US" sz="1600" dirty="0"/>
              <a:t>the lead has a use for and interest in your products, and that a sale to the lead is a definite possibility. </a:t>
            </a:r>
            <a:endParaRPr lang="en-US" sz="1600" dirty="0" smtClean="0"/>
          </a:p>
          <a:p>
            <a:pPr marL="285750" indent="-285750">
              <a:buFont typeface="Wingdings" panose="05000000000000000000" pitchFamily="2" charset="2"/>
              <a:buChar char="v"/>
            </a:pPr>
            <a:endParaRPr lang="en-US" sz="1600" dirty="0"/>
          </a:p>
          <a:p>
            <a:pPr marL="285750" indent="-285750">
              <a:buFont typeface="Wingdings" panose="05000000000000000000" pitchFamily="2" charset="2"/>
              <a:buChar char="v"/>
            </a:pPr>
            <a:r>
              <a:rPr lang="en-US" sz="1600" dirty="0" smtClean="0"/>
              <a:t>Some </a:t>
            </a:r>
            <a:r>
              <a:rPr lang="en-US" sz="1600" dirty="0"/>
              <a:t>businesses choose to qualify leads more quickly than others. The exact criteria for qualifying and converting leads is part of your company’s unique business process.</a:t>
            </a:r>
          </a:p>
          <a:p>
            <a:pPr marL="285750" indent="-285750">
              <a:buFont typeface="Wingdings" panose="05000000000000000000" pitchFamily="2" charset="2"/>
              <a:buChar char="v"/>
            </a:pPr>
            <a:endParaRPr lang="en-US" sz="1600"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4441949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31520"/>
          </a:xfrm>
        </p:spPr>
        <p:txBody>
          <a:bodyPr lIns="274320">
            <a:noAutofit/>
          </a:bodyPr>
          <a:lstStyle/>
          <a:p>
            <a:pPr algn="l"/>
            <a:r>
              <a:rPr lang="en-US" sz="2000" b="1" dirty="0" smtClean="0">
                <a:solidFill>
                  <a:schemeClr val="accent6">
                    <a:lumMod val="75000"/>
                  </a:schemeClr>
                </a:solidFill>
              </a:rPr>
              <a:t>Introducing Salesforce Einstein Analytics and Discovery for Data Analysis</a:t>
            </a:r>
            <a:endParaRPr lang="en-US" sz="2000" b="1" dirty="0">
              <a:solidFill>
                <a:schemeClr val="accent6">
                  <a:lumMod val="75000"/>
                </a:schemeClr>
              </a:solidFill>
            </a:endParaRPr>
          </a:p>
        </p:txBody>
      </p:sp>
      <p:cxnSp>
        <p:nvCxnSpPr>
          <p:cNvPr id="31" name="Straight Connector 30"/>
          <p:cNvCxnSpPr/>
          <p:nvPr/>
        </p:nvCxnSpPr>
        <p:spPr>
          <a:xfrm>
            <a:off x="0" y="6248400"/>
            <a:ext cx="914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50D1D5B6-AB6D-4B79-B385-599EA3BC4B2D}" type="slidenum">
              <a:rPr lang="en-US" smtClean="0"/>
              <a:pPr/>
              <a:t>3</a:t>
            </a:fld>
            <a:endParaRPr lang="en-US"/>
          </a:p>
        </p:txBody>
      </p:sp>
      <p:cxnSp>
        <p:nvCxnSpPr>
          <p:cNvPr id="9" name="Straight Connector 8"/>
          <p:cNvCxnSpPr/>
          <p:nvPr/>
        </p:nvCxnSpPr>
        <p:spPr>
          <a:xfrm>
            <a:off x="0" y="685800"/>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stretch>
            <a:fillRect/>
          </a:stretch>
        </p:blipFill>
        <p:spPr>
          <a:xfrm>
            <a:off x="330597" y="1362331"/>
            <a:ext cx="8482806" cy="4241403"/>
          </a:xfrm>
          <a:prstGeom prst="rect">
            <a:avLst/>
          </a:prstGeom>
        </p:spPr>
      </p:pic>
    </p:spTree>
    <p:extLst>
      <p:ext uri="{BB962C8B-B14F-4D97-AF65-F5344CB8AC3E}">
        <p14:creationId xmlns:p14="http://schemas.microsoft.com/office/powerpoint/2010/main" val="25011504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31520"/>
          </a:xfrm>
        </p:spPr>
        <p:txBody>
          <a:bodyPr lIns="274320">
            <a:noAutofit/>
          </a:bodyPr>
          <a:lstStyle/>
          <a:p>
            <a:r>
              <a:rPr lang="en-US" sz="3200" b="1" dirty="0">
                <a:solidFill>
                  <a:schemeClr val="accent6">
                    <a:lumMod val="75000"/>
                  </a:schemeClr>
                </a:solidFill>
              </a:rPr>
              <a:t>Solution </a:t>
            </a:r>
            <a:r>
              <a:rPr lang="en-US" sz="3200" b="1" dirty="0" smtClean="0">
                <a:solidFill>
                  <a:schemeClr val="accent6">
                    <a:lumMod val="75000"/>
                  </a:schemeClr>
                </a:solidFill>
              </a:rPr>
              <a:t>Approach &amp; Business Impact</a:t>
            </a:r>
            <a:endParaRPr lang="en-US" sz="3200" b="1" dirty="0">
              <a:solidFill>
                <a:schemeClr val="accent6">
                  <a:lumMod val="75000"/>
                </a:schemeClr>
              </a:solidFill>
            </a:endParaRPr>
          </a:p>
        </p:txBody>
      </p:sp>
      <p:cxnSp>
        <p:nvCxnSpPr>
          <p:cNvPr id="31" name="Straight Connector 30"/>
          <p:cNvCxnSpPr/>
          <p:nvPr/>
        </p:nvCxnSpPr>
        <p:spPr>
          <a:xfrm>
            <a:off x="0" y="6248400"/>
            <a:ext cx="914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50D1D5B6-AB6D-4B79-B385-599EA3BC4B2D}" type="slidenum">
              <a:rPr lang="en-US" smtClean="0"/>
              <a:pPr/>
              <a:t>4</a:t>
            </a:fld>
            <a:endParaRPr lang="en-US"/>
          </a:p>
        </p:txBody>
      </p:sp>
      <p:cxnSp>
        <p:nvCxnSpPr>
          <p:cNvPr id="9" name="Straight Connector 8"/>
          <p:cNvCxnSpPr/>
          <p:nvPr/>
        </p:nvCxnSpPr>
        <p:spPr>
          <a:xfrm>
            <a:off x="0" y="6858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09600" y="838200"/>
            <a:ext cx="7772400" cy="6340197"/>
          </a:xfrm>
          <a:prstGeom prst="rect">
            <a:avLst/>
          </a:prstGeom>
        </p:spPr>
        <p:txBody>
          <a:bodyPr wrap="square">
            <a:spAutoFit/>
          </a:bodyPr>
          <a:lstStyle/>
          <a:p>
            <a:pPr marL="285750" indent="-285750">
              <a:buFont typeface="Wingdings" panose="05000000000000000000" pitchFamily="2" charset="2"/>
              <a:buChar char="v"/>
            </a:pPr>
            <a:endParaRPr lang="en-US" sz="1400" dirty="0"/>
          </a:p>
          <a:p>
            <a:r>
              <a:rPr lang="en-US" sz="1400" b="1" dirty="0" smtClean="0"/>
              <a:t>Using Einstein Analytics and Discovery</a:t>
            </a:r>
          </a:p>
          <a:p>
            <a:pPr marL="285750" indent="-285750">
              <a:buFont typeface="Wingdings" panose="05000000000000000000" pitchFamily="2" charset="2"/>
              <a:buChar char="v"/>
            </a:pPr>
            <a:endParaRPr lang="en-US" sz="1400" dirty="0" smtClean="0"/>
          </a:p>
          <a:p>
            <a:pPr marL="285750" indent="-285750">
              <a:buFont typeface="Wingdings" panose="05000000000000000000" pitchFamily="2" charset="2"/>
              <a:buChar char="v"/>
            </a:pPr>
            <a:endParaRPr lang="en-US" sz="1400" dirty="0"/>
          </a:p>
          <a:p>
            <a:pPr marL="285750" indent="-285750">
              <a:buFont typeface="Wingdings" panose="05000000000000000000" pitchFamily="2" charset="2"/>
              <a:buChar char="v"/>
            </a:pPr>
            <a:r>
              <a:rPr lang="en-US" sz="1400" dirty="0"/>
              <a:t>Einstein Analytics is reliable, convenient, and gets up and running much more quickly than traditional solutions.</a:t>
            </a:r>
          </a:p>
          <a:p>
            <a:pPr marL="285750" indent="-285750">
              <a:buFont typeface="Wingdings" panose="05000000000000000000" pitchFamily="2" charset="2"/>
              <a:buChar char="v"/>
            </a:pPr>
            <a:endParaRPr lang="en-US" sz="1400" dirty="0"/>
          </a:p>
          <a:p>
            <a:pPr marL="285750" indent="-285750">
              <a:buFont typeface="Wingdings" panose="05000000000000000000" pitchFamily="2" charset="2"/>
              <a:buChar char="v"/>
            </a:pPr>
            <a:r>
              <a:rPr lang="en-US" sz="1400" dirty="0"/>
              <a:t>The platform simplifies the preparations, analyses and visualizations that turn complex raw data into intelligence, and investment into growth. </a:t>
            </a:r>
            <a:endParaRPr lang="en-US" sz="1400" dirty="0" smtClean="0"/>
          </a:p>
          <a:p>
            <a:pPr marL="285750" indent="-285750">
              <a:buFont typeface="Wingdings" panose="05000000000000000000" pitchFamily="2" charset="2"/>
              <a:buChar char="v"/>
            </a:pPr>
            <a:endParaRPr lang="en-US" sz="1400" dirty="0"/>
          </a:p>
          <a:p>
            <a:pPr marL="285750" indent="-285750">
              <a:buFont typeface="Wingdings" panose="05000000000000000000" pitchFamily="2" charset="2"/>
              <a:buChar char="v"/>
            </a:pPr>
            <a:r>
              <a:rPr lang="en-US" sz="1400" dirty="0"/>
              <a:t>Get data analysis directly from Salesforce — or any other data source </a:t>
            </a:r>
            <a:r>
              <a:rPr lang="en-US" sz="1400" dirty="0" smtClean="0"/>
              <a:t>or large source— </a:t>
            </a:r>
            <a:r>
              <a:rPr lang="en-US" sz="1400" dirty="0"/>
              <a:t>from across your </a:t>
            </a:r>
            <a:r>
              <a:rPr lang="en-US" sz="1400" dirty="0" smtClean="0"/>
              <a:t>business and create them as datasets by taking the suggestions from Einstein Analytics.</a:t>
            </a:r>
            <a:endParaRPr lang="en-US" sz="1400" dirty="0"/>
          </a:p>
          <a:p>
            <a:pPr marL="285750" indent="-285750">
              <a:buFont typeface="Wingdings" panose="05000000000000000000" pitchFamily="2" charset="2"/>
              <a:buChar char="v"/>
            </a:pPr>
            <a:endParaRPr lang="en-US" sz="1400" dirty="0"/>
          </a:p>
          <a:p>
            <a:pPr marL="285750" indent="-285750">
              <a:buFont typeface="Wingdings" panose="05000000000000000000" pitchFamily="2" charset="2"/>
              <a:buChar char="v"/>
            </a:pPr>
            <a:r>
              <a:rPr lang="en-US" sz="1400" dirty="0"/>
              <a:t> </a:t>
            </a:r>
            <a:r>
              <a:rPr lang="en-US" sz="1400" dirty="0"/>
              <a:t>Analytics collects and organizes your data in datasets, lenses, dashboards, and apps. These collections, also known as “Analytics assets,” represent levels of data refinement—from raw data that’s uploaded from your source systems to highly curated, packaged views of your data</a:t>
            </a:r>
            <a:r>
              <a:rPr lang="en-US" sz="1400" dirty="0" smtClean="0"/>
              <a:t>.</a:t>
            </a:r>
          </a:p>
          <a:p>
            <a:pPr marL="285750" indent="-285750">
              <a:buFont typeface="Wingdings" panose="05000000000000000000" pitchFamily="2" charset="2"/>
              <a:buChar char="v"/>
            </a:pPr>
            <a:endParaRPr lang="en-US" sz="1400" dirty="0"/>
          </a:p>
          <a:p>
            <a:pPr marL="285750" indent="-285750">
              <a:buFont typeface="Wingdings" panose="05000000000000000000" pitchFamily="2" charset="2"/>
              <a:buChar char="v"/>
            </a:pPr>
            <a:r>
              <a:rPr lang="en-US" sz="1400" dirty="0" smtClean="0"/>
              <a:t>Take suggestions from Einstein analytics and use it to create stories and </a:t>
            </a:r>
            <a:r>
              <a:rPr lang="en-US" sz="1400" dirty="0"/>
              <a:t>hidden insights </a:t>
            </a:r>
            <a:r>
              <a:rPr lang="en-US" sz="1400" dirty="0" smtClean="0"/>
              <a:t>faster.</a:t>
            </a:r>
          </a:p>
          <a:p>
            <a:endParaRPr lang="en-US" sz="1400" dirty="0"/>
          </a:p>
          <a:p>
            <a:pPr marL="285750" indent="-285750">
              <a:buFont typeface="Wingdings" panose="05000000000000000000" pitchFamily="2" charset="2"/>
              <a:buChar char="v"/>
            </a:pPr>
            <a:r>
              <a:rPr lang="en-US" sz="1400" dirty="0"/>
              <a:t>Customize your Analytics home </a:t>
            </a:r>
            <a:r>
              <a:rPr lang="en-US" sz="1400" dirty="0" smtClean="0"/>
              <a:t>page with all the relevant filters and the entire data changes according to the filters selected along with dashboards </a:t>
            </a:r>
            <a:r>
              <a:rPr lang="en-US" sz="1400" dirty="0"/>
              <a:t>to continually monitor key business metrics based on the latest data.</a:t>
            </a:r>
            <a:endParaRPr lang="en-US" sz="1400" dirty="0" smtClean="0"/>
          </a:p>
          <a:p>
            <a:pPr marL="285750" indent="-285750">
              <a:buFont typeface="Wingdings" panose="05000000000000000000" pitchFamily="2" charset="2"/>
              <a:buChar char="v"/>
            </a:pPr>
            <a:endParaRPr lang="en-US" sz="1400" dirty="0"/>
          </a:p>
          <a:p>
            <a:pPr marL="285750" indent="-285750">
              <a:buFont typeface="Wingdings" panose="05000000000000000000" pitchFamily="2" charset="2"/>
              <a:buChar char="v"/>
            </a:pPr>
            <a:r>
              <a:rPr lang="en-US" sz="1400" dirty="0"/>
              <a:t>Build custom analytics applications to solve issues for any company, in any industry. Discover and implement partner apps built on the platform that are already saving businesses time and money.</a:t>
            </a:r>
          </a:p>
          <a:p>
            <a:endParaRPr lang="en-US" sz="1400" dirty="0"/>
          </a:p>
          <a:p>
            <a:endParaRPr lang="en-US" sz="1400" dirty="0"/>
          </a:p>
          <a:p>
            <a:endParaRPr lang="en-US" sz="1400" dirty="0"/>
          </a:p>
          <a:p>
            <a:endParaRPr lang="en-US" sz="1400" dirty="0"/>
          </a:p>
        </p:txBody>
      </p:sp>
    </p:spTree>
    <p:extLst>
      <p:ext uri="{BB962C8B-B14F-4D97-AF65-F5344CB8AC3E}">
        <p14:creationId xmlns:p14="http://schemas.microsoft.com/office/powerpoint/2010/main" val="31905086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31520"/>
          </a:xfrm>
        </p:spPr>
        <p:txBody>
          <a:bodyPr lIns="274320">
            <a:noAutofit/>
          </a:bodyPr>
          <a:lstStyle/>
          <a:p>
            <a:r>
              <a:rPr lang="en-US" sz="3200" b="1" dirty="0">
                <a:solidFill>
                  <a:schemeClr val="accent6">
                    <a:lumMod val="75000"/>
                  </a:schemeClr>
                </a:solidFill>
              </a:rPr>
              <a:t>Solution Approach &amp; Business Impact</a:t>
            </a:r>
          </a:p>
        </p:txBody>
      </p:sp>
      <p:cxnSp>
        <p:nvCxnSpPr>
          <p:cNvPr id="31" name="Straight Connector 30"/>
          <p:cNvCxnSpPr/>
          <p:nvPr/>
        </p:nvCxnSpPr>
        <p:spPr>
          <a:xfrm>
            <a:off x="0" y="6248400"/>
            <a:ext cx="914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50D1D5B6-AB6D-4B79-B385-599EA3BC4B2D}" type="slidenum">
              <a:rPr lang="en-US" smtClean="0"/>
              <a:pPr/>
              <a:t>5</a:t>
            </a:fld>
            <a:endParaRPr lang="en-US"/>
          </a:p>
        </p:txBody>
      </p:sp>
      <p:cxnSp>
        <p:nvCxnSpPr>
          <p:cNvPr id="9" name="Straight Connector 8"/>
          <p:cNvCxnSpPr/>
          <p:nvPr/>
        </p:nvCxnSpPr>
        <p:spPr>
          <a:xfrm>
            <a:off x="0" y="6858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533400" y="731520"/>
            <a:ext cx="7924800" cy="4401205"/>
          </a:xfrm>
          <a:prstGeom prst="rect">
            <a:avLst/>
          </a:prstGeom>
        </p:spPr>
        <p:txBody>
          <a:bodyPr wrap="square">
            <a:spAutoFit/>
          </a:bodyPr>
          <a:lstStyle/>
          <a:p>
            <a:pPr marL="285750" indent="-285750">
              <a:buFont typeface="Wingdings" panose="05000000000000000000" pitchFamily="2" charset="2"/>
              <a:buChar char="v"/>
            </a:pPr>
            <a:endParaRPr lang="en-US" sz="1400" dirty="0"/>
          </a:p>
          <a:p>
            <a:r>
              <a:rPr lang="en-US" sz="1400" b="1" dirty="0" smtClean="0"/>
              <a:t>Using Einstein Analytics and Discovery</a:t>
            </a:r>
          </a:p>
          <a:p>
            <a:pPr marL="285750" indent="-285750">
              <a:buFont typeface="Wingdings" panose="05000000000000000000" pitchFamily="2" charset="2"/>
              <a:buChar char="v"/>
            </a:pPr>
            <a:endParaRPr lang="en-US" sz="1400" dirty="0"/>
          </a:p>
          <a:p>
            <a:pPr marL="285750" indent="-285750">
              <a:buFont typeface="Wingdings" panose="05000000000000000000" pitchFamily="2" charset="2"/>
              <a:buChar char="v"/>
            </a:pPr>
            <a:r>
              <a:rPr lang="en-US" sz="1400" dirty="0"/>
              <a:t>Give your employees and partners a consistent view of data and access to new insights. </a:t>
            </a:r>
          </a:p>
          <a:p>
            <a:pPr marL="285750" indent="-285750">
              <a:buFont typeface="Wingdings" panose="05000000000000000000" pitchFamily="2" charset="2"/>
              <a:buChar char="v"/>
            </a:pPr>
            <a:endParaRPr lang="en-US" sz="1400" dirty="0"/>
          </a:p>
          <a:p>
            <a:pPr marL="285750" indent="-285750">
              <a:buFont typeface="Wingdings" panose="05000000000000000000" pitchFamily="2" charset="2"/>
              <a:buChar char="v"/>
            </a:pPr>
            <a:r>
              <a:rPr lang="en-US" sz="1400" dirty="0">
                <a:solidFill>
                  <a:schemeClr val="accent2">
                    <a:lumMod val="75000"/>
                  </a:schemeClr>
                </a:solidFill>
              </a:rPr>
              <a:t>Embed dashboards across the Customer Success Platform with Einstein Analytics — from Sales Cloud to Service Cloud.</a:t>
            </a:r>
          </a:p>
          <a:p>
            <a:pPr marL="285750" indent="-285750">
              <a:buFont typeface="Wingdings" panose="05000000000000000000" pitchFamily="2" charset="2"/>
              <a:buChar char="v"/>
            </a:pPr>
            <a:endParaRPr lang="en-US" sz="1400" dirty="0">
              <a:solidFill>
                <a:schemeClr val="accent2">
                  <a:lumMod val="75000"/>
                </a:schemeClr>
              </a:solidFill>
            </a:endParaRPr>
          </a:p>
          <a:p>
            <a:pPr marL="285750" indent="-285750">
              <a:buFont typeface="Wingdings" panose="05000000000000000000" pitchFamily="2" charset="2"/>
              <a:buChar char="v"/>
            </a:pPr>
            <a:r>
              <a:rPr lang="en-US" sz="1400" dirty="0">
                <a:solidFill>
                  <a:schemeClr val="accent2">
                    <a:lumMod val="75000"/>
                  </a:schemeClr>
                </a:solidFill>
              </a:rPr>
              <a:t>No more waiting for IT to install hardware and optimize software before you can ask questions or take action. With Salesforce as your CRM, analytics is built into your data.</a:t>
            </a:r>
          </a:p>
          <a:p>
            <a:endParaRPr lang="en-US" sz="1400" dirty="0"/>
          </a:p>
          <a:p>
            <a:pPr marL="285750" indent="-285750">
              <a:buFont typeface="Wingdings" panose="05000000000000000000" pitchFamily="2" charset="2"/>
              <a:buChar char="v"/>
            </a:pPr>
            <a:r>
              <a:rPr lang="en-US" sz="1400" dirty="0"/>
              <a:t>Find hidden insights faster with Einstein Analytics, the business analytics tool built for the way you work.</a:t>
            </a:r>
          </a:p>
          <a:p>
            <a:pPr marL="285750" indent="-285750">
              <a:buFont typeface="Wingdings" panose="05000000000000000000" pitchFamily="2" charset="2"/>
              <a:buChar char="v"/>
            </a:pPr>
            <a:endParaRPr lang="en-US" sz="1400" dirty="0"/>
          </a:p>
          <a:p>
            <a:pPr marL="285750" indent="-285750">
              <a:buFont typeface="Wingdings" panose="05000000000000000000" pitchFamily="2" charset="2"/>
              <a:buChar char="v"/>
            </a:pPr>
            <a:endParaRPr lang="en-US" sz="1400" dirty="0"/>
          </a:p>
          <a:p>
            <a:pPr marL="285750" indent="-285750">
              <a:buFont typeface="Wingdings" panose="05000000000000000000" pitchFamily="2" charset="2"/>
              <a:buChar char="v"/>
            </a:pPr>
            <a:r>
              <a:rPr lang="en-US" sz="1400" dirty="0"/>
              <a:t>Find hidden insights and sales opportunities in your business and customer data that you can take action on, right from within Salesforce.</a:t>
            </a:r>
          </a:p>
          <a:p>
            <a:endParaRPr lang="en-US" sz="1400" dirty="0"/>
          </a:p>
          <a:p>
            <a:endParaRPr lang="en-US" sz="1400" dirty="0"/>
          </a:p>
          <a:p>
            <a:endParaRPr lang="en-US" sz="1400" dirty="0"/>
          </a:p>
        </p:txBody>
      </p:sp>
    </p:spTree>
    <p:extLst>
      <p:ext uri="{BB962C8B-B14F-4D97-AF65-F5344CB8AC3E}">
        <p14:creationId xmlns:p14="http://schemas.microsoft.com/office/powerpoint/2010/main" val="1994326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31520"/>
          </a:xfrm>
        </p:spPr>
        <p:txBody>
          <a:bodyPr lIns="274320">
            <a:noAutofit/>
          </a:bodyPr>
          <a:lstStyle/>
          <a:p>
            <a:r>
              <a:rPr lang="en-US" sz="3200" b="1" dirty="0" smtClean="0">
                <a:solidFill>
                  <a:schemeClr val="accent6">
                    <a:lumMod val="75000"/>
                  </a:schemeClr>
                </a:solidFill>
              </a:rPr>
              <a:t>Einstein Analytics Overview</a:t>
            </a:r>
            <a:endParaRPr lang="en-US" sz="3200" b="1" dirty="0">
              <a:solidFill>
                <a:schemeClr val="accent6">
                  <a:lumMod val="75000"/>
                </a:schemeClr>
              </a:solidFill>
            </a:endParaRPr>
          </a:p>
        </p:txBody>
      </p:sp>
      <p:cxnSp>
        <p:nvCxnSpPr>
          <p:cNvPr id="31" name="Straight Connector 30"/>
          <p:cNvCxnSpPr/>
          <p:nvPr/>
        </p:nvCxnSpPr>
        <p:spPr>
          <a:xfrm>
            <a:off x="0" y="6248400"/>
            <a:ext cx="914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50D1D5B6-AB6D-4B79-B385-599EA3BC4B2D}" type="slidenum">
              <a:rPr lang="en-US" smtClean="0"/>
              <a:pPr/>
              <a:t>6</a:t>
            </a:fld>
            <a:endParaRPr lang="en-US"/>
          </a:p>
        </p:txBody>
      </p:sp>
      <p:cxnSp>
        <p:nvCxnSpPr>
          <p:cNvPr id="9" name="Straight Connector 8"/>
          <p:cNvCxnSpPr/>
          <p:nvPr/>
        </p:nvCxnSpPr>
        <p:spPr>
          <a:xfrm>
            <a:off x="0" y="6858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533400" y="731520"/>
            <a:ext cx="7924800" cy="1938992"/>
          </a:xfrm>
          <a:prstGeom prst="rect">
            <a:avLst/>
          </a:prstGeom>
        </p:spPr>
        <p:txBody>
          <a:bodyPr wrap="square">
            <a:spAutoFit/>
          </a:bodyPr>
          <a:lstStyle/>
          <a:p>
            <a:pPr marL="285750" indent="-285750">
              <a:buFont typeface="Wingdings" panose="05000000000000000000" pitchFamily="2" charset="2"/>
              <a:buChar char="v"/>
            </a:pPr>
            <a:endParaRPr lang="en-US" sz="1600" dirty="0"/>
          </a:p>
          <a:p>
            <a:pPr marL="285750" indent="-285750">
              <a:buFont typeface="Wingdings" panose="05000000000000000000" pitchFamily="2" charset="2"/>
              <a:buChar char="v"/>
            </a:pPr>
            <a:endParaRPr lang="en-US" sz="1600" dirty="0"/>
          </a:p>
          <a:p>
            <a:pPr marL="285750" indent="-285750">
              <a:buFont typeface="Wingdings" panose="05000000000000000000" pitchFamily="2" charset="2"/>
              <a:buChar char="v"/>
            </a:pPr>
            <a:endParaRPr lang="en-US" sz="1600" dirty="0"/>
          </a:p>
          <a:p>
            <a:endParaRPr lang="en-US" dirty="0"/>
          </a:p>
          <a:p>
            <a:endParaRPr lang="en-US" dirty="0"/>
          </a:p>
          <a:p>
            <a:endParaRPr lang="en-US" dirty="0"/>
          </a:p>
          <a:p>
            <a:endParaRPr lang="en-US" dirty="0"/>
          </a:p>
        </p:txBody>
      </p:sp>
      <p:pic>
        <p:nvPicPr>
          <p:cNvPr id="5" name="Picture 4"/>
          <p:cNvPicPr>
            <a:picLocks noChangeAspect="1"/>
          </p:cNvPicPr>
          <p:nvPr/>
        </p:nvPicPr>
        <p:blipFill>
          <a:blip r:embed="rId3"/>
          <a:stretch>
            <a:fillRect/>
          </a:stretch>
        </p:blipFill>
        <p:spPr>
          <a:xfrm>
            <a:off x="236220" y="910941"/>
            <a:ext cx="8519160" cy="5154879"/>
          </a:xfrm>
          <a:prstGeom prst="rect">
            <a:avLst/>
          </a:prstGeom>
        </p:spPr>
      </p:pic>
    </p:spTree>
    <p:extLst>
      <p:ext uri="{BB962C8B-B14F-4D97-AF65-F5344CB8AC3E}">
        <p14:creationId xmlns:p14="http://schemas.microsoft.com/office/powerpoint/2010/main" val="13365044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31520"/>
          </a:xfrm>
        </p:spPr>
        <p:txBody>
          <a:bodyPr lIns="274320">
            <a:noAutofit/>
          </a:bodyPr>
          <a:lstStyle/>
          <a:p>
            <a:r>
              <a:rPr lang="en-US" sz="3200" b="1" dirty="0" smtClean="0">
                <a:solidFill>
                  <a:schemeClr val="accent6">
                    <a:lumMod val="75000"/>
                  </a:schemeClr>
                </a:solidFill>
              </a:rPr>
              <a:t>Einstein Discovery</a:t>
            </a:r>
            <a:endParaRPr lang="en-US" sz="3200" b="1" dirty="0">
              <a:solidFill>
                <a:schemeClr val="accent6">
                  <a:lumMod val="75000"/>
                </a:schemeClr>
              </a:solidFill>
            </a:endParaRPr>
          </a:p>
        </p:txBody>
      </p:sp>
      <p:cxnSp>
        <p:nvCxnSpPr>
          <p:cNvPr id="31" name="Straight Connector 30"/>
          <p:cNvCxnSpPr/>
          <p:nvPr/>
        </p:nvCxnSpPr>
        <p:spPr>
          <a:xfrm>
            <a:off x="0" y="6248400"/>
            <a:ext cx="914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50D1D5B6-AB6D-4B79-B385-599EA3BC4B2D}" type="slidenum">
              <a:rPr lang="en-US" smtClean="0"/>
              <a:pPr/>
              <a:t>7</a:t>
            </a:fld>
            <a:endParaRPr lang="en-US"/>
          </a:p>
        </p:txBody>
      </p:sp>
      <p:cxnSp>
        <p:nvCxnSpPr>
          <p:cNvPr id="9" name="Straight Connector 8"/>
          <p:cNvCxnSpPr/>
          <p:nvPr/>
        </p:nvCxnSpPr>
        <p:spPr>
          <a:xfrm>
            <a:off x="0" y="6858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533400" y="731520"/>
            <a:ext cx="7924800" cy="738664"/>
          </a:xfrm>
          <a:prstGeom prst="rect">
            <a:avLst/>
          </a:prstGeom>
        </p:spPr>
        <p:txBody>
          <a:bodyPr wrap="square">
            <a:spAutoFit/>
          </a:bodyPr>
          <a:lstStyle/>
          <a:p>
            <a:endParaRPr lang="en-US" sz="1400" dirty="0"/>
          </a:p>
          <a:p>
            <a:endParaRPr lang="en-US" sz="1400" dirty="0"/>
          </a:p>
          <a:p>
            <a:endParaRPr lang="en-US" sz="1400" dirty="0"/>
          </a:p>
        </p:txBody>
      </p:sp>
      <p:sp>
        <p:nvSpPr>
          <p:cNvPr id="7" name="Rectangle 6"/>
          <p:cNvSpPr/>
          <p:nvPr/>
        </p:nvSpPr>
        <p:spPr>
          <a:xfrm>
            <a:off x="533400" y="731520"/>
            <a:ext cx="7924800" cy="954107"/>
          </a:xfrm>
          <a:prstGeom prst="rect">
            <a:avLst/>
          </a:prstGeom>
        </p:spPr>
        <p:txBody>
          <a:bodyPr wrap="square">
            <a:spAutoFit/>
          </a:bodyPr>
          <a:lstStyle/>
          <a:p>
            <a:pPr marL="285750" indent="-285750">
              <a:buFont typeface="Wingdings" panose="05000000000000000000" pitchFamily="2" charset="2"/>
              <a:buChar char="v"/>
            </a:pPr>
            <a:endParaRPr lang="en-US" sz="1400" dirty="0"/>
          </a:p>
          <a:p>
            <a:endParaRPr lang="en-US" sz="1400" dirty="0"/>
          </a:p>
          <a:p>
            <a:endParaRPr lang="en-US" sz="1400" dirty="0"/>
          </a:p>
          <a:p>
            <a:endParaRPr lang="en-US" sz="1400" dirty="0"/>
          </a:p>
        </p:txBody>
      </p:sp>
      <p:pic>
        <p:nvPicPr>
          <p:cNvPr id="6" name="Picture 5"/>
          <p:cNvPicPr>
            <a:picLocks noChangeAspect="1"/>
          </p:cNvPicPr>
          <p:nvPr/>
        </p:nvPicPr>
        <p:blipFill>
          <a:blip r:embed="rId3"/>
          <a:stretch>
            <a:fillRect/>
          </a:stretch>
        </p:blipFill>
        <p:spPr>
          <a:xfrm>
            <a:off x="658091" y="797333"/>
            <a:ext cx="7953375" cy="1247775"/>
          </a:xfrm>
          <a:prstGeom prst="rect">
            <a:avLst/>
          </a:prstGeom>
        </p:spPr>
      </p:pic>
      <p:sp>
        <p:nvSpPr>
          <p:cNvPr id="10" name="Rectangle 9"/>
          <p:cNvSpPr/>
          <p:nvPr/>
        </p:nvSpPr>
        <p:spPr>
          <a:xfrm>
            <a:off x="658090" y="2045108"/>
            <a:ext cx="7953375" cy="4431983"/>
          </a:xfrm>
          <a:prstGeom prst="rect">
            <a:avLst/>
          </a:prstGeom>
        </p:spPr>
        <p:txBody>
          <a:bodyPr wrap="square">
            <a:spAutoFit/>
          </a:bodyPr>
          <a:lstStyle/>
          <a:p>
            <a:pPr marL="285750" indent="-285750">
              <a:buFont typeface="Wingdings" panose="05000000000000000000" pitchFamily="2" charset="2"/>
              <a:buChar char="v"/>
            </a:pPr>
            <a:endParaRPr lang="en-US" sz="1400" dirty="0"/>
          </a:p>
          <a:p>
            <a:r>
              <a:rPr lang="en-US" sz="1600" b="1" dirty="0" smtClean="0">
                <a:solidFill>
                  <a:srgbClr val="FF0000"/>
                </a:solidFill>
              </a:rPr>
              <a:t>Using Einstein </a:t>
            </a:r>
            <a:r>
              <a:rPr lang="en-US" sz="1600" b="1" dirty="0" smtClean="0">
                <a:solidFill>
                  <a:srgbClr val="FF0000"/>
                </a:solidFill>
              </a:rPr>
              <a:t>Discovery</a:t>
            </a:r>
            <a:endParaRPr lang="en-US" sz="1600" b="1" dirty="0" smtClean="0">
              <a:solidFill>
                <a:srgbClr val="FF0000"/>
              </a:solidFill>
            </a:endParaRPr>
          </a:p>
          <a:p>
            <a:pPr marL="285750" indent="-285750">
              <a:buFont typeface="Wingdings" panose="05000000000000000000" pitchFamily="2" charset="2"/>
              <a:buChar char="v"/>
            </a:pPr>
            <a:endParaRPr lang="en-US" sz="1400" dirty="0"/>
          </a:p>
          <a:p>
            <a:pPr marL="285750" indent="-285750">
              <a:buFont typeface="Wingdings" panose="05000000000000000000" pitchFamily="2" charset="2"/>
              <a:buChar char="v"/>
            </a:pPr>
            <a:r>
              <a:rPr lang="en-US" sz="1400" dirty="0" smtClean="0"/>
              <a:t>The </a:t>
            </a:r>
            <a:r>
              <a:rPr lang="en-US" sz="1400" dirty="0"/>
              <a:t>data for analysis can be loaded from SQL</a:t>
            </a:r>
            <a:r>
              <a:rPr lang="en-US" sz="1400" dirty="0" smtClean="0"/>
              <a:t>, </a:t>
            </a:r>
            <a:r>
              <a:rPr lang="en-US" sz="1400" dirty="0" err="1" smtClean="0"/>
              <a:t>Hadoop</a:t>
            </a:r>
            <a:r>
              <a:rPr lang="en-US" sz="1400" dirty="0" smtClean="0"/>
              <a:t> ,MYSQL , NETEZZA,ORACLE,POSTGRES,SAP </a:t>
            </a:r>
            <a:r>
              <a:rPr lang="en-US" sz="1400" dirty="0"/>
              <a:t>and even a simple CSV File is enough for the discovery tool to read the data for analysis</a:t>
            </a:r>
            <a:r>
              <a:rPr lang="en-US" sz="1400" dirty="0" smtClean="0"/>
              <a:t>.</a:t>
            </a:r>
          </a:p>
          <a:p>
            <a:pPr marL="285750" indent="-285750">
              <a:buFont typeface="Wingdings" panose="05000000000000000000" pitchFamily="2" charset="2"/>
              <a:buChar char="v"/>
            </a:pPr>
            <a:endParaRPr lang="en-US" sz="1400" dirty="0" smtClean="0"/>
          </a:p>
          <a:p>
            <a:pPr marL="285750" indent="-285750">
              <a:buFont typeface="Wingdings" panose="05000000000000000000" pitchFamily="2" charset="2"/>
              <a:buChar char="v"/>
            </a:pPr>
            <a:r>
              <a:rPr lang="en-US" sz="1400" dirty="0" smtClean="0"/>
              <a:t>For other databases you have a form which allows you to define the connection string, name host  of the database.</a:t>
            </a:r>
          </a:p>
          <a:p>
            <a:pPr marL="285750" indent="-285750">
              <a:buFont typeface="Wingdings" panose="05000000000000000000" pitchFamily="2" charset="2"/>
              <a:buChar char="v"/>
            </a:pPr>
            <a:endParaRPr lang="en-US" sz="1400" dirty="0" smtClean="0"/>
          </a:p>
          <a:p>
            <a:pPr marL="285750" indent="-285750">
              <a:buFont typeface="Wingdings" panose="05000000000000000000" pitchFamily="2" charset="2"/>
              <a:buChar char="v"/>
            </a:pPr>
            <a:r>
              <a:rPr lang="en-US" sz="1400" dirty="0"/>
              <a:t>Once loaded Einstein Discovery gives you an analysis like if the data in one column has spelling mistakes, the number of rows that have null values, or if there are only one row/column with one particular value</a:t>
            </a:r>
          </a:p>
          <a:p>
            <a:pPr marL="285750" indent="-285750">
              <a:buFont typeface="Wingdings" panose="05000000000000000000" pitchFamily="2" charset="2"/>
              <a:buChar char="v"/>
            </a:pPr>
            <a:endParaRPr lang="en-US" sz="1400" dirty="0"/>
          </a:p>
          <a:p>
            <a:pPr marL="285750" indent="-285750">
              <a:buFont typeface="Wingdings" panose="05000000000000000000" pitchFamily="2" charset="2"/>
              <a:buChar char="v"/>
            </a:pPr>
            <a:r>
              <a:rPr lang="en-US" sz="1400" dirty="0"/>
              <a:t>Not only does it let you analyze it but it also lets you decide to do what you want to do with </a:t>
            </a:r>
            <a:r>
              <a:rPr lang="en-US" sz="1400" dirty="0" smtClean="0"/>
              <a:t>it before creating a datasets as shown below.</a:t>
            </a:r>
            <a:endParaRPr lang="en-US" sz="1400" dirty="0"/>
          </a:p>
          <a:p>
            <a:pPr marL="285750" indent="-285750">
              <a:buFont typeface="Wingdings" panose="05000000000000000000" pitchFamily="2" charset="2"/>
              <a:buChar char="v"/>
            </a:pPr>
            <a:endParaRPr lang="en-US" sz="1400" dirty="0" smtClean="0"/>
          </a:p>
          <a:p>
            <a:endParaRPr lang="en-US" sz="1400" dirty="0"/>
          </a:p>
          <a:p>
            <a:endParaRPr lang="en-US" sz="1400" dirty="0"/>
          </a:p>
          <a:p>
            <a:endParaRPr lang="en-US" sz="1400" dirty="0"/>
          </a:p>
          <a:p>
            <a:endParaRPr lang="en-US" sz="1400" dirty="0"/>
          </a:p>
        </p:txBody>
      </p:sp>
      <p:pic>
        <p:nvPicPr>
          <p:cNvPr id="12" name="Picture 11"/>
          <p:cNvPicPr>
            <a:picLocks noChangeAspect="1"/>
          </p:cNvPicPr>
          <p:nvPr/>
        </p:nvPicPr>
        <p:blipFill>
          <a:blip r:embed="rId4"/>
          <a:stretch>
            <a:fillRect/>
          </a:stretch>
        </p:blipFill>
        <p:spPr>
          <a:xfrm>
            <a:off x="318655" y="5402845"/>
            <a:ext cx="8825345" cy="876324"/>
          </a:xfrm>
          <a:prstGeom prst="rect">
            <a:avLst/>
          </a:prstGeom>
        </p:spPr>
      </p:pic>
    </p:spTree>
    <p:extLst>
      <p:ext uri="{BB962C8B-B14F-4D97-AF65-F5344CB8AC3E}">
        <p14:creationId xmlns:p14="http://schemas.microsoft.com/office/powerpoint/2010/main" val="30076726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31520"/>
          </a:xfrm>
        </p:spPr>
        <p:txBody>
          <a:bodyPr lIns="274320">
            <a:noAutofit/>
          </a:bodyPr>
          <a:lstStyle/>
          <a:p>
            <a:r>
              <a:rPr lang="en-US" sz="3200" b="1" dirty="0" smtClean="0">
                <a:solidFill>
                  <a:schemeClr val="accent6">
                    <a:lumMod val="75000"/>
                  </a:schemeClr>
                </a:solidFill>
              </a:rPr>
              <a:t>Einstein Discovery</a:t>
            </a:r>
            <a:endParaRPr lang="en-US" sz="3200" b="1" dirty="0">
              <a:solidFill>
                <a:schemeClr val="accent6">
                  <a:lumMod val="75000"/>
                </a:schemeClr>
              </a:solidFill>
            </a:endParaRPr>
          </a:p>
        </p:txBody>
      </p:sp>
      <p:cxnSp>
        <p:nvCxnSpPr>
          <p:cNvPr id="31" name="Straight Connector 30"/>
          <p:cNvCxnSpPr/>
          <p:nvPr/>
        </p:nvCxnSpPr>
        <p:spPr>
          <a:xfrm>
            <a:off x="0" y="6248400"/>
            <a:ext cx="914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50D1D5B6-AB6D-4B79-B385-599EA3BC4B2D}" type="slidenum">
              <a:rPr lang="en-US" smtClean="0"/>
              <a:pPr/>
              <a:t>8</a:t>
            </a:fld>
            <a:endParaRPr lang="en-US"/>
          </a:p>
        </p:txBody>
      </p:sp>
      <p:sp>
        <p:nvSpPr>
          <p:cNvPr id="4" name="Rectangle 3"/>
          <p:cNvSpPr/>
          <p:nvPr/>
        </p:nvSpPr>
        <p:spPr>
          <a:xfrm>
            <a:off x="533400" y="731520"/>
            <a:ext cx="7924800" cy="738664"/>
          </a:xfrm>
          <a:prstGeom prst="rect">
            <a:avLst/>
          </a:prstGeom>
        </p:spPr>
        <p:txBody>
          <a:bodyPr wrap="square">
            <a:spAutoFit/>
          </a:bodyPr>
          <a:lstStyle/>
          <a:p>
            <a:endParaRPr lang="en-US" sz="1400" dirty="0"/>
          </a:p>
          <a:p>
            <a:endParaRPr lang="en-US" sz="1400" dirty="0"/>
          </a:p>
          <a:p>
            <a:endParaRPr lang="en-US" sz="1400" dirty="0"/>
          </a:p>
        </p:txBody>
      </p:sp>
      <p:sp>
        <p:nvSpPr>
          <p:cNvPr id="7" name="Rectangle 6"/>
          <p:cNvSpPr/>
          <p:nvPr/>
        </p:nvSpPr>
        <p:spPr>
          <a:xfrm>
            <a:off x="533400" y="731520"/>
            <a:ext cx="7924800" cy="954107"/>
          </a:xfrm>
          <a:prstGeom prst="rect">
            <a:avLst/>
          </a:prstGeom>
        </p:spPr>
        <p:txBody>
          <a:bodyPr wrap="square">
            <a:spAutoFit/>
          </a:bodyPr>
          <a:lstStyle/>
          <a:p>
            <a:pPr marL="285750" indent="-285750">
              <a:buFont typeface="Wingdings" panose="05000000000000000000" pitchFamily="2" charset="2"/>
              <a:buChar char="v"/>
            </a:pPr>
            <a:endParaRPr lang="en-US" sz="1400" dirty="0"/>
          </a:p>
          <a:p>
            <a:endParaRPr lang="en-US" sz="1400" dirty="0"/>
          </a:p>
          <a:p>
            <a:endParaRPr lang="en-US" sz="1400" dirty="0"/>
          </a:p>
          <a:p>
            <a:endParaRPr lang="en-US" sz="1400" dirty="0"/>
          </a:p>
        </p:txBody>
      </p:sp>
      <p:sp>
        <p:nvSpPr>
          <p:cNvPr id="10" name="Rectangle 9"/>
          <p:cNvSpPr/>
          <p:nvPr/>
        </p:nvSpPr>
        <p:spPr>
          <a:xfrm>
            <a:off x="304800" y="727976"/>
            <a:ext cx="7953375" cy="3785652"/>
          </a:xfrm>
          <a:prstGeom prst="rect">
            <a:avLst/>
          </a:prstGeom>
        </p:spPr>
        <p:txBody>
          <a:bodyPr wrap="square">
            <a:spAutoFit/>
          </a:bodyPr>
          <a:lstStyle/>
          <a:p>
            <a:pPr marL="285750" indent="-285750">
              <a:buFont typeface="Wingdings" panose="05000000000000000000" pitchFamily="2" charset="2"/>
              <a:buChar char="v"/>
            </a:pPr>
            <a:endParaRPr lang="en-US" sz="1400" dirty="0"/>
          </a:p>
          <a:p>
            <a:r>
              <a:rPr lang="en-US" sz="1600" b="1" dirty="0" smtClean="0">
                <a:solidFill>
                  <a:srgbClr val="FF0000"/>
                </a:solidFill>
              </a:rPr>
              <a:t>Using Einstein </a:t>
            </a:r>
            <a:r>
              <a:rPr lang="en-US" sz="1600" b="1" dirty="0" smtClean="0">
                <a:solidFill>
                  <a:srgbClr val="FF0000"/>
                </a:solidFill>
              </a:rPr>
              <a:t>Discovery</a:t>
            </a:r>
            <a:endParaRPr lang="en-US" sz="1600" b="1" dirty="0" smtClean="0">
              <a:solidFill>
                <a:srgbClr val="FF0000"/>
              </a:solidFill>
            </a:endParaRPr>
          </a:p>
          <a:p>
            <a:endParaRPr lang="en-US" sz="1400" dirty="0"/>
          </a:p>
          <a:p>
            <a:pPr marL="285750" indent="-285750">
              <a:buFont typeface="Wingdings" panose="05000000000000000000" pitchFamily="2" charset="2"/>
              <a:buChar char="v"/>
            </a:pPr>
            <a:r>
              <a:rPr lang="en-US" sz="1400" dirty="0"/>
              <a:t>Once loaded Einstein Discovery gives you an analysis like if the data in one column has spelling </a:t>
            </a:r>
            <a:r>
              <a:rPr lang="en-US" sz="1400" dirty="0" smtClean="0"/>
              <a:t>mistakes, the number of rows that have null values, or if there are only one row/column with one particular value</a:t>
            </a:r>
          </a:p>
          <a:p>
            <a:pPr marL="285750" indent="-285750">
              <a:buFont typeface="Wingdings" panose="05000000000000000000" pitchFamily="2" charset="2"/>
              <a:buChar char="v"/>
            </a:pPr>
            <a:endParaRPr lang="en-US" sz="1400" dirty="0" smtClean="0"/>
          </a:p>
          <a:p>
            <a:pPr marL="285750" indent="-285750">
              <a:buFont typeface="Wingdings" panose="05000000000000000000" pitchFamily="2" charset="2"/>
              <a:buChar char="v"/>
            </a:pPr>
            <a:r>
              <a:rPr lang="en-US" sz="1400" dirty="0" smtClean="0"/>
              <a:t>Not only does it let you analyze it but it also </a:t>
            </a:r>
            <a:r>
              <a:rPr lang="en-US" sz="1400" dirty="0"/>
              <a:t>lets you decide to do what you want to do with it</a:t>
            </a:r>
            <a:r>
              <a:rPr lang="en-US" sz="1400" dirty="0" smtClean="0"/>
              <a:t>.</a:t>
            </a:r>
          </a:p>
          <a:p>
            <a:pPr marL="285750" indent="-285750">
              <a:buFont typeface="Wingdings" panose="05000000000000000000" pitchFamily="2" charset="2"/>
              <a:buChar char="v"/>
            </a:pPr>
            <a:r>
              <a:rPr lang="en-US" sz="1400" dirty="0" smtClean="0"/>
              <a:t>You can do the following </a:t>
            </a:r>
          </a:p>
          <a:p>
            <a:pPr marL="742950" lvl="1" indent="-285750">
              <a:buFont typeface="Arial" panose="020B0604020202020204" pitchFamily="34" charset="0"/>
              <a:buChar char="•"/>
            </a:pPr>
            <a:r>
              <a:rPr lang="en-US" sz="1400" dirty="0" smtClean="0"/>
              <a:t> You </a:t>
            </a:r>
            <a:r>
              <a:rPr lang="en-US" sz="1400" dirty="0"/>
              <a:t>can </a:t>
            </a:r>
            <a:r>
              <a:rPr lang="en-US" sz="1400" dirty="0" smtClean="0"/>
              <a:t>do a Find and Replace</a:t>
            </a:r>
          </a:p>
          <a:p>
            <a:pPr marL="742950" lvl="1" indent="-285750">
              <a:buFont typeface="Arial" panose="020B0604020202020204" pitchFamily="34" charset="0"/>
              <a:buChar char="•"/>
            </a:pPr>
            <a:r>
              <a:rPr lang="en-US" sz="1400" dirty="0" smtClean="0"/>
              <a:t>  Do nothing.</a:t>
            </a:r>
          </a:p>
          <a:p>
            <a:pPr marL="742950" lvl="1" indent="-285750">
              <a:buFont typeface="Arial" panose="020B0604020202020204" pitchFamily="34" charset="0"/>
              <a:buChar char="•"/>
            </a:pPr>
            <a:r>
              <a:rPr lang="en-US" sz="1400" dirty="0"/>
              <a:t> </a:t>
            </a:r>
            <a:r>
              <a:rPr lang="en-US" sz="1400" dirty="0" smtClean="0"/>
              <a:t> Delete the row with empty values and remove a duplicate column</a:t>
            </a:r>
          </a:p>
          <a:p>
            <a:endParaRPr lang="en-US" sz="1400" dirty="0" smtClean="0"/>
          </a:p>
          <a:p>
            <a:endParaRPr lang="en-US" sz="1400" dirty="0"/>
          </a:p>
          <a:p>
            <a:endParaRPr lang="en-US" sz="1400" dirty="0"/>
          </a:p>
          <a:p>
            <a:endParaRPr lang="en-US" sz="1400" dirty="0"/>
          </a:p>
          <a:p>
            <a:endParaRPr lang="en-US" sz="1400" dirty="0"/>
          </a:p>
        </p:txBody>
      </p:sp>
      <p:pic>
        <p:nvPicPr>
          <p:cNvPr id="11" name="Picture 10"/>
          <p:cNvPicPr>
            <a:picLocks noChangeAspect="1"/>
          </p:cNvPicPr>
          <p:nvPr/>
        </p:nvPicPr>
        <p:blipFill>
          <a:blip r:embed="rId3"/>
          <a:stretch>
            <a:fillRect/>
          </a:stretch>
        </p:blipFill>
        <p:spPr>
          <a:xfrm>
            <a:off x="608577" y="3430097"/>
            <a:ext cx="7345820" cy="2924336"/>
          </a:xfrm>
          <a:prstGeom prst="rect">
            <a:avLst/>
          </a:prstGeom>
        </p:spPr>
      </p:pic>
    </p:spTree>
    <p:extLst>
      <p:ext uri="{BB962C8B-B14F-4D97-AF65-F5344CB8AC3E}">
        <p14:creationId xmlns:p14="http://schemas.microsoft.com/office/powerpoint/2010/main" val="41922704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31520"/>
          </a:xfrm>
        </p:spPr>
        <p:txBody>
          <a:bodyPr lIns="274320">
            <a:noAutofit/>
          </a:bodyPr>
          <a:lstStyle/>
          <a:p>
            <a:r>
              <a:rPr lang="en-US" sz="3200" b="1" dirty="0" smtClean="0">
                <a:solidFill>
                  <a:schemeClr val="accent2">
                    <a:lumMod val="75000"/>
                  </a:schemeClr>
                </a:solidFill>
              </a:rPr>
              <a:t>Einstein Discovery</a:t>
            </a:r>
            <a:endParaRPr lang="en-US" sz="3200" b="1" dirty="0">
              <a:solidFill>
                <a:schemeClr val="accent2">
                  <a:lumMod val="75000"/>
                </a:schemeClr>
              </a:solidFill>
            </a:endParaRPr>
          </a:p>
        </p:txBody>
      </p:sp>
      <p:cxnSp>
        <p:nvCxnSpPr>
          <p:cNvPr id="31" name="Straight Connector 30"/>
          <p:cNvCxnSpPr/>
          <p:nvPr/>
        </p:nvCxnSpPr>
        <p:spPr>
          <a:xfrm>
            <a:off x="0" y="6248400"/>
            <a:ext cx="914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50D1D5B6-AB6D-4B79-B385-599EA3BC4B2D}" type="slidenum">
              <a:rPr lang="en-US" smtClean="0"/>
              <a:pPr/>
              <a:t>9</a:t>
            </a:fld>
            <a:endParaRPr lang="en-US"/>
          </a:p>
        </p:txBody>
      </p:sp>
      <p:cxnSp>
        <p:nvCxnSpPr>
          <p:cNvPr id="9" name="Straight Connector 8"/>
          <p:cNvCxnSpPr/>
          <p:nvPr/>
        </p:nvCxnSpPr>
        <p:spPr>
          <a:xfrm>
            <a:off x="0" y="6858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533400" y="731520"/>
            <a:ext cx="7924800" cy="738664"/>
          </a:xfrm>
          <a:prstGeom prst="rect">
            <a:avLst/>
          </a:prstGeom>
        </p:spPr>
        <p:txBody>
          <a:bodyPr wrap="square">
            <a:spAutoFit/>
          </a:bodyPr>
          <a:lstStyle/>
          <a:p>
            <a:endParaRPr lang="en-US" sz="1400" dirty="0"/>
          </a:p>
          <a:p>
            <a:endParaRPr lang="en-US" sz="1400" dirty="0"/>
          </a:p>
          <a:p>
            <a:endParaRPr lang="en-US" sz="1400" dirty="0"/>
          </a:p>
        </p:txBody>
      </p:sp>
      <p:sp>
        <p:nvSpPr>
          <p:cNvPr id="7" name="Rectangle 6"/>
          <p:cNvSpPr/>
          <p:nvPr/>
        </p:nvSpPr>
        <p:spPr>
          <a:xfrm>
            <a:off x="533400" y="731520"/>
            <a:ext cx="7924800" cy="954107"/>
          </a:xfrm>
          <a:prstGeom prst="rect">
            <a:avLst/>
          </a:prstGeom>
        </p:spPr>
        <p:txBody>
          <a:bodyPr wrap="square">
            <a:spAutoFit/>
          </a:bodyPr>
          <a:lstStyle/>
          <a:p>
            <a:pPr marL="285750" indent="-285750">
              <a:buFont typeface="Wingdings" panose="05000000000000000000" pitchFamily="2" charset="2"/>
              <a:buChar char="v"/>
            </a:pPr>
            <a:endParaRPr lang="en-US" sz="1400" dirty="0"/>
          </a:p>
          <a:p>
            <a:endParaRPr lang="en-US" sz="1400" dirty="0"/>
          </a:p>
          <a:p>
            <a:endParaRPr lang="en-US" sz="1400" dirty="0"/>
          </a:p>
          <a:p>
            <a:endParaRPr lang="en-US" sz="1400" dirty="0"/>
          </a:p>
        </p:txBody>
      </p:sp>
      <p:sp>
        <p:nvSpPr>
          <p:cNvPr id="10" name="Rectangle 9"/>
          <p:cNvSpPr/>
          <p:nvPr/>
        </p:nvSpPr>
        <p:spPr>
          <a:xfrm>
            <a:off x="380999" y="718788"/>
            <a:ext cx="7953375" cy="3785652"/>
          </a:xfrm>
          <a:prstGeom prst="rect">
            <a:avLst/>
          </a:prstGeom>
        </p:spPr>
        <p:txBody>
          <a:bodyPr wrap="square">
            <a:spAutoFit/>
          </a:bodyPr>
          <a:lstStyle/>
          <a:p>
            <a:pPr marL="285750" indent="-285750">
              <a:buFont typeface="Wingdings" panose="05000000000000000000" pitchFamily="2" charset="2"/>
              <a:buChar char="v"/>
            </a:pPr>
            <a:endParaRPr lang="en-US" sz="1400" dirty="0"/>
          </a:p>
          <a:p>
            <a:r>
              <a:rPr lang="en-US" sz="1600" b="1" dirty="0" smtClean="0">
                <a:solidFill>
                  <a:srgbClr val="FF0000"/>
                </a:solidFill>
              </a:rPr>
              <a:t>Using Einstein </a:t>
            </a:r>
            <a:r>
              <a:rPr lang="en-US" sz="1600" b="1" dirty="0" smtClean="0">
                <a:solidFill>
                  <a:srgbClr val="FF0000"/>
                </a:solidFill>
              </a:rPr>
              <a:t>Discovery</a:t>
            </a:r>
            <a:endParaRPr lang="en-US" sz="1600" b="1" dirty="0" smtClean="0">
              <a:solidFill>
                <a:srgbClr val="FF0000"/>
              </a:solidFill>
            </a:endParaRPr>
          </a:p>
          <a:p>
            <a:endParaRPr lang="en-US" sz="1400" dirty="0"/>
          </a:p>
          <a:p>
            <a:endParaRPr lang="en-US" sz="1400" dirty="0" smtClean="0"/>
          </a:p>
          <a:p>
            <a:pPr marL="285750" indent="-285750">
              <a:buFont typeface="Wingdings" panose="05000000000000000000" pitchFamily="2" charset="2"/>
              <a:buChar char="v"/>
            </a:pPr>
            <a:r>
              <a:rPr lang="en-US" sz="1400" dirty="0" smtClean="0"/>
              <a:t>Once the data is read the stories are created with the data is analyzed.</a:t>
            </a:r>
          </a:p>
          <a:p>
            <a:pPr marL="285750" indent="-285750">
              <a:buFont typeface="Wingdings" panose="05000000000000000000" pitchFamily="2" charset="2"/>
              <a:buChar char="v"/>
            </a:pPr>
            <a:endParaRPr lang="en-US" sz="1400" dirty="0"/>
          </a:p>
          <a:p>
            <a:pPr marL="285750" indent="-285750">
              <a:buFont typeface="Wingdings" panose="05000000000000000000" pitchFamily="2" charset="2"/>
              <a:buChar char="v"/>
            </a:pPr>
            <a:r>
              <a:rPr lang="en-US" sz="1400" dirty="0"/>
              <a:t>Einstein Discovery gives you a visual presentation in terms of Bar chart and explanatory text  which is an insight to the data from any of the sources.</a:t>
            </a:r>
          </a:p>
          <a:p>
            <a:pPr marL="285750" indent="-285750">
              <a:buFont typeface="Wingdings" panose="05000000000000000000" pitchFamily="2" charset="2"/>
              <a:buChar char="v"/>
            </a:pPr>
            <a:endParaRPr lang="en-US" sz="1400" dirty="0"/>
          </a:p>
          <a:p>
            <a:pPr marL="285750" indent="-285750">
              <a:buFont typeface="Wingdings" panose="05000000000000000000" pitchFamily="2" charset="2"/>
              <a:buChar char="v"/>
            </a:pPr>
            <a:r>
              <a:rPr lang="en-US" sz="1400" dirty="0"/>
              <a:t>Each insight gives you what could be the reason for less margin as in our example and lets you dig further in to what happened and why it happened along with how can you improve our margin for our data</a:t>
            </a:r>
            <a:r>
              <a:rPr lang="en-US" sz="1400" dirty="0" smtClean="0"/>
              <a:t>.</a:t>
            </a:r>
          </a:p>
          <a:p>
            <a:endParaRPr lang="en-US" sz="1400" dirty="0"/>
          </a:p>
          <a:p>
            <a:endParaRPr lang="en-US" sz="1400" dirty="0"/>
          </a:p>
          <a:p>
            <a:endParaRPr lang="en-US" sz="1400" dirty="0"/>
          </a:p>
          <a:p>
            <a:endParaRPr lang="en-US" sz="1400" dirty="0"/>
          </a:p>
          <a:p>
            <a:endParaRPr lang="en-US" sz="1400" dirty="0"/>
          </a:p>
        </p:txBody>
      </p:sp>
      <p:pic>
        <p:nvPicPr>
          <p:cNvPr id="11" name="Picture 10"/>
          <p:cNvPicPr>
            <a:picLocks noChangeAspect="1"/>
          </p:cNvPicPr>
          <p:nvPr/>
        </p:nvPicPr>
        <p:blipFill>
          <a:blip r:embed="rId3"/>
          <a:stretch>
            <a:fillRect/>
          </a:stretch>
        </p:blipFill>
        <p:spPr>
          <a:xfrm>
            <a:off x="526473" y="3376755"/>
            <a:ext cx="7650126" cy="2705474"/>
          </a:xfrm>
          <a:prstGeom prst="rect">
            <a:avLst/>
          </a:prstGeom>
        </p:spPr>
      </p:pic>
    </p:spTree>
    <p:extLst>
      <p:ext uri="{BB962C8B-B14F-4D97-AF65-F5344CB8AC3E}">
        <p14:creationId xmlns:p14="http://schemas.microsoft.com/office/powerpoint/2010/main" val="4144232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
          <a:solidFill>
            <a:schemeClr val="tx2"/>
          </a:solidFill>
        </a:ln>
      </a:spPr>
      <a:bodyPr wrap="square" lIns="91440" anchor="ctr">
        <a:noAutofit/>
      </a:bodyPr>
      <a:lstStyle>
        <a:defPPr algn="ctr">
          <a:defRPr sz="1600" dirty="0">
            <a:latin typeface="Calibri Light" panose="020F0302020204030204" pitchFamily="34" charset="0"/>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97353</TotalTime>
  <Words>901</Words>
  <Application>Microsoft Office PowerPoint</Application>
  <PresentationFormat>On-screen Show (4:3)</PresentationFormat>
  <Paragraphs>177</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Salesforce Einstein Analytics &amp; Discovery</vt:lpstr>
      <vt:lpstr>Design Architecture</vt:lpstr>
      <vt:lpstr>Introducing Salesforce Einstein Analytics and Discovery for Data Analysis</vt:lpstr>
      <vt:lpstr>Solution Approach &amp; Business Impact</vt:lpstr>
      <vt:lpstr>Solution Approach &amp; Business Impact</vt:lpstr>
      <vt:lpstr>Einstein Analytics Overview</vt:lpstr>
      <vt:lpstr>Einstein Discovery</vt:lpstr>
      <vt:lpstr>Einstein Discovery</vt:lpstr>
      <vt:lpstr>Einstein Discovery</vt:lpstr>
      <vt:lpstr>Einstein Discovery</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Incedo Proposal</dc:title>
  <dc:subject>Incedo Proposal to USBank</dc:subject>
  <dc:creator>Vivek Jasuja</dc:creator>
  <cp:keywords>USBank</cp:keywords>
  <cp:lastModifiedBy>Rama Ganesh Babu Guttula</cp:lastModifiedBy>
  <cp:revision>2545</cp:revision>
  <cp:lastPrinted>2017-11-27T21:01:59Z</cp:lastPrinted>
  <dcterms:created xsi:type="dcterms:W3CDTF">2015-05-25T06:36:19Z</dcterms:created>
  <dcterms:modified xsi:type="dcterms:W3CDTF">2018-02-01T23:34:07Z</dcterms:modified>
</cp:coreProperties>
</file>