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3" r:id="rId5"/>
    <p:sldId id="259" r:id="rId6"/>
    <p:sldId id="260" r:id="rId7"/>
    <p:sldId id="261" r:id="rId8"/>
    <p:sldId id="262" r:id="rId9"/>
    <p:sldId id="264" r:id="rId10"/>
    <p:sldId id="265" r:id="rId11"/>
    <p:sldId id="269" r:id="rId12"/>
    <p:sldId id="267" r:id="rId13"/>
    <p:sldId id="268"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70F7AF3-D94B-4810-A255-1928A7BE7DC3}" type="datetimeFigureOut">
              <a:rPr lang="en-US" smtClean="0"/>
              <a:t>2/2/2018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B1CAA6C-7736-4752-8048-609FBCABFE0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0F7AF3-D94B-4810-A255-1928A7BE7DC3}"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CAA6C-7736-4752-8048-609FBCABFE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0F7AF3-D94B-4810-A255-1928A7BE7DC3}"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CAA6C-7736-4752-8048-609FBCABFE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0F7AF3-D94B-4810-A255-1928A7BE7DC3}"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CAA6C-7736-4752-8048-609FBCABFE0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70F7AF3-D94B-4810-A255-1928A7BE7DC3}"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CAA6C-7736-4752-8048-609FBCABFE0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70F7AF3-D94B-4810-A255-1928A7BE7DC3}"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CAA6C-7736-4752-8048-609FBCABFE0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70F7AF3-D94B-4810-A255-1928A7BE7DC3}" type="datetimeFigureOut">
              <a:rPr lang="en-US" smtClean="0"/>
              <a:t>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1CAA6C-7736-4752-8048-609FBCABFE0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70F7AF3-D94B-4810-A255-1928A7BE7DC3}" type="datetimeFigureOut">
              <a:rPr lang="en-US" smtClean="0"/>
              <a:t>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1CAA6C-7736-4752-8048-609FBCABFE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0F7AF3-D94B-4810-A255-1928A7BE7DC3}" type="datetimeFigureOut">
              <a:rPr lang="en-US" smtClean="0"/>
              <a:t>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1CAA6C-7736-4752-8048-609FBCABFE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70F7AF3-D94B-4810-A255-1928A7BE7DC3}"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CAA6C-7736-4752-8048-609FBCABFE0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70F7AF3-D94B-4810-A255-1928A7BE7DC3}"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B1CAA6C-7736-4752-8048-609FBCABFE0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0F7AF3-D94B-4810-A255-1928A7BE7DC3}" type="datetimeFigureOut">
              <a:rPr lang="en-US" smtClean="0"/>
              <a:t>2/2/2018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B1CAA6C-7736-4752-8048-609FBCABFE0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60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haroni" panose="02010803020104030203" pitchFamily="2" charset="-79"/>
                <a:cs typeface="Aharoni" panose="02010803020104030203" pitchFamily="2" charset="-79"/>
              </a:rPr>
              <a:t>W</a:t>
            </a:r>
            <a:r>
              <a:rPr lang="en-US" sz="48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haroni" panose="02010803020104030203" pitchFamily="2" charset="-79"/>
                <a:cs typeface="Aharoni" panose="02010803020104030203" pitchFamily="2" charset="-79"/>
              </a:rPr>
              <a:t>ater</a:t>
            </a:r>
            <a:r>
              <a:rPr lang="en-US" sz="54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haroni" panose="02010803020104030203" pitchFamily="2" charset="-79"/>
                <a:cs typeface="Aharoni" panose="02010803020104030203" pitchFamily="2" charset="-79"/>
              </a:rPr>
              <a:t>APP </a:t>
            </a:r>
            <a:endParaRPr lang="en-US" sz="5400" dirty="0">
              <a:solidFill>
                <a:srgbClr val="C00000"/>
              </a:solidFill>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p:txBody>
          <a:bodyPr/>
          <a:lstStyle/>
          <a:p>
            <a:pPr algn="ctr"/>
            <a:r>
              <a:rPr lang="en-US" b="1" dirty="0">
                <a:solidFill>
                  <a:srgbClr val="FF0000"/>
                </a:solidFill>
                <a:latin typeface="Aharoni" panose="02010803020104030203" pitchFamily="2" charset="-79"/>
                <a:cs typeface="Aharoni" panose="02010803020104030203" pitchFamily="2" charset="-79"/>
              </a:rPr>
              <a:t>INCEDO HACKATHAN</a:t>
            </a:r>
          </a:p>
        </p:txBody>
      </p:sp>
    </p:spTree>
    <p:extLst>
      <p:ext uri="{BB962C8B-B14F-4D97-AF65-F5344CB8AC3E}">
        <p14:creationId xmlns:p14="http://schemas.microsoft.com/office/powerpoint/2010/main" val="66164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990600"/>
            <a:ext cx="8229600" cy="1143000"/>
          </a:xfrm>
        </p:spPr>
        <p:txBody>
          <a:bodyPr/>
          <a:lstStyle/>
          <a:p>
            <a:r>
              <a:rPr lang="en-US" dirty="0"/>
              <a:t>Data Pruning </a:t>
            </a:r>
          </a:p>
        </p:txBody>
      </p:sp>
      <p:sp>
        <p:nvSpPr>
          <p:cNvPr id="10" name="Content Placeholder 9"/>
          <p:cNvSpPr>
            <a:spLocks noGrp="1"/>
          </p:cNvSpPr>
          <p:nvPr>
            <p:ph sz="half" idx="1"/>
          </p:nvPr>
        </p:nvSpPr>
        <p:spPr>
          <a:xfrm>
            <a:off x="457200" y="2575560"/>
            <a:ext cx="4038600" cy="4434840"/>
          </a:xfrm>
        </p:spPr>
        <p:txBody>
          <a:bodyPr>
            <a:normAutofit/>
          </a:bodyPr>
          <a:lstStyle/>
          <a:p>
            <a:pPr algn="just"/>
            <a:r>
              <a:rPr lang="en-US" sz="1800" dirty="0"/>
              <a:t>Our data may stored in an archive in case it is needed again in an active production environment and analysis, until the removal of this data from all active production environments.</a:t>
            </a:r>
          </a:p>
          <a:p>
            <a:pPr algn="just"/>
            <a:r>
              <a:rPr lang="en-US" sz="1800" dirty="0"/>
              <a:t>Once it is decided that the data is no longer required, every copy of a data item is removed from the database archive.</a:t>
            </a:r>
          </a:p>
          <a:p>
            <a:pPr algn="just"/>
            <a:endParaRPr lang="en-US" sz="1800" dirty="0"/>
          </a:p>
          <a:p>
            <a:pPr marL="0" indent="0" algn="just">
              <a:buNone/>
            </a:pPr>
            <a:endParaRPr lang="en-US" sz="1800" dirty="0"/>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72150" y="2861469"/>
            <a:ext cx="1790700" cy="2552700"/>
          </a:xfrm>
        </p:spPr>
      </p:pic>
    </p:spTree>
    <p:extLst>
      <p:ext uri="{BB962C8B-B14F-4D97-AF65-F5344CB8AC3E}">
        <p14:creationId xmlns:p14="http://schemas.microsoft.com/office/powerpoint/2010/main" val="2151974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A6EA6-4907-4C87-9B75-C61F32FE3088}"/>
              </a:ext>
            </a:extLst>
          </p:cNvPr>
          <p:cNvSpPr>
            <a:spLocks noGrp="1"/>
          </p:cNvSpPr>
          <p:nvPr>
            <p:ph type="title"/>
          </p:nvPr>
        </p:nvSpPr>
        <p:spPr>
          <a:xfrm>
            <a:off x="304800" y="381000"/>
            <a:ext cx="8229600" cy="1143000"/>
          </a:xfrm>
        </p:spPr>
        <p:txBody>
          <a:bodyPr/>
          <a:lstStyle/>
          <a:p>
            <a:r>
              <a:rPr lang="en-IN" dirty="0"/>
              <a:t>WaterApp Login</a:t>
            </a:r>
          </a:p>
        </p:txBody>
      </p:sp>
      <p:pic>
        <p:nvPicPr>
          <p:cNvPr id="7" name="Picture 6">
            <a:extLst>
              <a:ext uri="{FF2B5EF4-FFF2-40B4-BE49-F238E27FC236}">
                <a16:creationId xmlns:a16="http://schemas.microsoft.com/office/drawing/2014/main" id="{83B509AE-7C05-40FD-BC73-86325C228369}"/>
              </a:ext>
            </a:extLst>
          </p:cNvPr>
          <p:cNvPicPr>
            <a:picLocks noChangeAspect="1"/>
          </p:cNvPicPr>
          <p:nvPr/>
        </p:nvPicPr>
        <p:blipFill>
          <a:blip r:embed="rId2"/>
          <a:stretch>
            <a:fillRect/>
          </a:stretch>
        </p:blipFill>
        <p:spPr>
          <a:xfrm>
            <a:off x="152400" y="1847088"/>
            <a:ext cx="9144000" cy="5140990"/>
          </a:xfrm>
          <a:prstGeom prst="rect">
            <a:avLst/>
          </a:prstGeom>
        </p:spPr>
      </p:pic>
    </p:spTree>
    <p:extLst>
      <p:ext uri="{BB962C8B-B14F-4D97-AF65-F5344CB8AC3E}">
        <p14:creationId xmlns:p14="http://schemas.microsoft.com/office/powerpoint/2010/main" val="391866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92678E-D918-4601-8492-A6C471D326E9}"/>
              </a:ext>
            </a:extLst>
          </p:cNvPr>
          <p:cNvSpPr>
            <a:spLocks noGrp="1"/>
          </p:cNvSpPr>
          <p:nvPr>
            <p:ph type="title"/>
          </p:nvPr>
        </p:nvSpPr>
        <p:spPr>
          <a:xfrm>
            <a:off x="228600" y="228600"/>
            <a:ext cx="8229600" cy="1143000"/>
          </a:xfrm>
        </p:spPr>
        <p:txBody>
          <a:bodyPr/>
          <a:lstStyle/>
          <a:p>
            <a:r>
              <a:rPr lang="en-IN" dirty="0"/>
              <a:t>Demand &amp; Supply Report</a:t>
            </a:r>
          </a:p>
        </p:txBody>
      </p:sp>
      <p:pic>
        <p:nvPicPr>
          <p:cNvPr id="8" name="Picture 7">
            <a:extLst>
              <a:ext uri="{FF2B5EF4-FFF2-40B4-BE49-F238E27FC236}">
                <a16:creationId xmlns:a16="http://schemas.microsoft.com/office/drawing/2014/main" id="{20530A23-70EF-494A-8FCC-23465811D6DE}"/>
              </a:ext>
            </a:extLst>
          </p:cNvPr>
          <p:cNvPicPr>
            <a:picLocks noChangeAspect="1"/>
          </p:cNvPicPr>
          <p:nvPr/>
        </p:nvPicPr>
        <p:blipFill>
          <a:blip r:embed="rId2"/>
          <a:stretch>
            <a:fillRect/>
          </a:stretch>
        </p:blipFill>
        <p:spPr>
          <a:xfrm>
            <a:off x="0" y="1913729"/>
            <a:ext cx="8763000" cy="4926782"/>
          </a:xfrm>
          <a:prstGeom prst="rect">
            <a:avLst/>
          </a:prstGeom>
        </p:spPr>
      </p:pic>
    </p:spTree>
    <p:extLst>
      <p:ext uri="{BB962C8B-B14F-4D97-AF65-F5344CB8AC3E}">
        <p14:creationId xmlns:p14="http://schemas.microsoft.com/office/powerpoint/2010/main" val="37539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9AC5-FD5B-4BE7-B973-8EB0B4C18E44}"/>
              </a:ext>
            </a:extLst>
          </p:cNvPr>
          <p:cNvSpPr>
            <a:spLocks noGrp="1"/>
          </p:cNvSpPr>
          <p:nvPr>
            <p:ph type="title"/>
          </p:nvPr>
        </p:nvSpPr>
        <p:spPr/>
        <p:txBody>
          <a:bodyPr/>
          <a:lstStyle/>
          <a:p>
            <a:r>
              <a:rPr lang="en-IN" dirty="0"/>
              <a:t>Demand Report By Monthly </a:t>
            </a:r>
          </a:p>
        </p:txBody>
      </p:sp>
      <p:pic>
        <p:nvPicPr>
          <p:cNvPr id="4" name="Picture 3">
            <a:extLst>
              <a:ext uri="{FF2B5EF4-FFF2-40B4-BE49-F238E27FC236}">
                <a16:creationId xmlns:a16="http://schemas.microsoft.com/office/drawing/2014/main" id="{F5B33147-7950-47B3-A2D7-424C41FC3AAD}"/>
              </a:ext>
            </a:extLst>
          </p:cNvPr>
          <p:cNvPicPr>
            <a:picLocks noChangeAspect="1"/>
          </p:cNvPicPr>
          <p:nvPr/>
        </p:nvPicPr>
        <p:blipFill>
          <a:blip r:embed="rId2"/>
          <a:stretch>
            <a:fillRect/>
          </a:stretch>
        </p:blipFill>
        <p:spPr>
          <a:xfrm>
            <a:off x="-31230" y="1884563"/>
            <a:ext cx="9144000" cy="5140990"/>
          </a:xfrm>
          <a:prstGeom prst="rect">
            <a:avLst/>
          </a:prstGeom>
        </p:spPr>
      </p:pic>
    </p:spTree>
    <p:extLst>
      <p:ext uri="{BB962C8B-B14F-4D97-AF65-F5344CB8AC3E}">
        <p14:creationId xmlns:p14="http://schemas.microsoft.com/office/powerpoint/2010/main" val="347746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73403" y="3048000"/>
            <a:ext cx="3098797" cy="677108"/>
          </a:xfrm>
          <a:prstGeom prst="rect">
            <a:avLst/>
          </a:prstGeom>
        </p:spPr>
        <p:txBody>
          <a:bodyPr wrap="none">
            <a:spAutoFit/>
          </a:bodyPr>
          <a:lstStyle/>
          <a:p>
            <a:pPr algn="ctr"/>
            <a:r>
              <a:rPr lang="en-US" sz="3800" b="1" dirty="0"/>
              <a:t>THANK YOU</a:t>
            </a:r>
            <a:endParaRPr lang="en-US" sz="3800" dirty="0"/>
          </a:p>
        </p:txBody>
      </p:sp>
    </p:spTree>
    <p:extLst>
      <p:ext uri="{BB962C8B-B14F-4D97-AF65-F5344CB8AC3E}">
        <p14:creationId xmlns:p14="http://schemas.microsoft.com/office/powerpoint/2010/main" val="257539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Water Management?</a:t>
            </a:r>
          </a:p>
        </p:txBody>
      </p:sp>
      <p:sp>
        <p:nvSpPr>
          <p:cNvPr id="3" name="Content Placeholder 2"/>
          <p:cNvSpPr>
            <a:spLocks noGrp="1"/>
          </p:cNvSpPr>
          <p:nvPr>
            <p:ph idx="1"/>
          </p:nvPr>
        </p:nvSpPr>
        <p:spPr>
          <a:xfrm>
            <a:off x="533400" y="1828800"/>
            <a:ext cx="8305800" cy="4876800"/>
          </a:xfrm>
        </p:spPr>
        <p:txBody>
          <a:bodyPr>
            <a:noAutofit/>
          </a:bodyPr>
          <a:lstStyle/>
          <a:p>
            <a:pPr marL="0" indent="0" algn="just">
              <a:buNone/>
            </a:pPr>
            <a:r>
              <a:rPr lang="en-US" sz="1550" b="1" dirty="0"/>
              <a:t>Water Resource Management</a:t>
            </a:r>
          </a:p>
          <a:p>
            <a:pPr algn="just"/>
            <a:r>
              <a:rPr lang="en-US" sz="1550" dirty="0"/>
              <a:t>Water Resource Management (WRM) is the management of water resources under set of policies and regulations. Water, once an abundant natural resource, is becoming a more valuable commodity due to droughts and overuse.</a:t>
            </a:r>
          </a:p>
          <a:p>
            <a:pPr algn="just"/>
            <a:r>
              <a:rPr lang="en-US" sz="1550" dirty="0"/>
              <a:t>On worldwide many of cites are facing water shortage and an irregulation water supply.</a:t>
            </a:r>
          </a:p>
          <a:p>
            <a:pPr algn="just"/>
            <a:r>
              <a:rPr lang="en-US" sz="1550" dirty="0"/>
              <a:t>Water supply &amp; demands is always depends on  area population density, water usages and water-levels in lakes, rivers &amp; ground water levels.</a:t>
            </a:r>
          </a:p>
          <a:p>
            <a:pPr algn="just"/>
            <a:r>
              <a:rPr lang="en-US" sz="1550" dirty="0"/>
              <a:t>So Water Management simply leads , how we efficiently used the water resources in our country for  all of seasons.</a:t>
            </a:r>
          </a:p>
          <a:p>
            <a:pPr algn="just"/>
            <a:r>
              <a:rPr lang="en-US" sz="1550" dirty="0"/>
              <a:t>Most of cities water resources management is not optimized and misleading the utilizing the water resources in  improper, that’s leads to irregular water supply  and water shortages.</a:t>
            </a:r>
          </a:p>
          <a:p>
            <a:pPr marL="0" indent="0" algn="just">
              <a:buNone/>
            </a:pPr>
            <a:r>
              <a:rPr lang="en-US" sz="1550" b="1" dirty="0"/>
              <a:t>Water Shortage &amp; Impacts</a:t>
            </a:r>
          </a:p>
          <a:p>
            <a:pPr algn="just"/>
            <a:r>
              <a:rPr lang="en-US" sz="1550" dirty="0"/>
              <a:t>Water shortages may be caused by climate change, such as altered weather-patterns (including droughts or floods), increased pollution, and increased human demand and overuse of water. physical (absolute) water scarcity.</a:t>
            </a:r>
          </a:p>
          <a:p>
            <a:pPr algn="just"/>
            <a:r>
              <a:rPr lang="en-US" sz="1550" dirty="0"/>
              <a:t>A survey says world-wide more than One Million (&lt;10L) peoples losses their life ,due to dehydration and water scarcity per year.</a:t>
            </a:r>
          </a:p>
          <a:p>
            <a:pPr algn="just"/>
            <a:endParaRPr lang="en-US" sz="1550" dirty="0"/>
          </a:p>
        </p:txBody>
      </p:sp>
    </p:spTree>
    <p:extLst>
      <p:ext uri="{BB962C8B-B14F-4D97-AF65-F5344CB8AC3E}">
        <p14:creationId xmlns:p14="http://schemas.microsoft.com/office/powerpoint/2010/main" val="1087359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 Do?</a:t>
            </a:r>
          </a:p>
        </p:txBody>
      </p:sp>
      <p:sp>
        <p:nvSpPr>
          <p:cNvPr id="3" name="Content Placeholder 2"/>
          <p:cNvSpPr>
            <a:spLocks noGrp="1"/>
          </p:cNvSpPr>
          <p:nvPr>
            <p:ph idx="1"/>
          </p:nvPr>
        </p:nvSpPr>
        <p:spPr>
          <a:xfrm>
            <a:off x="304800" y="1905000"/>
            <a:ext cx="4781550" cy="2362200"/>
          </a:xfrm>
        </p:spPr>
        <p:txBody>
          <a:bodyPr>
            <a:normAutofit/>
          </a:bodyPr>
          <a:lstStyle/>
          <a:p>
            <a:pPr algn="just"/>
            <a:r>
              <a:rPr lang="en-US" sz="1800" dirty="0"/>
              <a:t>An efficient water resource management technology is needed for water resource planning and management</a:t>
            </a:r>
          </a:p>
          <a:p>
            <a:pPr algn="just"/>
            <a:r>
              <a:rPr lang="en-US" sz="1800" dirty="0"/>
              <a:t>The Application should be effectively  predict the future water demands on particular area with supply aspects</a:t>
            </a:r>
          </a:p>
          <a:p>
            <a:endParaRPr lang="en-US" dirty="0"/>
          </a:p>
        </p:txBody>
      </p:sp>
      <p:pic>
        <p:nvPicPr>
          <p:cNvPr id="1026" name="Picture 2" descr="C:\Users\SatyamoorthyR\Downloads\Water-manage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50" y="1524000"/>
            <a:ext cx="3657600"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7200" y="4542472"/>
            <a:ext cx="8153400" cy="1809726"/>
          </a:xfrm>
          <a:prstGeom prst="rect">
            <a:avLst/>
          </a:prstGeom>
        </p:spPr>
        <p:txBody>
          <a:bodyPr wrap="square">
            <a:spAutoFit/>
          </a:bodyPr>
          <a:lstStyle/>
          <a:p>
            <a:pPr marL="274320" indent="-274320" algn="just">
              <a:spcBef>
                <a:spcPct val="20000"/>
              </a:spcBef>
              <a:buClr>
                <a:schemeClr val="accent3"/>
              </a:buClr>
              <a:buSzPct val="95000"/>
              <a:buFont typeface="Wingdings 2"/>
              <a:buChar char=""/>
            </a:pPr>
            <a:r>
              <a:rPr lang="en-US" dirty="0"/>
              <a:t>An application is the activity of planning, developing, distributing and managing the optimum use of water resources. It is a sub-set of water cycle management. </a:t>
            </a:r>
          </a:p>
          <a:p>
            <a:pPr marL="274320" indent="-274320" algn="just">
              <a:spcBef>
                <a:spcPct val="20000"/>
              </a:spcBef>
              <a:buClr>
                <a:schemeClr val="accent3"/>
              </a:buClr>
              <a:buSzPct val="95000"/>
              <a:buFont typeface="Wingdings 2"/>
              <a:buChar char=""/>
            </a:pPr>
            <a:r>
              <a:rPr lang="en-US" dirty="0"/>
              <a:t>Ideally, water resource management planning has regard to all the competing demands for water and seeks to allocate water on an equitable basis to satisfy all uses and demands.</a:t>
            </a:r>
          </a:p>
        </p:txBody>
      </p:sp>
    </p:spTree>
    <p:extLst>
      <p:ext uri="{BB962C8B-B14F-4D97-AF65-F5344CB8AC3E}">
        <p14:creationId xmlns:p14="http://schemas.microsoft.com/office/powerpoint/2010/main" val="3475108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Business Impacts?</a:t>
            </a:r>
          </a:p>
        </p:txBody>
      </p:sp>
      <p:sp>
        <p:nvSpPr>
          <p:cNvPr id="3" name="Content Placeholder 2"/>
          <p:cNvSpPr>
            <a:spLocks noGrp="1"/>
          </p:cNvSpPr>
          <p:nvPr>
            <p:ph sz="quarter" idx="2"/>
          </p:nvPr>
        </p:nvSpPr>
        <p:spPr>
          <a:xfrm>
            <a:off x="381000" y="2057400"/>
            <a:ext cx="4116388" cy="4302920"/>
          </a:xfrm>
        </p:spPr>
        <p:txBody>
          <a:bodyPr>
            <a:normAutofit fontScale="92500" lnSpcReduction="10000"/>
          </a:bodyPr>
          <a:lstStyle/>
          <a:p>
            <a:pPr algn="just"/>
            <a:r>
              <a:rPr lang="en-US" sz="1800" dirty="0"/>
              <a:t>Most of the times Water Board takes last minute decisions in supplying water due to lack of proper figures which creates lot of problems to the public and industries. As  result Public suffer mostly in summer seasons.</a:t>
            </a:r>
          </a:p>
          <a:p>
            <a:pPr algn="just"/>
            <a:r>
              <a:rPr lang="en-US" sz="1800" dirty="0"/>
              <a:t>Water Management application helps in analyzing exact demand and availability of water at each area and the most affected areas based on the water levels present at lakes and reservoirs.</a:t>
            </a:r>
          </a:p>
          <a:p>
            <a:pPr algn="just"/>
            <a:r>
              <a:rPr lang="en-US" sz="1800" dirty="0"/>
              <a:t>So Water Board can take effective decisions by identifying areas that will be affected mostly and can take precaution or can make alternative arrangements.</a:t>
            </a:r>
          </a:p>
          <a:p>
            <a:pPr algn="just"/>
            <a:endParaRPr lang="en-US" sz="1800" dirty="0"/>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645025" y="2057400"/>
            <a:ext cx="4041775" cy="3200400"/>
          </a:xfrm>
        </p:spPr>
      </p:pic>
    </p:spTree>
    <p:extLst>
      <p:ext uri="{BB962C8B-B14F-4D97-AF65-F5344CB8AC3E}">
        <p14:creationId xmlns:p14="http://schemas.microsoft.com/office/powerpoint/2010/main" val="849483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Solutions?	</a:t>
            </a:r>
          </a:p>
        </p:txBody>
      </p:sp>
      <p:sp>
        <p:nvSpPr>
          <p:cNvPr id="3" name="Content Placeholder 2"/>
          <p:cNvSpPr>
            <a:spLocks noGrp="1"/>
          </p:cNvSpPr>
          <p:nvPr>
            <p:ph idx="1"/>
          </p:nvPr>
        </p:nvSpPr>
        <p:spPr/>
        <p:txBody>
          <a:bodyPr>
            <a:normAutofit fontScale="85000" lnSpcReduction="10000"/>
          </a:bodyPr>
          <a:lstStyle/>
          <a:p>
            <a:pPr algn="just"/>
            <a:r>
              <a:rPr lang="en-US" dirty="0"/>
              <a:t>Our Objective is designing the Model application for an effective Water Resource Management (WRM) based on Water Data Analysis ,Extraction and prediction.</a:t>
            </a:r>
          </a:p>
          <a:p>
            <a:pPr algn="just"/>
            <a:r>
              <a:rPr lang="en-US" dirty="0"/>
              <a:t>Our WRM tool is named as </a:t>
            </a:r>
            <a:r>
              <a:rPr lang="en-US" b="1" dirty="0">
                <a:solidFill>
                  <a:srgbClr val="92D050"/>
                </a:solidFill>
              </a:rPr>
              <a:t>WaterAPP</a:t>
            </a:r>
          </a:p>
          <a:p>
            <a:pPr algn="just"/>
            <a:r>
              <a:rPr lang="en-US" dirty="0"/>
              <a:t>WaterAPP is able to calculates water availability, area population, water requirement of that area peoples and predicting the current and future water demands of that region.</a:t>
            </a:r>
          </a:p>
          <a:p>
            <a:pPr algn="just"/>
            <a:r>
              <a:rPr lang="en-US" dirty="0"/>
              <a:t>WaterAPP is designed with Data Analytics and Data Prediction to make accurate prediction over 90%.</a:t>
            </a:r>
          </a:p>
          <a:p>
            <a:pPr algn="just"/>
            <a:r>
              <a:rPr lang="en-US" dirty="0"/>
              <a:t>WaterAPP is automated with notifications which means  it can forward the request to the Metropolitan Water Supply Board or water control board that which area requires immediate water supply thereby preventing unforeseen problems to the public.</a:t>
            </a:r>
          </a:p>
          <a:p>
            <a:pPr algn="just"/>
            <a:endParaRPr lang="en-US" dirty="0"/>
          </a:p>
          <a:p>
            <a:pPr algn="just"/>
            <a:endParaRPr lang="en-US" dirty="0"/>
          </a:p>
        </p:txBody>
      </p:sp>
    </p:spTree>
    <p:extLst>
      <p:ext uri="{BB962C8B-B14F-4D97-AF65-F5344CB8AC3E}">
        <p14:creationId xmlns:p14="http://schemas.microsoft.com/office/powerpoint/2010/main" val="96448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dirty="0"/>
              <a:t>Our WaterAPP Approach</a:t>
            </a:r>
          </a:p>
        </p:txBody>
      </p:sp>
      <p:grpSp>
        <p:nvGrpSpPr>
          <p:cNvPr id="7" name="Group 6"/>
          <p:cNvGrpSpPr/>
          <p:nvPr/>
        </p:nvGrpSpPr>
        <p:grpSpPr>
          <a:xfrm>
            <a:off x="5015593" y="1447800"/>
            <a:ext cx="3976007" cy="3276600"/>
            <a:chOff x="0" y="0"/>
            <a:chExt cx="4991100" cy="4086225"/>
          </a:xfrm>
        </p:grpSpPr>
        <p:sp>
          <p:nvSpPr>
            <p:cNvPr id="8" name="Rectangle 7"/>
            <p:cNvSpPr/>
            <p:nvPr/>
          </p:nvSpPr>
          <p:spPr>
            <a:xfrm>
              <a:off x="0" y="0"/>
              <a:ext cx="4991100" cy="408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Oval 8"/>
            <p:cNvSpPr/>
            <p:nvPr/>
          </p:nvSpPr>
          <p:spPr>
            <a:xfrm>
              <a:off x="1219200" y="285750"/>
              <a:ext cx="2390775" cy="1095375"/>
            </a:xfrm>
            <a:prstGeom prst="ellipse">
              <a:avLst/>
            </a:prstGeom>
            <a:gradFill>
              <a:gsLst>
                <a:gs pos="0">
                  <a:srgbClr val="5E9EFF"/>
                </a:gs>
                <a:gs pos="1000">
                  <a:srgbClr val="85C2FF"/>
                </a:gs>
                <a:gs pos="2000">
                  <a:schemeClr val="tx2">
                    <a:lumMod val="60000"/>
                    <a:lumOff val="40000"/>
                  </a:schemeClr>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500" b="1">
                  <a:solidFill>
                    <a:srgbClr val="FF0000"/>
                  </a:solidFill>
                  <a:effectLst/>
                  <a:ea typeface="Calibri"/>
                  <a:cs typeface="Times New Roman"/>
                </a:rPr>
                <a:t>CITY</a:t>
              </a:r>
              <a:endParaRPr lang="en-US" sz="1100">
                <a:effectLst/>
                <a:ea typeface="Calibri"/>
                <a:cs typeface="Times New Roman"/>
              </a:endParaRPr>
            </a:p>
          </p:txBody>
        </p:sp>
        <p:sp>
          <p:nvSpPr>
            <p:cNvPr id="10" name="Oval 9"/>
            <p:cNvSpPr/>
            <p:nvPr/>
          </p:nvSpPr>
          <p:spPr>
            <a:xfrm>
              <a:off x="114300" y="1914525"/>
              <a:ext cx="1905000" cy="819150"/>
            </a:xfrm>
            <a:prstGeom prst="ellipse">
              <a:avLst/>
            </a:prstGeom>
            <a:gradFill>
              <a:gsLst>
                <a:gs pos="0">
                  <a:srgbClr val="5E9EFF"/>
                </a:gs>
                <a:gs pos="8000">
                  <a:schemeClr val="tx2">
                    <a:lumMod val="60000"/>
                    <a:lumOff val="40000"/>
                  </a:schemeClr>
                </a:gs>
                <a:gs pos="92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900" b="1" dirty="0">
                  <a:solidFill>
                    <a:srgbClr val="000000"/>
                  </a:solidFill>
                  <a:effectLst/>
                  <a:ea typeface="Calibri"/>
                  <a:cs typeface="Times New Roman"/>
                </a:rPr>
                <a:t>High Density &amp; High Water Level</a:t>
              </a:r>
              <a:endParaRPr lang="en-US" sz="900" dirty="0">
                <a:effectLst/>
                <a:ea typeface="Calibri"/>
                <a:cs typeface="Times New Roman"/>
              </a:endParaRPr>
            </a:p>
          </p:txBody>
        </p:sp>
        <p:sp>
          <p:nvSpPr>
            <p:cNvPr id="11" name="Oval 10"/>
            <p:cNvSpPr/>
            <p:nvPr/>
          </p:nvSpPr>
          <p:spPr>
            <a:xfrm>
              <a:off x="3076575" y="1914525"/>
              <a:ext cx="1771650" cy="828675"/>
            </a:xfrm>
            <a:prstGeom prst="ellipse">
              <a:avLst/>
            </a:prstGeom>
            <a:gradFill>
              <a:gsLst>
                <a:gs pos="0">
                  <a:srgbClr val="5E9EFF"/>
                </a:gs>
                <a:gs pos="11000">
                  <a:srgbClr val="85C2FF"/>
                </a:gs>
                <a:gs pos="33000">
                  <a:schemeClr val="tx2">
                    <a:lumMod val="60000"/>
                    <a:lumOff val="40000"/>
                  </a:schemeClr>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endParaRPr lang="en-US" sz="900" b="1" dirty="0">
                <a:solidFill>
                  <a:srgbClr val="000000"/>
                </a:solidFill>
                <a:effectLst/>
                <a:ea typeface="Calibri"/>
                <a:cs typeface="Times New Roman"/>
              </a:endParaRPr>
            </a:p>
            <a:p>
              <a:pPr marL="0" marR="0" algn="ctr">
                <a:lnSpc>
                  <a:spcPct val="115000"/>
                </a:lnSpc>
                <a:spcBef>
                  <a:spcPts val="0"/>
                </a:spcBef>
                <a:spcAft>
                  <a:spcPts val="1000"/>
                </a:spcAft>
              </a:pPr>
              <a:r>
                <a:rPr lang="en-US" sz="900" b="1" dirty="0">
                  <a:solidFill>
                    <a:srgbClr val="000000"/>
                  </a:solidFill>
                  <a:effectLst/>
                  <a:ea typeface="Calibri"/>
                  <a:cs typeface="Times New Roman"/>
                </a:rPr>
                <a:t>High Density &amp; Low Water Level</a:t>
              </a:r>
              <a:endParaRPr lang="en-US" sz="900" b="1" dirty="0">
                <a:effectLst/>
                <a:ea typeface="Calibri"/>
                <a:cs typeface="Times New Roman"/>
              </a:endParaRPr>
            </a:p>
            <a:p>
              <a:pPr marL="0" marR="0" algn="ctr">
                <a:lnSpc>
                  <a:spcPct val="115000"/>
                </a:lnSpc>
                <a:spcBef>
                  <a:spcPts val="0"/>
                </a:spcBef>
                <a:spcAft>
                  <a:spcPts val="1000"/>
                </a:spcAft>
              </a:pPr>
              <a:r>
                <a:rPr lang="en-US" sz="900" b="1" dirty="0">
                  <a:effectLst/>
                  <a:ea typeface="Calibri"/>
                  <a:cs typeface="Times New Roman"/>
                </a:rPr>
                <a:t> </a:t>
              </a:r>
            </a:p>
          </p:txBody>
        </p:sp>
        <p:sp>
          <p:nvSpPr>
            <p:cNvPr id="12" name="Oval 11"/>
            <p:cNvSpPr/>
            <p:nvPr/>
          </p:nvSpPr>
          <p:spPr>
            <a:xfrm>
              <a:off x="876300" y="2914650"/>
              <a:ext cx="1695450" cy="933450"/>
            </a:xfrm>
            <a:prstGeom prst="ellipse">
              <a:avLst/>
            </a:prstGeom>
            <a:gradFill>
              <a:gsLst>
                <a:gs pos="0">
                  <a:srgbClr val="5E9EFF"/>
                </a:gs>
                <a:gs pos="1000">
                  <a:srgbClr val="85C2FF"/>
                </a:gs>
                <a:gs pos="46000">
                  <a:schemeClr val="tx2">
                    <a:lumMod val="60000"/>
                    <a:lumOff val="40000"/>
                  </a:schemeClr>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endParaRPr lang="en-US" sz="900" b="1" dirty="0">
                <a:solidFill>
                  <a:srgbClr val="000000"/>
                </a:solidFill>
                <a:effectLst/>
                <a:ea typeface="Calibri"/>
                <a:cs typeface="Times New Roman"/>
              </a:endParaRPr>
            </a:p>
            <a:p>
              <a:pPr marL="0" marR="0" algn="ctr">
                <a:lnSpc>
                  <a:spcPct val="115000"/>
                </a:lnSpc>
                <a:spcBef>
                  <a:spcPts val="0"/>
                </a:spcBef>
                <a:spcAft>
                  <a:spcPts val="1000"/>
                </a:spcAft>
              </a:pPr>
              <a:r>
                <a:rPr lang="en-US" sz="900" b="1" dirty="0">
                  <a:solidFill>
                    <a:srgbClr val="000000"/>
                  </a:solidFill>
                  <a:effectLst/>
                  <a:ea typeface="Calibri"/>
                  <a:cs typeface="Times New Roman"/>
                </a:rPr>
                <a:t>Low Density &amp;High Water Level</a:t>
              </a:r>
              <a:endParaRPr lang="en-US" sz="900" b="1" dirty="0">
                <a:effectLst/>
                <a:ea typeface="Calibri"/>
                <a:cs typeface="Times New Roman"/>
              </a:endParaRPr>
            </a:p>
            <a:p>
              <a:pPr marL="0" marR="0" algn="ctr">
                <a:lnSpc>
                  <a:spcPct val="115000"/>
                </a:lnSpc>
                <a:spcBef>
                  <a:spcPts val="0"/>
                </a:spcBef>
                <a:spcAft>
                  <a:spcPts val="1000"/>
                </a:spcAft>
              </a:pPr>
              <a:r>
                <a:rPr lang="en-US" sz="900" b="1" dirty="0">
                  <a:effectLst/>
                  <a:ea typeface="Calibri"/>
                  <a:cs typeface="Times New Roman"/>
                </a:rPr>
                <a:t> </a:t>
              </a:r>
            </a:p>
          </p:txBody>
        </p:sp>
        <p:sp>
          <p:nvSpPr>
            <p:cNvPr id="13" name="Oval 12"/>
            <p:cNvSpPr/>
            <p:nvPr/>
          </p:nvSpPr>
          <p:spPr>
            <a:xfrm>
              <a:off x="2952750" y="3057525"/>
              <a:ext cx="1990725" cy="790574"/>
            </a:xfrm>
            <a:prstGeom prst="ellipse">
              <a:avLst/>
            </a:prstGeom>
            <a:gradFill>
              <a:gsLst>
                <a:gs pos="0">
                  <a:srgbClr val="5E9EFF"/>
                </a:gs>
                <a:gs pos="1000">
                  <a:srgbClr val="85C2FF"/>
                </a:gs>
                <a:gs pos="16000">
                  <a:schemeClr val="tx2">
                    <a:lumMod val="60000"/>
                    <a:lumOff val="40000"/>
                  </a:schemeClr>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endParaRPr lang="en-US" sz="900" b="1" dirty="0">
                <a:solidFill>
                  <a:srgbClr val="000000"/>
                </a:solidFill>
                <a:effectLst/>
                <a:ea typeface="Calibri"/>
                <a:cs typeface="Times New Roman"/>
              </a:endParaRPr>
            </a:p>
            <a:p>
              <a:pPr marL="0" marR="0" algn="ctr">
                <a:lnSpc>
                  <a:spcPct val="115000"/>
                </a:lnSpc>
                <a:spcBef>
                  <a:spcPts val="0"/>
                </a:spcBef>
                <a:spcAft>
                  <a:spcPts val="1000"/>
                </a:spcAft>
              </a:pPr>
              <a:r>
                <a:rPr lang="en-US" sz="900" b="1" dirty="0">
                  <a:solidFill>
                    <a:srgbClr val="000000"/>
                  </a:solidFill>
                  <a:effectLst/>
                  <a:ea typeface="Calibri"/>
                  <a:cs typeface="Times New Roman"/>
                </a:rPr>
                <a:t>Low Density &amp;Low Water Level</a:t>
              </a:r>
              <a:endParaRPr lang="en-US" sz="900" b="1" dirty="0">
                <a:effectLst/>
                <a:ea typeface="Calibri"/>
                <a:cs typeface="Times New Roman"/>
              </a:endParaRPr>
            </a:p>
            <a:p>
              <a:pPr marL="0" marR="0" algn="ctr">
                <a:lnSpc>
                  <a:spcPct val="115000"/>
                </a:lnSpc>
                <a:spcBef>
                  <a:spcPts val="0"/>
                </a:spcBef>
                <a:spcAft>
                  <a:spcPts val="1000"/>
                </a:spcAft>
              </a:pPr>
              <a:r>
                <a:rPr lang="en-US" sz="900" b="1" dirty="0">
                  <a:effectLst/>
                  <a:ea typeface="Calibri"/>
                  <a:cs typeface="Times New Roman"/>
                </a:rPr>
                <a:t> </a:t>
              </a:r>
            </a:p>
          </p:txBody>
        </p:sp>
        <p:cxnSp>
          <p:nvCxnSpPr>
            <p:cNvPr id="14" name="Straight Arrow Connector 13"/>
            <p:cNvCxnSpPr/>
            <p:nvPr/>
          </p:nvCxnSpPr>
          <p:spPr>
            <a:xfrm flipH="1">
              <a:off x="1885950" y="1381125"/>
              <a:ext cx="523875" cy="1533525"/>
            </a:xfrm>
            <a:prstGeom prst="straightConnector1">
              <a:avLst/>
            </a:prstGeom>
            <a:ln>
              <a:no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409825" y="1381125"/>
              <a:ext cx="847725" cy="1676400"/>
            </a:xfrm>
            <a:prstGeom prst="straightConnector1">
              <a:avLst/>
            </a:prstGeom>
            <a:ln>
              <a:no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09825" y="1381125"/>
              <a:ext cx="1323975" cy="533400"/>
            </a:xfrm>
            <a:prstGeom prst="straightConnector1">
              <a:avLst/>
            </a:prstGeom>
            <a:ln>
              <a:noFill/>
              <a:tailEnd type="arrow"/>
            </a:ln>
          </p:spPr>
          <p:style>
            <a:lnRef idx="1">
              <a:schemeClr val="accent1"/>
            </a:lnRef>
            <a:fillRef idx="0">
              <a:schemeClr val="accent1"/>
            </a:fillRef>
            <a:effectRef idx="0">
              <a:schemeClr val="accent1"/>
            </a:effectRef>
            <a:fontRef idx="minor">
              <a:schemeClr val="tx1"/>
            </a:fontRef>
          </p:style>
        </p:cxnSp>
      </p:grpSp>
      <p:cxnSp>
        <p:nvCxnSpPr>
          <p:cNvPr id="20" name="Straight Arrow Connector 19"/>
          <p:cNvCxnSpPr>
            <a:stCxn id="9" idx="4"/>
            <a:endCxn id="10" idx="7"/>
          </p:cNvCxnSpPr>
          <p:nvPr/>
        </p:nvCxnSpPr>
        <p:spPr>
          <a:xfrm flipH="1">
            <a:off x="6401965" y="2555276"/>
            <a:ext cx="537135" cy="5239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28600" y="1676400"/>
            <a:ext cx="4572000" cy="2551468"/>
          </a:xfrm>
          <a:prstGeom prst="rect">
            <a:avLst/>
          </a:prstGeom>
        </p:spPr>
        <p:txBody>
          <a:bodyPr>
            <a:spAutoFit/>
          </a:bodyPr>
          <a:lstStyle/>
          <a:p>
            <a:pPr marL="274320" indent="-274320" algn="just">
              <a:lnSpc>
                <a:spcPct val="90000"/>
              </a:lnSpc>
              <a:spcBef>
                <a:spcPct val="20000"/>
              </a:spcBef>
              <a:buClr>
                <a:schemeClr val="accent3"/>
              </a:buClr>
              <a:buSzPct val="95000"/>
              <a:buFont typeface="Wingdings 2"/>
              <a:buChar char=""/>
            </a:pPr>
            <a:r>
              <a:rPr lang="en-US" sz="1700" dirty="0"/>
              <a:t>The city is divided into different regions based on population density and  water availability means that the water level in  rivers, lakes, reservoirs, ground water level. </a:t>
            </a:r>
          </a:p>
          <a:p>
            <a:pPr marL="274320" indent="-274320" algn="just">
              <a:lnSpc>
                <a:spcPct val="90000"/>
              </a:lnSpc>
              <a:spcBef>
                <a:spcPct val="20000"/>
              </a:spcBef>
              <a:buClr>
                <a:schemeClr val="accent3"/>
              </a:buClr>
              <a:buSzPct val="95000"/>
              <a:buFont typeface="Wingdings 2"/>
              <a:buChar char=""/>
            </a:pPr>
            <a:r>
              <a:rPr lang="en-US" sz="1700" dirty="0"/>
              <a:t>The Data of water resource availability , population , historical demands are feed to WaterAPP .</a:t>
            </a:r>
          </a:p>
          <a:p>
            <a:pPr marL="274320" indent="-274320" algn="just">
              <a:lnSpc>
                <a:spcPct val="90000"/>
              </a:lnSpc>
              <a:spcBef>
                <a:spcPct val="20000"/>
              </a:spcBef>
              <a:buClr>
                <a:schemeClr val="accent3"/>
              </a:buClr>
              <a:buSzPct val="95000"/>
              <a:buFont typeface="Wingdings 2"/>
              <a:buChar char=""/>
            </a:pPr>
            <a:r>
              <a:rPr lang="en-US" sz="1700" dirty="0"/>
              <a:t> Historical water demands are based on data of  water availability, population in that area and also based on season.</a:t>
            </a:r>
          </a:p>
        </p:txBody>
      </p:sp>
      <p:sp>
        <p:nvSpPr>
          <p:cNvPr id="22" name="Rectangle 21"/>
          <p:cNvSpPr/>
          <p:nvPr/>
        </p:nvSpPr>
        <p:spPr>
          <a:xfrm>
            <a:off x="457200" y="4876800"/>
            <a:ext cx="8153400" cy="1321900"/>
          </a:xfrm>
          <a:prstGeom prst="rect">
            <a:avLst/>
          </a:prstGeom>
        </p:spPr>
        <p:txBody>
          <a:bodyPr wrap="square">
            <a:spAutoFit/>
          </a:bodyPr>
          <a:lstStyle/>
          <a:p>
            <a:pPr marL="274320" indent="-274320" algn="just">
              <a:lnSpc>
                <a:spcPct val="90000"/>
              </a:lnSpc>
              <a:spcBef>
                <a:spcPct val="20000"/>
              </a:spcBef>
              <a:buClr>
                <a:schemeClr val="accent3"/>
              </a:buClr>
              <a:buSzPct val="95000"/>
              <a:buFont typeface="Wingdings 2"/>
              <a:buChar char=""/>
            </a:pPr>
            <a:r>
              <a:rPr lang="en-US" sz="1700" dirty="0"/>
              <a:t>WaterAPP used a Fuzzy related decision making system for predicting the data of which area is scarce of water and requires immediate attention. </a:t>
            </a:r>
          </a:p>
          <a:p>
            <a:pPr marL="274320" indent="-274320" algn="just">
              <a:lnSpc>
                <a:spcPct val="90000"/>
              </a:lnSpc>
              <a:spcBef>
                <a:spcPct val="20000"/>
              </a:spcBef>
              <a:buClr>
                <a:schemeClr val="accent3"/>
              </a:buClr>
              <a:buSzPct val="95000"/>
              <a:buFont typeface="Wingdings 2"/>
              <a:buChar char=""/>
            </a:pPr>
            <a:r>
              <a:rPr lang="en-US" sz="1700" dirty="0"/>
              <a:t>These are the areas where the demand/requirement of water is more than the availability of water. When this reaches a fixed level, the water supply board is notified that this particular area requires immediate supply of water.</a:t>
            </a:r>
          </a:p>
        </p:txBody>
      </p:sp>
      <p:cxnSp>
        <p:nvCxnSpPr>
          <p:cNvPr id="24" name="Straight Arrow Connector 23"/>
          <p:cNvCxnSpPr>
            <a:stCxn id="9" idx="4"/>
          </p:cNvCxnSpPr>
          <p:nvPr/>
        </p:nvCxnSpPr>
        <p:spPr>
          <a:xfrm flipH="1">
            <a:off x="6517977" y="2555276"/>
            <a:ext cx="421123" cy="1229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4"/>
            <a:endCxn id="13" idx="1"/>
          </p:cNvCxnSpPr>
          <p:nvPr/>
        </p:nvCxnSpPr>
        <p:spPr>
          <a:xfrm>
            <a:off x="6939100" y="2555276"/>
            <a:ext cx="660953" cy="14370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11" idx="1"/>
          </p:cNvCxnSpPr>
          <p:nvPr/>
        </p:nvCxnSpPr>
        <p:spPr>
          <a:xfrm>
            <a:off x="6939100" y="2555276"/>
            <a:ext cx="734037" cy="525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1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Data Travelling?</a:t>
            </a:r>
          </a:p>
        </p:txBody>
      </p:sp>
      <p:grpSp>
        <p:nvGrpSpPr>
          <p:cNvPr id="25" name="Group 24"/>
          <p:cNvGrpSpPr/>
          <p:nvPr/>
        </p:nvGrpSpPr>
        <p:grpSpPr>
          <a:xfrm>
            <a:off x="2362200" y="3905250"/>
            <a:ext cx="5534025" cy="2571750"/>
            <a:chOff x="1866900" y="2400300"/>
            <a:chExt cx="5534025" cy="2571750"/>
          </a:xfrm>
        </p:grpSpPr>
        <p:sp>
          <p:nvSpPr>
            <p:cNvPr id="8" name="Flowchart: Magnetic Disk 7"/>
            <p:cNvSpPr/>
            <p:nvPr/>
          </p:nvSpPr>
          <p:spPr>
            <a:xfrm>
              <a:off x="1866900" y="2943225"/>
              <a:ext cx="666750" cy="1228725"/>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b="1">
                  <a:effectLst/>
                  <a:ea typeface="Calibri"/>
                  <a:cs typeface="Times New Roman"/>
                </a:rPr>
                <a:t>Data</a:t>
              </a:r>
              <a:endParaRPr lang="en-US" sz="1100">
                <a:effectLst/>
                <a:ea typeface="Calibri"/>
                <a:cs typeface="Times New Roman"/>
              </a:endParaRPr>
            </a:p>
          </p:txBody>
        </p:sp>
        <p:sp>
          <p:nvSpPr>
            <p:cNvPr id="9" name="Rectangle 8"/>
            <p:cNvSpPr/>
            <p:nvPr/>
          </p:nvSpPr>
          <p:spPr>
            <a:xfrm>
              <a:off x="3409950" y="2552700"/>
              <a:ext cx="1419225" cy="5619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b="1">
                  <a:effectLst/>
                  <a:ea typeface="Calibri"/>
                  <a:cs typeface="Times New Roman"/>
                </a:rPr>
                <a:t>Data Extraction</a:t>
              </a:r>
              <a:endParaRPr lang="en-US" sz="1100">
                <a:effectLst/>
                <a:ea typeface="Calibri"/>
                <a:cs typeface="Times New Roman"/>
              </a:endParaRPr>
            </a:p>
          </p:txBody>
        </p:sp>
        <p:sp>
          <p:nvSpPr>
            <p:cNvPr id="10" name="Rectangle 9"/>
            <p:cNvSpPr/>
            <p:nvPr/>
          </p:nvSpPr>
          <p:spPr>
            <a:xfrm>
              <a:off x="3429000" y="3409950"/>
              <a:ext cx="1419225" cy="5619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b="1">
                  <a:effectLst/>
                  <a:ea typeface="Calibri"/>
                  <a:cs typeface="Times New Roman"/>
                </a:rPr>
                <a:t>Data Preprocessing</a:t>
              </a:r>
              <a:endParaRPr lang="en-US" sz="1100">
                <a:effectLst/>
                <a:ea typeface="Calibri"/>
                <a:cs typeface="Times New Roman"/>
              </a:endParaRPr>
            </a:p>
          </p:txBody>
        </p:sp>
        <p:sp>
          <p:nvSpPr>
            <p:cNvPr id="11" name="Rectangle 10"/>
            <p:cNvSpPr/>
            <p:nvPr/>
          </p:nvSpPr>
          <p:spPr>
            <a:xfrm>
              <a:off x="3448050" y="4248150"/>
              <a:ext cx="1419225" cy="5619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b="1">
                  <a:effectLst/>
                  <a:ea typeface="Calibri"/>
                  <a:cs typeface="Times New Roman"/>
                </a:rPr>
                <a:t>Data Analysis</a:t>
              </a:r>
              <a:endParaRPr lang="en-US" sz="1100">
                <a:effectLst/>
                <a:ea typeface="Calibri"/>
                <a:cs typeface="Times New Roman"/>
              </a:endParaRPr>
            </a:p>
          </p:txBody>
        </p:sp>
        <p:sp>
          <p:nvSpPr>
            <p:cNvPr id="12" name="Rectangle 11"/>
            <p:cNvSpPr/>
            <p:nvPr/>
          </p:nvSpPr>
          <p:spPr>
            <a:xfrm>
              <a:off x="3190875" y="2400300"/>
              <a:ext cx="4210050" cy="25717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ounded Rectangle 12"/>
            <p:cNvSpPr/>
            <p:nvPr/>
          </p:nvSpPr>
          <p:spPr>
            <a:xfrm>
              <a:off x="5267325" y="2638425"/>
              <a:ext cx="1847850" cy="6286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b="1" dirty="0">
                  <a:effectLst/>
                  <a:ea typeface="Calibri"/>
                  <a:cs typeface="Times New Roman"/>
                </a:rPr>
                <a:t>Data Decision Maker &amp; Reporting</a:t>
              </a:r>
              <a:endParaRPr lang="en-US" sz="1100" dirty="0">
                <a:effectLst/>
                <a:ea typeface="Calibri"/>
                <a:cs typeface="Times New Roman"/>
              </a:endParaRPr>
            </a:p>
          </p:txBody>
        </p:sp>
        <p:sp>
          <p:nvSpPr>
            <p:cNvPr id="14" name="Flowchart: Magnetic Disk 13"/>
            <p:cNvSpPr/>
            <p:nvPr/>
          </p:nvSpPr>
          <p:spPr>
            <a:xfrm>
              <a:off x="5181601" y="3819525"/>
              <a:ext cx="723900" cy="99060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900" b="1" dirty="0">
                  <a:effectLst/>
                  <a:ea typeface="Calibri"/>
                  <a:cs typeface="Times New Roman"/>
                </a:rPr>
                <a:t>Data</a:t>
              </a:r>
              <a:r>
                <a:rPr lang="en-US" sz="900" b="1" dirty="0">
                  <a:effectLst/>
                  <a:ea typeface="Times New Roman"/>
                  <a:cs typeface="Times New Roman"/>
                </a:rPr>
                <a:t> Archival</a:t>
              </a:r>
              <a:endParaRPr lang="en-US" sz="900" dirty="0">
                <a:effectLst/>
                <a:ea typeface="Calibri"/>
                <a:cs typeface="Times New Roman"/>
              </a:endParaRPr>
            </a:p>
          </p:txBody>
        </p:sp>
        <p:sp>
          <p:nvSpPr>
            <p:cNvPr id="15" name="Rectangle 14"/>
            <p:cNvSpPr/>
            <p:nvPr/>
          </p:nvSpPr>
          <p:spPr>
            <a:xfrm>
              <a:off x="6296025" y="4171950"/>
              <a:ext cx="904875" cy="5524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900" b="1">
                  <a:effectLst/>
                  <a:ea typeface="Calibri"/>
                  <a:cs typeface="Times New Roman"/>
                </a:rPr>
                <a:t>Water Control Board</a:t>
              </a:r>
              <a:endParaRPr lang="en-US" sz="1100">
                <a:effectLst/>
                <a:ea typeface="Calibri"/>
                <a:cs typeface="Times New Roman"/>
              </a:endParaRPr>
            </a:p>
          </p:txBody>
        </p:sp>
        <p:sp>
          <p:nvSpPr>
            <p:cNvPr id="16" name="Isosceles Triangle 15"/>
            <p:cNvSpPr/>
            <p:nvPr/>
          </p:nvSpPr>
          <p:spPr>
            <a:xfrm>
              <a:off x="6410325" y="3800475"/>
              <a:ext cx="666750" cy="352425"/>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7" name="Straight Arrow Connector 16"/>
            <p:cNvCxnSpPr/>
            <p:nvPr/>
          </p:nvCxnSpPr>
          <p:spPr>
            <a:xfrm>
              <a:off x="4105275" y="3114675"/>
              <a:ext cx="9525" cy="295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14800" y="3971925"/>
              <a:ext cx="0" cy="276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2533650" y="2809875"/>
              <a:ext cx="876300" cy="781050"/>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flipV="1">
              <a:off x="4867275" y="2943225"/>
              <a:ext cx="400050" cy="1543050"/>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905500" y="4429125"/>
              <a:ext cx="390525" cy="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115050" y="3267075"/>
              <a:ext cx="1" cy="116205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533400" y="1979474"/>
            <a:ext cx="2819400" cy="1892826"/>
          </a:xfrm>
          <a:prstGeom prst="rect">
            <a:avLst/>
          </a:prstGeom>
        </p:spPr>
        <p:txBody>
          <a:bodyPr wrap="square">
            <a:spAutoFit/>
          </a:bodyPr>
          <a:lstStyle/>
          <a:p>
            <a:pPr algn="just"/>
            <a:r>
              <a:rPr lang="en-US" dirty="0"/>
              <a:t>Data life cycle phases:</a:t>
            </a:r>
          </a:p>
          <a:p>
            <a:pPr marL="274320" lvl="0" indent="-274320" algn="just">
              <a:lnSpc>
                <a:spcPct val="90000"/>
              </a:lnSpc>
              <a:spcBef>
                <a:spcPct val="20000"/>
              </a:spcBef>
              <a:buClr>
                <a:schemeClr val="accent3"/>
              </a:buClr>
              <a:buSzPct val="95000"/>
              <a:buFont typeface="Wingdings 2"/>
              <a:buChar char=""/>
            </a:pPr>
            <a:r>
              <a:rPr lang="en-US" dirty="0"/>
              <a:t>Data Loading</a:t>
            </a:r>
          </a:p>
          <a:p>
            <a:pPr marL="274320" lvl="0" indent="-274320" algn="just">
              <a:lnSpc>
                <a:spcPct val="90000"/>
              </a:lnSpc>
              <a:spcBef>
                <a:spcPct val="20000"/>
              </a:spcBef>
              <a:buClr>
                <a:schemeClr val="accent3"/>
              </a:buClr>
              <a:buSzPct val="95000"/>
              <a:buFont typeface="Wingdings 2"/>
              <a:buChar char=""/>
            </a:pPr>
            <a:r>
              <a:rPr lang="en-US" dirty="0"/>
              <a:t>Data Analysis</a:t>
            </a:r>
          </a:p>
          <a:p>
            <a:pPr marL="274320" lvl="0" indent="-274320" algn="just">
              <a:lnSpc>
                <a:spcPct val="90000"/>
              </a:lnSpc>
              <a:spcBef>
                <a:spcPct val="20000"/>
              </a:spcBef>
              <a:buClr>
                <a:schemeClr val="accent3"/>
              </a:buClr>
              <a:buSzPct val="95000"/>
              <a:buFont typeface="Wingdings 2"/>
              <a:buChar char=""/>
            </a:pPr>
            <a:r>
              <a:rPr lang="en-US" dirty="0"/>
              <a:t>Reporting</a:t>
            </a:r>
          </a:p>
          <a:p>
            <a:pPr marL="274320" lvl="0" indent="-274320" algn="just">
              <a:lnSpc>
                <a:spcPct val="90000"/>
              </a:lnSpc>
              <a:spcBef>
                <a:spcPct val="20000"/>
              </a:spcBef>
              <a:buClr>
                <a:schemeClr val="accent3"/>
              </a:buClr>
              <a:buSzPct val="95000"/>
              <a:buFont typeface="Wingdings 2"/>
              <a:buChar char=""/>
            </a:pPr>
            <a:r>
              <a:rPr lang="en-US" dirty="0"/>
              <a:t>Data Decision</a:t>
            </a:r>
          </a:p>
          <a:p>
            <a:pPr marL="274320" indent="-274320" algn="just">
              <a:lnSpc>
                <a:spcPct val="90000"/>
              </a:lnSpc>
              <a:spcBef>
                <a:spcPct val="20000"/>
              </a:spcBef>
              <a:buClr>
                <a:schemeClr val="accent3"/>
              </a:buClr>
              <a:buSzPct val="95000"/>
              <a:buFont typeface="Wingdings 2"/>
              <a:buChar char=""/>
            </a:pPr>
            <a:r>
              <a:rPr lang="en-US" dirty="0"/>
              <a:t>Data Archival</a:t>
            </a:r>
          </a:p>
        </p:txBody>
      </p:sp>
      <p:sp>
        <p:nvSpPr>
          <p:cNvPr id="27" name="Rectangle 26"/>
          <p:cNvSpPr/>
          <p:nvPr/>
        </p:nvSpPr>
        <p:spPr>
          <a:xfrm>
            <a:off x="4953000" y="3429000"/>
            <a:ext cx="1274516" cy="369332"/>
          </a:xfrm>
          <a:prstGeom prst="rect">
            <a:avLst/>
          </a:prstGeom>
        </p:spPr>
        <p:txBody>
          <a:bodyPr wrap="none">
            <a:spAutoFit/>
          </a:bodyPr>
          <a:lstStyle/>
          <a:p>
            <a:r>
              <a:rPr lang="en-US" b="1" dirty="0">
                <a:solidFill>
                  <a:schemeClr val="accent1"/>
                </a:solidFill>
              </a:rPr>
              <a:t>WaterAPP</a:t>
            </a:r>
            <a:endParaRPr lang="en-US" dirty="0">
              <a:solidFill>
                <a:schemeClr val="accent1"/>
              </a:solidFill>
            </a:endParaRPr>
          </a:p>
        </p:txBody>
      </p:sp>
    </p:spTree>
    <p:extLst>
      <p:ext uri="{BB962C8B-B14F-4D97-AF65-F5344CB8AC3E}">
        <p14:creationId xmlns:p14="http://schemas.microsoft.com/office/powerpoint/2010/main" val="381133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Phases</a:t>
            </a:r>
          </a:p>
        </p:txBody>
      </p:sp>
      <p:sp>
        <p:nvSpPr>
          <p:cNvPr id="5" name="Content Placeholder 4"/>
          <p:cNvSpPr>
            <a:spLocks noGrp="1"/>
          </p:cNvSpPr>
          <p:nvPr>
            <p:ph sz="quarter" idx="2"/>
          </p:nvPr>
        </p:nvSpPr>
        <p:spPr>
          <a:xfrm>
            <a:off x="457200" y="1905000"/>
            <a:ext cx="4040188" cy="2362200"/>
          </a:xfrm>
        </p:spPr>
        <p:txBody>
          <a:bodyPr>
            <a:normAutofit fontScale="77500" lnSpcReduction="20000"/>
          </a:bodyPr>
          <a:lstStyle/>
          <a:p>
            <a:pPr marL="0" indent="0" algn="just">
              <a:buNone/>
            </a:pPr>
            <a:r>
              <a:rPr lang="en-US" b="1" dirty="0"/>
              <a:t>Data Capture</a:t>
            </a:r>
          </a:p>
          <a:p>
            <a:pPr algn="just"/>
            <a:r>
              <a:rPr lang="en-US" dirty="0"/>
              <a:t>Collecting water source data and water requirement data. </a:t>
            </a:r>
          </a:p>
          <a:p>
            <a:pPr algn="just"/>
            <a:r>
              <a:rPr lang="en-US" i="1" dirty="0"/>
              <a:t>Main data sources of water are rivers, lakes, rain and groundwater.</a:t>
            </a:r>
          </a:p>
          <a:p>
            <a:pPr algn="just"/>
            <a:r>
              <a:rPr lang="en-US" i="1" dirty="0"/>
              <a:t>Water requirement is different across the city depending upon population, available of lakes and groundwater. </a:t>
            </a:r>
          </a:p>
          <a:p>
            <a:pPr algn="just"/>
            <a:endParaRPr lang="en-US" dirty="0"/>
          </a:p>
        </p:txBody>
      </p:sp>
      <p:pic>
        <p:nvPicPr>
          <p:cNvPr id="8" name="Content Placeholder 7"/>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4699454" y="2294479"/>
            <a:ext cx="4041775" cy="1820321"/>
          </a:xfrm>
        </p:spPr>
      </p:pic>
      <p:sp>
        <p:nvSpPr>
          <p:cNvPr id="10" name="Rectangle 9"/>
          <p:cNvSpPr/>
          <p:nvPr/>
        </p:nvSpPr>
        <p:spPr>
          <a:xfrm>
            <a:off x="4267200" y="4572000"/>
            <a:ext cx="4572000" cy="1729704"/>
          </a:xfrm>
          <a:prstGeom prst="rect">
            <a:avLst/>
          </a:prstGeom>
        </p:spPr>
        <p:txBody>
          <a:bodyPr>
            <a:spAutoFit/>
          </a:bodyPr>
          <a:lstStyle/>
          <a:p>
            <a:r>
              <a:rPr lang="en-US" b="1" dirty="0"/>
              <a:t>Data Storage</a:t>
            </a:r>
          </a:p>
          <a:p>
            <a:pPr marL="274320" indent="-274320" algn="just">
              <a:lnSpc>
                <a:spcPct val="80000"/>
              </a:lnSpc>
              <a:spcBef>
                <a:spcPct val="20000"/>
              </a:spcBef>
              <a:buClr>
                <a:schemeClr val="accent3"/>
              </a:buClr>
              <a:buSzPct val="95000"/>
              <a:buFont typeface="Wingdings 2"/>
              <a:buChar char=""/>
            </a:pPr>
            <a:r>
              <a:rPr lang="en-US" sz="1700" dirty="0"/>
              <a:t>Once data has been collected, we can store it in a database to maintain the data and retrieve it whenever we require.</a:t>
            </a:r>
          </a:p>
          <a:p>
            <a:pPr marL="274320" indent="-274320" algn="just">
              <a:lnSpc>
                <a:spcPct val="80000"/>
              </a:lnSpc>
              <a:spcBef>
                <a:spcPct val="20000"/>
              </a:spcBef>
              <a:buClr>
                <a:schemeClr val="accent3"/>
              </a:buClr>
              <a:buSzPct val="95000"/>
              <a:buFont typeface="Wingdings 2"/>
              <a:buChar char=""/>
            </a:pPr>
            <a:r>
              <a:rPr lang="en-US" sz="1700" dirty="0"/>
              <a:t>We can use the data analyze certain aspects like reliability of source, areas where more water is required etc.</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267200"/>
            <a:ext cx="3657600" cy="2278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206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2"/>
          </p:nvPr>
        </p:nvSpPr>
        <p:spPr>
          <a:xfrm>
            <a:off x="457200" y="1335880"/>
            <a:ext cx="4040188" cy="2321720"/>
          </a:xfrm>
        </p:spPr>
        <p:txBody>
          <a:bodyPr>
            <a:normAutofit/>
          </a:bodyPr>
          <a:lstStyle/>
          <a:p>
            <a:pPr marL="0" indent="0" algn="just">
              <a:buNone/>
            </a:pPr>
            <a:r>
              <a:rPr lang="en-US" sz="1700" b="1" dirty="0"/>
              <a:t>Data Analysis</a:t>
            </a:r>
          </a:p>
          <a:p>
            <a:pPr algn="just"/>
            <a:r>
              <a:rPr lang="en-US" sz="1700" dirty="0"/>
              <a:t>Water requirement is analyze the several factors like availability of natural source, population, season etc.</a:t>
            </a:r>
          </a:p>
          <a:p>
            <a:pPr algn="just"/>
            <a:r>
              <a:rPr lang="en-US" sz="1700" i="1" dirty="0"/>
              <a:t>The collected data is preprocessed and feed into WaterAPP decision making center to  find out which areas require priority water supply.</a:t>
            </a:r>
            <a:endParaRPr lang="en-US" sz="1700" dirty="0"/>
          </a:p>
          <a:p>
            <a:pPr algn="just"/>
            <a:endParaRPr lang="en-US" sz="1700" dirty="0"/>
          </a:p>
          <a:p>
            <a:pPr algn="just"/>
            <a:endParaRPr lang="en-US" sz="1700" dirty="0"/>
          </a:p>
        </p:txBody>
      </p:sp>
      <p:pic>
        <p:nvPicPr>
          <p:cNvPr id="7" name="Content Placeholder 6"/>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4645025" y="1447800"/>
            <a:ext cx="4041775" cy="1981200"/>
          </a:xfrm>
        </p:spPr>
      </p:pic>
      <p:sp>
        <p:nvSpPr>
          <p:cNvPr id="9" name="Rectangle 8"/>
          <p:cNvSpPr/>
          <p:nvPr/>
        </p:nvSpPr>
        <p:spPr>
          <a:xfrm>
            <a:off x="4267200" y="3836277"/>
            <a:ext cx="4572000" cy="2945422"/>
          </a:xfrm>
          <a:prstGeom prst="rect">
            <a:avLst/>
          </a:prstGeom>
        </p:spPr>
        <p:txBody>
          <a:bodyPr>
            <a:spAutoFit/>
          </a:bodyPr>
          <a:lstStyle/>
          <a:p>
            <a:pPr algn="just">
              <a:lnSpc>
                <a:spcPct val="90000"/>
              </a:lnSpc>
              <a:spcBef>
                <a:spcPct val="20000"/>
              </a:spcBef>
              <a:buClr>
                <a:schemeClr val="accent3"/>
              </a:buClr>
              <a:buSzPct val="95000"/>
            </a:pPr>
            <a:r>
              <a:rPr lang="en-US" b="1" dirty="0"/>
              <a:t>Data Decision Center</a:t>
            </a:r>
          </a:p>
          <a:p>
            <a:pPr marL="274320" indent="-274320" algn="just">
              <a:lnSpc>
                <a:spcPct val="90000"/>
              </a:lnSpc>
              <a:spcBef>
                <a:spcPct val="20000"/>
              </a:spcBef>
              <a:buClr>
                <a:schemeClr val="accent3"/>
              </a:buClr>
              <a:buSzPct val="95000"/>
              <a:buFont typeface="Wingdings 2"/>
              <a:buChar char=""/>
            </a:pPr>
            <a:r>
              <a:rPr lang="en-US" dirty="0"/>
              <a:t>WaterAPP used a Fuzzy related decision making system for predicting the data of which area is scarce of water and requires immediate attention. </a:t>
            </a:r>
          </a:p>
          <a:p>
            <a:pPr marL="274320" indent="-274320" algn="just">
              <a:lnSpc>
                <a:spcPct val="90000"/>
              </a:lnSpc>
              <a:spcBef>
                <a:spcPct val="20000"/>
              </a:spcBef>
              <a:buClr>
                <a:schemeClr val="accent3"/>
              </a:buClr>
              <a:buSzPct val="95000"/>
              <a:buFont typeface="Wingdings 2"/>
              <a:buChar char=""/>
            </a:pPr>
            <a:r>
              <a:rPr lang="en-US" dirty="0"/>
              <a:t>These are the areas where the demand/requirement of water is more than the availability of water. When this reaches a fixed level, the water supply board is notified that this particular area requires immediate supply of water.</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200525"/>
            <a:ext cx="3546746"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0093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989</Words>
  <Application>Microsoft Office PowerPoint</Application>
  <PresentationFormat>On-screen Show (4:3)</PresentationFormat>
  <Paragraphs>80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Aharoni</vt:lpstr>
      <vt:lpstr>Calibri</vt:lpstr>
      <vt:lpstr>Constantia</vt:lpstr>
      <vt:lpstr>Times New Roman</vt:lpstr>
      <vt:lpstr>Wingdings 2</vt:lpstr>
      <vt:lpstr>Flow</vt:lpstr>
      <vt:lpstr>WaterAPP </vt:lpstr>
      <vt:lpstr>Why Water Management?</vt:lpstr>
      <vt:lpstr>How We Do?</vt:lpstr>
      <vt:lpstr>How Business Impacts?</vt:lpstr>
      <vt:lpstr> Solutions? </vt:lpstr>
      <vt:lpstr>Our WaterAPP Approach</vt:lpstr>
      <vt:lpstr>How Data Travelling?</vt:lpstr>
      <vt:lpstr>Data Phases</vt:lpstr>
      <vt:lpstr>PowerPoint Presentation</vt:lpstr>
      <vt:lpstr>Data Pruning </vt:lpstr>
      <vt:lpstr>WaterApp Login</vt:lpstr>
      <vt:lpstr>Demand &amp; Supply Report</vt:lpstr>
      <vt:lpstr>Demand Report By Monthly </vt:lpstr>
      <vt:lpstr>PowerPoint Presentation</vt:lpstr>
    </vt:vector>
  </TitlesOfParts>
  <Company>Cetera Financial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Water Management &amp; Control</dc:title>
  <dc:creator>Rajasekar Satyamoorthy</dc:creator>
  <cp:lastModifiedBy>admin</cp:lastModifiedBy>
  <cp:revision>43</cp:revision>
  <dcterms:created xsi:type="dcterms:W3CDTF">2018-02-01T10:54:59Z</dcterms:created>
  <dcterms:modified xsi:type="dcterms:W3CDTF">2018-02-02T06:33:32Z</dcterms:modified>
</cp:coreProperties>
</file>