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DDB-BADF-4C3C-A047-B9B0AA73E8CC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897-9D2D-4FB1-AA6F-8CFCDF71D6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DDB-BADF-4C3C-A047-B9B0AA73E8CC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897-9D2D-4FB1-AA6F-8CFCDF71D6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DDB-BADF-4C3C-A047-B9B0AA73E8CC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897-9D2D-4FB1-AA6F-8CFCDF71D6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DDB-BADF-4C3C-A047-B9B0AA73E8CC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897-9D2D-4FB1-AA6F-8CFCDF71D6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DDB-BADF-4C3C-A047-B9B0AA73E8CC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897-9D2D-4FB1-AA6F-8CFCDF71D6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DDB-BADF-4C3C-A047-B9B0AA73E8CC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897-9D2D-4FB1-AA6F-8CFCDF71D6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DDB-BADF-4C3C-A047-B9B0AA73E8CC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897-9D2D-4FB1-AA6F-8CFCDF71D6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DDB-BADF-4C3C-A047-B9B0AA73E8CC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897-9D2D-4FB1-AA6F-8CFCDF71D6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DDB-BADF-4C3C-A047-B9B0AA73E8CC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897-9D2D-4FB1-AA6F-8CFCDF71D6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DDB-BADF-4C3C-A047-B9B0AA73E8CC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897-9D2D-4FB1-AA6F-8CFCDF71D6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DDDB-BADF-4C3C-A047-B9B0AA73E8CC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897-9D2D-4FB1-AA6F-8CFCDF71D6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A12DDDB-BADF-4C3C-A047-B9B0AA73E8CC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33A6897-9D2D-4FB1-AA6F-8CFCDF71D6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95736" y="3717032"/>
            <a:ext cx="5637010" cy="2361648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 smtClean="0"/>
              <a:t>강승식 교수님</a:t>
            </a:r>
            <a:endParaRPr lang="en-US" altLang="ko-KR" sz="3200" dirty="0" smtClean="0"/>
          </a:p>
          <a:p>
            <a:pPr algn="r"/>
            <a:r>
              <a:rPr lang="ko-KR" altLang="en-US" sz="3200" dirty="0" smtClean="0"/>
              <a:t>컴퓨터공학</a:t>
            </a:r>
            <a:r>
              <a:rPr lang="ko-KR" altLang="en-US" sz="3200" dirty="0"/>
              <a:t>부</a:t>
            </a:r>
            <a:endParaRPr lang="en-US" altLang="ko-KR" sz="3200" dirty="0" smtClean="0"/>
          </a:p>
          <a:p>
            <a:pPr algn="r"/>
            <a:r>
              <a:rPr lang="en-US" altLang="ko-KR" sz="3200" dirty="0" smtClean="0"/>
              <a:t>20123339 </a:t>
            </a:r>
            <a:r>
              <a:rPr lang="ko-KR" altLang="en-US" sz="3200" dirty="0" smtClean="0"/>
              <a:t>김동훈</a:t>
            </a:r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7647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 컴파일러</a:t>
            </a:r>
            <a:r>
              <a:rPr lang="en-US" altLang="ko-KR" dirty="0"/>
              <a:t>: 3</a:t>
            </a:r>
            <a:r>
              <a:rPr lang="ko-KR" altLang="en-US" dirty="0"/>
              <a:t>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정규식과 유한자동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7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043608" y="260648"/>
            <a:ext cx="6400800" cy="3474720"/>
          </a:xfrm>
        </p:spPr>
        <p:txBody>
          <a:bodyPr>
            <a:normAutofit lnSpcReduction="10000"/>
          </a:bodyPr>
          <a:lstStyle/>
          <a:p>
            <a:endParaRPr lang="ko-KR" altLang="en-US" sz="2400" dirty="0">
              <a:latin typeface="HY강M" pitchFamily="18" charset="-127"/>
              <a:ea typeface="HY강M" pitchFamily="18" charset="-127"/>
            </a:endParaRPr>
          </a:p>
          <a:p>
            <a:pPr marL="45720" indent="0" algn="ctr">
              <a:buNone/>
            </a:pPr>
            <a:r>
              <a:rPr lang="en-US" altLang="ko-KR" sz="4000" dirty="0" smtClean="0">
                <a:latin typeface="HY강M" pitchFamily="18" charset="-127"/>
                <a:ea typeface="HY강M" pitchFamily="18" charset="-127"/>
              </a:rPr>
              <a:t>•</a:t>
            </a:r>
            <a:r>
              <a:rPr lang="ko-KR" altLang="en-US" sz="4000" dirty="0">
                <a:latin typeface="HY강M" pitchFamily="18" charset="-127"/>
                <a:ea typeface="HY강M" pitchFamily="18" charset="-127"/>
              </a:rPr>
              <a:t>정규 문법 </a:t>
            </a:r>
          </a:p>
          <a:p>
            <a:r>
              <a:rPr lang="en-US" altLang="ko-KR" sz="2400" dirty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sz="2400" dirty="0">
                <a:latin typeface="HY강M" pitchFamily="18" charset="-127"/>
                <a:ea typeface="HY강M" pitchFamily="18" charset="-127"/>
              </a:rPr>
              <a:t>우선형 문법</a:t>
            </a:r>
            <a:r>
              <a:rPr lang="en-US" altLang="ko-KR" sz="2400" dirty="0">
                <a:latin typeface="HY강M" pitchFamily="18" charset="-127"/>
                <a:ea typeface="HY강M" pitchFamily="18" charset="-127"/>
              </a:rPr>
              <a:t>: A → </a:t>
            </a:r>
            <a:r>
              <a:rPr lang="en-US" altLang="ko-KR" sz="2400" dirty="0" err="1">
                <a:latin typeface="HY강M" pitchFamily="18" charset="-127"/>
                <a:ea typeface="HY강M" pitchFamily="18" charset="-127"/>
              </a:rPr>
              <a:t>aA</a:t>
            </a:r>
            <a:r>
              <a:rPr lang="en-US" altLang="ko-KR" sz="2400" dirty="0">
                <a:latin typeface="HY강M" pitchFamily="18" charset="-127"/>
                <a:ea typeface="HY강M" pitchFamily="18" charset="-127"/>
              </a:rPr>
              <a:t> | a </a:t>
            </a:r>
          </a:p>
          <a:p>
            <a:r>
              <a:rPr lang="en-US" altLang="ko-KR" sz="2400" dirty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sz="2400" dirty="0">
                <a:latin typeface="HY강M" pitchFamily="18" charset="-127"/>
                <a:ea typeface="HY강M" pitchFamily="18" charset="-127"/>
              </a:rPr>
              <a:t>좌선형 문법</a:t>
            </a:r>
            <a:r>
              <a:rPr lang="en-US" altLang="ko-KR" sz="2400" dirty="0">
                <a:latin typeface="HY강M" pitchFamily="18" charset="-127"/>
                <a:ea typeface="HY강M" pitchFamily="18" charset="-127"/>
              </a:rPr>
              <a:t>: A → </a:t>
            </a:r>
            <a:r>
              <a:rPr lang="en-US" altLang="ko-KR" sz="2400" dirty="0" err="1">
                <a:latin typeface="HY강M" pitchFamily="18" charset="-127"/>
                <a:ea typeface="HY강M" pitchFamily="18" charset="-127"/>
              </a:rPr>
              <a:t>Aa</a:t>
            </a:r>
            <a:r>
              <a:rPr lang="en-US" altLang="ko-KR" sz="2400" dirty="0">
                <a:latin typeface="HY강M" pitchFamily="18" charset="-127"/>
                <a:ea typeface="HY강M" pitchFamily="18" charset="-127"/>
              </a:rPr>
              <a:t> | a </a:t>
            </a:r>
          </a:p>
          <a:p>
            <a:r>
              <a:rPr lang="en-US" altLang="ko-KR" sz="2400" dirty="0">
                <a:latin typeface="HY강M" pitchFamily="18" charset="-127"/>
                <a:ea typeface="HY강M" pitchFamily="18" charset="-127"/>
              </a:rPr>
              <a:t>•</a:t>
            </a:r>
            <a:r>
              <a:rPr lang="ko-KR" altLang="en-US" sz="2400" dirty="0">
                <a:latin typeface="HY강M" pitchFamily="18" charset="-127"/>
                <a:ea typeface="HY강M" pitchFamily="18" charset="-127"/>
              </a:rPr>
              <a:t>시작기호 </a:t>
            </a:r>
            <a:r>
              <a:rPr lang="en-US" altLang="ko-KR" sz="2400" dirty="0">
                <a:latin typeface="HY강M" pitchFamily="18" charset="-127"/>
                <a:ea typeface="HY강M" pitchFamily="18" charset="-127"/>
              </a:rPr>
              <a:t>S → ε </a:t>
            </a:r>
            <a:r>
              <a:rPr lang="ko-KR" altLang="en-US" sz="2400" dirty="0">
                <a:latin typeface="HY강M" pitchFamily="18" charset="-127"/>
                <a:ea typeface="HY강M" pitchFamily="18" charset="-127"/>
              </a:rPr>
              <a:t>이면</a:t>
            </a:r>
            <a:r>
              <a:rPr lang="en-US" altLang="ko-KR" sz="2400" dirty="0">
                <a:latin typeface="HY강M" pitchFamily="18" charset="-127"/>
                <a:ea typeface="HY강M" pitchFamily="18" charset="-127"/>
              </a:rPr>
              <a:t>, S</a:t>
            </a:r>
            <a:r>
              <a:rPr lang="ko-KR" altLang="en-US" sz="2400" dirty="0">
                <a:latin typeface="HY강M" pitchFamily="18" charset="-127"/>
                <a:ea typeface="HY강M" pitchFamily="18" charset="-127"/>
              </a:rPr>
              <a:t>가 타 생성규칙의 </a:t>
            </a:r>
            <a:r>
              <a:rPr lang="en-US" altLang="ko-KR" sz="2400" dirty="0">
                <a:latin typeface="HY강M" pitchFamily="18" charset="-127"/>
                <a:ea typeface="HY강M" pitchFamily="18" charset="-127"/>
              </a:rPr>
              <a:t>RHS</a:t>
            </a:r>
            <a:r>
              <a:rPr lang="ko-KR" altLang="en-US" sz="2400" dirty="0">
                <a:latin typeface="HY강M" pitchFamily="18" charset="-127"/>
                <a:ea typeface="HY강M" pitchFamily="18" charset="-127"/>
              </a:rPr>
              <a:t>에 나타나지 않아야 함 </a:t>
            </a:r>
          </a:p>
          <a:p>
            <a:r>
              <a:rPr lang="en-US" altLang="ko-KR" sz="2400" dirty="0">
                <a:latin typeface="HY강M" pitchFamily="18" charset="-127"/>
                <a:ea typeface="HY강M" pitchFamily="18" charset="-127"/>
              </a:rPr>
              <a:t>•</a:t>
            </a:r>
            <a:r>
              <a:rPr lang="ko-KR" altLang="en-US" sz="2400" dirty="0">
                <a:latin typeface="HY강M" pitchFamily="18" charset="-127"/>
                <a:ea typeface="HY강M" pitchFamily="18" charset="-127"/>
              </a:rPr>
              <a:t>아래 문법은 정규 문법이 아님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17032"/>
            <a:ext cx="583803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547664" y="44371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 </a:t>
            </a:r>
          </a:p>
          <a:p>
            <a:endParaRPr lang="ko-KR" altLang="en-US" b="0" i="0" u="none" strike="noStrike" baseline="0" dirty="0" smtClean="0"/>
          </a:p>
          <a:p>
            <a:r>
              <a:rPr lang="ko-KR" altLang="en-US" b="0" i="0" u="none" strike="noStrike" baseline="0" dirty="0" smtClean="0"/>
              <a:t> </a:t>
            </a:r>
            <a:endParaRPr lang="ko-KR" altLang="en-US" dirty="0"/>
          </a:p>
        </p:txBody>
      </p:sp>
      <p:sp>
        <p:nvSpPr>
          <p:cNvPr id="9" name="내용 개체 틀 4"/>
          <p:cNvSpPr txBox="1">
            <a:spLocks/>
          </p:cNvSpPr>
          <p:nvPr/>
        </p:nvSpPr>
        <p:spPr>
          <a:xfrm>
            <a:off x="1547664" y="4611067"/>
            <a:ext cx="5076056" cy="102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 smtClean="0"/>
          </a:p>
          <a:p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논터미널이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섞여있으면 정규문법이 아님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논터미널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개가 오른쪽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혹은왼쪽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끝에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있어야함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48691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 smtClean="0"/>
              <a:t>여기서 </a:t>
            </a:r>
            <a:r>
              <a:rPr lang="en-US" altLang="ko-KR" sz="1800" dirty="0" smtClean="0"/>
              <a:t>*</a:t>
            </a:r>
            <a:r>
              <a:rPr lang="ko-KR" altLang="en-US" sz="1800" dirty="0" smtClean="0"/>
              <a:t>기호는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번 혹은 그 이상 반복된다는 의미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115616" y="908720"/>
            <a:ext cx="6400800" cy="3474720"/>
          </a:xfrm>
        </p:spPr>
        <p:txBody>
          <a:bodyPr/>
          <a:lstStyle/>
          <a:p>
            <a:pPr marL="45720" indent="0">
              <a:buNone/>
            </a:pPr>
            <a:endParaRPr lang="ko-KR" altLang="en-US" dirty="0"/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•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정규식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(Regular Expression)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–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특정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스트링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유형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(string pattern)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을 기술하는 표현 방식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–(0+1)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-- 0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로 이루어진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스트링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유형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–(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ba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 --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ba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번 이상 반복된 후에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로 끝나는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스트링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유형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41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-243408"/>
            <a:ext cx="6840760" cy="1143000"/>
          </a:xfrm>
        </p:spPr>
        <p:txBody>
          <a:bodyPr/>
          <a:lstStyle/>
          <a:p>
            <a:r>
              <a:rPr lang="ko-KR" altLang="en-US" b="0" dirty="0" smtClean="0"/>
              <a:t/>
            </a:r>
            <a:br>
              <a:rPr lang="ko-KR" altLang="en-US" b="0" dirty="0" smtClean="0"/>
            </a:br>
            <a:r>
              <a:rPr lang="ko-KR" altLang="en-US" b="0" dirty="0" smtClean="0">
                <a:latin typeface="HY나무B" pitchFamily="18" charset="-127"/>
                <a:ea typeface="HY나무B" pitchFamily="18" charset="-127"/>
              </a:rPr>
              <a:t> </a:t>
            </a:r>
            <a:br>
              <a:rPr lang="ko-KR" altLang="en-US" b="0" dirty="0" smtClean="0">
                <a:latin typeface="HY나무B" pitchFamily="18" charset="-127"/>
                <a:ea typeface="HY나무B" pitchFamily="18" charset="-127"/>
              </a:rPr>
            </a:br>
            <a:r>
              <a:rPr lang="en-US" altLang="ko-KR" b="0" dirty="0" smtClean="0">
                <a:latin typeface="HY나무B" pitchFamily="18" charset="-127"/>
                <a:ea typeface="HY나무B" pitchFamily="18" charset="-127"/>
              </a:rPr>
              <a:t>•</a:t>
            </a:r>
            <a:r>
              <a:rPr lang="ko-KR" altLang="en-US" sz="3600" b="0" dirty="0" smtClean="0">
                <a:latin typeface="HY나무B" pitchFamily="18" charset="-127"/>
                <a:ea typeface="HY나무B" pitchFamily="18" charset="-127"/>
              </a:rPr>
              <a:t>정규식에 사용되는 메타 문자 </a:t>
            </a:r>
            <a:r>
              <a:rPr lang="ko-KR" altLang="en-US" sz="3600" b="0" dirty="0" smtClean="0"/>
              <a:t/>
            </a:r>
            <a:br>
              <a:rPr lang="ko-KR" altLang="en-US" sz="3600" b="0" dirty="0" smtClean="0"/>
            </a:b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403648" y="2564904"/>
            <a:ext cx="6400800" cy="3474720"/>
          </a:xfrm>
        </p:spPr>
        <p:txBody>
          <a:bodyPr/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 :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또는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· :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스트링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결합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(string concatenation)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 ) :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괄호 연산자</a:t>
            </a:r>
          </a:p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윗첨자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Kleene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closure, 0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번 이상 반복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 :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윗첨자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dagger, 1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번 이상 반복</a:t>
            </a:r>
          </a:p>
          <a:p>
            <a:pPr marL="45720" indent="0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4572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이거 이외에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부호를 쓴다거나 하면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안됨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3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8520" y="404664"/>
            <a:ext cx="6512511" cy="1143000"/>
          </a:xfrm>
        </p:spPr>
        <p:txBody>
          <a:bodyPr/>
          <a:lstStyle/>
          <a:p>
            <a:r>
              <a:rPr lang="ko-KR" altLang="en-US" dirty="0" smtClean="0"/>
              <a:t>정규식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259632" y="1700808"/>
            <a:ext cx="640080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식별자에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대한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BNF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&lt;id&gt; ::= &lt;letter&gt; | &lt;id&gt;&lt;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ld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ld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 ::= &lt;letter&gt; | &lt;digit&gt;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&lt;letter&gt; ::= a | b | ... | z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&lt;digit&gt; ::= 0 | 1 | ... | 9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 </a:t>
            </a:r>
          </a:p>
          <a:p>
            <a:endParaRPr lang="ko-KR" altLang="en-US" b="0" i="0" u="none" strike="noStrike" baseline="0" dirty="0" smtClean="0"/>
          </a:p>
          <a:p>
            <a:r>
              <a:rPr lang="ko-KR" altLang="en-US" b="0" i="0" u="none" strike="noStrike" baseline="0" dirty="0" smtClean="0"/>
              <a:t> </a:t>
            </a:r>
          </a:p>
          <a:p>
            <a:endParaRPr lang="ko-KR" altLang="en-US" b="0" i="0" u="none" strike="noStrike" baseline="0" dirty="0" smtClean="0"/>
          </a:p>
          <a:p>
            <a:r>
              <a:rPr lang="ko-KR" altLang="en-US" b="0" i="0" u="none" strike="noStrike" baseline="0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3933056"/>
            <a:ext cx="5616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 </a:t>
            </a:r>
          </a:p>
          <a:p>
            <a:endParaRPr lang="ko-KR" altLang="en-US" b="0" i="0" u="none" strike="noStrike" baseline="0" dirty="0" smtClean="0"/>
          </a:p>
          <a:p>
            <a:r>
              <a:rPr lang="ko-KR" altLang="en-US" b="0" i="0" u="none" strike="noStrike" baseline="0" dirty="0" smtClean="0"/>
              <a:t> </a:t>
            </a:r>
          </a:p>
          <a:p>
            <a:endParaRPr lang="ko-KR" altLang="en-US" b="0" i="0" u="none" strike="noStrike" baseline="0" dirty="0" smtClean="0"/>
          </a:p>
          <a:p>
            <a:r>
              <a:rPr lang="ko-KR" altLang="en-US" b="0" i="0" u="none" strike="noStrike" baseline="0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7784" y="430616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 indent="0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id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는 순환규칙</a:t>
            </a:r>
          </a:p>
          <a:p>
            <a:pPr marL="45720" indent="0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BNF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는 지금까지 생성규칙과 똑같은데</a:t>
            </a:r>
          </a:p>
          <a:p>
            <a:pPr marL="45720" indent="0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차이점이라면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::=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을 쓴다는 점이 다르다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57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6512511" cy="1143000"/>
          </a:xfrm>
        </p:spPr>
        <p:txBody>
          <a:bodyPr/>
          <a:lstStyle/>
          <a:p>
            <a:r>
              <a:rPr lang="ko-KR" altLang="en-US" sz="3600" dirty="0"/>
              <a:t> 정규식의 </a:t>
            </a:r>
            <a:r>
              <a:rPr lang="ko-KR" altLang="en-US" sz="3600" dirty="0" err="1"/>
              <a:t>등가성</a:t>
            </a:r>
            <a:r>
              <a:rPr lang="en-US" altLang="ko-KR" sz="3600" dirty="0"/>
              <a:t>(equality) </a:t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115616" y="1412776"/>
            <a:ext cx="6400800" cy="3474720"/>
          </a:xfrm>
        </p:spPr>
        <p:txBody>
          <a:bodyPr>
            <a:normAutofit fontScale="92500" lnSpcReduction="10000"/>
          </a:bodyPr>
          <a:lstStyle/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pPr marL="45720" indent="0">
              <a:buNone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•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정규식 형태가 다르더라도 </a:t>
            </a:r>
            <a:r>
              <a:rPr lang="ko-KR" altLang="en-US" sz="2400" dirty="0" err="1">
                <a:latin typeface="HY견고딕" pitchFamily="18" charset="-127"/>
                <a:ea typeface="HY견고딕" pitchFamily="18" charset="-127"/>
              </a:rPr>
              <a:t>정규식으로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표현되는 </a:t>
            </a:r>
            <a:r>
              <a:rPr lang="ko-KR" altLang="en-US" sz="2400" dirty="0" err="1">
                <a:latin typeface="HY견고딕" pitchFamily="18" charset="-127"/>
                <a:ea typeface="HY견고딕" pitchFamily="18" charset="-127"/>
              </a:rPr>
              <a:t>스트링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집합이 동일하면 동일한 언어에 대한 정규식이다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 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Ex) </a:t>
            </a:r>
            <a:r>
              <a:rPr lang="en-US" altLang="ko-KR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aa</a:t>
            </a:r>
            <a:r>
              <a:rPr lang="en-US" altLang="ko-KR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* ≡ a*a </a:t>
            </a:r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45720" indent="0">
              <a:buNone/>
            </a:pP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b="1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b="1" dirty="0" err="1" smtClean="0">
                <a:latin typeface="HY견고딕" pitchFamily="18" charset="-127"/>
                <a:ea typeface="HY견고딕" pitchFamily="18" charset="-127"/>
              </a:rPr>
              <a:t>앞에껀</a:t>
            </a:r>
            <a:r>
              <a:rPr lang="ko-KR" altLang="en-US" sz="12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b="1" dirty="0" smtClean="0"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200" b="1" dirty="0" err="1" smtClean="0">
                <a:latin typeface="HY견고딕" pitchFamily="18" charset="-127"/>
                <a:ea typeface="HY견고딕" pitchFamily="18" charset="-127"/>
              </a:rPr>
              <a:t>로시작해서</a:t>
            </a:r>
            <a:r>
              <a:rPr lang="ko-KR" altLang="en-US" sz="12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b="1" dirty="0" smtClean="0"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200" b="1" dirty="0" smtClean="0">
                <a:latin typeface="HY견고딕" pitchFamily="18" charset="-127"/>
                <a:ea typeface="HY견고딕" pitchFamily="18" charset="-127"/>
              </a:rPr>
              <a:t>가</a:t>
            </a:r>
            <a:r>
              <a:rPr lang="en-US" altLang="ko-KR" sz="1200" b="1" dirty="0" smtClean="0"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1200" b="1" dirty="0" err="1" smtClean="0">
                <a:latin typeface="HY견고딕" pitchFamily="18" charset="-127"/>
                <a:ea typeface="HY견고딕" pitchFamily="18" charset="-127"/>
              </a:rPr>
              <a:t>번이상</a:t>
            </a:r>
            <a:r>
              <a:rPr lang="ko-KR" altLang="en-US" sz="1200" b="1" dirty="0" smtClean="0">
                <a:latin typeface="HY견고딕" pitchFamily="18" charset="-127"/>
                <a:ea typeface="HY견고딕" pitchFamily="18" charset="-127"/>
              </a:rPr>
              <a:t> 반복</a:t>
            </a:r>
            <a:r>
              <a:rPr lang="en-US" altLang="ko-KR" sz="1200" b="1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200" b="1" dirty="0" smtClean="0">
                <a:latin typeface="HY견고딕" pitchFamily="18" charset="-127"/>
                <a:ea typeface="HY견고딕" pitchFamily="18" charset="-127"/>
              </a:rPr>
              <a:t>뒤에는 </a:t>
            </a:r>
            <a:r>
              <a:rPr lang="en-US" altLang="ko-KR" sz="1200" b="1" dirty="0" smtClean="0"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200" b="1" dirty="0" smtClean="0">
                <a:latin typeface="HY견고딕" pitchFamily="18" charset="-127"/>
                <a:ea typeface="HY견고딕" pitchFamily="18" charset="-127"/>
              </a:rPr>
              <a:t>가</a:t>
            </a:r>
            <a:r>
              <a:rPr lang="en-US" altLang="ko-KR" sz="1200" b="1" dirty="0" smtClean="0"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1200" b="1" dirty="0" err="1" smtClean="0">
                <a:latin typeface="HY견고딕" pitchFamily="18" charset="-127"/>
                <a:ea typeface="HY견고딕" pitchFamily="18" charset="-127"/>
              </a:rPr>
              <a:t>번이상</a:t>
            </a:r>
            <a:r>
              <a:rPr lang="ko-KR" altLang="en-US" sz="1200" b="1" dirty="0" smtClean="0">
                <a:latin typeface="HY견고딕" pitchFamily="18" charset="-127"/>
                <a:ea typeface="HY견고딕" pitchFamily="18" charset="-127"/>
              </a:rPr>
              <a:t> 시작하고 </a:t>
            </a:r>
            <a:r>
              <a:rPr lang="en-US" altLang="ko-KR" sz="1200" b="1" dirty="0" smtClean="0"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200" b="1" dirty="0" smtClean="0">
                <a:latin typeface="HY견고딕" pitchFamily="18" charset="-127"/>
                <a:ea typeface="HY견고딕" pitchFamily="18" charset="-127"/>
              </a:rPr>
              <a:t>로 끝남</a:t>
            </a:r>
            <a:endParaRPr lang="en-US" altLang="ko-KR" sz="1200" b="1" dirty="0" smtClean="0">
              <a:latin typeface="HY견고딕" pitchFamily="18" charset="-127"/>
              <a:ea typeface="HY견고딕" pitchFamily="18" charset="-127"/>
            </a:endParaRPr>
          </a:p>
          <a:p>
            <a:pPr marL="45720" indent="0">
              <a:buNone/>
            </a:pPr>
            <a:r>
              <a:rPr lang="en-US" altLang="ko-KR" sz="1200" b="1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200" b="1" dirty="0" smtClean="0">
                <a:latin typeface="HY견고딕" pitchFamily="18" charset="-127"/>
                <a:ea typeface="HY견고딕" pitchFamily="18" charset="-127"/>
              </a:rPr>
              <a:t>또한 </a:t>
            </a:r>
            <a:r>
              <a:rPr lang="en-US" altLang="ko-KR" sz="1200" b="1" dirty="0" smtClean="0">
                <a:latin typeface="HY견고딕" pitchFamily="18" charset="-127"/>
                <a:ea typeface="HY견고딕" pitchFamily="18" charset="-127"/>
              </a:rPr>
              <a:t>a^+</a:t>
            </a:r>
            <a:r>
              <a:rPr lang="ko-KR" altLang="en-US" sz="1200" b="1" dirty="0" smtClean="0">
                <a:latin typeface="HY견고딕" pitchFamily="18" charset="-127"/>
                <a:ea typeface="HY견고딕" pitchFamily="18" charset="-127"/>
              </a:rPr>
              <a:t>로 </a:t>
            </a:r>
            <a:r>
              <a:rPr lang="ko-KR" altLang="en-US" sz="1200" b="1" dirty="0" err="1" smtClean="0">
                <a:latin typeface="HY견고딕" pitchFamily="18" charset="-127"/>
                <a:ea typeface="HY견고딕" pitchFamily="18" charset="-127"/>
              </a:rPr>
              <a:t>둘다</a:t>
            </a:r>
            <a:r>
              <a:rPr lang="ko-KR" altLang="en-US" sz="1200" b="1" dirty="0" smtClean="0">
                <a:latin typeface="HY견고딕" pitchFamily="18" charset="-127"/>
                <a:ea typeface="HY견고딕" pitchFamily="18" charset="-127"/>
              </a:rPr>
              <a:t> 표현 가능하다</a:t>
            </a:r>
            <a:r>
              <a:rPr lang="en-US" altLang="ko-KR" sz="1200" b="1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  <a:p>
            <a:pPr marL="4572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ab</a:t>
            </a:r>
            <a:r>
              <a:rPr lang="en-US" altLang="ko-KR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)*a ≡ a(</a:t>
            </a:r>
            <a:r>
              <a:rPr lang="en-US" altLang="ko-KR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ba</a:t>
            </a:r>
            <a:r>
              <a:rPr lang="en-US" altLang="ko-KR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)* </a:t>
            </a:r>
            <a:endParaRPr lang="en-US" altLang="ko-KR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45720" indent="0">
              <a:buNone/>
            </a:pPr>
            <a:r>
              <a:rPr lang="en-US" altLang="ko-KR" sz="1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A-&gt;</a:t>
            </a:r>
            <a:r>
              <a:rPr lang="en-US" altLang="ko-KR" sz="19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abA|a</a:t>
            </a:r>
            <a:endParaRPr lang="en-US" altLang="ko-KR" sz="19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marL="45720" indent="0">
              <a:buNone/>
            </a:pPr>
            <a:r>
              <a:rPr lang="en-US" altLang="ko-KR" sz="1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9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우선형문법</a:t>
            </a:r>
            <a:r>
              <a:rPr lang="en-US" altLang="ko-KR" sz="1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4572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36483" y="40050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A-&gt;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Aba|a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좌선형 문법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0377" y="46431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 </a:t>
            </a:r>
            <a:r>
              <a:rPr lang="en-US" altLang="ko-KR" sz="1600" dirty="0" smtClean="0"/>
              <a:t>(</a:t>
            </a:r>
            <a:r>
              <a:rPr lang="en-US" altLang="ko-KR" sz="1600" dirty="0" err="1"/>
              <a:t>ab</a:t>
            </a:r>
            <a:r>
              <a:rPr lang="en-US" altLang="ko-KR" sz="1600" dirty="0"/>
              <a:t>)</a:t>
            </a:r>
            <a:r>
              <a:rPr lang="ko-KR" altLang="en-US" sz="1600" dirty="0"/>
              <a:t>*</a:t>
            </a:r>
            <a:r>
              <a:rPr lang="en-US" altLang="ko-KR" sz="1600" dirty="0"/>
              <a:t>a </a:t>
            </a:r>
            <a:r>
              <a:rPr lang="ko-KR" altLang="en-US" sz="1600" dirty="0"/>
              <a:t>과 </a:t>
            </a:r>
            <a:r>
              <a:rPr lang="en-US" altLang="ko-KR" sz="1600" dirty="0"/>
              <a:t>a(</a:t>
            </a:r>
            <a:r>
              <a:rPr lang="en-US" altLang="ko-KR" sz="1600" dirty="0" err="1"/>
              <a:t>ba</a:t>
            </a:r>
            <a:r>
              <a:rPr lang="en-US" altLang="ko-KR" sz="1600" dirty="0"/>
              <a:t>)</a:t>
            </a:r>
            <a:r>
              <a:rPr lang="ko-KR" altLang="en-US" sz="1600" dirty="0"/>
              <a:t>* 에 대한 정규 </a:t>
            </a:r>
            <a:r>
              <a:rPr lang="ko-KR" altLang="en-US" sz="1600" dirty="0" smtClean="0"/>
              <a:t>문법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1505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70485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4000" dirty="0" smtClean="0"/>
              <a:t>정규식 </a:t>
            </a:r>
            <a:r>
              <a:rPr lang="ko-KR" altLang="en-US" sz="4000" dirty="0"/>
              <a:t>계산 방법 </a:t>
            </a:r>
            <a:br>
              <a:rPr lang="ko-KR" altLang="en-US" sz="4000" dirty="0"/>
            </a:b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259632" y="1988840"/>
            <a:ext cx="6400800" cy="347472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•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정규 문법으로 기술되는 정규 언어는 정규식을 구할 수 있음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–CFG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등 정규 언어가 아닌 언어는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정규식으로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기술할 수 없음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•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유한 언어의 정규식은 모든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스트링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나열 </a:t>
            </a:r>
            <a:endParaRPr lang="ko-KR" altLang="en-US" dirty="0"/>
          </a:p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무한 언어의 정규식은 반복되는 부분을 *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번 이상 반복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+(1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번 이상 반복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형태로 구해야 함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3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512511" cy="1143000"/>
          </a:xfrm>
        </p:spPr>
        <p:txBody>
          <a:bodyPr/>
          <a:lstStyle/>
          <a:p>
            <a:r>
              <a:rPr lang="ko-KR" altLang="en-US" sz="3200" dirty="0" smtClean="0"/>
              <a:t>우순환 규칙에  의해 무한언어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정규식을 구해보면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187624" y="3068960"/>
            <a:ext cx="6256784" cy="2850455"/>
          </a:xfrm>
        </p:spPr>
        <p:txBody>
          <a:bodyPr/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 → 0S | 1S | 0 | 1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4572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(0S | 1S -&gt; (0S + 1S) -&gt; (0+1)S </a:t>
            </a:r>
          </a:p>
          <a:p>
            <a:pPr marL="45720" indent="0">
              <a:buNone/>
            </a:pPr>
            <a:r>
              <a:rPr lang="ko-KR" altLang="en-US" sz="1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위에서 주의 </a:t>
            </a:r>
            <a:r>
              <a:rPr lang="ko-KR" altLang="en-US" sz="18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할점은</a:t>
            </a:r>
            <a:r>
              <a:rPr lang="ko-KR" altLang="en-US" sz="1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 </a:t>
            </a:r>
            <a:r>
              <a:rPr lang="ko-KR" altLang="en-US" sz="1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앞으로 뽑으면 안됨</a:t>
            </a:r>
            <a:endParaRPr lang="en-US" altLang="ko-KR" sz="18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 = (0+1)S + (0+1)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이므로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 = (0+1)*(0+1) = (0+1)+ 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31640" y="1484784"/>
            <a:ext cx="561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우순환 규칙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(right recursive rule)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정규식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 → </a:t>
            </a:r>
            <a:r>
              <a:rPr lang="el-GR" altLang="ko-KR" dirty="0">
                <a:latin typeface="HY견고딕" pitchFamily="18" charset="-127"/>
                <a:ea typeface="HY견고딕" pitchFamily="18" charset="-127"/>
              </a:rPr>
              <a:t>α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 | </a:t>
            </a:r>
            <a:r>
              <a:rPr lang="el-GR" altLang="ko-KR" dirty="0">
                <a:latin typeface="HY견고딕" pitchFamily="18" charset="-127"/>
                <a:ea typeface="HY견고딕" pitchFamily="18" charset="-127"/>
              </a:rPr>
              <a:t>β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 = </a:t>
            </a:r>
            <a:r>
              <a:rPr lang="el-GR" altLang="ko-KR" dirty="0">
                <a:latin typeface="HY견고딕" pitchFamily="18" charset="-127"/>
                <a:ea typeface="HY견고딕" pitchFamily="18" charset="-127"/>
              </a:rPr>
              <a:t>α*β 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89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54</TotalTime>
  <Words>357</Words>
  <Application>Microsoft Office PowerPoint</Application>
  <PresentationFormat>화면 슬라이드 쇼(4:3)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기류</vt:lpstr>
      <vt:lpstr>  컴파일러: 3장  정규식과 유한자동</vt:lpstr>
      <vt:lpstr>PowerPoint 프레젠테이션</vt:lpstr>
      <vt:lpstr>(여기서 *기호는 0번 혹은 그 이상 반복된다는 의미)</vt:lpstr>
      <vt:lpstr>   •정규식에 사용되는 메타 문자  </vt:lpstr>
      <vt:lpstr>정규식 예제</vt:lpstr>
      <vt:lpstr> 정규식의 등가성(equality)  </vt:lpstr>
      <vt:lpstr>정규식 계산 방법  </vt:lpstr>
      <vt:lpstr>우순환 규칙에  의해 무한언어  정규식을 구해보면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컴파일러: 3장</dc:title>
  <dc:creator>김동훈</dc:creator>
  <cp:lastModifiedBy>김동훈</cp:lastModifiedBy>
  <cp:revision>22</cp:revision>
  <dcterms:created xsi:type="dcterms:W3CDTF">2016-09-23T06:20:26Z</dcterms:created>
  <dcterms:modified xsi:type="dcterms:W3CDTF">2016-09-23T07:14:57Z</dcterms:modified>
</cp:coreProperties>
</file>