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265" r:id="rId15"/>
    <p:sldId id="329" r:id="rId16"/>
    <p:sldId id="266" r:id="rId17"/>
    <p:sldId id="355" r:id="rId18"/>
    <p:sldId id="356" r:id="rId19"/>
    <p:sldId id="267" r:id="rId20"/>
    <p:sldId id="288" r:id="rId21"/>
    <p:sldId id="354" r:id="rId22"/>
    <p:sldId id="353" r:id="rId23"/>
    <p:sldId id="270" r:id="rId24"/>
    <p:sldId id="338" r:id="rId25"/>
    <p:sldId id="339" r:id="rId26"/>
    <p:sldId id="330" r:id="rId27"/>
    <p:sldId id="271" r:id="rId28"/>
    <p:sldId id="289" r:id="rId29"/>
    <p:sldId id="290" r:id="rId30"/>
    <p:sldId id="272" r:id="rId31"/>
    <p:sldId id="291" r:id="rId32"/>
    <p:sldId id="331" r:id="rId33"/>
    <p:sldId id="292" r:id="rId34"/>
    <p:sldId id="273" r:id="rId35"/>
    <p:sldId id="274" r:id="rId36"/>
    <p:sldId id="293" r:id="rId37"/>
    <p:sldId id="275" r:id="rId38"/>
    <p:sldId id="332" r:id="rId39"/>
    <p:sldId id="333" r:id="rId40"/>
    <p:sldId id="276" r:id="rId41"/>
    <p:sldId id="277" r:id="rId42"/>
    <p:sldId id="334" r:id="rId43"/>
    <p:sldId id="335" r:id="rId44"/>
    <p:sldId id="278" r:id="rId45"/>
    <p:sldId id="279" r:id="rId46"/>
    <p:sldId id="336" r:id="rId47"/>
    <p:sldId id="337" r:id="rId48"/>
    <p:sldId id="281" r:id="rId49"/>
    <p:sldId id="282" r:id="rId50"/>
    <p:sldId id="295" r:id="rId51"/>
    <p:sldId id="283" r:id="rId52"/>
    <p:sldId id="296" r:id="rId53"/>
    <p:sldId id="340" r:id="rId54"/>
    <p:sldId id="342" r:id="rId55"/>
    <p:sldId id="284" r:id="rId56"/>
    <p:sldId id="343" r:id="rId57"/>
    <p:sldId id="285" r:id="rId58"/>
    <p:sldId id="297" r:id="rId59"/>
    <p:sldId id="344" r:id="rId60"/>
    <p:sldId id="286" r:id="rId61"/>
    <p:sldId id="345" r:id="rId62"/>
    <p:sldId id="287" r:id="rId63"/>
    <p:sldId id="328" r:id="rId64"/>
    <p:sldId id="298" r:id="rId65"/>
    <p:sldId id="299" r:id="rId66"/>
    <p:sldId id="300" r:id="rId67"/>
    <p:sldId id="301" r:id="rId68"/>
    <p:sldId id="303" r:id="rId69"/>
    <p:sldId id="357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4" r:id="rId78"/>
    <p:sldId id="360" r:id="rId79"/>
    <p:sldId id="361" r:id="rId80"/>
    <p:sldId id="359" r:id="rId81"/>
    <p:sldId id="317" r:id="rId82"/>
    <p:sldId id="318" r:id="rId83"/>
    <p:sldId id="319" r:id="rId84"/>
    <p:sldId id="322" r:id="rId85"/>
    <p:sldId id="362" r:id="rId86"/>
    <p:sldId id="364" r:id="rId87"/>
    <p:sldId id="363" r:id="rId88"/>
    <p:sldId id="365" r:id="rId89"/>
    <p:sldId id="323" r:id="rId90"/>
    <p:sldId id="326" r:id="rId91"/>
    <p:sldId id="327" r:id="rId92"/>
    <p:sldId id="325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8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6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4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D92B-20AB-47A2-BA2D-166AC47CA61A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4409-F0C0-41B7-80F0-A2A4BA1F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000" dirty="0"/>
              <a:t>Bottom-up </a:t>
            </a:r>
            <a:r>
              <a:rPr lang="ko-KR" altLang="en-US" sz="3000" dirty="0"/>
              <a:t>구문 분석</a:t>
            </a:r>
            <a:endParaRPr lang="en-US" altLang="ko-KR" sz="3000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20123415 </a:t>
            </a:r>
            <a:r>
              <a:rPr lang="ko-KR" altLang="en-US" dirty="0"/>
              <a:t>정찬형</a:t>
            </a:r>
          </a:p>
        </p:txBody>
      </p:sp>
    </p:spTree>
    <p:extLst>
      <p:ext uri="{BB962C8B-B14F-4D97-AF65-F5344CB8AC3E}">
        <p14:creationId xmlns:p14="http://schemas.microsoft.com/office/powerpoint/2010/main" val="374196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30799" y="1666338"/>
            <a:ext cx="583461" cy="4176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6542" y="4885357"/>
            <a:ext cx="2599923" cy="4176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68233" y="2083981"/>
            <a:ext cx="967562" cy="1273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97937" y="2722874"/>
            <a:ext cx="583461" cy="4176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5276" y="5206539"/>
            <a:ext cx="2918149" cy="4176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1616149" y="1137684"/>
            <a:ext cx="4181788" cy="1794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7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31225" y="1666339"/>
            <a:ext cx="521390" cy="4389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31225" y="5059391"/>
            <a:ext cx="1871724" cy="4389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3678865" y="1885793"/>
            <a:ext cx="4752360" cy="485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13061" y="4321939"/>
            <a:ext cx="2132419" cy="4389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32034" y="2185109"/>
            <a:ext cx="904161" cy="4389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5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8997"/>
              </p:ext>
            </p:extLst>
          </p:nvPr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96844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5000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77489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6" name="직사각형 5"/>
          <p:cNvSpPr/>
          <p:nvPr/>
        </p:nvSpPr>
        <p:spPr>
          <a:xfrm>
            <a:off x="9505509" y="4114284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7818106" y="5602805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14512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8" name="타원 7"/>
          <p:cNvSpPr/>
          <p:nvPr/>
        </p:nvSpPr>
        <p:spPr>
          <a:xfrm>
            <a:off x="1432769" y="2388781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+ a $</a:t>
            </a:r>
            <a:endParaRPr lang="ko-KR" altLang="en-US" sz="2500" b="1" dirty="0"/>
          </a:p>
        </p:txBody>
      </p:sp>
      <p:sp>
        <p:nvSpPr>
          <p:cNvPr id="11" name="직사각형 10"/>
          <p:cNvSpPr/>
          <p:nvPr/>
        </p:nvSpPr>
        <p:spPr>
          <a:xfrm>
            <a:off x="9505509" y="4114284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18106" y="5602805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0408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8110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8" name="타원 7"/>
          <p:cNvSpPr/>
          <p:nvPr/>
        </p:nvSpPr>
        <p:spPr>
          <a:xfrm>
            <a:off x="1432769" y="2388781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8742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4052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8" name="타원 7"/>
          <p:cNvSpPr/>
          <p:nvPr/>
        </p:nvSpPr>
        <p:spPr>
          <a:xfrm>
            <a:off x="1432769" y="2388781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4945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82206" y="4809354"/>
            <a:ext cx="2960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중요</a:t>
            </a:r>
            <a:r>
              <a:rPr lang="en-US" altLang="ko-KR" b="1" dirty="0"/>
              <a:t>!</a:t>
            </a:r>
          </a:p>
          <a:p>
            <a:pPr algn="ctr"/>
            <a:r>
              <a:rPr lang="ko-KR" altLang="en-US" b="1" dirty="0"/>
              <a:t>과정 한번에</a:t>
            </a:r>
            <a:endParaRPr lang="en-US" altLang="ko-KR" b="1" dirty="0"/>
          </a:p>
          <a:p>
            <a:pPr algn="ctr"/>
            <a:r>
              <a:rPr lang="ko-KR" altLang="en-US" b="1" dirty="0" err="1"/>
              <a:t>입력버퍼와</a:t>
            </a:r>
            <a:r>
              <a:rPr lang="ko-KR" altLang="en-US" b="1" dirty="0"/>
              <a:t> </a:t>
            </a:r>
            <a:r>
              <a:rPr lang="en-US" altLang="ko-KR" b="1" dirty="0"/>
              <a:t>state</a:t>
            </a:r>
            <a:r>
              <a:rPr lang="ko-KR" altLang="en-US" b="1" dirty="0"/>
              <a:t>가 세트로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6473904" y="5086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입력버퍼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326" y="4462064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 state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522570" y="4646730"/>
            <a:ext cx="22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11936" y="5285498"/>
            <a:ext cx="22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80952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  <p:sp>
        <p:nvSpPr>
          <p:cNvPr id="19" name="타원 18"/>
          <p:cNvSpPr/>
          <p:nvPr/>
        </p:nvSpPr>
        <p:spPr>
          <a:xfrm>
            <a:off x="1432769" y="2388781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 </a:t>
            </a:r>
            <a:r>
              <a:rPr lang="ko-KR" altLang="en-US" dirty="0"/>
              <a:t>파싱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3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우단 </a:t>
            </a:r>
            <a:r>
              <a:rPr lang="ko-KR" altLang="en-US" dirty="0" err="1"/>
              <a:t>역유도</a:t>
            </a:r>
            <a:r>
              <a:rPr lang="ko-KR" altLang="en-US" dirty="0"/>
              <a:t> 방식에 따른 파싱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647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LR – LL </a:t>
            </a:r>
            <a:r>
              <a:rPr lang="ko-KR" altLang="en-US" dirty="0"/>
              <a:t>파싱</a:t>
            </a:r>
            <a:r>
              <a:rPr lang="en-US" altLang="ko-KR" dirty="0"/>
              <a:t> </a:t>
            </a:r>
            <a:r>
              <a:rPr lang="ko-KR" altLang="en-US" dirty="0"/>
              <a:t>다른 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108450"/>
            <a:ext cx="10515600" cy="50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구조는 유사하나</a:t>
            </a:r>
            <a:r>
              <a:rPr lang="en-US" altLang="ko-KR" dirty="0"/>
              <a:t>, </a:t>
            </a:r>
            <a:r>
              <a:rPr lang="ko-KR" altLang="en-US" dirty="0"/>
              <a:t>작동 방식이 다르다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495768" y="4957948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→ 파싱 테이블</a:t>
            </a:r>
            <a:r>
              <a:rPr lang="en-US" altLang="ko-KR" sz="2800" dirty="0">
                <a:solidFill>
                  <a:prstClr val="black"/>
                </a:solidFill>
              </a:rPr>
              <a:t>(</a:t>
            </a:r>
            <a:r>
              <a:rPr lang="ko-KR" altLang="en-US" sz="2800" dirty="0">
                <a:solidFill>
                  <a:prstClr val="black"/>
                </a:solidFill>
              </a:rPr>
              <a:t>표</a:t>
            </a:r>
            <a:r>
              <a:rPr lang="en-US" altLang="ko-KR" sz="2800" dirty="0">
                <a:solidFill>
                  <a:prstClr val="black"/>
                </a:solidFill>
              </a:rPr>
              <a:t>)</a:t>
            </a:r>
            <a:r>
              <a:rPr lang="ko-KR" altLang="en-US" sz="2800" dirty="0">
                <a:solidFill>
                  <a:prstClr val="black"/>
                </a:solidFill>
              </a:rPr>
              <a:t> 내용이 다름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5768" y="5481168"/>
            <a:ext cx="546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/>
                </a:solidFill>
              </a:rPr>
              <a:t>→ 그에 따라 동작 방식도 달라짐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06630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6823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9662917" y="4103909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7473" y="4469239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7693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2357356" y="4367881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9662917" y="4103909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7473" y="4469239"/>
            <a:ext cx="393404" cy="4308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5044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타원 8"/>
          <p:cNvSpPr/>
          <p:nvPr/>
        </p:nvSpPr>
        <p:spPr>
          <a:xfrm>
            <a:off x="1520929" y="1026320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1" name="타원 10"/>
          <p:cNvSpPr/>
          <p:nvPr/>
        </p:nvSpPr>
        <p:spPr>
          <a:xfrm>
            <a:off x="2357356" y="4367881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9" idx="4"/>
          </p:cNvCxnSpPr>
          <p:nvPr/>
        </p:nvCxnSpPr>
        <p:spPr>
          <a:xfrm flipH="1" flipV="1">
            <a:off x="1738660" y="1469848"/>
            <a:ext cx="1094946" cy="2898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65999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12627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71543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타원 8"/>
          <p:cNvSpPr/>
          <p:nvPr/>
        </p:nvSpPr>
        <p:spPr>
          <a:xfrm>
            <a:off x="1520929" y="1026320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8" name="곱셈 기호 7"/>
          <p:cNvSpPr/>
          <p:nvPr/>
        </p:nvSpPr>
        <p:spPr>
          <a:xfrm>
            <a:off x="7651128" y="4534797"/>
            <a:ext cx="706093" cy="2704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033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타원 8"/>
          <p:cNvSpPr/>
          <p:nvPr/>
        </p:nvSpPr>
        <p:spPr>
          <a:xfrm>
            <a:off x="1520929" y="1026320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36154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3238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타원 8"/>
          <p:cNvSpPr/>
          <p:nvPr/>
        </p:nvSpPr>
        <p:spPr>
          <a:xfrm>
            <a:off x="1520929" y="1026320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98381" y="1265274"/>
            <a:ext cx="4729879" cy="4030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00584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8323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타원 8"/>
          <p:cNvSpPr/>
          <p:nvPr/>
        </p:nvSpPr>
        <p:spPr>
          <a:xfrm>
            <a:off x="1520929" y="1026320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98381" y="1265274"/>
            <a:ext cx="4729879" cy="4030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4515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299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1111" y="4809354"/>
            <a:ext cx="3282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중요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Reduce</a:t>
            </a:r>
            <a:r>
              <a:rPr lang="ko-KR" altLang="en-US" b="1" dirty="0"/>
              <a:t>시 </a:t>
            </a:r>
            <a:r>
              <a:rPr lang="en-US" altLang="ko-KR" b="1" dirty="0"/>
              <a:t>GOTO </a:t>
            </a:r>
            <a:r>
              <a:rPr lang="ko-KR" altLang="en-US" b="1" dirty="0"/>
              <a:t>테이블의</a:t>
            </a:r>
            <a:endParaRPr lang="en-US" altLang="ko-KR" b="1" dirty="0"/>
          </a:p>
          <a:p>
            <a:pPr algn="ctr"/>
            <a:r>
              <a:rPr lang="en-US" altLang="ko-KR" b="1" dirty="0"/>
              <a:t>State</a:t>
            </a:r>
            <a:r>
              <a:rPr lang="ko-KR" altLang="en-US" b="1" dirty="0"/>
              <a:t>번호를 추가로 가져온다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76136" y="5018568"/>
            <a:ext cx="498610" cy="10100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9393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0657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1111" y="4809354"/>
            <a:ext cx="3282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중요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Reduce</a:t>
            </a:r>
            <a:r>
              <a:rPr lang="ko-KR" altLang="en-US" b="1" dirty="0"/>
              <a:t>시 </a:t>
            </a:r>
            <a:r>
              <a:rPr lang="en-US" altLang="ko-KR" b="1" dirty="0"/>
              <a:t>GOTO </a:t>
            </a:r>
            <a:r>
              <a:rPr lang="ko-KR" altLang="en-US" b="1" dirty="0"/>
              <a:t>테이블의</a:t>
            </a:r>
            <a:endParaRPr lang="en-US" altLang="ko-KR" b="1" dirty="0"/>
          </a:p>
          <a:p>
            <a:pPr algn="ctr"/>
            <a:r>
              <a:rPr lang="en-US" altLang="ko-KR" b="1" dirty="0"/>
              <a:t>State</a:t>
            </a:r>
            <a:r>
              <a:rPr lang="ko-KR" altLang="en-US" b="1" dirty="0"/>
              <a:t>번호를 추가로 가져온다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100470" y="2358327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3" name="직사각형 12"/>
          <p:cNvSpPr/>
          <p:nvPr/>
        </p:nvSpPr>
        <p:spPr>
          <a:xfrm>
            <a:off x="7776136" y="5018568"/>
            <a:ext cx="498610" cy="10100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9393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474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 </a:t>
            </a:r>
            <a:r>
              <a:rPr lang="ko-KR" altLang="en-US" dirty="0"/>
              <a:t>파서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66" y="1474564"/>
            <a:ext cx="9540934" cy="48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1111" y="4809354"/>
            <a:ext cx="3282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중요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Reduce</a:t>
            </a:r>
            <a:r>
              <a:rPr lang="ko-KR" altLang="en-US" b="1" dirty="0"/>
              <a:t>시 </a:t>
            </a:r>
            <a:r>
              <a:rPr lang="en-US" altLang="ko-KR" b="1" dirty="0"/>
              <a:t>GOTO </a:t>
            </a:r>
            <a:r>
              <a:rPr lang="ko-KR" altLang="en-US" b="1" dirty="0"/>
              <a:t>테이블의</a:t>
            </a:r>
            <a:endParaRPr lang="en-US" altLang="ko-KR" b="1" dirty="0"/>
          </a:p>
          <a:p>
            <a:pPr algn="ctr"/>
            <a:r>
              <a:rPr lang="en-US" altLang="ko-KR" b="1" dirty="0"/>
              <a:t>State</a:t>
            </a:r>
            <a:r>
              <a:rPr lang="ko-KR" altLang="en-US" b="1" dirty="0"/>
              <a:t>번호를 추가로 가져온다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5100470" y="2358327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11216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2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0509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0043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2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3850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8" name="직사각형 7"/>
          <p:cNvSpPr/>
          <p:nvPr/>
        </p:nvSpPr>
        <p:spPr>
          <a:xfrm>
            <a:off x="7776136" y="4460367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44969" y="4103909"/>
            <a:ext cx="432618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9809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2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92233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9" name="타원 8"/>
          <p:cNvSpPr/>
          <p:nvPr/>
        </p:nvSpPr>
        <p:spPr>
          <a:xfrm>
            <a:off x="2410011" y="3673023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7776136" y="4460367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44969" y="4103909"/>
            <a:ext cx="432618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9809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2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28682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1526494" y="671003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98381" y="871870"/>
            <a:ext cx="4742121" cy="4380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34956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52356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98381" y="871870"/>
            <a:ext cx="4742121" cy="4380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526494" y="671003"/>
            <a:ext cx="435462" cy="4435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83962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54522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4204516" y="2365218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10" name="직사각형 9"/>
          <p:cNvSpPr/>
          <p:nvPr/>
        </p:nvSpPr>
        <p:spPr>
          <a:xfrm>
            <a:off x="7798499" y="5039575"/>
            <a:ext cx="432618" cy="97845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54537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11000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06499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31928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76136" y="4460367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34334" y="410390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19521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51427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+ 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76136" y="4460367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34334" y="410390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82772" y="3045701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19521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80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 </a:t>
            </a:r>
            <a:r>
              <a:rPr lang="ko-KR" altLang="en-US" dirty="0" err="1"/>
              <a:t>파싱표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88265"/>
              </p:ext>
            </p:extLst>
          </p:nvPr>
        </p:nvGraphicFramePr>
        <p:xfrm>
          <a:off x="1901824" y="2171701"/>
          <a:ext cx="8388351" cy="3488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2476">
                  <a:extLst>
                    <a:ext uri="{9D8B030D-6E8A-4147-A177-3AD203B41FA5}">
                      <a16:colId xmlns:a16="http://schemas.microsoft.com/office/drawing/2014/main" val="242532453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1554191721"/>
                    </a:ext>
                  </a:extLst>
                </a:gridCol>
                <a:gridCol w="3146425">
                  <a:extLst>
                    <a:ext uri="{9D8B030D-6E8A-4147-A177-3AD203B41FA5}">
                      <a16:colId xmlns:a16="http://schemas.microsoft.com/office/drawing/2014/main" val="3143869535"/>
                    </a:ext>
                  </a:extLst>
                </a:gridCol>
              </a:tblGrid>
              <a:tr h="6976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Terminal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Non-terminal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34837"/>
                  </a:ext>
                </a:extLst>
              </a:tr>
              <a:tr h="69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163332"/>
                  </a:ext>
                </a:extLst>
              </a:tr>
              <a:tr h="69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853607"/>
                  </a:ext>
                </a:extLst>
              </a:tr>
              <a:tr h="69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2810028"/>
                  </a:ext>
                </a:extLst>
              </a:tr>
              <a:tr h="697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403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117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2382772" y="3045701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10774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92363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13177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72750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88076" y="3312051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76424" y="410390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84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793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a 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88076" y="3312051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76424" y="410390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79003" y="5033990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848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67411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1479003" y="5033990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65217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41740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85443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22210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66810" y="215145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4862" y="4082643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5461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44831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01523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3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7766810" y="215145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4862" y="4082643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72203" y="4374772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12454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1500111" y="985623"/>
            <a:ext cx="498080" cy="4913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5807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a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019647" y="1233377"/>
            <a:ext cx="4742120" cy="1754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39296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17689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019647" y="1233377"/>
            <a:ext cx="4742120" cy="1754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500111" y="985623"/>
            <a:ext cx="498080" cy="4913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081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 </a:t>
            </a:r>
            <a:r>
              <a:rPr lang="ko-KR" altLang="en-US" dirty="0" err="1"/>
              <a:t>파싱표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69" y="1690688"/>
            <a:ext cx="8348662" cy="45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84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5069107" y="5023357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80296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766810" y="2700669"/>
            <a:ext cx="474730" cy="109515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04540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72004"/>
              </p:ext>
            </p:extLst>
          </p:nvPr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815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5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42317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094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5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766810" y="215145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24862" y="4082922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47806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3272203" y="5704109"/>
            <a:ext cx="830293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5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766810" y="2151459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24862" y="4082922"/>
            <a:ext cx="474730" cy="451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14398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5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4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1507202" y="315686"/>
            <a:ext cx="453464" cy="4473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63655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1507202" y="315686"/>
            <a:ext cx="453464" cy="4473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5880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62263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1507202" y="315686"/>
            <a:ext cx="453464" cy="4473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F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+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572540" y="520995"/>
            <a:ext cx="3381153" cy="3152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/>
          <p:cNvSpPr/>
          <p:nvPr/>
        </p:nvSpPr>
        <p:spPr>
          <a:xfrm>
            <a:off x="7155712" y="2551813"/>
            <a:ext cx="265814" cy="2838893"/>
          </a:xfrm>
          <a:prstGeom prst="leftBrace">
            <a:avLst>
              <a:gd name="adj1" fmla="val 8333"/>
              <a:gd name="adj2" fmla="val 387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99445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572540" y="520995"/>
            <a:ext cx="3848986" cy="4763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507202" y="315686"/>
            <a:ext cx="453464" cy="4473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63177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20444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8833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766810" y="5036007"/>
            <a:ext cx="474730" cy="10352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4737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4225782" y="2367515"/>
            <a:ext cx="789436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766810" y="5036007"/>
            <a:ext cx="474730" cy="10352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4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36739"/>
              </p:ext>
            </p:extLst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489517" y="5955021"/>
            <a:ext cx="6885133" cy="707886"/>
            <a:chOff x="2649005" y="5942735"/>
            <a:chExt cx="6885133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2649005" y="5942735"/>
              <a:ext cx="33906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shift</a:t>
              </a:r>
              <a:r>
                <a:rPr lang="ko-KR" altLang="en-US" sz="2000" b="1" dirty="0"/>
                <a:t>냐 </a:t>
              </a:r>
              <a:r>
                <a:rPr lang="en-US" altLang="ko-KR" sz="2000" b="1" dirty="0"/>
                <a:t>reduce</a:t>
              </a:r>
              <a:r>
                <a:rPr lang="ko-KR" altLang="en-US" sz="2000" b="1" dirty="0"/>
                <a:t>에 따라 뒤쪽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숫자의 의미가 달라짐</a:t>
              </a:r>
              <a:endParaRPr lang="en-US" altLang="ko-KR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97491" y="6096623"/>
              <a:ext cx="2736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→         어떻게 파싱</a:t>
              </a:r>
              <a:r>
                <a:rPr lang="en-US" altLang="ko-KR" sz="2000" b="1" dirty="0"/>
                <a:t>?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9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82610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51465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766810" y="4460369"/>
            <a:ext cx="474730" cy="4291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24862" y="4070379"/>
            <a:ext cx="474730" cy="4291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74997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60478" y="1768923"/>
          <a:ext cx="5402184" cy="466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364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900364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6671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667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9659" y="315686"/>
            <a:ext cx="267802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E </a:t>
            </a:r>
            <a:r>
              <a:rPr lang="ko-KR" altLang="en-US" sz="2300" dirty="0"/>
              <a:t>→ </a:t>
            </a:r>
            <a:r>
              <a:rPr lang="en-US" altLang="ko-KR" sz="23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300" dirty="0"/>
              <a:t>F </a:t>
            </a:r>
            <a:r>
              <a:rPr lang="ko-KR" altLang="en-US" sz="2300" dirty="0"/>
              <a:t>→ </a:t>
            </a:r>
            <a:r>
              <a:rPr lang="en-US" altLang="ko-KR" sz="2300" dirty="0"/>
              <a:t>a</a:t>
            </a:r>
            <a:endParaRPr lang="ko-KR" altLang="en-US" sz="2300" dirty="0"/>
          </a:p>
        </p:txBody>
      </p:sp>
      <p:sp>
        <p:nvSpPr>
          <p:cNvPr id="7" name="직사각형 6"/>
          <p:cNvSpPr/>
          <p:nvPr/>
        </p:nvSpPr>
        <p:spPr>
          <a:xfrm>
            <a:off x="9372588" y="3673023"/>
            <a:ext cx="15792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500" dirty="0"/>
              <a:t>입력 버퍼</a:t>
            </a:r>
            <a:endParaRPr lang="en-US" altLang="ko-KR" sz="2500" dirty="0"/>
          </a:p>
          <a:p>
            <a:pPr algn="ctr"/>
            <a:r>
              <a:rPr lang="en-US" altLang="ko-KR" sz="2500" b="1" dirty="0"/>
              <a:t>$</a:t>
            </a:r>
            <a:endParaRPr lang="ko-KR" altLang="en-US" sz="2500" b="1" dirty="0"/>
          </a:p>
        </p:txBody>
      </p:sp>
      <p:sp>
        <p:nvSpPr>
          <p:cNvPr id="8" name="타원 7"/>
          <p:cNvSpPr/>
          <p:nvPr/>
        </p:nvSpPr>
        <p:spPr>
          <a:xfrm>
            <a:off x="3240304" y="3037367"/>
            <a:ext cx="952500" cy="8191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4418" y="6312392"/>
            <a:ext cx="2145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&lt;shift, </a:t>
            </a:r>
            <a:r>
              <a:rPr lang="ko-KR" altLang="en-US" sz="1300"/>
              <a:t>다음 상태 번호</a:t>
            </a:r>
            <a:r>
              <a:rPr lang="en-US" altLang="ko-KR" sz="1300"/>
              <a:t>&gt;</a:t>
            </a:r>
          </a:p>
          <a:p>
            <a:r>
              <a:rPr lang="en-US" altLang="ko-KR" sz="1300"/>
              <a:t>&lt;reduce, </a:t>
            </a:r>
            <a:r>
              <a:rPr lang="ko-KR" altLang="en-US" sz="1300"/>
              <a:t>생성 규칙 번호</a:t>
            </a:r>
            <a:r>
              <a:rPr lang="en-US" altLang="ko-KR" sz="1300"/>
              <a:t>&gt;</a:t>
            </a:r>
            <a:endParaRPr lang="en-US" altLang="ko-KR" sz="1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47452"/>
              </p:ext>
            </p:extLst>
          </p:nvPr>
        </p:nvGraphicFramePr>
        <p:xfrm>
          <a:off x="7581900" y="1519977"/>
          <a:ext cx="844550" cy="459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3039286632"/>
                    </a:ext>
                  </a:extLst>
                </a:gridCol>
              </a:tblGrid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87643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3749212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2051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4019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25821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1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26954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E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558137"/>
                  </a:ext>
                </a:extLst>
              </a:tr>
              <a:tr h="57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0</a:t>
                      </a:r>
                      <a:endParaRPr lang="ko-KR" alt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1981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766810" y="4460369"/>
            <a:ext cx="474730" cy="4291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24862" y="4070379"/>
            <a:ext cx="474730" cy="4291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1537" y="415713"/>
            <a:ext cx="40991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예제 </a:t>
            </a:r>
            <a:r>
              <a:rPr lang="en-US" altLang="ko-KR" sz="2500" b="1" dirty="0" err="1"/>
              <a:t>a+a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에 대한 </a:t>
            </a:r>
            <a:r>
              <a:rPr lang="ko-KR" altLang="en-US" sz="2500" b="1" dirty="0" err="1"/>
              <a:t>파싱과정</a:t>
            </a:r>
            <a:endParaRPr lang="ko-KR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6357" y="6081559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stack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99693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4" y="331517"/>
            <a:ext cx="7477125" cy="61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9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 </a:t>
            </a:r>
            <a:r>
              <a:rPr lang="ko-KR" altLang="en-US" dirty="0" err="1"/>
              <a:t>파싱표</a:t>
            </a:r>
            <a:r>
              <a:rPr lang="ko-KR" altLang="en-US" dirty="0"/>
              <a:t> 작성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54446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LR(0) item </a:t>
            </a:r>
            <a:r>
              <a:rPr lang="ko-KR" altLang="en-US" sz="2500" dirty="0"/>
              <a:t>집합과 오토마타 구성</a:t>
            </a:r>
            <a:endParaRPr lang="en-US" altLang="ko-KR" sz="2500" dirty="0"/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오토마타의 상태가 </a:t>
            </a:r>
            <a:r>
              <a:rPr lang="en-US" altLang="ko-KR" sz="2500" dirty="0"/>
              <a:t>LR(0) item </a:t>
            </a:r>
            <a:r>
              <a:rPr lang="ko-KR" altLang="en-US" sz="2500" dirty="0"/>
              <a:t>집합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162444"/>
            <a:ext cx="25557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LR(0) item</a:t>
            </a:r>
            <a:r>
              <a:rPr lang="ko-KR" altLang="en-US" sz="2500" b="1" dirty="0"/>
              <a:t>이란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03204"/>
            <a:ext cx="100944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각 생성규칙의 </a:t>
            </a:r>
            <a:r>
              <a:rPr lang="en-US" altLang="ko-KR" sz="2300" dirty="0"/>
              <a:t>RHS</a:t>
            </a:r>
            <a:r>
              <a:rPr lang="ko-KR" altLang="en-US" sz="2300" dirty="0"/>
              <a:t>부분에 </a:t>
            </a:r>
            <a:r>
              <a:rPr lang="en-US" altLang="ko-KR" sz="2300" dirty="0"/>
              <a:t>dot </a:t>
            </a:r>
            <a:r>
              <a:rPr lang="ko-KR" altLang="en-US" sz="2300" dirty="0"/>
              <a:t>표시를 하고 생성규칙을 대괄호로 둘러싼 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0516" y="3162444"/>
            <a:ext cx="4963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ex) A</a:t>
            </a:r>
            <a:r>
              <a:rPr lang="ko-KR" altLang="en-US" sz="2500" dirty="0"/>
              <a:t> → </a:t>
            </a:r>
            <a:r>
              <a:rPr lang="en-US" altLang="ko-KR" sz="2500" dirty="0"/>
              <a:t>BCD   =&gt;   [A </a:t>
            </a:r>
            <a:r>
              <a:rPr lang="ko-KR" altLang="en-US" sz="2500" dirty="0"/>
              <a:t>→・</a:t>
            </a:r>
            <a:r>
              <a:rPr lang="en-US" altLang="ko-KR" sz="2500" dirty="0"/>
              <a:t>BCD]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60772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 </a:t>
            </a:r>
            <a:r>
              <a:rPr lang="ko-KR" altLang="en-US" dirty="0" err="1"/>
              <a:t>파싱표</a:t>
            </a:r>
            <a:r>
              <a:rPr lang="ko-KR" altLang="en-US" dirty="0"/>
              <a:t> 작성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54446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LR(0) item </a:t>
            </a:r>
            <a:r>
              <a:rPr lang="ko-KR" altLang="en-US" sz="2500" dirty="0"/>
              <a:t>집합과 오토마타 구성</a:t>
            </a:r>
            <a:endParaRPr lang="en-US" altLang="ko-KR" sz="2500" dirty="0"/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오토마타의 상태가 </a:t>
            </a:r>
            <a:r>
              <a:rPr lang="en-US" altLang="ko-KR" sz="2500" dirty="0"/>
              <a:t>LR(0) item </a:t>
            </a:r>
            <a:r>
              <a:rPr lang="ko-KR" altLang="en-US" sz="2500" dirty="0"/>
              <a:t>집합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0516" y="3162444"/>
            <a:ext cx="4963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ex) A</a:t>
            </a:r>
            <a:r>
              <a:rPr lang="ko-KR" altLang="en-US" sz="2500" dirty="0"/>
              <a:t> → </a:t>
            </a:r>
            <a:r>
              <a:rPr lang="en-US" altLang="ko-KR" sz="2500" dirty="0"/>
              <a:t>BCD   =&gt;   [A </a:t>
            </a:r>
            <a:r>
              <a:rPr lang="ko-KR" altLang="en-US" sz="2500" dirty="0"/>
              <a:t>→・</a:t>
            </a:r>
            <a:r>
              <a:rPr lang="en-US" altLang="ko-KR" sz="2500" dirty="0"/>
              <a:t>BCD]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2444"/>
            <a:ext cx="25557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LR(0) item</a:t>
            </a:r>
            <a:r>
              <a:rPr lang="ko-KR" altLang="en-US" sz="2500" b="1" dirty="0"/>
              <a:t>이란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03204"/>
            <a:ext cx="100944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각 생성규칙의 </a:t>
            </a:r>
            <a:r>
              <a:rPr lang="en-US" altLang="ko-KR" sz="2300" dirty="0"/>
              <a:t>RHS</a:t>
            </a:r>
            <a:r>
              <a:rPr lang="ko-KR" altLang="en-US" sz="2300" dirty="0"/>
              <a:t>부분에 </a:t>
            </a:r>
            <a:r>
              <a:rPr lang="en-US" altLang="ko-KR" sz="2300" dirty="0"/>
              <a:t>dot </a:t>
            </a:r>
            <a:r>
              <a:rPr lang="ko-KR" altLang="en-US" sz="2300" dirty="0"/>
              <a:t>표시를 하고 생성규칙을 대괄호로 둘러싼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651713"/>
            <a:ext cx="17267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Mark </a:t>
            </a:r>
            <a:r>
              <a:rPr lang="ko-KR" altLang="en-US" sz="2500" b="1" dirty="0"/>
              <a:t>심벌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307862"/>
            <a:ext cx="50145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Dot </a:t>
            </a:r>
            <a:r>
              <a:rPr lang="ko-KR" altLang="en-US" sz="2300" dirty="0"/>
              <a:t>표시가 있는 터미널 </a:t>
            </a:r>
            <a:r>
              <a:rPr lang="en-US" altLang="ko-KR" sz="2300" dirty="0"/>
              <a:t>or </a:t>
            </a:r>
            <a:r>
              <a:rPr lang="ko-KR" altLang="en-US" sz="2300" dirty="0"/>
              <a:t>논터미널</a:t>
            </a:r>
            <a:endParaRPr lang="en-US" altLang="ko-KR" sz="2300" dirty="0"/>
          </a:p>
          <a:p>
            <a:r>
              <a:rPr lang="ko-KR" altLang="en-US" sz="2300" dirty="0"/>
              <a:t>위의 예시에서는 </a:t>
            </a:r>
            <a:r>
              <a:rPr lang="en-US" altLang="ko-KR" sz="2300" dirty="0"/>
              <a:t>B</a:t>
            </a:r>
            <a:r>
              <a:rPr lang="ko-KR" altLang="en-US" sz="2300" dirty="0"/>
              <a:t>가 </a:t>
            </a:r>
            <a:r>
              <a:rPr lang="en-US" altLang="ko-KR" sz="2300" dirty="0"/>
              <a:t>mark </a:t>
            </a:r>
            <a:r>
              <a:rPr lang="ko-KR" altLang="en-US" sz="2300" dirty="0"/>
              <a:t>심벌</a:t>
            </a:r>
          </a:p>
        </p:txBody>
      </p:sp>
      <p:sp>
        <p:nvSpPr>
          <p:cNvPr id="10" name="타원 9"/>
          <p:cNvSpPr/>
          <p:nvPr/>
        </p:nvSpPr>
        <p:spPr>
          <a:xfrm>
            <a:off x="7557122" y="3157687"/>
            <a:ext cx="396031" cy="507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20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LR(0) item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5990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LR(0) item </a:t>
            </a:r>
            <a:r>
              <a:rPr lang="ko-KR" altLang="en-US" sz="2500" dirty="0"/>
              <a:t>유형</a:t>
            </a:r>
            <a:endParaRPr lang="en-US" altLang="ko-KR" sz="2500" dirty="0"/>
          </a:p>
          <a:p>
            <a:r>
              <a:rPr lang="en-US" altLang="ko-KR" sz="2500" dirty="0"/>
              <a:t>- Closure item, kernel item, reduce item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878025"/>
            <a:ext cx="49241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[A </a:t>
            </a:r>
            <a:r>
              <a:rPr lang="ko-KR" altLang="en-US" sz="3000" dirty="0"/>
              <a:t>→ ・</a:t>
            </a:r>
            <a:r>
              <a:rPr lang="en-US" altLang="ko-KR" sz="3000" dirty="0"/>
              <a:t>BCD] : closure item</a:t>
            </a:r>
          </a:p>
          <a:p>
            <a:pPr lvl="0"/>
            <a:r>
              <a:rPr lang="en-US" altLang="ko-KR" sz="3000" dirty="0">
                <a:solidFill>
                  <a:prstClr val="black"/>
                </a:solidFill>
              </a:rPr>
              <a:t>[A </a:t>
            </a:r>
            <a:r>
              <a:rPr lang="ko-KR" altLang="en-US" sz="3000" dirty="0">
                <a:solidFill>
                  <a:prstClr val="black"/>
                </a:solidFill>
              </a:rPr>
              <a:t>→ </a:t>
            </a:r>
            <a:r>
              <a:rPr lang="en-US" altLang="ko-KR" sz="3000" dirty="0">
                <a:solidFill>
                  <a:prstClr val="black"/>
                </a:solidFill>
              </a:rPr>
              <a:t>B</a:t>
            </a:r>
            <a:r>
              <a:rPr lang="ko-KR" altLang="en-US" sz="3000" dirty="0">
                <a:solidFill>
                  <a:prstClr val="black"/>
                </a:solidFill>
              </a:rPr>
              <a:t>・</a:t>
            </a:r>
            <a:r>
              <a:rPr lang="en-US" altLang="ko-KR" sz="3000" dirty="0">
                <a:solidFill>
                  <a:prstClr val="black"/>
                </a:solidFill>
              </a:rPr>
              <a:t>CD] : kernel item</a:t>
            </a:r>
            <a:endParaRPr lang="ko-KR" altLang="en-US" sz="3000" dirty="0">
              <a:solidFill>
                <a:prstClr val="black"/>
              </a:solidFill>
            </a:endParaRPr>
          </a:p>
          <a:p>
            <a:pPr lvl="0"/>
            <a:r>
              <a:rPr lang="en-US" altLang="ko-KR" sz="3000" dirty="0">
                <a:solidFill>
                  <a:prstClr val="black"/>
                </a:solidFill>
              </a:rPr>
              <a:t>[A </a:t>
            </a:r>
            <a:r>
              <a:rPr lang="ko-KR" altLang="en-US" sz="3000" dirty="0">
                <a:solidFill>
                  <a:prstClr val="black"/>
                </a:solidFill>
              </a:rPr>
              <a:t>→ </a:t>
            </a:r>
            <a:r>
              <a:rPr lang="en-US" altLang="ko-KR" sz="3000" dirty="0">
                <a:solidFill>
                  <a:prstClr val="black"/>
                </a:solidFill>
              </a:rPr>
              <a:t>BC</a:t>
            </a:r>
            <a:r>
              <a:rPr lang="ko-KR" altLang="en-US" sz="3000" dirty="0">
                <a:solidFill>
                  <a:prstClr val="black"/>
                </a:solidFill>
              </a:rPr>
              <a:t>・</a:t>
            </a:r>
            <a:r>
              <a:rPr lang="en-US" altLang="ko-KR" sz="3000" dirty="0">
                <a:solidFill>
                  <a:prstClr val="black"/>
                </a:solidFill>
              </a:rPr>
              <a:t>D] : kernel item</a:t>
            </a:r>
            <a:endParaRPr lang="ko-KR" altLang="en-US" sz="3000" dirty="0">
              <a:solidFill>
                <a:prstClr val="black"/>
              </a:solidFill>
            </a:endParaRPr>
          </a:p>
          <a:p>
            <a:pPr lvl="0"/>
            <a:r>
              <a:rPr lang="en-US" altLang="ko-KR" sz="3000" dirty="0">
                <a:solidFill>
                  <a:prstClr val="black"/>
                </a:solidFill>
              </a:rPr>
              <a:t>[A </a:t>
            </a:r>
            <a:r>
              <a:rPr lang="ko-KR" altLang="en-US" sz="3000" dirty="0">
                <a:solidFill>
                  <a:prstClr val="black"/>
                </a:solidFill>
              </a:rPr>
              <a:t>→ </a:t>
            </a:r>
            <a:r>
              <a:rPr lang="en-US" altLang="ko-KR" sz="3000" dirty="0">
                <a:solidFill>
                  <a:prstClr val="black"/>
                </a:solidFill>
              </a:rPr>
              <a:t>BCD</a:t>
            </a:r>
            <a:r>
              <a:rPr lang="ko-KR" altLang="en-US" sz="3000" dirty="0">
                <a:solidFill>
                  <a:prstClr val="black"/>
                </a:solidFill>
              </a:rPr>
              <a:t>・</a:t>
            </a:r>
            <a:r>
              <a:rPr lang="en-US" altLang="ko-KR" sz="3000" dirty="0">
                <a:solidFill>
                  <a:prstClr val="black"/>
                </a:solidFill>
              </a:rPr>
              <a:t>] : reduce item</a:t>
            </a:r>
            <a:endParaRPr lang="ko-KR" altLang="en-US" sz="30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199" y="3252788"/>
            <a:ext cx="5921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 </a:t>
            </a:r>
            <a:r>
              <a:rPr lang="en-US" altLang="ko-KR" sz="2500" dirty="0"/>
              <a:t>A</a:t>
            </a:r>
            <a:r>
              <a:rPr lang="ko-KR" altLang="en-US" sz="2500" dirty="0">
                <a:solidFill>
                  <a:prstClr val="black"/>
                </a:solidFill>
              </a:rPr>
              <a:t> →</a:t>
            </a:r>
            <a:r>
              <a:rPr lang="en-US" altLang="ko-KR" sz="2500" dirty="0"/>
              <a:t> BCD</a:t>
            </a:r>
            <a:r>
              <a:rPr lang="ko-KR" altLang="en-US" sz="2500" dirty="0"/>
              <a:t>에 대한 </a:t>
            </a:r>
            <a:r>
              <a:rPr lang="en-US" altLang="ko-KR" sz="2500" dirty="0"/>
              <a:t>LR(0) </a:t>
            </a:r>
            <a:r>
              <a:rPr lang="ko-KR" altLang="en-US" sz="2500" dirty="0"/>
              <a:t>아이템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652485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57990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3686" y="4500860"/>
            <a:ext cx="670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오토마타의 하나의 </a:t>
            </a:r>
            <a:r>
              <a:rPr lang="en-US" altLang="ko-KR" sz="2400" dirty="0"/>
              <a:t>state</a:t>
            </a:r>
            <a:r>
              <a:rPr lang="ko-KR" altLang="en-US" sz="2400" dirty="0"/>
              <a:t>는 </a:t>
            </a:r>
            <a:r>
              <a:rPr lang="en-US" altLang="ko-KR" sz="2400" dirty="0"/>
              <a:t>LR(0) </a:t>
            </a:r>
            <a:r>
              <a:rPr lang="ko-KR" altLang="en-US" sz="2400" dirty="0"/>
              <a:t>아이템의 집합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86" y="4962525"/>
            <a:ext cx="4981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시작 </a:t>
            </a:r>
            <a:r>
              <a:rPr lang="en-US" altLang="ko-KR" sz="2400" dirty="0"/>
              <a:t>state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클로저</a:t>
            </a:r>
            <a:r>
              <a:rPr lang="ko-KR" altLang="en-US" sz="2400" dirty="0"/>
              <a:t> 아이템의 집합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64206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4318" y="4731692"/>
            <a:ext cx="547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다음 </a:t>
            </a:r>
            <a:r>
              <a:rPr lang="en-US" altLang="ko-KR" sz="2400" dirty="0"/>
              <a:t>state</a:t>
            </a:r>
            <a:r>
              <a:rPr lang="ko-KR" altLang="en-US" sz="2400" dirty="0"/>
              <a:t>로 갈 때는 </a:t>
            </a:r>
            <a:r>
              <a:rPr lang="en-US" altLang="ko-KR" sz="2400" dirty="0"/>
              <a:t>dot</a:t>
            </a:r>
            <a:r>
              <a:rPr lang="ko-KR" altLang="en-US" sz="2400" dirty="0"/>
              <a:t>을 한 칸 이동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863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56755" y="1666339"/>
            <a:ext cx="560335" cy="31517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604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5725" y="6203867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dot</a:t>
            </a:r>
            <a:r>
              <a:rPr lang="ko-KR" altLang="en-US" sz="2400" dirty="0"/>
              <a:t>을 한 </a:t>
            </a:r>
            <a:r>
              <a:rPr lang="ko-KR" altLang="en-US" sz="2400" dirty="0" err="1"/>
              <a:t>칸씩</a:t>
            </a:r>
            <a:r>
              <a:rPr lang="ko-KR" altLang="en-US" sz="2400" dirty="0"/>
              <a:t> 이동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80974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5103" y="6261914"/>
            <a:ext cx="579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Mark </a:t>
            </a:r>
            <a:r>
              <a:rPr lang="ko-KR" altLang="en-US" sz="2400" dirty="0"/>
              <a:t>심벌을 기준으로 다음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정함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364" y="2522125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</a:t>
            </a:r>
            <a:endParaRPr lang="ko-KR" alt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04714" y="349191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1864" y="4827811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16301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364" y="2522125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</a:t>
            </a:r>
            <a:endParaRPr lang="ko-KR" alt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04714" y="349191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1864" y="4827811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972300" y="1759288"/>
            <a:ext cx="1619250" cy="12951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6282" y="3054485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0057" y="192983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+</a:t>
            </a:r>
            <a:endParaRPr lang="ko-KR" altLang="en-US" sz="2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81848" y="2680237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7361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364" y="2522125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</a:t>
            </a:r>
            <a:endParaRPr lang="ko-KR" alt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04714" y="349191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1864" y="4827811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972300" y="1759288"/>
            <a:ext cx="1619250" cy="12951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6282" y="3054485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0057" y="192983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+</a:t>
            </a:r>
            <a:endParaRPr lang="ko-KR" altLang="en-US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00057" y="442663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이게 끝이 아니다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81848" y="2680237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4508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364" y="2522125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</a:t>
            </a:r>
            <a:endParaRPr lang="ko-KR" alt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04714" y="349191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1864" y="4827811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972300" y="1759288"/>
            <a:ext cx="1619250" cy="12951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6282" y="3054485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0057" y="192983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+</a:t>
            </a:r>
            <a:endParaRPr lang="ko-KR" altLang="en-US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33357" y="4392599"/>
            <a:ext cx="3435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따라오는</a:t>
            </a:r>
            <a:r>
              <a:rPr lang="ko-KR" altLang="en-US" sz="2400" dirty="0"/>
              <a:t> </a:t>
            </a:r>
            <a:r>
              <a:rPr lang="ko-KR" altLang="en-US" sz="2400" b="1" dirty="0"/>
              <a:t>마크 심벌이</a:t>
            </a:r>
            <a:endParaRPr lang="en-US" altLang="ko-KR" sz="2400" b="1" dirty="0"/>
          </a:p>
          <a:p>
            <a:r>
              <a:rPr lang="ko-KR" altLang="en-US" sz="2400" b="1" dirty="0"/>
              <a:t>논터미널</a:t>
            </a:r>
            <a:r>
              <a:rPr lang="ko-KR" altLang="en-US" sz="2400" dirty="0"/>
              <a:t>인 경우</a:t>
            </a:r>
            <a:endParaRPr lang="en-US" altLang="ko-KR" sz="2400" dirty="0"/>
          </a:p>
          <a:p>
            <a:r>
              <a:rPr lang="ko-KR" altLang="en-US" sz="2400" dirty="0"/>
              <a:t>마크 심벌 </a:t>
            </a:r>
            <a:r>
              <a:rPr lang="en-US" altLang="ko-KR" sz="2400" dirty="0"/>
              <a:t>F</a:t>
            </a:r>
            <a:r>
              <a:rPr lang="ko-KR" altLang="en-US" sz="2400" dirty="0"/>
              <a:t>에 대해서도</a:t>
            </a:r>
            <a:endParaRPr lang="en-US" altLang="ko-KR" sz="2400" dirty="0"/>
          </a:p>
          <a:p>
            <a:r>
              <a:rPr lang="ko-KR" altLang="en-US" sz="2400" b="1" dirty="0" err="1"/>
              <a:t>클로저</a:t>
            </a:r>
            <a:r>
              <a:rPr lang="ko-KR" altLang="en-US" sz="2400" b="1" dirty="0"/>
              <a:t> 아이템을 추가</a:t>
            </a:r>
            <a:endParaRPr lang="en-US" altLang="ko-K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81848" y="2680237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9234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364" y="2522125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</a:t>
            </a:r>
            <a:endParaRPr lang="ko-KR" alt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04714" y="349191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1864" y="4827811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972300" y="1759288"/>
            <a:ext cx="1619250" cy="12951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6282" y="3054485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0057" y="192983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+</a:t>
            </a:r>
            <a:endParaRPr lang="ko-KR" altLang="en-US" sz="2500" b="1" dirty="0"/>
          </a:p>
        </p:txBody>
      </p:sp>
      <p:cxnSp>
        <p:nvCxnSpPr>
          <p:cNvPr id="22" name="직선 화살표 연결선 21"/>
          <p:cNvCxnSpPr>
            <a:endCxn id="16" idx="3"/>
          </p:cNvCxnSpPr>
          <p:nvPr/>
        </p:nvCxnSpPr>
        <p:spPr>
          <a:xfrm flipH="1">
            <a:off x="6799957" y="4041363"/>
            <a:ext cx="1620143" cy="12708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05700" y="4643460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800868" y="3647595"/>
            <a:ext cx="4670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267950" y="3385817"/>
            <a:ext cx="1771650" cy="52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19382" y="312820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881848" y="2680237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4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289113" y="301156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094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9647"/>
            <a:ext cx="3504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오토마타 구성 과정 </a:t>
            </a:r>
            <a:r>
              <a:rPr lang="en-US" altLang="ko-KR" sz="2500" dirty="0"/>
              <a:t>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221" y="3943350"/>
            <a:ext cx="1752243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</a:t>
            </a:r>
            <a:r>
              <a:rPr lang="ja-JP" altLang="en-US" sz="2400" dirty="0"/>
              <a:t>・</a:t>
            </a:r>
            <a:r>
              <a:rPr lang="en-US" altLang="ja-JP" sz="2400" dirty="0"/>
              <a:t>E]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E+F]</a:t>
            </a:r>
          </a:p>
          <a:p>
            <a:r>
              <a:rPr lang="en-US" altLang="ja-JP" sz="2400" dirty="0"/>
              <a:t>[E→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47464" y="1746520"/>
            <a:ext cx="2000250" cy="26159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47464" y="3464540"/>
            <a:ext cx="2000250" cy="13170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47464" y="5336560"/>
            <a:ext cx="2000250" cy="25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7714" y="1254752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[ACC→ E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[E→ E</a:t>
            </a:r>
            <a:r>
              <a:rPr lang="ja-JP" altLang="en-US" sz="2400" dirty="0"/>
              <a:t>・</a:t>
            </a:r>
            <a:r>
              <a:rPr lang="en-US" altLang="ja-JP" sz="2400" dirty="0"/>
              <a:t>+F]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47714" y="3198640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7714" y="5046282"/>
            <a:ext cx="1752243" cy="5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[F→ a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1364" y="2522125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</a:t>
            </a:r>
            <a:endParaRPr lang="ko-KR" alt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04714" y="349191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1864" y="4827811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972300" y="1759288"/>
            <a:ext cx="1619250" cy="12951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6282" y="3054485"/>
            <a:ext cx="1924586" cy="118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</a:t>
            </a:r>
            <a:r>
              <a:rPr lang="ja-JP" altLang="en-US" sz="2400" dirty="0"/>
              <a:t>・</a:t>
            </a:r>
            <a:r>
              <a:rPr lang="en-US" altLang="ja-JP" sz="2400" dirty="0"/>
              <a:t>F]</a:t>
            </a:r>
          </a:p>
          <a:p>
            <a:r>
              <a:rPr lang="en-US" altLang="ja-JP" sz="2400" dirty="0"/>
              <a:t>[F→</a:t>
            </a:r>
            <a:r>
              <a:rPr lang="ja-JP" altLang="en-US" sz="2400" dirty="0"/>
              <a:t>・</a:t>
            </a:r>
            <a:r>
              <a:rPr lang="en-US" altLang="ja-JP" sz="2400" dirty="0"/>
              <a:t>a]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0057" y="192983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+</a:t>
            </a:r>
            <a:endParaRPr lang="ko-KR" altLang="en-US" sz="2500" b="1" dirty="0"/>
          </a:p>
        </p:txBody>
      </p:sp>
      <p:cxnSp>
        <p:nvCxnSpPr>
          <p:cNvPr id="22" name="직선 화살표 연결선 21"/>
          <p:cNvCxnSpPr>
            <a:endCxn id="16" idx="3"/>
          </p:cNvCxnSpPr>
          <p:nvPr/>
        </p:nvCxnSpPr>
        <p:spPr>
          <a:xfrm flipH="1">
            <a:off x="6799957" y="4041363"/>
            <a:ext cx="1620143" cy="12708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05700" y="4643460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a</a:t>
            </a:r>
            <a:endParaRPr lang="ko-KR" altLang="en-US" sz="25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800868" y="3647595"/>
            <a:ext cx="4670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267950" y="3385817"/>
            <a:ext cx="1771650" cy="52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[E→ E+F</a:t>
            </a:r>
            <a:r>
              <a:rPr lang="ja-JP" altLang="en-US" sz="2400" dirty="0"/>
              <a:t>・</a:t>
            </a:r>
            <a:r>
              <a:rPr lang="en-US" altLang="ja-JP" sz="2400" dirty="0"/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19382" y="3128203"/>
            <a:ext cx="552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</a:t>
            </a:r>
            <a:endParaRPr lang="ko-KR" altLang="en-US" sz="2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" y="953304"/>
            <a:ext cx="2012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생성규칙</a:t>
            </a:r>
            <a:endParaRPr lang="en-US" altLang="ko-KR" sz="2500" dirty="0"/>
          </a:p>
          <a:p>
            <a:r>
              <a:rPr lang="en-US" altLang="ko-KR" sz="2500" dirty="0"/>
              <a:t>0. ACC </a:t>
            </a:r>
            <a:r>
              <a:rPr lang="ko-KR" altLang="en-US" sz="2500" dirty="0"/>
              <a:t>→ </a:t>
            </a:r>
            <a:r>
              <a:rPr lang="en-US" altLang="ko-KR" sz="2500" dirty="0"/>
              <a:t>E</a:t>
            </a:r>
          </a:p>
          <a:p>
            <a:r>
              <a:rPr lang="en-US" altLang="ko-KR" sz="2500" dirty="0"/>
              <a:t>1. E </a:t>
            </a:r>
            <a:r>
              <a:rPr lang="ko-KR" altLang="en-US" sz="2500" dirty="0"/>
              <a:t>→ </a:t>
            </a:r>
            <a:r>
              <a:rPr lang="en-US" altLang="ko-KR" sz="2500" dirty="0"/>
              <a:t>E + F</a:t>
            </a:r>
          </a:p>
          <a:p>
            <a:r>
              <a:rPr lang="en-US" altLang="ko-KR" sz="2500" dirty="0"/>
              <a:t>2. E </a:t>
            </a:r>
            <a:r>
              <a:rPr lang="ko-KR" altLang="en-US" sz="2500" dirty="0"/>
              <a:t>→ </a:t>
            </a:r>
            <a:r>
              <a:rPr lang="en-US" altLang="ko-KR" sz="2500" dirty="0"/>
              <a:t>F</a:t>
            </a:r>
          </a:p>
          <a:p>
            <a:r>
              <a:rPr lang="en-US" altLang="ko-KR" sz="2500" dirty="0"/>
              <a:t>3. F </a:t>
            </a:r>
            <a:r>
              <a:rPr lang="ko-KR" altLang="en-US" sz="2500" dirty="0"/>
              <a:t>→ </a:t>
            </a:r>
            <a:r>
              <a:rPr lang="en-US" altLang="ko-KR" sz="2500" dirty="0"/>
              <a:t>a</a:t>
            </a:r>
            <a:endParaRPr lang="ko-KR" altLang="en-US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9801" y="359471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0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68877" y="87049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1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47714" y="2817035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2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47713" y="4677524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81848" y="2680237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4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89113" y="3011569"/>
            <a:ext cx="17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State 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06389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81855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794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68152" y="4907233"/>
            <a:ext cx="32944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다음 </a:t>
            </a:r>
            <a:r>
              <a:rPr lang="ko-KR" altLang="en-US" sz="2500" dirty="0" err="1"/>
              <a:t>스테이트로</a:t>
            </a:r>
            <a:r>
              <a:rPr lang="ko-KR" altLang="en-US" sz="2500" dirty="0"/>
              <a:t> 가는</a:t>
            </a:r>
            <a:endParaRPr lang="en-US" altLang="ko-KR" sz="2500" dirty="0"/>
          </a:p>
          <a:p>
            <a:r>
              <a:rPr lang="en-US" altLang="ko-KR" sz="2500" dirty="0"/>
              <a:t>Shift</a:t>
            </a:r>
            <a:r>
              <a:rPr lang="ko-KR" altLang="en-US" sz="2500" dirty="0"/>
              <a:t>랑 </a:t>
            </a:r>
            <a:r>
              <a:rPr lang="en-US" altLang="ko-KR" sz="2500" dirty="0" err="1"/>
              <a:t>goto</a:t>
            </a:r>
            <a:r>
              <a:rPr lang="ko-KR" altLang="en-US" sz="2500" dirty="0"/>
              <a:t>를 먼저</a:t>
            </a:r>
            <a:endParaRPr lang="en-US" altLang="ko-KR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37958" y="2041419"/>
            <a:ext cx="606056" cy="563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345962" y="3031679"/>
            <a:ext cx="606056" cy="563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36197" y="2839362"/>
            <a:ext cx="447305" cy="495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483502" y="3075983"/>
            <a:ext cx="2629679" cy="1123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851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50905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68152" y="4907233"/>
            <a:ext cx="32944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다음 </a:t>
            </a:r>
            <a:r>
              <a:rPr lang="ko-KR" altLang="en-US" sz="2500" dirty="0" err="1"/>
              <a:t>스테이트로</a:t>
            </a:r>
            <a:r>
              <a:rPr lang="ko-KR" altLang="en-US" sz="2500" dirty="0"/>
              <a:t> 가는</a:t>
            </a:r>
            <a:endParaRPr lang="en-US" altLang="ko-KR" sz="2500" dirty="0"/>
          </a:p>
          <a:p>
            <a:r>
              <a:rPr lang="en-US" altLang="ko-KR" sz="2500" dirty="0"/>
              <a:t>Shift</a:t>
            </a:r>
            <a:r>
              <a:rPr lang="ko-KR" altLang="en-US" sz="2500" dirty="0"/>
              <a:t>랑 </a:t>
            </a:r>
            <a:r>
              <a:rPr lang="en-US" altLang="ko-KR" sz="2500" dirty="0" err="1"/>
              <a:t>goto</a:t>
            </a:r>
            <a:r>
              <a:rPr lang="ko-KR" altLang="en-US" sz="2500" dirty="0"/>
              <a:t>를 먼저</a:t>
            </a:r>
            <a:endParaRPr lang="en-US" altLang="ko-KR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59430" y="2041419"/>
            <a:ext cx="606056" cy="563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188190" y="1341620"/>
            <a:ext cx="606056" cy="563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36197" y="99952"/>
            <a:ext cx="447305" cy="495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488423" y="312546"/>
            <a:ext cx="5782628" cy="3864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56374" y="562426"/>
            <a:ext cx="3337291" cy="936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05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68152" y="4907233"/>
            <a:ext cx="32944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다음 </a:t>
            </a:r>
            <a:r>
              <a:rPr lang="ko-KR" altLang="en-US" sz="2500" dirty="0" err="1"/>
              <a:t>스테이트로</a:t>
            </a:r>
            <a:r>
              <a:rPr lang="ko-KR" altLang="en-US" sz="2500" dirty="0"/>
              <a:t> 가는</a:t>
            </a:r>
            <a:endParaRPr lang="en-US" altLang="ko-KR" sz="2500" dirty="0"/>
          </a:p>
          <a:p>
            <a:r>
              <a:rPr lang="en-US" altLang="ko-KR" sz="2500" dirty="0"/>
              <a:t>Shift</a:t>
            </a:r>
            <a:r>
              <a:rPr lang="ko-KR" altLang="en-US" sz="2500" dirty="0"/>
              <a:t>랑 </a:t>
            </a:r>
            <a:r>
              <a:rPr lang="en-US" altLang="ko-KR" sz="2500" dirty="0" err="1"/>
              <a:t>goto</a:t>
            </a:r>
            <a:r>
              <a:rPr lang="ko-KR" altLang="en-US" sz="2500" dirty="0"/>
              <a:t>를 먼저</a:t>
            </a:r>
            <a:endParaRPr lang="en-US" altLang="ko-KR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75385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4071" y="4810268"/>
            <a:ext cx="27096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reduce</a:t>
            </a:r>
            <a:r>
              <a:rPr lang="ko-KR" altLang="en-US" sz="2500" dirty="0"/>
              <a:t>는 어떻게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93734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4071" y="4810268"/>
            <a:ext cx="27096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reduce</a:t>
            </a:r>
            <a:r>
              <a:rPr lang="ko-KR" altLang="en-US" sz="2500" dirty="0"/>
              <a:t>는 어떻게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7692" y="5484048"/>
            <a:ext cx="4822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reduce </a:t>
            </a:r>
            <a:r>
              <a:rPr lang="ko-KR" altLang="en-US" sz="2500" b="1" dirty="0"/>
              <a:t>아이템이 있을 경우 발생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88194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4071" y="4810268"/>
            <a:ext cx="27096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reduce</a:t>
            </a:r>
            <a:r>
              <a:rPr lang="ko-KR" altLang="en-US" sz="2500" dirty="0"/>
              <a:t>는 어떻게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7692" y="5484048"/>
            <a:ext cx="4822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reduce </a:t>
            </a:r>
            <a:r>
              <a:rPr lang="ko-KR" altLang="en-US" sz="2500" b="1" dirty="0"/>
              <a:t>아이템이 있을 경우 발생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25044" y="3251675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59856" y="596547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47529" y="2065628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16981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63405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4819" y="4863116"/>
            <a:ext cx="3413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FOLLOW(E) = { +, $ }</a:t>
            </a:r>
          </a:p>
          <a:p>
            <a:r>
              <a:rPr lang="en-US" altLang="ko-KR" sz="2500" b="1" dirty="0"/>
              <a:t>FOLLOW(F) = { +, $ }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25044" y="3251675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59856" y="596547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47529" y="2065628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6666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957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4819" y="4863116"/>
            <a:ext cx="3413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FOLLOW(E) = { +, $ }</a:t>
            </a:r>
          </a:p>
          <a:p>
            <a:r>
              <a:rPr lang="en-US" altLang="ko-KR" sz="2500" b="1" dirty="0"/>
              <a:t>FOLLOW(F) = { +, $ }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42" name="타원 41"/>
          <p:cNvSpPr/>
          <p:nvPr/>
        </p:nvSpPr>
        <p:spPr>
          <a:xfrm>
            <a:off x="194247" y="1252051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6" idx="1"/>
          </p:cNvCxnSpPr>
          <p:nvPr/>
        </p:nvCxnSpPr>
        <p:spPr>
          <a:xfrm flipH="1" flipV="1">
            <a:off x="1424763" y="1458700"/>
            <a:ext cx="1961419" cy="6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705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4819" y="4863116"/>
            <a:ext cx="3413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FOLLOW(E) = { +, $ }</a:t>
            </a:r>
          </a:p>
          <a:p>
            <a:r>
              <a:rPr lang="en-US" altLang="ko-KR" sz="2500" b="1" dirty="0"/>
              <a:t>FOLLOW(F) = { +, $ }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42" name="타원 41"/>
          <p:cNvSpPr/>
          <p:nvPr/>
        </p:nvSpPr>
        <p:spPr>
          <a:xfrm>
            <a:off x="194247" y="1252051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333969" y="1787952"/>
            <a:ext cx="606056" cy="563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3" idx="4"/>
          </p:cNvCxnSpPr>
          <p:nvPr/>
        </p:nvCxnSpPr>
        <p:spPr>
          <a:xfrm flipH="1">
            <a:off x="3333970" y="2351477"/>
            <a:ext cx="303027" cy="2613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1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98516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4819" y="4863116"/>
            <a:ext cx="3413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FOLLOW(E) = { +, $ }</a:t>
            </a:r>
          </a:p>
          <a:p>
            <a:r>
              <a:rPr lang="en-US" altLang="ko-KR" sz="2500" b="1" dirty="0"/>
              <a:t>FOLLOW(F) = { +, $ }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42" name="타원 41"/>
          <p:cNvSpPr/>
          <p:nvPr/>
        </p:nvSpPr>
        <p:spPr>
          <a:xfrm>
            <a:off x="194247" y="1252051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4255427" y="3827329"/>
            <a:ext cx="3974173" cy="1110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404732" y="1765947"/>
            <a:ext cx="1767327" cy="3295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8153956" y="4875678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3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4819" y="4863116"/>
            <a:ext cx="3413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FOLLOW(E) = { +, $ }</a:t>
            </a:r>
          </a:p>
          <a:p>
            <a:r>
              <a:rPr lang="en-US" altLang="ko-KR" sz="2500" b="1" dirty="0"/>
              <a:t>FOLLOW(F) = { +, $ }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42" name="타원 41"/>
          <p:cNvSpPr/>
          <p:nvPr/>
        </p:nvSpPr>
        <p:spPr>
          <a:xfrm>
            <a:off x="194247" y="1252051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828930" y="3788398"/>
            <a:ext cx="4453361" cy="1345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404732" y="1765947"/>
            <a:ext cx="1767327" cy="3295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214060" y="4860741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20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55769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4819" y="4863116"/>
            <a:ext cx="34186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FOLLOW(E) = { +, $ }</a:t>
            </a:r>
          </a:p>
          <a:p>
            <a:r>
              <a:rPr lang="en-US" altLang="ko-KR" sz="2500" b="1" dirty="0"/>
              <a:t>FOLLOW(F) = { +, $ }</a:t>
            </a:r>
            <a:endParaRPr lang="ko-KR" altLang="en-US" sz="2500" b="1" dirty="0"/>
          </a:p>
        </p:txBody>
      </p:sp>
      <p:sp>
        <p:nvSpPr>
          <p:cNvPr id="6" name="직사각형 5"/>
          <p:cNvSpPr/>
          <p:nvPr/>
        </p:nvSpPr>
        <p:spPr>
          <a:xfrm>
            <a:off x="3386182" y="1913920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25044" y="3251675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59856" y="596547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47529" y="2065628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65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" y="342900"/>
            <a:ext cx="1822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 규칙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884578" y="508452"/>
          <a:ext cx="7715250" cy="430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논터미널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accept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공간 →</a:t>
                      </a:r>
                      <a:r>
                        <a:rPr lang="en-US" altLang="ko-KR" dirty="0"/>
                        <a:t> &lt;error&gt;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36542" y="4955680"/>
            <a:ext cx="289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&lt;shift, </a:t>
            </a:r>
            <a:r>
              <a:rPr lang="ko-KR" altLang="en-US" b="1" dirty="0"/>
              <a:t>다음 상태 번호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&lt;reduce, </a:t>
            </a:r>
            <a:r>
              <a:rPr lang="ko-KR" altLang="en-US" b="1" dirty="0"/>
              <a:t>생성 규칙 번호</a:t>
            </a:r>
            <a:r>
              <a:rPr lang="en-US" altLang="ko-KR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6163" y="50941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다음 상태 번호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8493" y="2987748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2884579" y="1871330"/>
            <a:ext cx="308378" cy="2668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060809" y="573057"/>
            <a:ext cx="2517753" cy="936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136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41343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459856" y="596547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64856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1838" y="158093"/>
            <a:ext cx="9152662" cy="3747157"/>
            <a:chOff x="1248638" y="767693"/>
            <a:chExt cx="10790962" cy="5214007"/>
          </a:xfrm>
        </p:grpSpPr>
        <p:sp>
          <p:nvSpPr>
            <p:cNvPr id="8" name="직사각형 7"/>
            <p:cNvSpPr/>
            <p:nvPr/>
          </p:nvSpPr>
          <p:spPr>
            <a:xfrm>
              <a:off x="1295221" y="3943350"/>
              <a:ext cx="1752243" cy="203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E+F]</a:t>
              </a:r>
            </a:p>
            <a:p>
              <a:r>
                <a:rPr lang="en-US" altLang="ja-JP" sz="2000" dirty="0"/>
                <a:t>[E→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3047464" y="1746520"/>
              <a:ext cx="2000250" cy="261593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3047464" y="3464540"/>
              <a:ext cx="2000250" cy="13170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3047464" y="5336560"/>
              <a:ext cx="2000250" cy="255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47714" y="1254752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[ACC→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  <a:p>
              <a:r>
                <a:rPr lang="en-US" altLang="ja-JP" sz="2000" dirty="0"/>
                <a:t>[E→ E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+F]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47714" y="3198640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47714" y="5046282"/>
              <a:ext cx="1752243" cy="5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[F→ a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1364" y="2522125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</a:t>
              </a:r>
              <a:endParaRPr lang="ko-KR" alt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4714" y="349191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1864" y="4827811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972300" y="1759288"/>
              <a:ext cx="1619250" cy="12951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876282" y="3054485"/>
              <a:ext cx="1924586" cy="118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F]</a:t>
              </a:r>
            </a:p>
            <a:p>
              <a:r>
                <a:rPr lang="en-US" altLang="ja-JP" sz="2000" dirty="0"/>
                <a:t>[F→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a]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00057" y="192983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+</a:t>
              </a:r>
              <a:endParaRPr lang="ko-KR" altLang="en-US" sz="2000" b="1" dirty="0"/>
            </a:p>
          </p:txBody>
        </p:sp>
        <p:cxnSp>
          <p:nvCxnSpPr>
            <p:cNvPr id="22" name="직선 화살표 연결선 21"/>
            <p:cNvCxnSpPr>
              <a:endCxn id="16" idx="3"/>
            </p:cNvCxnSpPr>
            <p:nvPr/>
          </p:nvCxnSpPr>
          <p:spPr>
            <a:xfrm flipH="1">
              <a:off x="6799957" y="4041363"/>
              <a:ext cx="1620143" cy="12708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505700" y="4643460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</a:t>
              </a:r>
              <a:endParaRPr lang="ko-KR" altLang="en-US" sz="2000" b="1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9800868" y="3647595"/>
              <a:ext cx="46708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0267950" y="3385817"/>
              <a:ext cx="1771650" cy="523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dirty="0"/>
                <a:t>[E→ E+F</a:t>
              </a:r>
              <a:r>
                <a:rPr lang="ja-JP" altLang="en-US" sz="2000" dirty="0"/>
                <a:t>・</a:t>
              </a:r>
              <a:r>
                <a:rPr lang="en-US" altLang="ja-JP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19382" y="3128203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8638" y="349191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0</a:t>
              </a:r>
              <a:endParaRPr lang="ko-KR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47714" y="76769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6551" y="2714229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6550" y="4574718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3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685" y="2577431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4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7950" y="2908763"/>
              <a:ext cx="1710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State 5</a:t>
              </a:r>
              <a:endParaRPr lang="ko-KR" altLang="en-US" sz="2000" b="1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24702"/>
              </p:ext>
            </p:extLst>
          </p:nvPr>
        </p:nvGraphicFramePr>
        <p:xfrm>
          <a:off x="5723231" y="3031679"/>
          <a:ext cx="6325788" cy="3641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8">
                  <a:extLst>
                    <a:ext uri="{9D8B030D-6E8A-4147-A177-3AD203B41FA5}">
                      <a16:colId xmlns:a16="http://schemas.microsoft.com/office/drawing/2014/main" val="629563215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167655141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3461005720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941943066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44578742"/>
                    </a:ext>
                  </a:extLst>
                </a:gridCol>
                <a:gridCol w="1054298">
                  <a:extLst>
                    <a:ext uri="{9D8B030D-6E8A-4147-A177-3AD203B41FA5}">
                      <a16:colId xmlns:a16="http://schemas.microsoft.com/office/drawing/2014/main" val="1859940625"/>
                    </a:ext>
                  </a:extLst>
                </a:gridCol>
              </a:tblGrid>
              <a:tr h="5768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2934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30927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800261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43873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11166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605302"/>
                  </a:ext>
                </a:extLst>
              </a:tr>
              <a:tr h="41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030668"/>
                  </a:ext>
                </a:extLst>
              </a:tr>
              <a:tr h="57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44789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459856" y="596547"/>
            <a:ext cx="1468417" cy="33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874" y="347859"/>
            <a:ext cx="1648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생성규칙</a:t>
            </a:r>
            <a:endParaRPr lang="en-US" altLang="ko-KR" sz="2000" dirty="0"/>
          </a:p>
          <a:p>
            <a:r>
              <a:rPr lang="en-US" altLang="ko-KR" sz="2000" dirty="0"/>
              <a:t>0. ACC </a:t>
            </a:r>
            <a:r>
              <a:rPr lang="ko-KR" altLang="en-US" sz="2000" dirty="0"/>
              <a:t>→ </a:t>
            </a:r>
            <a:r>
              <a:rPr lang="en-US" altLang="ko-KR" sz="2000" dirty="0"/>
              <a:t>E</a:t>
            </a:r>
          </a:p>
          <a:p>
            <a:r>
              <a:rPr lang="en-US" altLang="ko-KR" sz="2000" dirty="0"/>
              <a:t>1. E </a:t>
            </a:r>
            <a:r>
              <a:rPr lang="ko-KR" altLang="en-US" sz="2000" dirty="0"/>
              <a:t>→ </a:t>
            </a:r>
            <a:r>
              <a:rPr lang="en-US" altLang="ko-KR" sz="2000" dirty="0"/>
              <a:t>E + F</a:t>
            </a:r>
          </a:p>
          <a:p>
            <a:r>
              <a:rPr lang="en-US" altLang="ko-KR" sz="2000" dirty="0"/>
              <a:t>2. E </a:t>
            </a:r>
            <a:r>
              <a:rPr lang="ko-KR" altLang="en-US" sz="2000" dirty="0"/>
              <a:t>→ </a:t>
            </a:r>
            <a:r>
              <a:rPr lang="en-US" altLang="ko-KR" sz="2000" dirty="0"/>
              <a:t>F</a:t>
            </a:r>
          </a:p>
          <a:p>
            <a:r>
              <a:rPr lang="en-US" altLang="ko-KR" sz="2000" dirty="0"/>
              <a:t>3. F </a:t>
            </a:r>
            <a:r>
              <a:rPr lang="ko-KR" altLang="en-US" sz="2000" dirty="0"/>
              <a:t>→ 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36" name="타원 35"/>
          <p:cNvSpPr/>
          <p:nvPr/>
        </p:nvSpPr>
        <p:spPr>
          <a:xfrm>
            <a:off x="9197227" y="3593915"/>
            <a:ext cx="449897" cy="4183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49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5073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6961</Words>
  <Application>Microsoft Office PowerPoint</Application>
  <PresentationFormat>와이드스크린</PresentationFormat>
  <Paragraphs>3083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6" baseType="lpstr">
      <vt:lpstr>游ゴシック</vt:lpstr>
      <vt:lpstr>맑은 고딕</vt:lpstr>
      <vt:lpstr>Arial</vt:lpstr>
      <vt:lpstr>Office 테마</vt:lpstr>
      <vt:lpstr>컴파일러</vt:lpstr>
      <vt:lpstr>LR 파싱</vt:lpstr>
      <vt:lpstr>LR 파서 구조</vt:lpstr>
      <vt:lpstr>LR 파싱표</vt:lpstr>
      <vt:lpstr>LR 파싱표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LR 파싱표 작성</vt:lpstr>
      <vt:lpstr>LR 파싱표 작성</vt:lpstr>
      <vt:lpstr>LR(0) item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컴파일러</dc:title>
  <dc:creator>user</dc:creator>
  <cp:lastModifiedBy>user</cp:lastModifiedBy>
  <cp:revision>34</cp:revision>
  <dcterms:created xsi:type="dcterms:W3CDTF">2016-12-05T07:43:51Z</dcterms:created>
  <dcterms:modified xsi:type="dcterms:W3CDTF">2016-12-05T16:04:22Z</dcterms:modified>
</cp:coreProperties>
</file>