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51048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기본 본문">
  <p:cSld name="2_기본 본문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 b="0" i="0" u="none" strike="noStrike" cap="non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/55</a:t>
            </a:r>
            <a:endParaRPr sz="1200" b="0" i="0" u="none" strike="noStrike" cap="none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953734"/>
              </a:buClr>
              <a:buSzPts val="1400"/>
              <a:buFont typeface="Arial"/>
              <a:buChar char="•"/>
              <a:defRPr sz="1400"/>
            </a:lvl3pPr>
            <a:lvl4pPr marL="1828800" lvl="3" indent="-304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953734"/>
              </a:buClr>
              <a:buSzPts val="1200"/>
              <a:buFont typeface="Malgun Gothic"/>
              <a:buChar char="-"/>
              <a:defRPr sz="12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953734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  <p:sp>
        <p:nvSpPr>
          <p:cNvPr id="357" name="Google Shape;357;p4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</a:pPr>
            <a:r>
              <a:rPr lang="ko-KR"/>
              <a:t>최소 비용으로 자전거 도로 연결</a:t>
            </a:r>
            <a:endParaRPr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최소 신장 트리 개념</a:t>
            </a:r>
            <a:endParaRPr/>
          </a:p>
          <a:p>
            <a:pPr marL="992188" lvl="2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sz="1200"/>
              <a:t>신장 트리(Spanning Tree)는 최소 간선으로 그래프의 모든 정점이 연결되는 그래프</a:t>
            </a: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sz="1200"/>
              <a:t>가중치 그래프와 신장 트리</a:t>
            </a: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357188" lvl="1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400"/>
          </a:p>
        </p:txBody>
      </p:sp>
      <p:pic>
        <p:nvPicPr>
          <p:cNvPr id="358" name="Google Shape;35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947" y="1861457"/>
            <a:ext cx="6593345" cy="2040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947" y="4661494"/>
            <a:ext cx="6593345" cy="206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  <p:pic>
        <p:nvPicPr>
          <p:cNvPr id="434" name="Google Shape;43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468" y="803569"/>
            <a:ext cx="4289810" cy="545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92188" lvl="2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sz="1200" b="1"/>
              <a:t>대전–광주 간선의 제거 시도와 원상 복구</a:t>
            </a: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200"/>
              <a:t> </a:t>
            </a: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357188" lvl="1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400"/>
          </a:p>
        </p:txBody>
      </p:sp>
      <p:sp>
        <p:nvSpPr>
          <p:cNvPr id="440" name="Google Shape;440;p54"/>
          <p:cNvSpPr/>
          <p:nvPr/>
        </p:nvSpPr>
        <p:spPr>
          <a:xfrm>
            <a:off x="929599" y="858427"/>
            <a:ext cx="159600" cy="184200"/>
          </a:xfrm>
          <a:prstGeom prst="roundRect">
            <a:avLst>
              <a:gd name="adj" fmla="val 16667"/>
            </a:avLst>
          </a:prstGeom>
          <a:solidFill>
            <a:srgbClr val="107C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  <p:pic>
        <p:nvPicPr>
          <p:cNvPr id="442" name="Google Shape;442;p54"/>
          <p:cNvPicPr preferRelativeResize="0"/>
          <p:nvPr/>
        </p:nvPicPr>
        <p:blipFill rotWithShape="1">
          <a:blip r:embed="rId3">
            <a:alphaModFix/>
          </a:blip>
          <a:srcRect r="19351"/>
          <a:stretch/>
        </p:blipFill>
        <p:spPr>
          <a:xfrm>
            <a:off x="929599" y="1208316"/>
            <a:ext cx="5307915" cy="9248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54"/>
          <p:cNvGrpSpPr/>
          <p:nvPr/>
        </p:nvGrpSpPr>
        <p:grpSpPr>
          <a:xfrm>
            <a:off x="135836" y="2551818"/>
            <a:ext cx="8861231" cy="2644144"/>
            <a:chOff x="209312" y="2437522"/>
            <a:chExt cx="8861231" cy="2644144"/>
          </a:xfrm>
        </p:grpSpPr>
        <p:pic>
          <p:nvPicPr>
            <p:cNvPr id="444" name="Google Shape;444;p5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10516" y="2437522"/>
              <a:ext cx="4260027" cy="25753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5" name="Google Shape;445;p54"/>
            <p:cNvGrpSpPr/>
            <p:nvPr/>
          </p:nvGrpSpPr>
          <p:grpSpPr>
            <a:xfrm>
              <a:off x="209312" y="2437522"/>
              <a:ext cx="3995308" cy="2644144"/>
              <a:chOff x="209312" y="2437522"/>
              <a:chExt cx="3995308" cy="2644144"/>
            </a:xfrm>
          </p:grpSpPr>
          <p:pic>
            <p:nvPicPr>
              <p:cNvPr id="446" name="Google Shape;446;p5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09312" y="2437522"/>
                <a:ext cx="3995308" cy="26441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7" name="Google Shape;447;p5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326821" y="4708071"/>
                <a:ext cx="463904" cy="3735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8" name="Google Shape;448;p5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5400000" flipH="1">
              <a:off x="4310062" y="3537846"/>
              <a:ext cx="523875" cy="419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92188" lvl="2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sz="1200" b="1"/>
              <a:t>춘천–속초 간선 제거</a:t>
            </a: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200"/>
              <a:t> </a:t>
            </a: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357188" lvl="1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400"/>
          </a:p>
        </p:txBody>
      </p:sp>
      <p:sp>
        <p:nvSpPr>
          <p:cNvPr id="454" name="Google Shape;454;p55"/>
          <p:cNvSpPr/>
          <p:nvPr/>
        </p:nvSpPr>
        <p:spPr>
          <a:xfrm>
            <a:off x="929599" y="858427"/>
            <a:ext cx="159600" cy="184200"/>
          </a:xfrm>
          <a:prstGeom prst="roundRect">
            <a:avLst>
              <a:gd name="adj" fmla="val 16667"/>
            </a:avLst>
          </a:prstGeom>
          <a:solidFill>
            <a:srgbClr val="107C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  <p:pic>
        <p:nvPicPr>
          <p:cNvPr id="456" name="Google Shape;456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599" y="1215121"/>
            <a:ext cx="4777237" cy="288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  <p:sp>
        <p:nvSpPr>
          <p:cNvPr id="462" name="Google Shape;462;p5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자전거 도로 건설을 위한 최소 비용 신장 트리의 전체 코드</a:t>
            </a:r>
            <a:endParaRPr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357188" lvl="1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400"/>
          </a:p>
        </p:txBody>
      </p:sp>
      <p:pic>
        <p:nvPicPr>
          <p:cNvPr id="463" name="Google Shape;46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998" y="1274986"/>
            <a:ext cx="7021321" cy="449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  <p:pic>
        <p:nvPicPr>
          <p:cNvPr id="469" name="Google Shape;46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004" y="951817"/>
            <a:ext cx="7012671" cy="544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  <p:pic>
        <p:nvPicPr>
          <p:cNvPr id="475" name="Google Shape;475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127" y="609864"/>
            <a:ext cx="6613073" cy="613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  <p:pic>
        <p:nvPicPr>
          <p:cNvPr id="481" name="Google Shape;481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458" y="906693"/>
            <a:ext cx="7053942" cy="4665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  <p:sp>
        <p:nvSpPr>
          <p:cNvPr id="365" name="Google Shape;365;p4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최소 비용 신장 트리는 가중치 그래프에서 만들 수 있는 신장 트리 중 합계가 최소인 것</a:t>
            </a:r>
            <a:endParaRPr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구현하는 방법은 프림(Prim) 알고리즘, 크루스컬(Kruskal) 알고리즘 등이 있음</a:t>
            </a:r>
            <a:endParaRPr/>
          </a:p>
          <a:p>
            <a:pPr marL="534988" lvl="1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992188" lvl="2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sz="1200"/>
              <a:t>최소 비용 신장 트리를 활용하여 자전거 도로를 최소 비용으로 연결하는 예(크루스컬 알고리즘을 활용)</a:t>
            </a:r>
            <a:endParaRPr/>
          </a:p>
        </p:txBody>
      </p:sp>
      <p:pic>
        <p:nvPicPr>
          <p:cNvPr id="366" name="Google Shape;36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610" y="2141755"/>
            <a:ext cx="4348161" cy="301677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5"/>
          <p:cNvSpPr/>
          <p:nvPr/>
        </p:nvSpPr>
        <p:spPr>
          <a:xfrm>
            <a:off x="1103457" y="5308705"/>
            <a:ext cx="2178586" cy="24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↑ 그래프에 가중치를 추가한 형태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5"/>
          <p:cNvSpPr/>
          <p:nvPr/>
        </p:nvSpPr>
        <p:spPr>
          <a:xfrm>
            <a:off x="3658877" y="5308705"/>
            <a:ext cx="2317379" cy="24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↑ 최소 비용 신장 트리로 구성한 상태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  <p:sp>
        <p:nvSpPr>
          <p:cNvPr id="374" name="Google Shape;374;p4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전체 자전거 도로를 위한 가중치 그래프 구현</a:t>
            </a:r>
            <a:endParaRPr/>
          </a:p>
          <a:p>
            <a:pPr marL="992188" lvl="2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sz="1200"/>
              <a:t>전체 비용이 나와 있는 가중치 그래프 구현 예</a:t>
            </a: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357188" lvl="1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400"/>
          </a:p>
        </p:txBody>
      </p:sp>
      <p:pic>
        <p:nvPicPr>
          <p:cNvPr id="375" name="Google Shape;375;p46"/>
          <p:cNvPicPr preferRelativeResize="0"/>
          <p:nvPr/>
        </p:nvPicPr>
        <p:blipFill rotWithShape="1">
          <a:blip r:embed="rId3">
            <a:alphaModFix/>
          </a:blip>
          <a:srcRect t="4860" b="4730"/>
          <a:stretch/>
        </p:blipFill>
        <p:spPr>
          <a:xfrm>
            <a:off x="959984" y="1436920"/>
            <a:ext cx="7171646" cy="280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9983" y="4406911"/>
            <a:ext cx="4726163" cy="229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  <p:sp>
        <p:nvSpPr>
          <p:cNvPr id="382" name="Google Shape;382;p4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가중치와 간선 목록 생성</a:t>
            </a:r>
            <a:endParaRPr/>
          </a:p>
          <a:p>
            <a:pPr marL="992188" lvl="2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sz="1200"/>
              <a:t>가중치와 간선을 별도 배열로 만드는 예</a:t>
            </a: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357188" lvl="1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400"/>
          </a:p>
        </p:txBody>
      </p:sp>
      <p:pic>
        <p:nvPicPr>
          <p:cNvPr id="383" name="Google Shape;38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3861" y="1498826"/>
            <a:ext cx="7226754" cy="35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  <p:sp>
        <p:nvSpPr>
          <p:cNvPr id="389" name="Google Shape;389;p48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간선 정렬</a:t>
            </a:r>
            <a:endParaRPr/>
          </a:p>
          <a:p>
            <a:pPr marL="992188" lvl="2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sz="1200"/>
              <a:t>가중치를 기준으로 내림차순으로 간선 정렬</a:t>
            </a: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357188" lvl="1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400"/>
          </a:p>
        </p:txBody>
      </p:sp>
      <p:pic>
        <p:nvPicPr>
          <p:cNvPr id="390" name="Google Shape;39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353" y="1475015"/>
            <a:ext cx="7553325" cy="292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  <p:sp>
        <p:nvSpPr>
          <p:cNvPr id="396" name="Google Shape;396;p49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중복 간선 제거</a:t>
            </a:r>
            <a:endParaRPr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357188" lvl="1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400"/>
          </a:p>
        </p:txBody>
      </p:sp>
      <p:pic>
        <p:nvPicPr>
          <p:cNvPr id="397" name="Google Shape;39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352" y="1226011"/>
            <a:ext cx="6834868" cy="241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352" y="3851893"/>
            <a:ext cx="4197806" cy="2803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  <p:sp>
        <p:nvSpPr>
          <p:cNvPr id="404" name="Google Shape;404;p5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가중치가 높은 간선부터 제거</a:t>
            </a:r>
            <a:endParaRPr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200"/>
              <a:t> </a:t>
            </a:r>
            <a:r>
              <a:rPr lang="ko-KR" sz="1200" b="1"/>
              <a:t>서울–광주 간선 제거</a:t>
            </a: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357188" lvl="1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400"/>
          </a:p>
        </p:txBody>
      </p:sp>
      <p:pic>
        <p:nvPicPr>
          <p:cNvPr id="405" name="Google Shape;40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893" y="1229407"/>
            <a:ext cx="6430736" cy="176255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0"/>
          <p:cNvSpPr/>
          <p:nvPr/>
        </p:nvSpPr>
        <p:spPr>
          <a:xfrm>
            <a:off x="929599" y="3258643"/>
            <a:ext cx="159600" cy="184200"/>
          </a:xfrm>
          <a:prstGeom prst="roundRect">
            <a:avLst>
              <a:gd name="adj" fmla="val 16667"/>
            </a:avLst>
          </a:prstGeom>
          <a:solidFill>
            <a:srgbClr val="107C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50"/>
          <p:cNvPicPr preferRelativeResize="0"/>
          <p:nvPr/>
        </p:nvPicPr>
        <p:blipFill rotWithShape="1">
          <a:blip r:embed="rId4">
            <a:alphaModFix/>
          </a:blip>
          <a:srcRect r="52699"/>
          <a:stretch/>
        </p:blipFill>
        <p:spPr>
          <a:xfrm>
            <a:off x="929598" y="3609975"/>
            <a:ext cx="3288442" cy="24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29802" y="3609975"/>
            <a:ext cx="4363130" cy="264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92188" lvl="2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sz="1200" b="1"/>
              <a:t>서울–속초 간선 제거</a:t>
            </a: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sz="1200" b="1"/>
              <a:t>대전–부산 간선 제거</a:t>
            </a: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200"/>
              <a:t> </a:t>
            </a: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357188" lvl="1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400"/>
          </a:p>
        </p:txBody>
      </p:sp>
      <p:sp>
        <p:nvSpPr>
          <p:cNvPr id="414" name="Google Shape;414;p51"/>
          <p:cNvSpPr/>
          <p:nvPr/>
        </p:nvSpPr>
        <p:spPr>
          <a:xfrm>
            <a:off x="929599" y="858427"/>
            <a:ext cx="159600" cy="184200"/>
          </a:xfrm>
          <a:prstGeom prst="roundRect">
            <a:avLst>
              <a:gd name="adj" fmla="val 16667"/>
            </a:avLst>
          </a:prstGeom>
          <a:solidFill>
            <a:srgbClr val="107C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51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929600" y="1208997"/>
            <a:ext cx="3188718" cy="219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8178" y="1078373"/>
            <a:ext cx="4377418" cy="268063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1"/>
          <p:cNvSpPr/>
          <p:nvPr/>
        </p:nvSpPr>
        <p:spPr>
          <a:xfrm>
            <a:off x="942955" y="3952692"/>
            <a:ext cx="159600" cy="184200"/>
          </a:xfrm>
          <a:prstGeom prst="roundRect">
            <a:avLst>
              <a:gd name="adj" fmla="val 16667"/>
            </a:avLst>
          </a:prstGeom>
          <a:solidFill>
            <a:srgbClr val="107C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51"/>
          <p:cNvPicPr preferRelativeResize="0"/>
          <p:nvPr/>
        </p:nvPicPr>
        <p:blipFill rotWithShape="1">
          <a:blip r:embed="rId5">
            <a:alphaModFix/>
          </a:blip>
          <a:srcRect r="51909"/>
          <a:stretch/>
        </p:blipFill>
        <p:spPr>
          <a:xfrm>
            <a:off x="929599" y="4256996"/>
            <a:ext cx="3188719" cy="215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45469" y="3997603"/>
            <a:ext cx="4271956" cy="257146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92188" lvl="2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sz="1200" b="1"/>
              <a:t>광주–부산 간선의 제거 시도와 원상 복구</a:t>
            </a: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 b="1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200"/>
              <a:t> </a:t>
            </a: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992188" lvl="2" indent="-76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200"/>
          </a:p>
          <a:p>
            <a:pPr marL="357188" lvl="1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400"/>
          </a:p>
        </p:txBody>
      </p:sp>
      <p:sp>
        <p:nvSpPr>
          <p:cNvPr id="426" name="Google Shape;426;p52"/>
          <p:cNvSpPr/>
          <p:nvPr/>
        </p:nvSpPr>
        <p:spPr>
          <a:xfrm>
            <a:off x="929599" y="858427"/>
            <a:ext cx="159600" cy="184200"/>
          </a:xfrm>
          <a:prstGeom prst="roundRect">
            <a:avLst>
              <a:gd name="adj" fmla="val 16667"/>
            </a:avLst>
          </a:prstGeom>
          <a:solidFill>
            <a:srgbClr val="107C7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Section 03 그래프의 응용</a:t>
            </a:r>
            <a:endParaRPr/>
          </a:p>
        </p:txBody>
      </p:sp>
      <p:pic>
        <p:nvPicPr>
          <p:cNvPr id="428" name="Google Shape;42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763" y="1172935"/>
            <a:ext cx="6589708" cy="439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245</Words>
  <Application>Microsoft Office PowerPoint</Application>
  <PresentationFormat>화면 슬라이드 쇼(4:3)</PresentationFormat>
  <Paragraphs>162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Noto Sans Symbols</vt:lpstr>
      <vt:lpstr>Malgun Gothic</vt:lpstr>
      <vt:lpstr>Arial</vt:lpstr>
      <vt:lpstr>1_Office 테마</vt:lpstr>
      <vt:lpstr>Section 03 그래프의 응용</vt:lpstr>
      <vt:lpstr>Section 03 그래프의 응용</vt:lpstr>
      <vt:lpstr>Section 03 그래프의 응용</vt:lpstr>
      <vt:lpstr>Section 03 그래프의 응용</vt:lpstr>
      <vt:lpstr>Section 03 그래프의 응용</vt:lpstr>
      <vt:lpstr>Section 03 그래프의 응용</vt:lpstr>
      <vt:lpstr>Section 03 그래프의 응용</vt:lpstr>
      <vt:lpstr>Section 03 그래프의 응용</vt:lpstr>
      <vt:lpstr>Section 03 그래프의 응용</vt:lpstr>
      <vt:lpstr>Section 03 그래프의 응용</vt:lpstr>
      <vt:lpstr>Section 03 그래프의 응용</vt:lpstr>
      <vt:lpstr>Section 03 그래프의 응용</vt:lpstr>
      <vt:lpstr>Section 03 그래프의 응용</vt:lpstr>
      <vt:lpstr>Section 03 그래프의 응용</vt:lpstr>
      <vt:lpstr>Section 03 그래프의 응용</vt:lpstr>
      <vt:lpstr>Section 03 그래프의 응용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3</cp:revision>
  <dcterms:modified xsi:type="dcterms:W3CDTF">2025-05-26T06:24:17Z</dcterms:modified>
</cp:coreProperties>
</file>