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267" r:id="rId4"/>
    <p:sldId id="309" r:id="rId5"/>
    <p:sldId id="310" r:id="rId6"/>
    <p:sldId id="311" r:id="rId7"/>
    <p:sldId id="304" r:id="rId8"/>
    <p:sldId id="305" r:id="rId9"/>
    <p:sldId id="306" r:id="rId10"/>
    <p:sldId id="307" r:id="rId11"/>
    <p:sldId id="31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r>
              <a:rPr/>
              <a:t/>
            </a:r>
            <a:br>
              <a:rPr/>
            </a:br>
            <a:r>
              <a:rPr lang="ko-KR" sz="3600" b="1" strike="noStrike" spc="-1" smtClean="0">
                <a:solidFill>
                  <a:schemeClr val="bg1"/>
                </a:solidFill>
                <a:latin typeface="맑은 고딕"/>
              </a:rPr>
              <a:t>캡스톤</a:t>
            </a:r>
            <a:r>
              <a:rPr lang="ko-KR" altLang="en-US" sz="3600" b="1" strike="noStrike" spc="-1" smtClean="0">
                <a:solidFill>
                  <a:schemeClr val="bg1"/>
                </a:solidFill>
                <a:latin typeface="맑은 고딕"/>
              </a:rPr>
              <a:t>디자인</a:t>
            </a:r>
            <a:r>
              <a:rPr lang="en-US" altLang="ko-KR" sz="3600" b="1" strike="noStrike" spc="-1" smtClean="0">
                <a:solidFill>
                  <a:schemeClr val="bg1"/>
                </a:solidFill>
                <a:latin typeface="맑은 고딕"/>
              </a:rPr>
              <a:t>(2)</a:t>
            </a:r>
            <a:r>
              <a:rPr lang="ko-KR" sz="3600" b="1" strike="noStrike" spc="-1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134377"/>
            <a:ext cx="958469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/>
          </a:p>
          <a:p>
            <a:r>
              <a:rPr lang="en-US" altLang="ko-KR" sz="1400"/>
              <a:t>	/* </a:t>
            </a:r>
            <a:r>
              <a:rPr lang="ko-KR" altLang="en-US" sz="1400"/>
              <a:t>연결 요청 수락 *</a:t>
            </a:r>
            <a:r>
              <a:rPr lang="en-US" altLang="ko-KR" sz="1400"/>
              <a:t>/</a:t>
            </a:r>
          </a:p>
          <a:p>
            <a:r>
              <a:rPr lang="en-US" altLang="ko-KR" sz="1400"/>
              <a:t>	client_sock = accept(server_sock, (struct sockaddr*)&amp;client_addr, &amp;client_addr_size);</a:t>
            </a:r>
          </a:p>
          <a:p>
            <a:r>
              <a:rPr lang="en-US" altLang="ko-KR" sz="1400"/>
              <a:t>	if(client_sock == -1)</a:t>
            </a:r>
          </a:p>
          <a:p>
            <a:r>
              <a:rPr lang="en-US" altLang="ko-KR" sz="1400"/>
              <a:t>		error_handling("accept() error");</a:t>
            </a:r>
          </a:p>
          <a:p>
            <a:endParaRPr lang="en-US" altLang="ko-KR" sz="1400"/>
          </a:p>
          <a:p>
            <a:r>
              <a:rPr lang="en-US" altLang="ko-KR" sz="1400"/>
              <a:t>	/* </a:t>
            </a:r>
            <a:r>
              <a:rPr lang="ko-KR" altLang="en-US" sz="1400"/>
              <a:t>데이터 수신 및 전송 *</a:t>
            </a:r>
            <a:r>
              <a:rPr lang="en-US" altLang="ko-KR" sz="1400"/>
              <a:t>/</a:t>
            </a:r>
          </a:p>
          <a:p>
            <a:r>
              <a:rPr lang="en-US" altLang="ko-KR" sz="1400"/>
              <a:t>	/* </a:t>
            </a:r>
            <a:r>
              <a:rPr lang="ko-KR" altLang="en-US" sz="1400"/>
              <a:t>클라이언트가 </a:t>
            </a:r>
            <a:r>
              <a:rPr lang="en-US" altLang="ko-KR" sz="1400"/>
              <a:t>EOF</a:t>
            </a:r>
            <a:r>
              <a:rPr lang="ko-KR" altLang="en-US" sz="1400"/>
              <a:t>를 보낼 때까지 *</a:t>
            </a:r>
            <a:r>
              <a:rPr lang="en-US" altLang="ko-KR" sz="1400"/>
              <a:t>/</a:t>
            </a:r>
          </a:p>
          <a:p>
            <a:r>
              <a:rPr lang="en-US" altLang="ko-KR" sz="1400"/>
              <a:t>	/* </a:t>
            </a:r>
            <a:r>
              <a:rPr lang="ko-KR" altLang="en-US" sz="1400"/>
              <a:t>데이터를 받아서 서버 콘솔에 한 번 *</a:t>
            </a:r>
            <a:r>
              <a:rPr lang="en-US" altLang="ko-KR" sz="1400"/>
              <a:t>/</a:t>
            </a:r>
          </a:p>
          <a:p>
            <a:r>
              <a:rPr lang="en-US" altLang="ko-KR" sz="1400"/>
              <a:t>	/* </a:t>
            </a:r>
            <a:r>
              <a:rPr lang="ko-KR" altLang="en-US" sz="1400"/>
              <a:t>출력해 주고 클라이언트로 재전송 *</a:t>
            </a:r>
            <a:r>
              <a:rPr lang="en-US" altLang="ko-KR" sz="1400"/>
              <a:t>/</a:t>
            </a:r>
          </a:p>
          <a:p>
            <a:r>
              <a:rPr lang="en-US" altLang="ko-KR" sz="1400"/>
              <a:t>	while((str_len = read(client_sock, msg, BUFSIZE))!=0)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	write(client_sock, msg, str_len);</a:t>
            </a:r>
          </a:p>
          <a:p>
            <a:r>
              <a:rPr lang="en-US" altLang="ko-KR" sz="1400"/>
              <a:t>		write(1, msg, str_len);</a:t>
            </a:r>
          </a:p>
          <a:p>
            <a:r>
              <a:rPr lang="en-US" altLang="ko-KR" sz="1400"/>
              <a:t>	}</a:t>
            </a:r>
          </a:p>
          <a:p>
            <a:endParaRPr lang="en-US" altLang="ko-KR" sz="1400"/>
          </a:p>
          <a:p>
            <a:r>
              <a:rPr lang="en-US" altLang="ko-KR" sz="1400"/>
              <a:t>	close(client_sock);</a:t>
            </a:r>
          </a:p>
          <a:p>
            <a:r>
              <a:rPr lang="en-US" altLang="ko-KR" sz="1400"/>
              <a:t>	return 0;</a:t>
            </a:r>
          </a:p>
          <a:p>
            <a:r>
              <a:rPr lang="en-US" altLang="ko-KR" sz="1400"/>
              <a:t>}</a:t>
            </a:r>
            <a:endParaRPr lang="en-US" altLang="ko-KR" sz="140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14703" y="462454"/>
            <a:ext cx="2115771" cy="546652"/>
            <a:chOff x="968115" y="2698069"/>
            <a:chExt cx="2115771" cy="546652"/>
          </a:xfrm>
        </p:grpSpPr>
        <p:grpSp>
          <p:nvGrpSpPr>
            <p:cNvPr id="17" name="그룹 16"/>
            <p:cNvGrpSpPr/>
            <p:nvPr/>
          </p:nvGrpSpPr>
          <p:grpSpPr>
            <a:xfrm>
              <a:off x="968115" y="2698069"/>
              <a:ext cx="532961" cy="546652"/>
              <a:chOff x="1302026" y="2743201"/>
              <a:chExt cx="532961" cy="5466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40941" y="2818948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65522" y="2740562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리뷰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6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2013179" cy="546652"/>
            <a:chOff x="968115" y="2698069"/>
            <a:chExt cx="201317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8115" y="4009981"/>
            <a:ext cx="1705403" cy="546652"/>
            <a:chOff x="968115" y="2698069"/>
            <a:chExt cx="1705403" cy="546652"/>
          </a:xfrm>
        </p:grpSpPr>
        <p:grpSp>
          <p:nvGrpSpPr>
            <p:cNvPr id="53" name="그룹 52"/>
            <p:cNvGrpSpPr/>
            <p:nvPr/>
          </p:nvGrpSpPr>
          <p:grpSpPr>
            <a:xfrm>
              <a:off x="968115" y="2698069"/>
              <a:ext cx="536167" cy="546652"/>
              <a:chOff x="1302026" y="2743201"/>
              <a:chExt cx="536167" cy="54665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40941" y="2818948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65522" y="27405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한계점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968115" y="5321893"/>
            <a:ext cx="2115771" cy="546652"/>
            <a:chOff x="968115" y="2698069"/>
            <a:chExt cx="2115771" cy="546652"/>
          </a:xfrm>
        </p:grpSpPr>
        <p:grpSp>
          <p:nvGrpSpPr>
            <p:cNvPr id="59" name="그룹 58"/>
            <p:cNvGrpSpPr/>
            <p:nvPr/>
          </p:nvGrpSpPr>
          <p:grpSpPr>
            <a:xfrm>
              <a:off x="968115" y="2698069"/>
              <a:ext cx="532961" cy="546652"/>
              <a:chOff x="1302026" y="2743201"/>
              <a:chExt cx="532961" cy="54665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340941" y="2818948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565522" y="2740562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리뷰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457543"/>
            <a:ext cx="9584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smtClean="0">
                <a:latin typeface="DejaVu Sans"/>
              </a:rPr>
              <a:t>1</a:t>
            </a:r>
            <a:r>
              <a:rPr lang="ko-KR" altLang="en-US" sz="3600" b="1" spc="-150" smtClean="0">
                <a:latin typeface="DejaVu Sans"/>
              </a:rPr>
              <a:t>차적 문제점 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웹페이지 </a:t>
            </a:r>
            <a:r>
              <a:rPr lang="en-US" altLang="ko-KR" sz="3600" b="1" spc="-150" smtClean="0">
                <a:latin typeface="DejaVu Sans"/>
              </a:rPr>
              <a:t>react </a:t>
            </a:r>
            <a:r>
              <a:rPr lang="ko-KR" altLang="en-US" sz="3600" b="1" spc="-150" smtClean="0">
                <a:latin typeface="DejaVu Sans"/>
              </a:rPr>
              <a:t>활성화에서 라이브러리 중 하나가 호환문제 발생 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해당 라이브러리 삭제 및 </a:t>
            </a:r>
            <a:r>
              <a:rPr lang="en-US" altLang="ko-KR" sz="3600" b="1" spc="-150" smtClean="0">
                <a:latin typeface="DejaVu Sans"/>
              </a:rPr>
              <a:t>node </a:t>
            </a:r>
            <a:r>
              <a:rPr lang="ko-KR" altLang="en-US" sz="3600" b="1" spc="-150" smtClean="0">
                <a:latin typeface="DejaVu Sans"/>
              </a:rPr>
              <a:t>업데이트로 해결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라즈베리파이에서 웹페이지 화면 구동에 성공</a:t>
            </a:r>
            <a:endParaRPr lang="ko-KR" altLang="en-US" sz="36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0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457543"/>
            <a:ext cx="9584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smtClean="0">
                <a:latin typeface="DejaVu Sans"/>
              </a:rPr>
              <a:t>라즈베리파이 </a:t>
            </a:r>
            <a:r>
              <a:rPr lang="en-US" altLang="ko-KR" sz="3600" b="1" spc="-150" smtClean="0">
                <a:latin typeface="DejaVu Sans"/>
              </a:rPr>
              <a:t>4</a:t>
            </a:r>
            <a:r>
              <a:rPr lang="ko-KR" altLang="en-US" sz="3600" b="1" spc="-150" smtClean="0">
                <a:latin typeface="DejaVu Sans"/>
              </a:rPr>
              <a:t>에서 </a:t>
            </a:r>
            <a:r>
              <a:rPr lang="en-US" altLang="ko-KR" sz="3600" b="1" spc="-150" smtClean="0">
                <a:latin typeface="DejaVu Sans"/>
              </a:rPr>
              <a:t>eMMc </a:t>
            </a:r>
            <a:r>
              <a:rPr lang="ko-KR" altLang="en-US" sz="3600" b="1" spc="-150" smtClean="0">
                <a:latin typeface="DejaVu Sans"/>
              </a:rPr>
              <a:t>리더기 인식 오류로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라즈베리파이에서 </a:t>
            </a:r>
            <a:r>
              <a:rPr lang="en-US" altLang="ko-KR" sz="3600" b="1" spc="-150">
                <a:latin typeface="DejaVu Sans"/>
              </a:rPr>
              <a:t>sd</a:t>
            </a:r>
            <a:r>
              <a:rPr lang="ko-KR" altLang="en-US" sz="3600" b="1" spc="-150">
                <a:latin typeface="DejaVu Sans"/>
              </a:rPr>
              <a:t>카드를 </a:t>
            </a:r>
            <a:r>
              <a:rPr lang="ko-KR" altLang="en-US" sz="3600" b="1" spc="-150">
                <a:latin typeface="DejaVu Sans"/>
              </a:rPr>
              <a:t>통한 </a:t>
            </a:r>
            <a:r>
              <a:rPr lang="ko-KR" altLang="en-US" sz="3600" b="1" spc="-150" smtClean="0">
                <a:latin typeface="DejaVu Sans"/>
              </a:rPr>
              <a:t>구동</a:t>
            </a:r>
            <a:endParaRPr lang="ko-KR" altLang="en-US" sz="3600" b="1" spc="-150">
              <a:latin typeface="DejaVu Sans"/>
            </a:endParaRPr>
          </a:p>
          <a:p>
            <a:r>
              <a:rPr lang="en-US" altLang="ko-KR" sz="3600" b="1" spc="-150">
                <a:latin typeface="DejaVu Sans"/>
              </a:rPr>
              <a:t>node js </a:t>
            </a:r>
            <a:r>
              <a:rPr lang="ko-KR" altLang="en-US" sz="3600" b="1" spc="-150">
                <a:latin typeface="DejaVu Sans"/>
              </a:rPr>
              <a:t>서버 </a:t>
            </a:r>
            <a:r>
              <a:rPr lang="ko-KR" altLang="en-US" sz="3600" b="1" spc="-150" smtClean="0">
                <a:latin typeface="DejaVu Sans"/>
              </a:rPr>
              <a:t>설치</a:t>
            </a:r>
            <a:endParaRPr lang="en-US" altLang="ko-KR" sz="3600" b="1" spc="-150" smtClean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50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571796"/>
            <a:ext cx="9584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>
                <a:latin typeface="DejaVu Sans"/>
              </a:rPr>
              <a:t>라즈베리파이에서 </a:t>
            </a:r>
            <a:r>
              <a:rPr lang="en-US" altLang="ko-KR" sz="3600" b="1" spc="-150" smtClean="0">
                <a:latin typeface="DejaVu Sans"/>
              </a:rPr>
              <a:t>C </a:t>
            </a:r>
            <a:r>
              <a:rPr lang="ko-KR" altLang="en-US" sz="3600" b="1" spc="-150" smtClean="0">
                <a:latin typeface="DejaVu Sans"/>
              </a:rPr>
              <a:t>언어로 </a:t>
            </a:r>
            <a:r>
              <a:rPr lang="ko-KR" altLang="en-US" sz="3600" b="1" spc="-150">
                <a:latin typeface="DejaVu Sans"/>
              </a:rPr>
              <a:t>구현</a:t>
            </a:r>
          </a:p>
          <a:p>
            <a:r>
              <a:rPr lang="ko-KR" altLang="en-US" sz="3600" b="1" spc="-150">
                <a:latin typeface="DejaVu Sans"/>
              </a:rPr>
              <a:t>클라이언트에서 문자열 입력 받으면 서버에서 </a:t>
            </a:r>
            <a:r>
              <a:rPr lang="ko-KR" altLang="en-US" sz="3600" b="1" spc="-150">
                <a:latin typeface="DejaVu Sans"/>
              </a:rPr>
              <a:t>문자열 </a:t>
            </a:r>
            <a:r>
              <a:rPr lang="ko-KR" altLang="en-US" sz="3600" b="1" spc="-150" smtClean="0">
                <a:latin typeface="DejaVu Sans"/>
              </a:rPr>
              <a:t>반환 완료</a:t>
            </a:r>
            <a:endParaRPr lang="en-US" altLang="ko-KR" sz="3600" b="1" spc="-150" smtClean="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이를 통한 로컬네트워크 </a:t>
            </a:r>
            <a:r>
              <a:rPr lang="ko-KR" altLang="en-US" sz="3600" b="1" spc="-150">
                <a:latin typeface="DejaVu Sans"/>
              </a:rPr>
              <a:t>간의 </a:t>
            </a:r>
            <a:r>
              <a:rPr lang="ko-KR" altLang="en-US" sz="3600" b="1" spc="-150">
                <a:latin typeface="DejaVu Sans"/>
              </a:rPr>
              <a:t>통신 </a:t>
            </a:r>
            <a:r>
              <a:rPr lang="ko-KR" altLang="en-US" sz="3600" b="1" spc="-150" smtClean="0">
                <a:latin typeface="DejaVu Sans"/>
              </a:rPr>
              <a:t>확인</a:t>
            </a:r>
            <a:r>
              <a:rPr lang="en-US" altLang="ko-KR" sz="3600" b="1" spc="-150" smtClean="0">
                <a:latin typeface="DejaVu Sans"/>
              </a:rPr>
              <a:t> </a:t>
            </a:r>
            <a:r>
              <a:rPr lang="ko-KR" altLang="en-US" sz="3600" b="1" spc="-150">
                <a:latin typeface="DejaVu Sans"/>
              </a:rPr>
              <a:t>라즈베리파이 간 통신이 </a:t>
            </a:r>
            <a:r>
              <a:rPr lang="ko-KR" altLang="en-US" sz="3600" b="1" spc="-150">
                <a:latin typeface="DejaVu Sans"/>
              </a:rPr>
              <a:t>가능할 </a:t>
            </a:r>
            <a:r>
              <a:rPr lang="ko-KR" altLang="en-US" sz="3600" b="1" spc="-150" smtClean="0">
                <a:latin typeface="DejaVu Sans"/>
              </a:rPr>
              <a:t>것으로 예상</a:t>
            </a:r>
            <a:endParaRPr lang="ko-KR" altLang="en-US" sz="3600" b="1" spc="-15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컴퓨터 </a:t>
            </a:r>
            <a:r>
              <a:rPr lang="en-US" altLang="ko-KR" sz="3600" b="1" spc="-150">
                <a:latin typeface="DejaVu Sans"/>
              </a:rPr>
              <a:t> </a:t>
            </a:r>
            <a:r>
              <a:rPr lang="ko-KR" altLang="en-US" sz="3600" b="1" spc="-150" smtClean="0">
                <a:latin typeface="DejaVu Sans"/>
              </a:rPr>
              <a:t>간 </a:t>
            </a:r>
            <a:r>
              <a:rPr lang="ko-KR" altLang="en-US" sz="3600" b="1" spc="-150">
                <a:latin typeface="DejaVu Sans"/>
              </a:rPr>
              <a:t>데이터를 </a:t>
            </a:r>
            <a:r>
              <a:rPr lang="ko-KR" altLang="en-US" sz="3600" b="1" spc="-150">
                <a:latin typeface="DejaVu Sans"/>
              </a:rPr>
              <a:t>전송하는 </a:t>
            </a:r>
            <a:r>
              <a:rPr lang="ko-KR" altLang="en-US" sz="3600" b="1" spc="-150" smtClean="0">
                <a:latin typeface="DejaVu Sans"/>
              </a:rPr>
              <a:t>방식 테스트 </a:t>
            </a:r>
            <a:endParaRPr lang="en-US" altLang="ko-KR" sz="3600" b="1" spc="-150" smtClean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47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824" y="1457543"/>
            <a:ext cx="9584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 smtClean="0">
                <a:latin typeface="DejaVu Sans"/>
              </a:rPr>
              <a:t>웹페이지 </a:t>
            </a:r>
            <a:r>
              <a:rPr lang="en-US" altLang="ko-KR" sz="3600" b="1" spc="-150" smtClean="0">
                <a:latin typeface="DejaVu Sans"/>
              </a:rPr>
              <a:t>React </a:t>
            </a:r>
            <a:r>
              <a:rPr lang="ko-KR" altLang="en-US" sz="3600" b="1" spc="-150">
                <a:latin typeface="DejaVu Sans"/>
              </a:rPr>
              <a:t>활성화를 위해</a:t>
            </a:r>
          </a:p>
          <a:p>
            <a:r>
              <a:rPr lang="ko-KR" altLang="en-US" sz="3600" b="1" spc="-150">
                <a:latin typeface="DejaVu Sans"/>
              </a:rPr>
              <a:t>웹서버 프레임워크 </a:t>
            </a:r>
            <a:r>
              <a:rPr lang="en-US" altLang="ko-KR" sz="3600" b="1" spc="-150">
                <a:latin typeface="DejaVu Sans"/>
              </a:rPr>
              <a:t>express</a:t>
            </a:r>
            <a:r>
              <a:rPr lang="ko-KR" altLang="en-US" sz="3600" b="1" spc="-150">
                <a:latin typeface="DejaVu Sans"/>
              </a:rPr>
              <a:t>를</a:t>
            </a:r>
            <a:r>
              <a:rPr lang="en-US" altLang="ko-KR" sz="3600" b="1" spc="-150">
                <a:latin typeface="DejaVu Sans"/>
              </a:rPr>
              <a:t> </a:t>
            </a:r>
            <a:r>
              <a:rPr lang="ko-KR" altLang="en-US" sz="3600" b="1" spc="-150">
                <a:latin typeface="DejaVu Sans"/>
              </a:rPr>
              <a:t>사용 </a:t>
            </a:r>
            <a:r>
              <a:rPr lang="ko-KR" altLang="en-US" sz="3600" b="1" spc="-150">
                <a:latin typeface="DejaVu Sans"/>
              </a:rPr>
              <a:t>해보려 </a:t>
            </a:r>
            <a:r>
              <a:rPr lang="ko-KR" altLang="en-US" sz="3600" b="1" spc="-150" smtClean="0">
                <a:latin typeface="DejaVu Sans"/>
              </a:rPr>
              <a:t>함</a:t>
            </a:r>
            <a:endParaRPr lang="en-US" altLang="ko-KR" sz="3600" b="1" spc="-150" smtClean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spc="-150">
                <a:latin typeface="DejaVu Sans"/>
              </a:rPr>
              <a:t>Node js </a:t>
            </a:r>
            <a:r>
              <a:rPr lang="ko-KR" altLang="en-US" sz="3600" b="1" spc="-150">
                <a:latin typeface="DejaVu Sans"/>
              </a:rPr>
              <a:t>웹서버 </a:t>
            </a:r>
            <a:r>
              <a:rPr lang="ko-KR" altLang="en-US" sz="3600" b="1" spc="-150">
                <a:latin typeface="DejaVu Sans"/>
              </a:rPr>
              <a:t>프로그램 </a:t>
            </a:r>
            <a:r>
              <a:rPr lang="ko-KR" altLang="en-US" sz="3600" b="1" spc="-150" smtClean="0">
                <a:latin typeface="DejaVu Sans"/>
              </a:rPr>
              <a:t>확장</a:t>
            </a:r>
            <a:endParaRPr lang="en-US" altLang="ko-KR" sz="3600" b="1" spc="-150" smtClean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spc="-150">
                <a:latin typeface="DejaVu Sans"/>
              </a:rPr>
              <a:t>tcp </a:t>
            </a:r>
            <a:r>
              <a:rPr lang="ko-KR" altLang="en-US" sz="3600" b="1" spc="-150">
                <a:latin typeface="DejaVu Sans"/>
              </a:rPr>
              <a:t>연결에서의 </a:t>
            </a:r>
            <a:r>
              <a:rPr lang="ko-KR" altLang="en-US" sz="3600" b="1" spc="-150" smtClean="0">
                <a:latin typeface="DejaVu Sans"/>
              </a:rPr>
              <a:t>애로사항</a:t>
            </a:r>
            <a:endParaRPr lang="en-US" altLang="ko-KR" sz="3600" b="1" spc="-150" smtClean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 smtClean="0">
                <a:latin typeface="DejaVu Sans"/>
              </a:rPr>
              <a:t>라즈베리 파이 비밀번호 인식 오류</a:t>
            </a:r>
            <a:endParaRPr lang="en-US" altLang="ko-KR" sz="3600" b="1" spc="-150">
              <a:latin typeface="DejaVu Sans"/>
            </a:endParaRPr>
          </a:p>
          <a:p>
            <a:r>
              <a:rPr lang="ko-KR" altLang="en-US" sz="3600" b="1" spc="-150" smtClean="0">
                <a:latin typeface="DejaVu Sans"/>
              </a:rPr>
              <a:t>접속 불가 현상</a:t>
            </a:r>
            <a:r>
              <a:rPr lang="en-US" altLang="ko-KR" sz="3600" b="1" spc="-150" smtClean="0">
                <a:latin typeface="DejaVu Sans"/>
              </a:rPr>
              <a:t>!!</a:t>
            </a:r>
            <a:r>
              <a:rPr lang="ko-KR" altLang="en-US" sz="3600" b="1" spc="-150" smtClean="0">
                <a:latin typeface="DejaVu Sans"/>
              </a:rPr>
              <a:t> </a:t>
            </a:r>
            <a:endParaRPr lang="ko-KR" altLang="en-US" sz="36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10587" cy="546652"/>
            <a:chOff x="968115" y="2698069"/>
            <a:chExt cx="1910587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13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한계점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1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134377"/>
            <a:ext cx="958469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#include &lt;stdio.h&gt;</a:t>
            </a:r>
          </a:p>
          <a:p>
            <a:r>
              <a:rPr lang="en-US" altLang="ko-KR" sz="1400"/>
              <a:t>#include &lt;stdlib.h&gt;</a:t>
            </a:r>
          </a:p>
          <a:p>
            <a:r>
              <a:rPr lang="en-US" altLang="ko-KR" sz="1400"/>
              <a:t>#include &lt;string.h&gt;</a:t>
            </a:r>
          </a:p>
          <a:p>
            <a:r>
              <a:rPr lang="en-US" altLang="ko-KR" sz="1400"/>
              <a:t>#include &lt;unistd.h&gt;</a:t>
            </a:r>
          </a:p>
          <a:p>
            <a:r>
              <a:rPr lang="en-US" altLang="ko-KR" sz="1400"/>
              <a:t>#include &lt;arpa/inet.h&gt;</a:t>
            </a:r>
          </a:p>
          <a:p>
            <a:r>
              <a:rPr lang="en-US" altLang="ko-KR" sz="1400"/>
              <a:t>#include &lt;sys/types.h&gt;</a:t>
            </a:r>
          </a:p>
          <a:p>
            <a:r>
              <a:rPr lang="en-US" altLang="ko-KR" sz="1400"/>
              <a:t>#include &lt;sys/socket.h&gt;</a:t>
            </a:r>
          </a:p>
          <a:p>
            <a:endParaRPr lang="en-US" altLang="ko-KR" sz="1400"/>
          </a:p>
          <a:p>
            <a:r>
              <a:rPr lang="en-US" altLang="ko-KR" sz="1400"/>
              <a:t>#define BUFSIZE 1024</a:t>
            </a:r>
          </a:p>
          <a:p>
            <a:endParaRPr lang="en-US" altLang="ko-KR" sz="1400"/>
          </a:p>
          <a:p>
            <a:r>
              <a:rPr lang="en-US" altLang="ko-KR" sz="1400"/>
              <a:t>void error_handling(char* msg);</a:t>
            </a:r>
          </a:p>
          <a:p>
            <a:endParaRPr lang="en-US" altLang="ko-KR" sz="1400" smtClean="0"/>
          </a:p>
          <a:p>
            <a:r>
              <a:rPr lang="en-US" altLang="ko-KR" sz="1400"/>
              <a:t>void error_handling(char* msg)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fputs(msg, stderr);</a:t>
            </a:r>
          </a:p>
          <a:p>
            <a:r>
              <a:rPr lang="en-US" altLang="ko-KR" sz="1400"/>
              <a:t>	fputc('\n', stderr);</a:t>
            </a:r>
          </a:p>
          <a:p>
            <a:r>
              <a:rPr lang="en-US" altLang="ko-KR" sz="1400"/>
              <a:t>	exit(1);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14703" y="462454"/>
            <a:ext cx="2115771" cy="546652"/>
            <a:chOff x="968115" y="2698069"/>
            <a:chExt cx="2115771" cy="546652"/>
          </a:xfrm>
        </p:grpSpPr>
        <p:grpSp>
          <p:nvGrpSpPr>
            <p:cNvPr id="17" name="그룹 16"/>
            <p:cNvGrpSpPr/>
            <p:nvPr/>
          </p:nvGrpSpPr>
          <p:grpSpPr>
            <a:xfrm>
              <a:off x="968115" y="2698069"/>
              <a:ext cx="532961" cy="546652"/>
              <a:chOff x="1302026" y="2743201"/>
              <a:chExt cx="532961" cy="5466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40941" y="2818948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65522" y="2740562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리뷰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7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134377"/>
            <a:ext cx="95846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int main(int argc, char** argv)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int server_sock;</a:t>
            </a:r>
          </a:p>
          <a:p>
            <a:r>
              <a:rPr lang="en-US" altLang="ko-KR" sz="1400"/>
              <a:t>	int client_sock;</a:t>
            </a:r>
          </a:p>
          <a:p>
            <a:endParaRPr lang="en-US" altLang="ko-KR" sz="1400"/>
          </a:p>
          <a:p>
            <a:r>
              <a:rPr lang="en-US" altLang="ko-KR" sz="1400"/>
              <a:t>	char msg[BUFSIZE];</a:t>
            </a:r>
          </a:p>
          <a:p>
            <a:r>
              <a:rPr lang="en-US" altLang="ko-KR" sz="1400"/>
              <a:t>	int str_len;</a:t>
            </a:r>
          </a:p>
          <a:p>
            <a:endParaRPr lang="en-US" altLang="ko-KR" sz="1400"/>
          </a:p>
          <a:p>
            <a:r>
              <a:rPr lang="en-US" altLang="ko-KR" sz="1400"/>
              <a:t>	struct sockaddr_in server_addr;</a:t>
            </a:r>
          </a:p>
          <a:p>
            <a:r>
              <a:rPr lang="en-US" altLang="ko-KR" sz="1400"/>
              <a:t>	struct sockaddr_in client_addr;</a:t>
            </a:r>
          </a:p>
          <a:p>
            <a:endParaRPr lang="en-US" altLang="ko-KR" sz="1400"/>
          </a:p>
          <a:p>
            <a:r>
              <a:rPr lang="en-US" altLang="ko-KR" sz="1400"/>
              <a:t>	int client_addr_size;</a:t>
            </a:r>
          </a:p>
          <a:p>
            <a:endParaRPr lang="en-US" altLang="ko-KR" sz="1400"/>
          </a:p>
          <a:p>
            <a:r>
              <a:rPr lang="en-US" altLang="ko-KR" sz="1400"/>
              <a:t>	if(argc != 2)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	printf("usage : %s &lt;port&gt;\n", argv[0]);</a:t>
            </a:r>
          </a:p>
          <a:p>
            <a:r>
              <a:rPr lang="en-US" altLang="ko-KR" sz="1400"/>
              <a:t>		exit(1);</a:t>
            </a:r>
          </a:p>
          <a:p>
            <a:r>
              <a:rPr lang="en-US" altLang="ko-KR" sz="1400"/>
              <a:t>	}</a:t>
            </a:r>
          </a:p>
          <a:p>
            <a:endParaRPr lang="en-US" altLang="ko-KR" sz="1400"/>
          </a:p>
          <a:p>
            <a:r>
              <a:rPr lang="en-US" altLang="ko-KR" sz="1400"/>
              <a:t>	</a:t>
            </a:r>
            <a:endParaRPr lang="en-US" altLang="ko-KR" sz="140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14703" y="462454"/>
            <a:ext cx="2115771" cy="546652"/>
            <a:chOff x="968115" y="2698069"/>
            <a:chExt cx="2115771" cy="546652"/>
          </a:xfrm>
        </p:grpSpPr>
        <p:grpSp>
          <p:nvGrpSpPr>
            <p:cNvPr id="17" name="그룹 16"/>
            <p:cNvGrpSpPr/>
            <p:nvPr/>
          </p:nvGrpSpPr>
          <p:grpSpPr>
            <a:xfrm>
              <a:off x="968115" y="2698069"/>
              <a:ext cx="532961" cy="546652"/>
              <a:chOff x="1302026" y="2743201"/>
              <a:chExt cx="532961" cy="5466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40941" y="2818948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65522" y="2740562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리뷰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45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134377"/>
            <a:ext cx="95846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/* </a:t>
            </a:r>
            <a:r>
              <a:rPr lang="ko-KR" altLang="en-US" sz="1400"/>
              <a:t>서버 소켓 생성 *</a:t>
            </a:r>
            <a:r>
              <a:rPr lang="en-US" altLang="ko-KR" sz="1400"/>
              <a:t>/</a:t>
            </a:r>
          </a:p>
          <a:p>
            <a:r>
              <a:rPr lang="en-US" altLang="ko-KR" sz="1400"/>
              <a:t>	server_sock = socket(PF_INET, SOCK_STREAM, 0);</a:t>
            </a:r>
          </a:p>
          <a:p>
            <a:r>
              <a:rPr lang="en-US" altLang="ko-KR" sz="1400"/>
              <a:t>	if(server_sock == -1)</a:t>
            </a:r>
          </a:p>
          <a:p>
            <a:r>
              <a:rPr lang="en-US" altLang="ko-KR" sz="1400"/>
              <a:t>		error_handling("socket() error");</a:t>
            </a:r>
          </a:p>
          <a:p>
            <a:endParaRPr lang="en-US" altLang="ko-KR" sz="1400"/>
          </a:p>
          <a:p>
            <a:r>
              <a:rPr lang="en-US" altLang="ko-KR" sz="1400"/>
              <a:t>	/* </a:t>
            </a:r>
            <a:r>
              <a:rPr lang="ko-KR" altLang="en-US" sz="1400"/>
              <a:t>서버 주소 구조체 초기화 *</a:t>
            </a:r>
            <a:r>
              <a:rPr lang="en-US" altLang="ko-KR" sz="1400"/>
              <a:t>/</a:t>
            </a:r>
          </a:p>
          <a:p>
            <a:r>
              <a:rPr lang="en-US" altLang="ko-KR" sz="1400"/>
              <a:t>	memset(&amp;server_addr, 0 , sizeof(server_addr));</a:t>
            </a:r>
          </a:p>
          <a:p>
            <a:r>
              <a:rPr lang="en-US" altLang="ko-KR" sz="1400"/>
              <a:t>	server_addr.sin_family = AF_INET;</a:t>
            </a:r>
          </a:p>
          <a:p>
            <a:r>
              <a:rPr lang="en-US" altLang="ko-KR" sz="1400"/>
              <a:t>	server_addr.sin_addr.s_addr = htonl(INADDR_ANY);</a:t>
            </a:r>
          </a:p>
          <a:p>
            <a:r>
              <a:rPr lang="en-US" altLang="ko-KR" sz="1400"/>
              <a:t>	server_addr.sin_port = htons(atoi(argv[1]));</a:t>
            </a:r>
          </a:p>
          <a:p>
            <a:endParaRPr lang="en-US" altLang="ko-KR" sz="1400"/>
          </a:p>
          <a:p>
            <a:r>
              <a:rPr lang="en-US" altLang="ko-KR" sz="1400"/>
              <a:t>	/* </a:t>
            </a:r>
            <a:r>
              <a:rPr lang="ko-KR" altLang="en-US" sz="1400"/>
              <a:t>소켓에 주소 할당 *</a:t>
            </a:r>
            <a:r>
              <a:rPr lang="en-US" altLang="ko-KR" sz="1400"/>
              <a:t>/</a:t>
            </a:r>
          </a:p>
          <a:p>
            <a:r>
              <a:rPr lang="en-US" altLang="ko-KR" sz="1400"/>
              <a:t>	if(bind(server_sock, (struct sockaddr*)&amp;server_addr, sizeof(server_addr))==-1)</a:t>
            </a:r>
          </a:p>
          <a:p>
            <a:r>
              <a:rPr lang="en-US" altLang="ko-KR" sz="1400"/>
              <a:t>		error_handling("bind() error");</a:t>
            </a:r>
          </a:p>
          <a:p>
            <a:endParaRPr lang="en-US" altLang="ko-KR" sz="1400"/>
          </a:p>
          <a:p>
            <a:r>
              <a:rPr lang="en-US" altLang="ko-KR" sz="1400"/>
              <a:t>	/* </a:t>
            </a:r>
            <a:r>
              <a:rPr lang="ko-KR" altLang="en-US" sz="1400"/>
              <a:t>연결 요청 대기 상태로 진입 *</a:t>
            </a:r>
            <a:r>
              <a:rPr lang="en-US" altLang="ko-KR" sz="1400"/>
              <a:t>/</a:t>
            </a:r>
          </a:p>
          <a:p>
            <a:r>
              <a:rPr lang="en-US" altLang="ko-KR" sz="1400"/>
              <a:t>	if(listen(server_sock, 5) == -1)</a:t>
            </a:r>
          </a:p>
          <a:p>
            <a:r>
              <a:rPr lang="en-US" altLang="ko-KR" sz="1400"/>
              <a:t>		error_handling("listen() error");</a:t>
            </a:r>
          </a:p>
          <a:p>
            <a:endParaRPr lang="en-US" altLang="ko-KR" sz="1400"/>
          </a:p>
          <a:p>
            <a:r>
              <a:rPr lang="en-US" altLang="ko-KR" sz="1400"/>
              <a:t>	client_addr_size = </a:t>
            </a:r>
            <a:r>
              <a:rPr lang="en-US" altLang="ko-KR" sz="1400"/>
              <a:t>sizeof(client_addr</a:t>
            </a:r>
            <a:r>
              <a:rPr lang="en-US" altLang="ko-KR" sz="1400" smtClean="0"/>
              <a:t>);</a:t>
            </a:r>
            <a:endParaRPr lang="en-US" altLang="ko-KR" sz="140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14703" y="462454"/>
            <a:ext cx="2115771" cy="546652"/>
            <a:chOff x="968115" y="2698069"/>
            <a:chExt cx="2115771" cy="546652"/>
          </a:xfrm>
        </p:grpSpPr>
        <p:grpSp>
          <p:nvGrpSpPr>
            <p:cNvPr id="17" name="그룹 16"/>
            <p:cNvGrpSpPr/>
            <p:nvPr/>
          </p:nvGrpSpPr>
          <p:grpSpPr>
            <a:xfrm>
              <a:off x="968115" y="2698069"/>
              <a:ext cx="532961" cy="546652"/>
              <a:chOff x="1302026" y="2743201"/>
              <a:chExt cx="532961" cy="5466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40941" y="2818948"/>
                <a:ext cx="494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65522" y="2740562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리뷰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401169"/>
      </p:ext>
    </p:extLst>
  </p:cSld>
  <p:clrMapOvr>
    <a:masterClrMapping/>
  </p:clrMapOvr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70</TotalTime>
  <Words>212</Words>
  <Application>Microsoft Office PowerPoint</Application>
  <PresentationFormat>와이드스크린</PresentationFormat>
  <Paragraphs>124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DejaVu Sans</vt:lpstr>
      <vt:lpstr>Proxima Nova Rg</vt:lpstr>
      <vt:lpstr>굴림</vt:lpstr>
      <vt:lpstr>나눔스퀘어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김소림</cp:lastModifiedBy>
  <cp:revision>14</cp:revision>
  <dcterms:created xsi:type="dcterms:W3CDTF">2017-03-27T00:32:25Z</dcterms:created>
  <dcterms:modified xsi:type="dcterms:W3CDTF">2020-03-25T09:45:36Z</dcterms:modified>
</cp:coreProperties>
</file>