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클릭하십시오.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굴림"/>
              </a:rPr>
              <a:t>메모 서식을 편집하려면 클릭하십시오.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06526BF-82C6-4E4D-BE7B-8E34A5F7A0CB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A0FCD8F-C006-48D6-AC7F-F1E8A7A180F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영유아기 아이들이 하는 인형놀이는 시중의 많은 인형들로 인해 효과가 입증 되었음. - 무슨효과?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하지만 인형은 말을 할 수 없고 혼자 하는 인형놀이는 분명한 한계점이 있음.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아이가 성장하기 위해서는 외부의 자극또한 필요한데 영유아기 시기에는 그런 대상이 부모님밖에 없음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하지만 부모님이 계속 아이를 돌보기에도 한계가 있기에 그런 부모님의 부담을 덜어내기 위한 아이템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단순히 말하는 것을 듣는 것 또한 언어습득 및 집중력 향상에도 도움이 되며 기억력 향상에도 도움이 될 것.</a:t>
            </a: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영유아기 아이들이 하는 인형놀이는 시중의 많은 인형들로 인해 효과가 입증 되었음. - 무슨효과?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하지만 인형은 말을 할 수 없고 혼자 하는 인형놀이는 분명한 한계점이 있음.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아이가 성장하기 위해서는 외부의 자극또한 필요한데 영유아기 시기에는 그런 대상이 부모님밖에 없음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하지만 부모님이 계속 아이를 돌보기에도 한계가 있기에 그런 부모님의 부담을 덜어내기 위한 아이템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단순히 말하는 것을 듣는 것 또한 언어습득 및 집중력 향상에도 도움이 되며 기억력 향상에도 도움이 될 것.</a:t>
            </a: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56C9843-2D52-4859-8425-7F99C7CFCD64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영유아기 아이들이 하는 인형놀이는 시중의 많은 인형들로 인해 효과가 입증 되었음. - 무슨효과?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하지만 인형은 말을 할 수 없고 혼자 하는 인형놀이는 분명한 한계점이 있음.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아이가 성장하기 위해서는 외부의 자극또한 필요한데 영유아기 시기에는 그런 대상이 부모님밖에 없음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하지만 부모님이 계속 아이를 돌보기에도 한계가 있기에 그런 부모님의 부담을 덜어내기 위한 아이템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단순히 말하는 것을 듣는 것 또한 언어습득 및 집중력 향상에도 도움이 되며 기억력 향상에도 도움이 될 것.</a:t>
            </a: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049F6BF-5B94-40AC-889D-18EC79037DBD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60A966B-631B-436F-B14E-8E6001F5DCCB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9/24/2019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02BAEF7-B758-4790-824A-84E8F7A94CA0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671A151-2EEA-4AFC-B368-07DC8CA6109C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9/24/2019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D675DE-B07F-4414-9BF3-493DCE55A58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5BD456D-5E54-4067-AA96-8E25367E78D9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9/24/2019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037FC-1088-460D-8BB0-E0B16D6B92AC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themomstory.co.kr/%EC%95%A0%EC%B0%A9%EC%9D%B8%ED%98%95%ED%95%84%EC%9A%94%EC%84%B1/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5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>
                <a:solidFill>
                  <a:srgbClr val="70AD47"/>
                </a:solidFill>
                <a:latin typeface="맑은 고딕"/>
              </a:rPr>
              <a:t>친구</a:t>
            </a:r>
            <a:r>
              <a:t/>
            </a:r>
            <a:br/>
            <a:r>
              <a:rPr lang="ko-KR" sz="3600" b="1" strike="noStrike" spc="-1">
                <a:solidFill>
                  <a:srgbClr val="000000"/>
                </a:solidFill>
                <a:latin typeface="맑은 고딕"/>
              </a:rPr>
              <a:t>캡스톤 아이디어 발표</a:t>
            </a:r>
            <a:endParaRPr lang="ko-KR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515560" y="197280"/>
            <a:ext cx="2020320" cy="202032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5671800" y="342540"/>
            <a:ext cx="1691280" cy="1691280"/>
          </a:xfrm>
          <a:custGeom>
            <a:avLst/>
            <a:gdLst/>
            <a:ahLst/>
            <a:cxnLst/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그림 6"/>
          <p:cNvPicPr/>
          <p:nvPr/>
        </p:nvPicPr>
        <p:blipFill>
          <a:blip r:embed="rId3"/>
          <a:stretch/>
        </p:blipFill>
        <p:spPr>
          <a:xfrm>
            <a:off x="5968980" y="639720"/>
            <a:ext cx="1096920" cy="109692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243000" y="509760"/>
            <a:ext cx="5371560" cy="1357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5400" b="1" strike="noStrike" spc="-1">
                <a:solidFill>
                  <a:srgbClr val="FFFFFF"/>
                </a:solidFill>
                <a:latin typeface="맑은 고딕"/>
              </a:rPr>
              <a:t>너</a:t>
            </a:r>
            <a:r>
              <a:rPr lang="ko-KR" sz="5400" b="0" strike="noStrike" spc="-1">
                <a:solidFill>
                  <a:srgbClr val="FFFFFF"/>
                </a:solidFill>
                <a:latin typeface="맑은 고딕"/>
              </a:rPr>
              <a:t>는</a:t>
            </a:r>
            <a:r>
              <a:rPr lang="ko-KR" sz="5400" b="1" strike="noStrike" spc="-1">
                <a:solidFill>
                  <a:srgbClr val="FFFFFF"/>
                </a:solidFill>
                <a:latin typeface="맑은 고딕"/>
              </a:rPr>
              <a:t> 나</a:t>
            </a:r>
            <a:r>
              <a:rPr lang="ko-KR" sz="5400" b="0" strike="noStrike" spc="-1">
                <a:solidFill>
                  <a:srgbClr val="FFFFFF"/>
                </a:solidFill>
                <a:latin typeface="맑은 고딕"/>
              </a:rPr>
              <a:t>의</a:t>
            </a:r>
            <a:r>
              <a:rPr lang="ko-KR" sz="5400" b="1" strike="noStrike" spc="-1">
                <a:solidFill>
                  <a:srgbClr val="FFFFFF"/>
                </a:solidFill>
                <a:latin typeface="맑은 고딕"/>
              </a:rPr>
              <a:t> 친구</a:t>
            </a:r>
            <a:endParaRPr lang="ko-KR" sz="5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673600" y="2557440"/>
            <a:ext cx="3071880" cy="307188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8114760" y="0"/>
            <a:ext cx="4076640" cy="3444840"/>
          </a:xfrm>
          <a:custGeom>
            <a:avLst/>
            <a:gdLst/>
            <a:ahLst/>
            <a:cxnLst/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5838120" y="2722320"/>
            <a:ext cx="2742840" cy="274284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8278560" y="0"/>
            <a:ext cx="3912840" cy="3281040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그림 8"/>
          <p:cNvPicPr/>
          <p:nvPr/>
        </p:nvPicPr>
        <p:blipFill>
          <a:blip r:embed="rId4"/>
          <a:stretch/>
        </p:blipFill>
        <p:spPr>
          <a:xfrm>
            <a:off x="9184680" y="179640"/>
            <a:ext cx="2442960" cy="2442960"/>
          </a:xfrm>
          <a:prstGeom prst="rect">
            <a:avLst/>
          </a:prstGeom>
          <a:ln>
            <a:noFill/>
          </a:ln>
        </p:spPr>
      </p:pic>
      <p:sp>
        <p:nvSpPr>
          <p:cNvPr id="146" name="CustomShape 8"/>
          <p:cNvSpPr/>
          <p:nvPr/>
        </p:nvSpPr>
        <p:spPr>
          <a:xfrm>
            <a:off x="8848440" y="3966840"/>
            <a:ext cx="3339720" cy="2890800"/>
          </a:xfrm>
          <a:custGeom>
            <a:avLst/>
            <a:gdLst/>
            <a:ahLst/>
            <a:cxnLst/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9009360" y="4131720"/>
            <a:ext cx="3178440" cy="2725920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그림 10"/>
          <p:cNvPicPr/>
          <p:nvPr/>
        </p:nvPicPr>
        <p:blipFill>
          <a:blip r:embed="rId5"/>
          <a:stretch/>
        </p:blipFill>
        <p:spPr>
          <a:xfrm>
            <a:off x="6225840" y="3147480"/>
            <a:ext cx="1892160" cy="189216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50" name="CustomShape 10"/>
          <p:cNvSpPr/>
          <p:nvPr/>
        </p:nvSpPr>
        <p:spPr>
          <a:xfrm>
            <a:off x="300240" y="1371600"/>
            <a:ext cx="4743000" cy="5000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[ 목차 ]</a:t>
            </a:r>
            <a:endParaRPr lang="en-US" sz="32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굴림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아이템 </a:t>
            </a:r>
            <a:r>
              <a:rPr lang="en-US" sz="3200" b="1" strike="noStrike" spc="-1" smtClean="0">
                <a:solidFill>
                  <a:srgbClr val="000000"/>
                </a:solidFill>
                <a:latin typeface="맑은 고딕"/>
              </a:rPr>
              <a:t>구성</a:t>
            </a: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endParaRPr lang="en-US" sz="3200" b="0" strike="noStrike" spc="-1">
              <a:latin typeface="굴림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시나리오 </a:t>
            </a:r>
            <a:r>
              <a:rPr lang="en-US" sz="3200" b="1" strike="noStrike" spc="-1" smtClean="0">
                <a:solidFill>
                  <a:srgbClr val="000000"/>
                </a:solidFill>
                <a:latin typeface="맑은 고딕"/>
              </a:rPr>
              <a:t>예시</a:t>
            </a:r>
            <a:endParaRPr lang="en-US" sz="3200" spc="-1">
              <a:latin typeface="굴림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endParaRPr lang="en-US" sz="3200" b="0" strike="noStrike" spc="-1">
              <a:latin typeface="굴림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한계점</a:t>
            </a:r>
            <a:endParaRPr lang="en-US" sz="3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굴림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8530" y="4372466"/>
            <a:ext cx="2244427" cy="2244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3"/>
          <p:cNvSpPr txBox="1"/>
          <p:nvPr/>
        </p:nvSpPr>
        <p:spPr>
          <a:xfrm>
            <a:off x="0" y="36432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4000" b="1" strike="noStrike" spc="-1">
                <a:solidFill>
                  <a:srgbClr val="000000"/>
                </a:solidFill>
                <a:latin typeface="맑은 고딕"/>
              </a:rPr>
              <a:t>아이템 구성</a:t>
            </a:r>
            <a:endParaRPr lang="ko-KR" sz="4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31520" y="1143935"/>
            <a:ext cx="7371956" cy="5404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 smtClean="0">
                <a:solidFill>
                  <a:srgbClr val="000000"/>
                </a:solidFill>
                <a:latin typeface="맑은 고딕"/>
              </a:rPr>
              <a:t>[</a:t>
            </a:r>
            <a:r>
              <a:rPr lang="ko-KR" altLang="en-US" sz="3200" b="1" spc="-1" smtClean="0">
                <a:solidFill>
                  <a:srgbClr val="FF99CC"/>
                </a:solidFill>
                <a:latin typeface="맑은 고딕"/>
              </a:rPr>
              <a:t>애착인형</a:t>
            </a:r>
            <a:r>
              <a:rPr lang="en-US" sz="3200" b="1" strike="noStrike" spc="-1" smtClean="0">
                <a:solidFill>
                  <a:srgbClr val="000000"/>
                </a:solidFill>
                <a:latin typeface="맑은 고딕"/>
              </a:rPr>
              <a:t>]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altLang="en-US" sz="2000" smtClean="0"/>
              <a:t>아이가 </a:t>
            </a:r>
            <a:r>
              <a:rPr lang="ko-KR" altLang="en-US" sz="2000"/>
              <a:t>부모만큼이나 심리적인 안정감을 느낄 수 있는 물건을 애착물이라하며 그 대상이 인형일 경우 ‘애착 인형’</a:t>
            </a:r>
            <a:r>
              <a:rPr lang="ko-KR" altLang="en-US" sz="2000" smtClean="0"/>
              <a:t>이라 </a:t>
            </a:r>
            <a:r>
              <a:rPr lang="ko-KR" altLang="en-US" sz="2000"/>
              <a:t>합니다</a:t>
            </a:r>
            <a:r>
              <a:rPr lang="en-US" altLang="ko-KR" sz="2000" smtClean="0"/>
              <a:t>. 6</a:t>
            </a:r>
            <a:r>
              <a:rPr lang="ko-KR" altLang="en-US" sz="2000" smtClean="0"/>
              <a:t>개월</a:t>
            </a:r>
            <a:r>
              <a:rPr lang="en-US" altLang="ko-KR" sz="2000" smtClean="0"/>
              <a:t>~36</a:t>
            </a:r>
            <a:r>
              <a:rPr lang="ko-KR" altLang="en-US" sz="2000" smtClean="0"/>
              <a:t>개월 아이 애착형성 시기</a:t>
            </a:r>
            <a:endParaRPr lang="en-US" altLang="ko-KR" sz="200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굴림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AutoNum type="arabicPeriod"/>
            </a:pPr>
            <a:r>
              <a:rPr lang="ko-KR" altLang="en-US" sz="2400" b="1" strike="noStrike" spc="-1" smtClean="0">
                <a:solidFill>
                  <a:srgbClr val="000000"/>
                </a:solidFill>
                <a:latin typeface="맑은 고딕"/>
              </a:rPr>
              <a:t>심리적 안정감 </a:t>
            </a:r>
            <a:r>
              <a:rPr lang="en-US" altLang="ko-KR" sz="2400" b="1" strike="noStrike" spc="-1" smtClean="0">
                <a:solidFill>
                  <a:srgbClr val="000000"/>
                </a:solidFill>
                <a:latin typeface="맑은 고딕"/>
              </a:rPr>
              <a:t>/ </a:t>
            </a:r>
            <a:r>
              <a:rPr lang="ko-KR" altLang="en-US" sz="2400" b="1" strike="noStrike" spc="-1" smtClean="0">
                <a:solidFill>
                  <a:srgbClr val="000000"/>
                </a:solidFill>
                <a:latin typeface="맑은 고딕"/>
              </a:rPr>
              <a:t>제 </a:t>
            </a:r>
            <a:r>
              <a:rPr lang="en-US" altLang="ko-KR" sz="2400" b="1" strike="noStrike" spc="-1" smtClean="0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altLang="en-US" sz="2400" b="1" strike="noStrike" spc="-1" smtClean="0">
                <a:solidFill>
                  <a:srgbClr val="000000"/>
                </a:solidFill>
                <a:latin typeface="맑은 고딕"/>
              </a:rPr>
              <a:t>의 부모</a:t>
            </a:r>
            <a:endParaRPr lang="en-US" altLang="ko-KR" sz="2400" b="1" strike="noStrike" spc="-1" smtClean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AutoNum type="arabicPeriod"/>
            </a:pPr>
            <a:r>
              <a:rPr lang="ko-KR" altLang="en-US" sz="2400" b="1" spc="-1" smtClean="0">
                <a:solidFill>
                  <a:srgbClr val="000000"/>
                </a:solidFill>
                <a:latin typeface="맑은 고딕"/>
              </a:rPr>
              <a:t>상상력 자극 </a:t>
            </a:r>
            <a:r>
              <a:rPr lang="en-US" altLang="ko-KR" sz="2400" b="1" spc="-1" smtClean="0">
                <a:solidFill>
                  <a:srgbClr val="000000"/>
                </a:solidFill>
                <a:latin typeface="맑은 고딕"/>
              </a:rPr>
              <a:t>/ </a:t>
            </a:r>
            <a:r>
              <a:rPr lang="ko-KR" altLang="en-US" sz="2400" b="1" spc="-1" smtClean="0">
                <a:solidFill>
                  <a:srgbClr val="000000"/>
                </a:solidFill>
                <a:latin typeface="맑은 고딕"/>
              </a:rPr>
              <a:t>역할극 상정</a:t>
            </a:r>
            <a:endParaRPr lang="en-US" altLang="ko-KR" sz="2400" b="1" spc="-1" smtClean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AutoNum type="arabicPeriod"/>
            </a:pPr>
            <a:r>
              <a:rPr lang="ko-KR" altLang="en-US" sz="2400" b="1" strike="noStrike" spc="-1" smtClean="0">
                <a:solidFill>
                  <a:srgbClr val="000000"/>
                </a:solidFill>
                <a:latin typeface="맑은 고딕"/>
              </a:rPr>
              <a:t>수면 유도 </a:t>
            </a:r>
            <a:r>
              <a:rPr lang="en-US" altLang="ko-KR" sz="2400" b="1" strike="noStrike" spc="-1" smtClean="0">
                <a:solidFill>
                  <a:srgbClr val="000000"/>
                </a:solidFill>
                <a:latin typeface="맑은 고딕"/>
              </a:rPr>
              <a:t>/ </a:t>
            </a:r>
            <a:r>
              <a:rPr lang="ko-KR" altLang="en-US" sz="2400" b="1" strike="noStrike" spc="-1" smtClean="0">
                <a:solidFill>
                  <a:srgbClr val="000000"/>
                </a:solidFill>
                <a:latin typeface="맑은 고딕"/>
              </a:rPr>
              <a:t>베개 </a:t>
            </a:r>
            <a:r>
              <a:rPr lang="en-US" altLang="ko-KR" sz="2400" b="1" strike="noStrike" spc="-1" smtClean="0">
                <a:solidFill>
                  <a:srgbClr val="000000"/>
                </a:solidFill>
                <a:latin typeface="맑은 고딕"/>
              </a:rPr>
              <a:t>/ </a:t>
            </a:r>
            <a:r>
              <a:rPr lang="ko-KR" altLang="en-US" sz="2400" b="1" strike="noStrike" spc="-1" smtClean="0">
                <a:solidFill>
                  <a:srgbClr val="000000"/>
                </a:solidFill>
                <a:latin typeface="맑은 고딕"/>
              </a:rPr>
              <a:t>안정감</a:t>
            </a:r>
            <a:endParaRPr lang="en-US" sz="2400" b="1" spc="-1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AutoNum type="arabicPeriod"/>
            </a:pPr>
            <a:endParaRPr lang="en-US" sz="2400" b="1" strike="noStrike" spc="-1" smtClean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altLang="en-US" b="1" spc="-1" smtClean="0">
                <a:solidFill>
                  <a:srgbClr val="000000"/>
                </a:solidFill>
                <a:latin typeface="맑은 고딕"/>
              </a:rPr>
              <a:t>출처 </a:t>
            </a:r>
            <a:r>
              <a:rPr lang="en-US" altLang="ko-KR" b="1" spc="-1" smtClean="0">
                <a:solidFill>
                  <a:srgbClr val="000000"/>
                </a:solidFill>
                <a:latin typeface="맑은 고딕"/>
              </a:rPr>
              <a:t>[</a:t>
            </a:r>
            <a:r>
              <a:rPr lang="ko-KR" altLang="en-US" b="1" spc="-1" smtClean="0">
                <a:solidFill>
                  <a:srgbClr val="000000"/>
                </a:solidFill>
                <a:latin typeface="맑은 고딕"/>
              </a:rPr>
              <a:t>더 맘 스토리</a:t>
            </a:r>
            <a:r>
              <a:rPr lang="en-US" altLang="ko-KR" b="1" spc="-1" smtClean="0">
                <a:solidFill>
                  <a:srgbClr val="000000"/>
                </a:solidFill>
                <a:latin typeface="맑은 고딕"/>
              </a:rPr>
              <a:t>]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altLang="ko-KR" sz="2400" smtClean="0">
                <a:hlinkClick r:id="rId2"/>
              </a:rPr>
              <a:t>https</a:t>
            </a:r>
            <a:r>
              <a:rPr lang="en-US" altLang="ko-KR" sz="2400">
                <a:hlinkClick r:id="rId2"/>
              </a:rPr>
              <a:t>://themomstory.co.kr/%EC%95%A0%EC%B0%A9%EC%9D%B8%ED%98%95%ED%95%84%EC%9A%94%EC%84%B1/</a:t>
            </a:r>
            <a:endParaRPr lang="en-US" sz="2400" b="0" strike="noStrike" spc="-1">
              <a:latin typeface="굴림"/>
            </a:endParaRPr>
          </a:p>
        </p:txBody>
      </p:sp>
      <p:pic>
        <p:nvPicPr>
          <p:cNvPr id="5" name="Picture 6"/>
          <p:cNvPicPr/>
          <p:nvPr/>
        </p:nvPicPr>
        <p:blipFill>
          <a:blip r:embed="rId3"/>
          <a:stretch/>
        </p:blipFill>
        <p:spPr>
          <a:xfrm>
            <a:off x="12909588" y="5601699"/>
            <a:ext cx="2142720" cy="213336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(30% í ì¸) ì ¤ë¦¬ìº£ ì ì°©ì¸í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98" y="1270621"/>
            <a:ext cx="3271892" cy="184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 ì°©ì¸í, ë¥ì¼ì¸í :: ìì°ìê° ì¤ê°ë ëª½ì´ ì ì°©ì¸í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98" y="3420438"/>
            <a:ext cx="3271892" cy="21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7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984080" y="1336007"/>
            <a:ext cx="2857320" cy="3207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942840" y="1425600"/>
            <a:ext cx="2857320" cy="3207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3"/>
          <p:cNvSpPr txBox="1"/>
          <p:nvPr/>
        </p:nvSpPr>
        <p:spPr>
          <a:xfrm>
            <a:off x="0" y="36432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4000" b="1" strike="noStrike" spc="-1">
                <a:solidFill>
                  <a:srgbClr val="000000"/>
                </a:solidFill>
                <a:latin typeface="맑은 고딕"/>
              </a:rPr>
              <a:t>아이템 구성</a:t>
            </a:r>
            <a:endParaRPr lang="ko-KR" sz="4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1430640" y="4735440"/>
            <a:ext cx="1829880" cy="88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ko-KR" sz="2400" b="1" strike="noStrike" spc="-1">
                <a:solidFill>
                  <a:srgbClr val="000000"/>
                </a:solidFill>
                <a:latin typeface="맑은 고딕"/>
              </a:rPr>
              <a:t>[분리형]</a:t>
            </a:r>
            <a:endParaRPr lang="ko-KR" sz="2400" b="0" strike="noStrike" spc="-1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ko-KR" sz="2400" b="1" strike="noStrike" spc="-1">
                <a:solidFill>
                  <a:srgbClr val="000000"/>
                </a:solidFill>
                <a:latin typeface="맑은 고딕"/>
              </a:rPr>
              <a:t>스피커 모델</a:t>
            </a:r>
            <a:endParaRPr lang="ko-KR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6" name="그림 11"/>
          <p:cNvPicPr/>
          <p:nvPr/>
        </p:nvPicPr>
        <p:blipFill>
          <a:blip r:embed="rId2"/>
          <a:stretch/>
        </p:blipFill>
        <p:spPr>
          <a:xfrm>
            <a:off x="1171080" y="2516760"/>
            <a:ext cx="1025280" cy="1025280"/>
          </a:xfrm>
          <a:prstGeom prst="rect">
            <a:avLst/>
          </a:prstGeom>
          <a:ln>
            <a:noFill/>
          </a:ln>
        </p:spPr>
      </p:pic>
      <p:pic>
        <p:nvPicPr>
          <p:cNvPr id="157" name="그림 12"/>
          <p:cNvPicPr/>
          <p:nvPr/>
        </p:nvPicPr>
        <p:blipFill>
          <a:blip r:embed="rId3"/>
          <a:stretch/>
        </p:blipFill>
        <p:spPr>
          <a:xfrm>
            <a:off x="8128080" y="1622160"/>
            <a:ext cx="2570040" cy="2570040"/>
          </a:xfrm>
          <a:prstGeom prst="rect">
            <a:avLst/>
          </a:prstGeom>
          <a:ln>
            <a:noFill/>
          </a:ln>
        </p:spPr>
      </p:pic>
      <p:pic>
        <p:nvPicPr>
          <p:cNvPr id="158" name="그림 35"/>
          <p:cNvPicPr/>
          <p:nvPr/>
        </p:nvPicPr>
        <p:blipFill>
          <a:blip r:embed="rId4"/>
          <a:stretch/>
        </p:blipFill>
        <p:spPr>
          <a:xfrm rot="10800000">
            <a:off x="9068400" y="2964240"/>
            <a:ext cx="648360" cy="648360"/>
          </a:xfrm>
          <a:prstGeom prst="rect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59" name="CustomShape 5"/>
          <p:cNvSpPr/>
          <p:nvPr/>
        </p:nvSpPr>
        <p:spPr>
          <a:xfrm>
            <a:off x="8497800" y="4715650"/>
            <a:ext cx="1829880" cy="8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[일체형]</a:t>
            </a:r>
            <a:endParaRPr lang="en-US" sz="2400" b="0" strike="noStrike" spc="-1">
              <a:latin typeface="굴림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스피커 모델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941840" y="2575440"/>
            <a:ext cx="914040" cy="914040"/>
          </a:xfrm>
          <a:prstGeom prst="mathPlus">
            <a:avLst>
              <a:gd name="adj1" fmla="val 23520"/>
            </a:avLst>
          </a:prstGeom>
          <a:solidFill>
            <a:schemeClr val="bg1"/>
          </a:solidFill>
          <a:ln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"/>
          <p:cNvSpPr/>
          <p:nvPr/>
        </p:nvSpPr>
        <p:spPr>
          <a:xfrm>
            <a:off x="1194480" y="5526000"/>
            <a:ext cx="25495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B9BD5"/>
                </a:solidFill>
                <a:latin typeface="맑은 고딕"/>
              </a:rPr>
              <a:t>[확장성] [경제성]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8251920" y="5526000"/>
            <a:ext cx="228168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B9BD5"/>
                </a:solidFill>
                <a:latin typeface="맑은 고딕"/>
              </a:rPr>
              <a:t>[명확성]</a:t>
            </a:r>
            <a:endParaRPr lang="en-US" sz="2400" b="0" strike="noStrike" spc="-1">
              <a:latin typeface="굴림"/>
            </a:endParaRPr>
          </a:p>
        </p:txBody>
      </p:sp>
      <p:pic>
        <p:nvPicPr>
          <p:cNvPr id="164" name="그림 2"/>
          <p:cNvPicPr/>
          <p:nvPr/>
        </p:nvPicPr>
        <p:blipFill>
          <a:blip r:embed="rId5"/>
          <a:stretch/>
        </p:blipFill>
        <p:spPr>
          <a:xfrm>
            <a:off x="4908089" y="3512026"/>
            <a:ext cx="1971000" cy="1971000"/>
          </a:xfrm>
          <a:prstGeom prst="rect">
            <a:avLst/>
          </a:prstGeom>
          <a:ln>
            <a:noFill/>
          </a:ln>
        </p:spPr>
      </p:pic>
      <p:sp>
        <p:nvSpPr>
          <p:cNvPr id="165" name="CustomShape 9"/>
          <p:cNvSpPr/>
          <p:nvPr/>
        </p:nvSpPr>
        <p:spPr>
          <a:xfrm rot="6862390">
            <a:off x="3890017" y="4330870"/>
            <a:ext cx="742680" cy="5997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 rot="13965569">
            <a:off x="7201805" y="4345971"/>
            <a:ext cx="742680" cy="5997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1"/>
          <p:cNvSpPr/>
          <p:nvPr/>
        </p:nvSpPr>
        <p:spPr>
          <a:xfrm>
            <a:off x="5506020" y="3174124"/>
            <a:ext cx="661140" cy="650876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2"/>
          <p:cNvSpPr/>
          <p:nvPr/>
        </p:nvSpPr>
        <p:spPr>
          <a:xfrm>
            <a:off x="5026516" y="5195880"/>
            <a:ext cx="182988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[메인모듈</a:t>
            </a:r>
            <a:r>
              <a:rPr lang="en-US" sz="2400" b="1" strike="noStrike" spc="-1" smtClean="0">
                <a:solidFill>
                  <a:srgbClr val="000000"/>
                </a:solidFill>
                <a:latin typeface="맑은 고딕"/>
              </a:rPr>
              <a:t>]</a:t>
            </a:r>
            <a:endParaRPr lang="en-US" sz="2400" b="0" strike="noStrike" spc="-1">
              <a:latin typeface="굴림"/>
            </a:endParaRPr>
          </a:p>
        </p:txBody>
      </p:sp>
      <p:pic>
        <p:nvPicPr>
          <p:cNvPr id="169" name="그림 9"/>
          <p:cNvPicPr/>
          <p:nvPr/>
        </p:nvPicPr>
        <p:blipFill>
          <a:blip r:embed="rId6"/>
          <a:stretch/>
        </p:blipFill>
        <p:spPr>
          <a:xfrm>
            <a:off x="2862360" y="2640600"/>
            <a:ext cx="777240" cy="777240"/>
          </a:xfrm>
          <a:prstGeom prst="rect">
            <a:avLst/>
          </a:prstGeom>
          <a:ln>
            <a:noFill/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73" y="533063"/>
            <a:ext cx="1952587" cy="195258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1660" y="540747"/>
            <a:ext cx="2081760" cy="1952587"/>
          </a:xfrm>
          <a:prstGeom prst="rect">
            <a:avLst/>
          </a:prstGeom>
        </p:spPr>
      </p:pic>
      <p:pic>
        <p:nvPicPr>
          <p:cNvPr id="161" name="그림 7"/>
          <p:cNvPicPr/>
          <p:nvPr/>
        </p:nvPicPr>
        <p:blipFill>
          <a:blip r:embed="rId9"/>
          <a:stretch/>
        </p:blipFill>
        <p:spPr>
          <a:xfrm>
            <a:off x="4265100" y="2440934"/>
            <a:ext cx="1096920" cy="1096920"/>
          </a:xfrm>
          <a:prstGeom prst="rect">
            <a:avLst/>
          </a:prstGeom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19" y="1666794"/>
            <a:ext cx="1962682" cy="196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364320"/>
            <a:ext cx="105152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1" strike="noStrike" spc="-1">
                <a:solidFill>
                  <a:srgbClr val="000000"/>
                </a:solidFill>
                <a:latin typeface="맑은 고딕"/>
              </a:rPr>
              <a:t>아이템 구성 - </a:t>
            </a:r>
            <a:r>
              <a:rPr lang="en-US" sz="4000" b="1" strike="noStrike" spc="-1">
                <a:solidFill>
                  <a:srgbClr val="5B9BD5"/>
                </a:solidFill>
                <a:latin typeface="맑은 고딕"/>
              </a:rPr>
              <a:t>스피커 모듈 구성</a:t>
            </a:r>
            <a:endParaRPr lang="en-US" sz="4000" b="0" strike="noStrike" spc="-1">
              <a:latin typeface="굴림"/>
            </a:endParaRPr>
          </a:p>
        </p:txBody>
      </p:sp>
      <p:pic>
        <p:nvPicPr>
          <p:cNvPr id="171" name="그림 1"/>
          <p:cNvPicPr/>
          <p:nvPr/>
        </p:nvPicPr>
        <p:blipFill>
          <a:blip r:embed="rId2"/>
          <a:stretch/>
        </p:blipFill>
        <p:spPr>
          <a:xfrm>
            <a:off x="935640" y="1169920"/>
            <a:ext cx="2188080" cy="2483280"/>
          </a:xfrm>
          <a:prstGeom prst="rect">
            <a:avLst/>
          </a:prstGeom>
          <a:ln>
            <a:noFill/>
          </a:ln>
        </p:spPr>
      </p:pic>
      <p:pic>
        <p:nvPicPr>
          <p:cNvPr id="172" name="그림 5"/>
          <p:cNvPicPr/>
          <p:nvPr/>
        </p:nvPicPr>
        <p:blipFill>
          <a:blip r:embed="rId3"/>
          <a:stretch/>
        </p:blipFill>
        <p:spPr>
          <a:xfrm>
            <a:off x="3794760" y="1169920"/>
            <a:ext cx="2544480" cy="2483280"/>
          </a:xfrm>
          <a:prstGeom prst="rect">
            <a:avLst/>
          </a:prstGeom>
          <a:ln>
            <a:noFill/>
          </a:ln>
        </p:spPr>
      </p:pic>
      <p:pic>
        <p:nvPicPr>
          <p:cNvPr id="173" name="그림 6"/>
          <p:cNvPicPr/>
          <p:nvPr/>
        </p:nvPicPr>
        <p:blipFill>
          <a:blip r:embed="rId4"/>
          <a:stretch/>
        </p:blipFill>
        <p:spPr>
          <a:xfrm>
            <a:off x="6522480" y="1169920"/>
            <a:ext cx="2544480" cy="2483280"/>
          </a:xfrm>
          <a:prstGeom prst="rect">
            <a:avLst/>
          </a:prstGeom>
          <a:ln>
            <a:noFill/>
          </a:ln>
        </p:spPr>
      </p:pic>
      <p:pic>
        <p:nvPicPr>
          <p:cNvPr id="174" name="그림 7"/>
          <p:cNvPicPr/>
          <p:nvPr/>
        </p:nvPicPr>
        <p:blipFill>
          <a:blip r:embed="rId5"/>
          <a:stretch/>
        </p:blipFill>
        <p:spPr>
          <a:xfrm>
            <a:off x="9067320" y="1169920"/>
            <a:ext cx="2254680" cy="24832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731520" y="3855600"/>
            <a:ext cx="6049800" cy="130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[아두이노]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[라즈베리 파이]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[배터리 사용]</a:t>
            </a:r>
            <a:endParaRPr lang="en-US" sz="24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64320"/>
            <a:ext cx="105152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1" strike="noStrike" spc="-1">
                <a:solidFill>
                  <a:srgbClr val="000000"/>
                </a:solidFill>
                <a:latin typeface="맑은 고딕"/>
              </a:rPr>
              <a:t>아이템 구성 - </a:t>
            </a:r>
            <a:r>
              <a:rPr lang="en-US" sz="4000" b="1" strike="noStrike" spc="-1">
                <a:solidFill>
                  <a:srgbClr val="5B9BD5"/>
                </a:solidFill>
                <a:latin typeface="맑은 고딕"/>
              </a:rPr>
              <a:t>메인 모듈 구성</a:t>
            </a:r>
            <a:endParaRPr lang="en-US" sz="4000" b="0" strike="noStrike" spc="-1">
              <a:latin typeface="굴림"/>
            </a:endParaRPr>
          </a:p>
        </p:txBody>
      </p:sp>
      <p:pic>
        <p:nvPicPr>
          <p:cNvPr id="177" name="그림 5"/>
          <p:cNvPicPr/>
          <p:nvPr/>
        </p:nvPicPr>
        <p:blipFill>
          <a:blip r:embed="rId2"/>
          <a:stretch/>
        </p:blipFill>
        <p:spPr>
          <a:xfrm>
            <a:off x="3794760" y="1169920"/>
            <a:ext cx="2544480" cy="2483280"/>
          </a:xfrm>
          <a:prstGeom prst="rect">
            <a:avLst/>
          </a:prstGeom>
          <a:ln>
            <a:noFill/>
          </a:ln>
        </p:spPr>
      </p:pic>
      <p:pic>
        <p:nvPicPr>
          <p:cNvPr id="178" name="그림 6"/>
          <p:cNvPicPr/>
          <p:nvPr/>
        </p:nvPicPr>
        <p:blipFill>
          <a:blip r:embed="rId3"/>
          <a:stretch/>
        </p:blipFill>
        <p:spPr>
          <a:xfrm>
            <a:off x="6522480" y="1169920"/>
            <a:ext cx="2544480" cy="2483280"/>
          </a:xfrm>
          <a:prstGeom prst="rect">
            <a:avLst/>
          </a:prstGeom>
          <a:ln>
            <a:noFill/>
          </a:ln>
        </p:spPr>
      </p:pic>
      <p:pic>
        <p:nvPicPr>
          <p:cNvPr id="179" name="그림 7"/>
          <p:cNvPicPr/>
          <p:nvPr/>
        </p:nvPicPr>
        <p:blipFill>
          <a:blip r:embed="rId4"/>
          <a:stretch/>
        </p:blipFill>
        <p:spPr>
          <a:xfrm>
            <a:off x="9067320" y="1169920"/>
            <a:ext cx="2254680" cy="2483280"/>
          </a:xfrm>
          <a:prstGeom prst="rect">
            <a:avLst/>
          </a:prstGeom>
          <a:ln>
            <a:noFill/>
          </a:ln>
        </p:spPr>
      </p:pic>
      <p:pic>
        <p:nvPicPr>
          <p:cNvPr id="180" name="그림 8"/>
          <p:cNvPicPr/>
          <p:nvPr/>
        </p:nvPicPr>
        <p:blipFill>
          <a:blip r:embed="rId5"/>
          <a:stretch/>
        </p:blipFill>
        <p:spPr>
          <a:xfrm>
            <a:off x="736200" y="1169920"/>
            <a:ext cx="2251440" cy="248328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31520" y="3855600"/>
            <a:ext cx="9996120" cy="23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[아두이노]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[라즈베리 파이]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[배터리 사용]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[휴대폰 or PC] 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맑은 고딕"/>
              </a:rPr>
              <a:t>[Web 로그인] – [Web 서버] – [메인 모듈] – [스피커 모듈] - [송출]</a:t>
            </a:r>
            <a:endParaRPr lang="en-US" sz="24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4000" b="1" strike="noStrike" spc="-1">
                <a:solidFill>
                  <a:srgbClr val="000000"/>
                </a:solidFill>
                <a:latin typeface="맑은 고딕"/>
              </a:rPr>
              <a:t>시나리오 예시 </a:t>
            </a:r>
            <a:endParaRPr lang="ko-KR" sz="40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3" name="Picture 2"/>
          <p:cNvPicPr/>
          <p:nvPr/>
        </p:nvPicPr>
        <p:blipFill>
          <a:blip r:embed="rId3"/>
          <a:stretch/>
        </p:blipFill>
        <p:spPr>
          <a:xfrm>
            <a:off x="396360" y="1065970"/>
            <a:ext cx="1958760" cy="1958760"/>
          </a:xfrm>
          <a:prstGeom prst="rect">
            <a:avLst/>
          </a:prstGeom>
          <a:ln>
            <a:noFill/>
          </a:ln>
        </p:spPr>
      </p:pic>
      <p:pic>
        <p:nvPicPr>
          <p:cNvPr id="184" name="Picture 6"/>
          <p:cNvPicPr/>
          <p:nvPr/>
        </p:nvPicPr>
        <p:blipFill>
          <a:blip r:embed="rId4"/>
          <a:stretch/>
        </p:blipFill>
        <p:spPr>
          <a:xfrm>
            <a:off x="2355120" y="998220"/>
            <a:ext cx="2142720" cy="2133360"/>
          </a:xfrm>
          <a:prstGeom prst="rect">
            <a:avLst/>
          </a:prstGeom>
          <a:ln>
            <a:noFill/>
          </a:ln>
        </p:spPr>
      </p:pic>
      <p:pic>
        <p:nvPicPr>
          <p:cNvPr id="185" name="Picture 8"/>
          <p:cNvPicPr/>
          <p:nvPr/>
        </p:nvPicPr>
        <p:blipFill>
          <a:blip r:embed="rId5"/>
          <a:stretch/>
        </p:blipFill>
        <p:spPr>
          <a:xfrm>
            <a:off x="4249080" y="108520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396360" y="3194999"/>
            <a:ext cx="10515240" cy="3542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 배역 수와 인형 수가 차이날 때?</a:t>
            </a:r>
            <a:endParaRPr lang="en-US" sz="3200" b="0" strike="noStrike" spc="-1">
              <a:latin typeface="굴림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주연 배역 / 조연 배역 나누어 조연에 다수 </a:t>
            </a:r>
            <a:r>
              <a:rPr lang="en-US" sz="2200" b="1" strike="noStrike" spc="-1" smtClean="0">
                <a:solidFill>
                  <a:srgbClr val="000000"/>
                </a:solidFill>
                <a:latin typeface="맑은 고딕"/>
              </a:rPr>
              <a:t>배정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2200" b="1" spc="-1" smtClean="0">
                <a:solidFill>
                  <a:srgbClr val="000000"/>
                </a:solidFill>
                <a:latin typeface="맑은 고딕"/>
              </a:rPr>
              <a:t>한 스피커에 </a:t>
            </a:r>
            <a:r>
              <a:rPr lang="en-US" altLang="ko-KR" sz="2200" b="1" spc="-1" smtClean="0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altLang="en-US" sz="2200" b="1" spc="-1" smtClean="0">
                <a:solidFill>
                  <a:srgbClr val="000000"/>
                </a:solidFill>
                <a:latin typeface="맑은 고딕"/>
              </a:rPr>
              <a:t>개 이상의 배역 배정</a:t>
            </a:r>
            <a:endParaRPr lang="en-US" sz="2200" b="0" strike="noStrike" spc="-1">
              <a:latin typeface="굴림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굴림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데이터 전송 시 손상되는 경우?</a:t>
            </a:r>
            <a:endParaRPr lang="en-US" sz="3200" b="0" strike="noStrike" spc="-1">
              <a:latin typeface="굴림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전송 완료되었으나 잡음 및 대사 오류 등</a:t>
            </a:r>
            <a:endParaRPr lang="en-US" sz="2200" b="0" strike="noStrike" spc="-1">
              <a:latin typeface="굴림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전송 전 오류 현상 &gt; 올바르지 않은 설정값, 파일</a:t>
            </a:r>
            <a:endParaRPr lang="en-US" sz="2200" b="0" strike="noStrike" spc="-1">
              <a:latin typeface="굴림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200" b="0" strike="noStrike" spc="-1">
              <a:latin typeface="굴림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듣고 싶은 텍스트 모두 가능?</a:t>
            </a:r>
            <a:endParaRPr lang="en-US" sz="3200" b="0" strike="noStrike" spc="-1">
              <a:latin typeface="굴림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시나리오 대본으로 등재되어 서비스</a:t>
            </a:r>
            <a:endParaRPr lang="en-US" sz="2200" b="0" strike="noStrike" spc="-1">
              <a:latin typeface="굴림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게시판 서비스로 유저 간 공유</a:t>
            </a:r>
            <a:endParaRPr lang="en-US" sz="2200" b="0" strike="noStrike" spc="-1">
              <a:latin typeface="굴림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200" b="0" strike="noStrike" spc="-1">
              <a:latin typeface="굴림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8" y="2877893"/>
            <a:ext cx="1952587" cy="1952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2202" y="2877892"/>
            <a:ext cx="2081760" cy="19525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58" y="756656"/>
            <a:ext cx="1962682" cy="1962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61" y="1444376"/>
            <a:ext cx="1563416" cy="1563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4000" b="1" strike="noStrike" spc="-1">
                <a:solidFill>
                  <a:srgbClr val="000000"/>
                </a:solidFill>
                <a:latin typeface="맑은 고딕"/>
              </a:rPr>
              <a:t>시나리오 예시 </a:t>
            </a:r>
            <a:endParaRPr lang="ko-KR" sz="4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96360" y="1008000"/>
            <a:ext cx="7349764" cy="53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사용자의 스피커 설정 오류?</a:t>
            </a:r>
            <a:endParaRPr lang="en-US" sz="3200" b="0" strike="noStrike" spc="-1">
              <a:latin typeface="굴림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인형 인식이 용이하도록 스피커의 이름을 설정에서 변경 가능</a:t>
            </a:r>
            <a:endParaRPr lang="en-US" sz="2200" b="0" strike="noStrike" spc="-1">
              <a:latin typeface="굴림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굴림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smtClean="0">
                <a:solidFill>
                  <a:srgbClr val="000000"/>
                </a:solidFill>
                <a:latin typeface="맑은 고딕"/>
              </a:rPr>
              <a:t>Wi-fi </a:t>
            </a:r>
            <a:r>
              <a:rPr lang="ko-KR" altLang="en-US" sz="3200" b="1" strike="noStrike" spc="-1" smtClean="0">
                <a:solidFill>
                  <a:srgbClr val="000000"/>
                </a:solidFill>
                <a:latin typeface="맑은 고딕"/>
              </a:rPr>
              <a:t>환경이 불안정</a:t>
            </a:r>
            <a:r>
              <a:rPr lang="en-US" sz="3200" b="1" strike="noStrike" spc="-1" smtClean="0">
                <a:solidFill>
                  <a:srgbClr val="000000"/>
                </a:solidFill>
                <a:latin typeface="맑은 고딕"/>
              </a:rPr>
              <a:t>? </a:t>
            </a:r>
            <a:endParaRPr lang="en-US" sz="3200" b="0" strike="noStrike" spc="-1">
              <a:latin typeface="굴림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2200" b="1" strike="noStrike" spc="-1" smtClean="0">
                <a:solidFill>
                  <a:srgbClr val="000000"/>
                </a:solidFill>
                <a:latin typeface="맑은 고딕"/>
              </a:rPr>
              <a:t>전체 대본 메인모듈 저장하여 스피커 송출</a:t>
            </a:r>
            <a:endParaRPr lang="en-US" altLang="ko-KR" sz="2200" b="1" strike="noStrike" spc="-1" smtClean="0">
              <a:solidFill>
                <a:srgbClr val="000000"/>
              </a:solidFill>
              <a:latin typeface="맑은 고딕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2200" b="1" spc="-1" smtClean="0">
                <a:solidFill>
                  <a:srgbClr val="000000"/>
                </a:solidFill>
                <a:latin typeface="맑은 고딕"/>
              </a:rPr>
              <a:t>대사 손실</a:t>
            </a:r>
            <a:r>
              <a:rPr lang="en-US" altLang="ko-KR" sz="2200" b="1" spc="-1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2200" b="1" spc="-1" smtClean="0">
                <a:solidFill>
                  <a:srgbClr val="000000"/>
                </a:solidFill>
                <a:latin typeface="맑은 고딕"/>
              </a:rPr>
              <a:t>전파 지연</a:t>
            </a:r>
            <a:r>
              <a:rPr lang="en-US" altLang="ko-KR" sz="2200" b="1" spc="-1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2200" b="1" spc="-1" smtClean="0">
                <a:solidFill>
                  <a:srgbClr val="000000"/>
                </a:solidFill>
                <a:latin typeface="맑은 고딕"/>
              </a:rPr>
              <a:t>끊김 현상</a:t>
            </a:r>
            <a:endParaRPr lang="en-US" altLang="ko-KR" sz="2200" b="1" spc="-1" smtClean="0">
              <a:solidFill>
                <a:srgbClr val="000000"/>
              </a:solidFill>
              <a:latin typeface="맑은 고딕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2200" b="1" strike="noStrike" spc="-1" smtClean="0">
                <a:solidFill>
                  <a:srgbClr val="000000"/>
                </a:solidFill>
                <a:latin typeface="맑은 고딕"/>
              </a:rPr>
              <a:t>핫스팟 </a:t>
            </a:r>
            <a:endParaRPr lang="en-US" altLang="ko-KR" sz="2200" b="1" strike="noStrike" spc="-1" smtClean="0">
              <a:solidFill>
                <a:srgbClr val="000000"/>
              </a:solidFill>
              <a:latin typeface="맑은 고딕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200" b="0" strike="noStrike" spc="-1">
              <a:latin typeface="굴림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메인 모듈이 없는 상황?</a:t>
            </a:r>
            <a:endParaRPr lang="en-US" sz="3200" b="0" strike="noStrike" spc="-1">
              <a:latin typeface="굴림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일반적으로는 서비스 불가능</a:t>
            </a:r>
            <a:endParaRPr lang="en-US" sz="2200" b="0" strike="noStrike" spc="-1">
              <a:latin typeface="굴림"/>
            </a:endParaRPr>
          </a:p>
          <a:p>
            <a:pPr marL="800280" lvl="1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1,2개의 </a:t>
            </a:r>
            <a:r>
              <a:rPr lang="en-US" sz="2200" b="1" strike="noStrike" spc="-1" smtClean="0">
                <a:solidFill>
                  <a:srgbClr val="000000"/>
                </a:solidFill>
                <a:latin typeface="맑은 고딕"/>
              </a:rPr>
              <a:t>스피커 </a:t>
            </a:r>
            <a:r>
              <a:rPr lang="en-US" sz="2200" b="1" strike="noStrike" spc="-1">
                <a:solidFill>
                  <a:srgbClr val="000000"/>
                </a:solidFill>
                <a:latin typeface="맑은 고딕"/>
              </a:rPr>
              <a:t>페어링하여 서비스 </a:t>
            </a:r>
            <a:r>
              <a:rPr lang="en-US" sz="2200" b="1" spc="-1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2200" b="1" spc="-1" smtClean="0">
                <a:solidFill>
                  <a:srgbClr val="000000"/>
                </a:solidFill>
                <a:latin typeface="맑은 고딕"/>
              </a:rPr>
              <a:t>부가 기능</a:t>
            </a:r>
            <a:r>
              <a:rPr lang="en-US" altLang="ko-KR" sz="2200" b="1" spc="-1" smtClean="0">
                <a:solidFill>
                  <a:srgbClr val="000000"/>
                </a:solidFill>
                <a:latin typeface="맑은 고딕"/>
              </a:rPr>
              <a:t>)</a:t>
            </a:r>
            <a:endParaRPr lang="en-US" sz="2200" b="0" strike="noStrike" spc="-1">
              <a:latin typeface="굴림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80" y="1087200"/>
            <a:ext cx="3968124" cy="3968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4000" b="1" strike="noStrike" spc="-1">
                <a:solidFill>
                  <a:srgbClr val="000000"/>
                </a:solidFill>
                <a:latin typeface="맑은 고딕"/>
              </a:rPr>
              <a:t>한계점</a:t>
            </a:r>
            <a:endParaRPr lang="ko-KR" sz="4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16240" y="1352160"/>
            <a:ext cx="6974640" cy="380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굴림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맑은 고딕"/>
              </a:rPr>
              <a:t>[블루투스 페어링을 통한 음성 송출 수 제한]</a:t>
            </a:r>
            <a:endParaRPr lang="en-US" sz="2600" b="0" strike="noStrike" spc="-1">
              <a:latin typeface="굴림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latin typeface="굴림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맑은 고딕"/>
              </a:rPr>
              <a:t>[사용자에게 불친절한 모델]</a:t>
            </a:r>
            <a:endParaRPr lang="en-US" sz="2600" b="0" strike="noStrike" spc="-1">
              <a:latin typeface="굴림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latin typeface="굴림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맑은 고딕"/>
              </a:rPr>
              <a:t>[목소리 소스의 다양성과 생동감]</a:t>
            </a:r>
            <a:endParaRPr lang="en-US" sz="2600" b="0" strike="noStrike" spc="-1">
              <a:latin typeface="굴림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80" y="1087200"/>
            <a:ext cx="3968124" cy="3968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523</Words>
  <Application>Microsoft Office PowerPoint</Application>
  <PresentationFormat>와이드스크린</PresentationFormat>
  <Paragraphs>95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DejaVu Sans</vt:lpstr>
      <vt:lpstr>굴림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아이디어 발표</dc:title>
  <dc:subject/>
  <dc:creator>승우 김</dc:creator>
  <dc:description/>
  <cp:lastModifiedBy>김소림</cp:lastModifiedBy>
  <cp:revision>46</cp:revision>
  <dcterms:created xsi:type="dcterms:W3CDTF">2019-09-10T02:23:37Z</dcterms:created>
  <dcterms:modified xsi:type="dcterms:W3CDTF">2019-09-24T13:11:00Z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